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0"/>
  </p:notesMasterIdLst>
  <p:sldIdLst>
    <p:sldId id="292" r:id="rId2"/>
    <p:sldId id="260" r:id="rId3"/>
    <p:sldId id="258" r:id="rId4"/>
    <p:sldId id="299" r:id="rId5"/>
    <p:sldId id="261" r:id="rId6"/>
    <p:sldId id="262" r:id="rId7"/>
    <p:sldId id="264" r:id="rId8"/>
    <p:sldId id="265" r:id="rId9"/>
    <p:sldId id="293" r:id="rId10"/>
    <p:sldId id="266" r:id="rId11"/>
    <p:sldId id="267" r:id="rId12"/>
    <p:sldId id="285" r:id="rId13"/>
    <p:sldId id="271" r:id="rId14"/>
    <p:sldId id="268" r:id="rId15"/>
    <p:sldId id="270" r:id="rId16"/>
    <p:sldId id="295" r:id="rId17"/>
    <p:sldId id="272" r:id="rId18"/>
    <p:sldId id="269" r:id="rId19"/>
    <p:sldId id="273" r:id="rId20"/>
    <p:sldId id="282" r:id="rId21"/>
    <p:sldId id="294" r:id="rId22"/>
    <p:sldId id="280" r:id="rId23"/>
    <p:sldId id="283" r:id="rId24"/>
    <p:sldId id="274" r:id="rId25"/>
    <p:sldId id="297" r:id="rId26"/>
    <p:sldId id="296" r:id="rId27"/>
    <p:sldId id="275" r:id="rId28"/>
    <p:sldId id="276" r:id="rId29"/>
    <p:sldId id="277" r:id="rId30"/>
    <p:sldId id="278" r:id="rId31"/>
    <p:sldId id="298" r:id="rId32"/>
    <p:sldId id="288" r:id="rId33"/>
    <p:sldId id="302" r:id="rId34"/>
    <p:sldId id="301" r:id="rId35"/>
    <p:sldId id="290" r:id="rId36"/>
    <p:sldId id="287" r:id="rId37"/>
    <p:sldId id="284" r:id="rId38"/>
    <p:sldId id="30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5" autoAdjust="0"/>
    <p:restoredTop sz="94705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DFCB9-1E85-497A-8129-14E2E0C4B21F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90315-9E62-4E4F-B897-004978B18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22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0315-9E62-4E4F-B897-004978B18C8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44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58EDA9-BB05-4292-B454-E915760A154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EC7206-F149-456B-853C-ABDE23BC7E07}" type="datetimeFigureOut">
              <a:rPr lang="ru-RU" smtClean="0"/>
              <a:t>08.10.2020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rosmintrud.ru/docs/1281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-online.ru/bcode/412785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p-tyuiu.ru/ru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cion.ru/fileadmin/file/monitoring/2017/142/2017_142_02Moskovsaya.pdf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lc.ru/journal/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rwconnect.esomar.org/5-ways-b2b-research-can-benefit-from-mobile-ethnography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9"/>
            <a:ext cx="7776864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500" dirty="0" smtClean="0">
                <a:solidFill>
                  <a:srgbClr val="FF0000"/>
                </a:solidFill>
              </a:rPr>
              <a:t>    ГОСТ </a:t>
            </a:r>
            <a:r>
              <a:rPr lang="ru-RU" sz="5500" dirty="0">
                <a:solidFill>
                  <a:srgbClr val="FF0000"/>
                </a:solidFill>
              </a:rPr>
              <a:t>Р 7.0.100-2018 </a:t>
            </a:r>
          </a:p>
          <a:p>
            <a:pPr algn="ctr"/>
            <a:r>
              <a:rPr lang="ru-RU" sz="3500" dirty="0"/>
              <a:t>Библиографическая запись. Библиографическое описание. </a:t>
            </a:r>
          </a:p>
          <a:p>
            <a:pPr algn="ctr"/>
            <a:r>
              <a:rPr lang="ru-RU" sz="3500" dirty="0"/>
              <a:t>Общие требования и правила </a:t>
            </a:r>
            <a:r>
              <a:rPr lang="ru-RU" sz="3500" dirty="0" smtClean="0"/>
              <a:t>составления</a:t>
            </a:r>
          </a:p>
          <a:p>
            <a:pPr algn="ctr"/>
            <a:r>
              <a:rPr lang="ru-RU" sz="3500" dirty="0" smtClean="0"/>
              <a:t> </a:t>
            </a:r>
            <a:endParaRPr lang="ru-RU" sz="3500" dirty="0"/>
          </a:p>
          <a:p>
            <a:r>
              <a:rPr lang="ru-RU" sz="2600" b="1" dirty="0"/>
              <a:t>Дата введения в действие </a:t>
            </a:r>
            <a:r>
              <a:rPr lang="ru-RU" sz="4000" b="1" dirty="0">
                <a:solidFill>
                  <a:srgbClr val="FF0000"/>
                </a:solidFill>
              </a:rPr>
              <a:t>01.07.2019</a:t>
            </a:r>
            <a:r>
              <a:rPr lang="ru-RU" sz="4000" dirty="0"/>
              <a:t> </a:t>
            </a:r>
            <a:endParaRPr lang="ru-RU" sz="4000" dirty="0" smtClean="0"/>
          </a:p>
          <a:p>
            <a:endParaRPr lang="ru-RU" sz="3500" dirty="0"/>
          </a:p>
          <a:p>
            <a:pPr algn="ctr"/>
            <a:r>
              <a:rPr lang="ru-RU" sz="2000" dirty="0"/>
              <a:t>Базовый документ для подготовки различных нормативно- методических материалов по библиографическому описанию отдельных видов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32177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9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под заглавием</a:t>
            </a:r>
          </a:p>
          <a:p>
            <a:endParaRPr lang="ru-RU" sz="28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Эксплуатация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магистральных газопроводов : учебное пособие /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; ред. Ю. Д.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Земенков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Тюмень : Вектор Бук, 2009. - 526 с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указания</a:t>
            </a:r>
          </a:p>
          <a:p>
            <a:pPr algn="ctr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Гидравлика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указания по выполнению контрольной работы для студентов направления 21.03.01 Нефтегазовое дело всех профилей и форм обучения /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; сост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 Ю.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Земенкова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К. С. Воронин, М. А. Александров, А. А. Венгеров.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Тюмень 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2015. - 30 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  <a:p>
            <a:endParaRPr lang="ru-RU" sz="3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1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9"/>
            <a:ext cx="8208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Материалы конференции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инженерного и социально-экономического образования в техническом вузе в условиях модернизации высшего образования : материалы регион. науч.-метод.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Тюмень :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ТюмГАСУ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2016. - 319 с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из материалов конференции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Аксенова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А. Анализ состояния технологических средств и технологий вскрытия продуктивных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горизонтов /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А. Аксенова, В. В.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Салтыков.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Моделирование технологических процессов бурения, добычи и транспортировки нефти и газа на основе современных информационных технологий : вторая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науч.-техн.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19-21 апр. 2000 г. - Тюмень, 2000. - С. 8-9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9"/>
            <a:ext cx="8208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Труды</a:t>
            </a:r>
          </a:p>
          <a:p>
            <a:pPr lvl="0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Комплексирование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геолого-геофизических методов исследования при локальном прогнозе и разведке нефти и газа в Западной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Сибири 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труды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Тюмень: </a:t>
            </a:r>
            <a:r>
              <a:rPr lang="ru-RU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- 442 с.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из сборника трудов</a:t>
            </a:r>
          </a:p>
          <a:p>
            <a:pPr algn="just"/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Демичев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Методы предупреждения газо- и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пескопоявлений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слабосцементированных коллекторах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С. С. Демичев. -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//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Комплексирование геолого-геофизических методов исследования при локальном прогнозе и разведке нефти и газа в Западной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Сибири : труды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ЗапСибНИГНИ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Тюмень,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С. 140-142.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9"/>
            <a:ext cx="8208912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Словари, энциклопедии</a:t>
            </a:r>
          </a:p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Англо-русский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русско-английский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словарь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15 000 слов / сост. Т. А. Карпова.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Ростов-на-Дону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Феникс, 2010. - 446 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Кузьмин Н. И. Автомобильный справочник-энциклопедия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[около 3000 названий и терминов] / Н. А. Кузьмин, В. И. Песков. - Москва : ФОРУМ, 2014. - 287 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Сборник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 лет геологоразведочному факультету Тюменского индустриального института  : сб. ст. /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; сост. Е. М. Максимов. - Тюмень 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2016. - 194 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9"/>
            <a:ext cx="8208912" cy="617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Диссертация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Растрогин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А. Е. Исследование и разработка процесса циклического дренирования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подгазовых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зон нефтегазовых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месторождений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25.00.17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дис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... канд.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наук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А. Е.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Растрогин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;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ЗапСибНИГНИ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- Тюмень, 2015. - 150 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Автореферат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Барышников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А. А. Исследование и разработка технологии увеличения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нефтеотдачи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применением электромагнитного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поля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25.00.17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автореф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дис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... канд.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наук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А. А. Барышников ;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- Тюмень, 2015. - 23 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5162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Патенты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2530966 Российская Федерация, МПК E01H4/00 E01C23/00. Устройство для ремонта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автозимников 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№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2013129881/03 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заявл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28.06.2013 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20.10.2014 /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Ш. М., Карнаухов 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., Иванов А. А.,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Мадьяров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Т. М., Иванов А. А.,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М. Ш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;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патентообладатель Федеральное государственное бюджетное образовательное учреждение высшего профессионального образования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«Тюменский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государственный нефтегазовый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университет» (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ТюмГНГУ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непосредственный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3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5520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5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</a:t>
            </a:r>
            <a:r>
              <a:rPr lang="ru-RU" sz="45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вторские свидетельства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5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с. 1810435 Российская Федерация, МПК5 E02F5/12. Устройство для уплотнения дорожных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насыпей :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№ 4797444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заявл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09.01.90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опубл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23.04.93 /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Карнаухов Н. Н.,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Ш. М., Иванов А. А., Осипов В. Н., Зольников С. П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;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заявитель Тюменский индустриальный институт им. Ленинского комсомола.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5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13657"/>
            <a:ext cx="8208912" cy="6033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Отчеты о НИР, депонированные научные работы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Экспериментально-теоретические исследования взаимодействий в системе "транспортный комплекс - окружающая среда" в северных регионах Западной Сибири : отчет о НИР /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ТюмГНГУ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; рук. Н. Н. Карнаухов ; отв.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Ш. М.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Мерданов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;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Г.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Г.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Закирзаков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- Тюмень, 2006. - 187 с. - № ГР 01.200600740.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Текст 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Разумовский В. А. Управление маркетинговыми исследованиями в регионе / В. А. Разумовский, Д. А. Андреев ; Институт экономики города. - Москва, 2002. - 210 с. -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Деп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в ИНИОН Рос. акад. наук. 15.02.2002, № 139876.</a:t>
            </a:r>
          </a:p>
        </p:txBody>
      </p:sp>
    </p:spTree>
    <p:extLst>
      <p:ext uri="{BB962C8B-B14F-4D97-AF65-F5344CB8AC3E}">
        <p14:creationId xmlns:p14="http://schemas.microsoft.com/office/powerpoint/2010/main" val="13338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ГОСТы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ГОСТ Р 57618.1–2017.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Инфраструктура маломерного флота. Общие положения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национальный стандарт Российской Федерации : издание официальное :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действие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Федерального агентства по техническому регулированию и метрологии от 17 августа 2017 г. № 914-ст : </a:t>
            </a:r>
            <a:r>
              <a:rPr lang="ru-RU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впервые : дата </a:t>
            </a:r>
            <a:r>
              <a:rPr lang="ru-RU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2018-01-01 / разработан ООО «</a:t>
            </a:r>
            <a:r>
              <a:rPr lang="ru-RU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Техречсервис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 : </a:t>
            </a:r>
            <a:r>
              <a:rPr lang="ru-RU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Стандартинформ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2017.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- 7 c. 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2467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Официальные документы</a:t>
            </a:r>
          </a:p>
          <a:p>
            <a:r>
              <a:rPr lang="ru-RU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Российская Федерация. Законы.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Уголовный кодекс Российской Федерации : УК : текст с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1 августа 2017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 : </a:t>
            </a:r>
            <a:r>
              <a:rPr lang="ru-RU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Эксмо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2017.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350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</p:txBody>
      </p:sp>
    </p:spTree>
    <p:extLst>
      <p:ext uri="{BB962C8B-B14F-4D97-AF65-F5344CB8AC3E}">
        <p14:creationId xmlns:p14="http://schemas.microsoft.com/office/powerpoint/2010/main" val="26754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3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документов, отобранных для включения в библиографический список литературы, следует выполнять в соответствии с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требованиями: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7.0.12-2011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запись. Сокращение слов и словосочетаний на русском языке. Общие требования 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Р 7.0.100-2018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запись. Библиографическое описание </a:t>
            </a:r>
          </a:p>
        </p:txBody>
      </p:sp>
    </p:spTree>
    <p:extLst>
      <p:ext uri="{BB962C8B-B14F-4D97-AF65-F5344CB8AC3E}">
        <p14:creationId xmlns:p14="http://schemas.microsoft.com/office/powerpoint/2010/main" val="38489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28092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Законы РФ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общих принципах организации местного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: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№ 131-ФЗ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принят Государственной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умой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сентября 2003 года : одобрен Советом Федерации 24 сентября 2003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-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: Проспект ; Санкт-Петербург : Кодекс, 2017.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-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40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2809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Правила обеспечения безопасности при выводе из эксплуатации ядерных установок ядерного топливного цикла : (НП-057-17) : официальное издание :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Федеральной службой по экологическому, технологическому и атомному надзору от 14.06.17 : </a:t>
            </a:r>
            <a:r>
              <a:rPr lang="ru-RU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действие 23.07.17.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 : НТЦ ЯРБ, 2017.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sz="2500" dirty="0">
                <a:solidFill>
                  <a:schemeClr val="tx2"/>
                </a:solidFill>
              </a:rPr>
              <a:t>.</a:t>
            </a:r>
          </a:p>
          <a:p>
            <a:endParaRPr lang="ru-RU" sz="25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22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СП, РД, ПБ, СО</a:t>
            </a:r>
            <a:endParaRPr lang="ru-RU" dirty="0" smtClean="0"/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при обслуживании гидротехнических сооружений и гидромеханического оборудования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энергоснабжающих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153-34.0-03.205-2001 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М-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энергетики Рос. Федерации 13.04.01 : </a:t>
            </a:r>
            <a:r>
              <a:rPr lang="ru-RU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действие с 01.11.01. -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ЭНАС, 2001.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- 158 с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устройства и безопасной эксплуатации подъемников (вышек)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 10-256-98 : утв.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Гостехнадзором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24.11.98 :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всех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мин-в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ведомств, предприятий и орг., независимо от их орг.-правовой формы и формы собственности, а также для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Санкт-Петербург :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ДЕАН, 2001. - 110 с.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74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12879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Описание отдельного тома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 части  </a:t>
            </a:r>
          </a:p>
          <a:p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Ефимченко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И. Расчет и конструирование машин и оборудования нефтяных и газовых промыслов : учебник для студентов вузов. В 2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ч.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Ч. 1. Расчет и конструирование оборудования для бурения нефтяных и газовых скважин / С. И.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Ефимченко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А. К.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Прыгаев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- Москва : Нефть и газ  РГУ нефти и газа им. И. М. Губкина. - 2006. - 734 с.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2000" b="1" i="1" dirty="0" smtClean="0">
              <a:solidFill>
                <a:srgbClr val="FF0000"/>
              </a:solidFill>
            </a:endParaRPr>
          </a:p>
          <a:p>
            <a:pPr algn="ctr"/>
            <a:endParaRPr lang="ru-RU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94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4777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6500" b="1" i="1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5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Аналитическое описание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6644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журнала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Афанасьев А. А. Совмещенное исполнение электрической машины и магнитного редуктора / А. А. Афанасьев.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// Электротехника. - 2017. - № 1. - С. 34-42.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5-ти авторов и более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Влияние условий эксплуатации на наработку штанговых винтовых насосных установок / Б. М.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Латыпов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А.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Е. В.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Чупашева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[и др.].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// Нефтегазовое дело. - 2016. - Т. 15, № 2. -  С. 55-60.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53910"/>
            <a:ext cx="8208912" cy="526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газеты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Горбунова И. Обучить, чтобы учить  / И. Горбунова.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// Тюменский курьер. - 2016. - 28 дек. (№ 15). - С. 2-8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(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сериального издания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Щербина, М. В. Об удостоверениях, льготах 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правах / М. В. Щербина. -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 // Крымская правда. – 2017.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нояб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(№ 217). 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2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208912" cy="640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Статьи из сборника</a:t>
            </a:r>
            <a:endParaRPr lang="ru-RU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Рогожин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П. В. Современные системы передачи информации / П. В.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Рогожин.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// Компьютерная грамотность : сб. ст. / сост. П. А. Павлов.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2-е изд.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Москва, 2001.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68-99.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Шалкина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 Н. Использование метода экспертных оценок при оценке готовности выпускников к профессиональной деятельности / Т. Н.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Шалкина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Д. Р.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Николаева. - Текст : непосредственный //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Актуальные вопросы современной науки: материалы XVI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Междунар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ауч.-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практ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конф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Москва, 2012.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199-205.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208912" cy="4407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Глава из книги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000" b="1" i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Глазырин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Б. Э. Автоматизация выполнения отдельных операций в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Word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2000 / Б. Э.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Глазырин. 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: непосредственный //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Office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2000 : самоучитель / Э. М.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Берлинер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И. Б. Глазырина, Б. Э. Глазырин.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2-е изд.,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перераб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Москва, 2002.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Гл. 14.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281-298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208912" cy="4043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Электронные ресурсы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129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8228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7488832" cy="5272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Библиографический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список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необходимый элемент справочного аппарата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научной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работы. Содержит библиографические описания использованных источников и помещается в работе после заключения.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Способы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расположения библиографических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описаний в списке литературы: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алфавитный,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хронологический,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систематический,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порядке первого упоминания публикации в тексте и др.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208912" cy="2282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САЙТ</a:t>
            </a:r>
            <a:endParaRPr lang="ru-RU" sz="30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ЛУКОЙЛ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Нефтяная компания :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 :</a:t>
            </a:r>
            <a:r>
              <a:rPr lang="x-none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http</a:t>
            </a:r>
            <a:r>
              <a:rPr lang="x-none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x-none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www.lukoil.ru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дата обращения: 09.06.2019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-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электронный.</a:t>
            </a:r>
          </a:p>
          <a:p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60882" y="82435"/>
            <a:ext cx="8208912" cy="274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</a:t>
            </a: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СОСТАВНАЯ ЧАСТЬ САЙТА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14047"/>
            <a:ext cx="777686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Интерактивная карта мира /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Изображение : электронное //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Maps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orld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Карта мира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http://www.maps-world.ru/online.htm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(дата обращения: 01.07.2019).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 мероприятий по повышению эффективности госпрограммы «Доступная среда». - Текст : электронный //  Министерство труда и социальной защиты Российской Федерации : официальный сайт. - 2017. -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//rosmintrud.ru/docs/1281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дата обращения : 08.04.2017).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7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892"/>
            <a:ext cx="6984776" cy="514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КНИГА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Современный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: учебник для академического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П. А.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Лекант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Е. И.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Диброва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Л. Л. Касаткин, Е. В. Клобуков ; под редакцией П. А.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Леканта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5-е изд.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: Издательство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493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// ЭБС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[сайт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 </a:t>
            </a:r>
            <a:r>
              <a:rPr lang="ru-RU" sz="24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https://biblio-online.ru/bcode/412785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(дата обращения: 01.10.2019).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892"/>
            <a:ext cx="6984776" cy="583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ЖУРНАЛ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Известия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ысших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чебных заведений : Социология. Экономика. Политика : научный журнал :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URL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</a:t>
            </a:r>
            <a:r>
              <a:rPr lang="en-US" sz="2400" dirty="0" smtClean="0">
                <a:hlinkClick r:id="rId2"/>
              </a:rPr>
              <a:t>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www.sep-tyuiu.ru/ru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Текст электронный.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ЭВР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Экологический вестник России : научно-практический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журнал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URL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: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http://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www.ecovestnik.ru/index.php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6984776" cy="415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ЖУРНАЛА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Янина О. Н. Особенности функционирования и развития рынка акций в России и за рубежом / О. Н. Янина, А. А. Федосеева. - Текст : электронный // Социальные науки. - 2018. - № 1. -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http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://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academymanag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ru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/journal/Yanina_Fedoseeva_2pdf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дата обращения: 04.06.2018).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82" y="116631"/>
            <a:ext cx="8208912" cy="612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СТАТЬЯ ИЗ ЖУРНАЛА (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DOI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Московская А. А. Между социальным и экономическим благом : конфликт проектов легитимации социального предпринимательства в России / А. А. Московская, А. А.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Берендяев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А. Ю. Москвина. -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DOI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10.14515/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monitoring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.2017.6.02. - Текст : электронный // Мониторинг общественного мнения : экономические и социальные перемены. - 2017. - № 6. - С. 31-35. -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http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: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//wcion.ru/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fileadmin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/file/monitoring/2017/142/2017_142_02Moskovsaya.pdf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(дата обращения : 11.03.2019).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208912" cy="699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ПРЕЗЕНТАЦИЯ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ИЗ ЭЛЕКТРОННОГО ЖУРНАЛА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Бахтурина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Т. А. От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MARC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21 к модели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BIBFRAME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 эволюция машиночитаемых форматов Библиотеки конгресса США :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[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презентация : материалы 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Междунар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науч.-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практ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конф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«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Румянцевские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чтения 2017», Москва, 18-19 апреля 2017 г.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]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/ Т. А. 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Бахтурина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- Текст : электронный // Теория и практика каталогизации и поиска библиотечных ресурсов : электронный журнал. -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URL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http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://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www.nilc.ru/journal/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Дата публикации: 21 апреля 2017.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08912" cy="544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Литература на английском языке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Книга</a:t>
            </a:r>
          </a:p>
          <a:p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Timoshenko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Vibration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in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Timoshenko,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Young,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Weaver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Moscow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- 508 р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text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</a:t>
            </a:r>
          </a:p>
          <a:p>
            <a:r>
              <a:rPr lang="ru-RU" sz="2600" b="1" i="1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Статья из журнала</a:t>
            </a:r>
          </a:p>
          <a:p>
            <a:endParaRPr lang="ru-RU" sz="2600" b="1" i="1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Sergeev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Considering the economical nature of investment agreement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deciding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 issues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Sergeev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Tereshchenko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ru-RU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- 2003. -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219-223</a:t>
            </a:r>
            <a:r>
              <a:rPr lang="en-US" sz="2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08912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Литература на английском языке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Электронный ресурс (книга)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Mullins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5 Ways B2B Research Can Benefit From Mobile Ethnography / D. Mullins. - URL: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https://rwconnect.esomar.org/5-ways-b2b-research-can-benefit-from-mobile-ethnography/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the application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22.03.2018). -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Text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сайта</a:t>
            </a:r>
            <a:endParaRPr lang="ru-RU" sz="2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Lawlor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The pedestrian pound: the business case for bet - </a:t>
            </a:r>
            <a:r>
              <a:rPr lang="en-US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streets and places / E. </a:t>
            </a:r>
            <a:r>
              <a:rPr lang="en-US" sz="2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Lawlor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Text : electronic // Living Streets : [Website].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 :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https://www.livingstreets.org.uk/media/3890/pedestrian-pound-2018.pdf 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(date of the application 22.07.2020)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129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8228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7488832" cy="7225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 оформлении списка литературы обязательное требование -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5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единообразие</a:t>
            </a:r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сокращении слов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учитываются требования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7.0.12-2011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Библиографическая запись. Сокращение слов и словосочетаний на русском языке. Общие требования 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(если используются сокращения - во всех источниках).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Запятая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фамилии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автора в заголовке описания - факультативный элемент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(если ставится запятая -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 всех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источниках).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7920880" cy="5702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зависимости от структуры описания различают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одноуровневое библиографическое описание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одного отдельно взятого (одночастного) документа (монографии, учебника, справочника, сборника статей, архивного документа и т.д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.);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многоуровневое библиографическое описание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многочастного документа (многотомное издание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);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аналитическое библиографическое описание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это описание части документа (статья из периодического издания или сборника).</a:t>
            </a:r>
          </a:p>
        </p:txBody>
      </p:sp>
    </p:spTree>
    <p:extLst>
      <p:ext uri="{BB962C8B-B14F-4D97-AF65-F5344CB8AC3E}">
        <p14:creationId xmlns:p14="http://schemas.microsoft.com/office/powerpoint/2010/main" val="26007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62646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 библиографического описания </a:t>
            </a:r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6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99288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автора</a:t>
            </a:r>
          </a:p>
          <a:p>
            <a:pPr algn="just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Мазалов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В. Математическая теория игр и приложения / В. В. Мазалов. - Москва : Лань, 2017. - 448 с. -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Текст : непосредственный.</a:t>
            </a:r>
          </a:p>
          <a:p>
            <a:pPr algn="just"/>
            <a:r>
              <a:rPr lang="ru-RU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2 авторов</a:t>
            </a:r>
          </a:p>
          <a:p>
            <a:pPr algn="just"/>
            <a:r>
              <a:rPr lang="ru-RU" sz="25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А. Основы маркетинга :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учеб.-метод.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пособие / С. А.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Дремлюга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Е. В.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Чупашева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; ред. Г. И. Герасимова. - Тюмень :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ТюмГНГУ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2012. - 84 с.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авторов</a:t>
            </a:r>
          </a:p>
          <a:p>
            <a:pPr algn="just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Агафонова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Н. Гражданское право :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учеб.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пособие для вузов / Н. Н. Агафонова, Т. В. Богачева, Л. И. Глушкова.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Изд. 2-е,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 доп.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Саратов : Юрист, 2011.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542 с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8"/>
            <a:ext cx="79928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4-х 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авторов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начинается с заглавия. В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сведениях об ответственности приводится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имена всех авторов.</a:t>
            </a:r>
            <a:endParaRPr lang="ru-RU" sz="20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Английский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язык для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инженеров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учебник для студентов вузов / Т. Ю.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Полякова, Е. В. Синявская, О. И. </a:t>
            </a:r>
            <a:r>
              <a:rPr lang="ru-RU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Тынкова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Э. С. Улановская.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Москва : Академия, 2016. - 559 с.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74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49398"/>
            <a:ext cx="7992888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авторов и более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начинается с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заглавия. В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сведениях об ответственности приводится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имена первых трех авторов и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Распределенные интеллектуальные информационные системы и среды : монография / А. Н. Швецов, А. А. Суконщиков, Д. В. Кочкин [и др.] ; Министерство образования и науки Российской Федерации, Вологодский государственный университет.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Курск : Университетская книга, 2017. 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196 с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 : непосредственный.</a:t>
            </a:r>
          </a:p>
        </p:txBody>
      </p:sp>
    </p:spTree>
    <p:extLst>
      <p:ext uri="{BB962C8B-B14F-4D97-AF65-F5344CB8AC3E}">
        <p14:creationId xmlns:p14="http://schemas.microsoft.com/office/powerpoint/2010/main" val="22826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3159</TotalTime>
  <Words>2430</Words>
  <Application>Microsoft Office PowerPoint</Application>
  <PresentationFormat>Экран (4:3)</PresentationFormat>
  <Paragraphs>165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Библиографическое описание разных видов документов</dc:title>
  <dc:creator>Вайнбергер Мирослава Ивановна</dc:creator>
  <cp:lastModifiedBy>Половникова Людмила Борисовна</cp:lastModifiedBy>
  <cp:revision>221</cp:revision>
  <dcterms:created xsi:type="dcterms:W3CDTF">2017-02-06T10:58:27Z</dcterms:created>
  <dcterms:modified xsi:type="dcterms:W3CDTF">2020-10-08T12:45:36Z</dcterms:modified>
</cp:coreProperties>
</file>