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64" r:id="rId4"/>
    <p:sldId id="267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9E9C3-6571-401E-B0EF-37DDFF277A7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8"/>
            <a:ext cx="12192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C741AD8-FFE5-4BD3-85ED-6D8DA66F5DF6}"/>
              </a:ext>
            </a:extLst>
          </p:cNvPr>
          <p:cNvSpPr/>
          <p:nvPr/>
        </p:nvSpPr>
        <p:spPr>
          <a:xfrm>
            <a:off x="312058" y="921092"/>
            <a:ext cx="11045370" cy="16004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Тайм-менеджмент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семьи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36" y="5441933"/>
            <a:ext cx="2213297" cy="147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C:\Users\Круг\Desktop\Т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737" y="1103655"/>
            <a:ext cx="2330811" cy="155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Круг\Desktop\8265806-ekaterina-burmistrova-semeynyy-taym-menedzhment-kniga-dlya-roditeley-kotorye-hotyat-vse-uspet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3" y="1066639"/>
            <a:ext cx="2167248" cy="20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7791ABA-1E5E-4D3C-B450-03EFE265261D}"/>
              </a:ext>
            </a:extLst>
          </p:cNvPr>
          <p:cNvSpPr/>
          <p:nvPr/>
        </p:nvSpPr>
        <p:spPr>
          <a:xfrm>
            <a:off x="2264228" y="2658743"/>
            <a:ext cx="8040914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на период самоизоляции: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спланировать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жизни,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организовывать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пространство,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договориться о деталях совместной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так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чтобы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учесть интересы и потребности  </a:t>
            </a:r>
          </a:p>
          <a:p>
            <a:pPr algn="ctr">
              <a:lnSpc>
                <a:spcPct val="120000"/>
              </a:lnSpc>
            </a:pP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ЧЛЕНОВ СЕМЬИ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DD8AA6-24CA-4F0B-8039-73AA680CDC89}"/>
              </a:ext>
            </a:extLst>
          </p:cNvPr>
          <p:cNvSpPr/>
          <p:nvPr/>
        </p:nvSpPr>
        <p:spPr>
          <a:xfrm>
            <a:off x="268515" y="110891"/>
            <a:ext cx="9795864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о том, как принимаются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организации  жизни  семьи, </a:t>
            </a:r>
          </a:p>
          <a:p>
            <a:pPr lvl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и кем осуществляется контроль?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6D5CF75-8BE1-4595-9B67-91FA899E0E2E}"/>
              </a:ext>
            </a:extLst>
          </p:cNvPr>
          <p:cNvSpPr/>
          <p:nvPr/>
        </p:nvSpPr>
        <p:spPr>
          <a:xfrm>
            <a:off x="5774823" y="3520342"/>
            <a:ext cx="5909177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общих </a:t>
            </a:r>
            <a:r>
              <a:rPr lang="ru-RU" sz="2000" b="1" dirty="0">
                <a:solidFill>
                  <a:srgbClr val="C00000"/>
                </a:solidFill>
              </a:rPr>
              <a:t>договоренностей, </a:t>
            </a:r>
            <a:r>
              <a:rPr lang="ru-RU" sz="2000" b="1" dirty="0" smtClean="0">
                <a:solidFill>
                  <a:srgbClr val="C00000"/>
                </a:solidFill>
              </a:rPr>
              <a:t>обсуждений: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что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МЫ приготовим 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на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ужин, </a:t>
            </a:r>
            <a:endParaRPr lang="ru-RU" sz="2000" b="1" i="1" dirty="0">
              <a:solidFill>
                <a:srgbClr val="0070C0"/>
              </a:solidFill>
              <a:latin typeface="Arial Narrow" panose="020B0506020202030204" pitchFamily="34" charset="0"/>
            </a:endParaRPr>
          </a:p>
          <a:p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как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МЫ организуем 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пространство для отдыха, 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какой канал \фильм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МЫ будем 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смотреть, когда все собрались перед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телевизором…</a:t>
            </a:r>
            <a:r>
              <a:rPr lang="ru-RU" sz="20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Е</a:t>
            </a:r>
            <a:r>
              <a:rPr lang="ru-RU" sz="2000" dirty="0" smtClean="0">
                <a:solidFill>
                  <a:srgbClr val="002060"/>
                </a:solidFill>
              </a:rPr>
              <a:t>сли </a:t>
            </a:r>
            <a:r>
              <a:rPr lang="ru-RU" sz="2000" dirty="0">
                <a:solidFill>
                  <a:srgbClr val="002060"/>
                </a:solidFill>
              </a:rPr>
              <a:t>чьи-то интересы ущемлены  </a:t>
            </a:r>
            <a:r>
              <a:rPr lang="ru-RU" sz="2000" dirty="0" smtClean="0">
                <a:solidFill>
                  <a:srgbClr val="002060"/>
                </a:solidFill>
              </a:rPr>
              <a:t>(а чаще своими потребностями жертвует мама) – это создает потенциальный </a:t>
            </a:r>
            <a:r>
              <a:rPr lang="ru-RU" sz="2000" dirty="0">
                <a:solidFill>
                  <a:srgbClr val="002060"/>
                </a:solidFill>
              </a:rPr>
              <a:t>очаг </a:t>
            </a:r>
            <a:r>
              <a:rPr lang="ru-RU" sz="2000" dirty="0" smtClean="0">
                <a:solidFill>
                  <a:srgbClr val="002060"/>
                </a:solidFill>
              </a:rPr>
              <a:t>внутреннего </a:t>
            </a:r>
            <a:r>
              <a:rPr lang="ru-RU" sz="2000" dirty="0">
                <a:solidFill>
                  <a:srgbClr val="002060"/>
                </a:solidFill>
              </a:rPr>
              <a:t>напряжения, которое постепенно </a:t>
            </a:r>
            <a:r>
              <a:rPr lang="ru-RU" sz="2000" dirty="0" smtClean="0">
                <a:solidFill>
                  <a:srgbClr val="002060"/>
                </a:solidFill>
              </a:rPr>
              <a:t>может отразится </a:t>
            </a:r>
            <a:r>
              <a:rPr lang="ru-RU" sz="2000" dirty="0">
                <a:solidFill>
                  <a:srgbClr val="002060"/>
                </a:solidFill>
              </a:rPr>
              <a:t>и на остальных членах </a:t>
            </a:r>
            <a:r>
              <a:rPr lang="ru-RU" sz="2000" dirty="0" smtClean="0">
                <a:solidFill>
                  <a:srgbClr val="002060"/>
                </a:solidFill>
              </a:rPr>
              <a:t>семьи.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6D5CF75-8BE1-4595-9B67-91FA899E0E2E}"/>
              </a:ext>
            </a:extLst>
          </p:cNvPr>
          <p:cNvSpPr/>
          <p:nvPr/>
        </p:nvSpPr>
        <p:spPr>
          <a:xfrm>
            <a:off x="1494971" y="2917032"/>
            <a:ext cx="856940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СО СТОРОНЫ РОДИТЕЛЕЙ ДОЛЖНО БЫТЬ РАЗУМНОЕ СОЧЕТАНИЕ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6D5CF75-8BE1-4595-9B67-91FA899E0E2E}"/>
              </a:ext>
            </a:extLst>
          </p:cNvPr>
          <p:cNvSpPr/>
          <p:nvPr/>
        </p:nvSpPr>
        <p:spPr>
          <a:xfrm>
            <a:off x="435429" y="3577659"/>
            <a:ext cx="5346649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авторитарно-командных решений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наша семья будет жить за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городом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!»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«за продуктами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в магазин ходят взрослые!»</a:t>
            </a:r>
            <a:endParaRPr lang="ru-RU" sz="2000" b="1" i="1" dirty="0">
              <a:solidFill>
                <a:srgbClr val="0070C0"/>
              </a:solidFill>
              <a:latin typeface="Arial Narrow" panose="020B0506020202030204" pitchFamily="34" charset="0"/>
            </a:endParaRPr>
          </a:p>
          <a:p>
            <a:r>
              <a:rPr lang="ru-RU" sz="2000" u="sng" dirty="0" smtClean="0">
                <a:solidFill>
                  <a:srgbClr val="002060"/>
                </a:solidFill>
              </a:rPr>
              <a:t>В период ЧС (внешней опасности) жесткие</a:t>
            </a:r>
            <a:r>
              <a:rPr lang="ru-RU" sz="2000" dirty="0" smtClean="0">
                <a:solidFill>
                  <a:srgbClr val="002060"/>
                </a:solidFill>
              </a:rPr>
              <a:t> меры и решения бывают неизбежны,  </a:t>
            </a:r>
            <a:r>
              <a:rPr lang="ru-RU" sz="2000" dirty="0">
                <a:solidFill>
                  <a:srgbClr val="002060"/>
                </a:solidFill>
              </a:rPr>
              <a:t>у детей они создают </a:t>
            </a:r>
            <a:r>
              <a:rPr lang="ru-RU" sz="2000" dirty="0" smtClean="0">
                <a:solidFill>
                  <a:srgbClr val="002060"/>
                </a:solidFill>
              </a:rPr>
              <a:t>чувство защищенности и </a:t>
            </a:r>
            <a:r>
              <a:rPr lang="ru-RU" sz="2000" dirty="0">
                <a:solidFill>
                  <a:srgbClr val="002060"/>
                </a:solidFill>
              </a:rPr>
              <a:t>что у родителей «все под контролем</a:t>
            </a:r>
            <a:r>
              <a:rPr lang="ru-RU" sz="2000" dirty="0" smtClean="0">
                <a:solidFill>
                  <a:srgbClr val="002060"/>
                </a:solidFill>
              </a:rPr>
              <a:t>».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484914" y="3317142"/>
            <a:ext cx="551542" cy="26051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64628" y="3334601"/>
            <a:ext cx="674915" cy="24305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143" y="0"/>
            <a:ext cx="3084978" cy="229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82" y="5824428"/>
            <a:ext cx="1706335" cy="10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D5CF75-8BE1-4595-9B67-91FA899E0E2E}"/>
              </a:ext>
            </a:extLst>
          </p:cNvPr>
          <p:cNvSpPr/>
          <p:nvPr/>
        </p:nvSpPr>
        <p:spPr>
          <a:xfrm>
            <a:off x="312965" y="1956279"/>
            <a:ext cx="1165315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Взрослые (супруги, родители) должны договориться и выступить инициаторами установления определенного порядка. </a:t>
            </a:r>
            <a:r>
              <a:rPr lang="ru-RU" sz="2000" dirty="0">
                <a:solidFill>
                  <a:srgbClr val="002060"/>
                </a:solidFill>
              </a:rPr>
              <a:t>Это позволит избежать недовольства и, в последующем, неуправляемого поведения детей. 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9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54" y="3321262"/>
            <a:ext cx="1861987" cy="13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11D2F6A-D30F-4461-AF9C-A93DAB3D7BB4}"/>
              </a:ext>
            </a:extLst>
          </p:cNvPr>
          <p:cNvSpPr/>
          <p:nvPr/>
        </p:nvSpPr>
        <p:spPr>
          <a:xfrm rot="10800000" flipV="1">
            <a:off x="337299" y="2941904"/>
            <a:ext cx="4989444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</a:t>
            </a:r>
            <a:r>
              <a:rPr lang="ru-RU" sz="1600" dirty="0" smtClean="0"/>
              <a:t> </a:t>
            </a:r>
            <a:r>
              <a:rPr lang="ru-RU" dirty="0" smtClean="0"/>
              <a:t>Выявить (прописать) </a:t>
            </a:r>
            <a:r>
              <a:rPr lang="ru-RU" dirty="0"/>
              <a:t>потребности каждого (</a:t>
            </a:r>
            <a:r>
              <a:rPr lang="ru-RU" dirty="0" smtClean="0"/>
              <a:t>рабочий </a:t>
            </a:r>
            <a:r>
              <a:rPr lang="ru-RU" dirty="0"/>
              <a:t>стол, ноутбук, колонки и т.д.…), продумать гибкую систему </a:t>
            </a:r>
            <a:r>
              <a:rPr lang="ru-RU" dirty="0" smtClean="0"/>
              <a:t>дислокации – для каждого не </a:t>
            </a:r>
            <a:r>
              <a:rPr lang="ru-RU" dirty="0"/>
              <a:t>один,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2-3 запасных </a:t>
            </a:r>
            <a:r>
              <a:rPr lang="ru-RU" dirty="0" smtClean="0"/>
              <a:t>варианта.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11D2F6A-D30F-4461-AF9C-A93DAB3D7BB4}"/>
              </a:ext>
            </a:extLst>
          </p:cNvPr>
          <p:cNvSpPr/>
          <p:nvPr/>
        </p:nvSpPr>
        <p:spPr>
          <a:xfrm rot="10800000" flipV="1">
            <a:off x="7253342" y="3611712"/>
            <a:ext cx="479351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2 </a:t>
            </a:r>
            <a:r>
              <a:rPr lang="ru-RU" sz="1600" dirty="0" smtClean="0"/>
              <a:t>Выяснить </a:t>
            </a:r>
            <a:r>
              <a:rPr lang="ru-RU" sz="1600" dirty="0"/>
              <a:t>(аналогично </a:t>
            </a:r>
            <a:r>
              <a:rPr lang="ru-RU" sz="1600" dirty="0" smtClean="0"/>
              <a:t>п.1 - записать</a:t>
            </a:r>
            <a:r>
              <a:rPr lang="ru-RU" sz="1600" dirty="0"/>
              <a:t>) особые пожелания и условия (например, тишина)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11D2F6A-D30F-4461-AF9C-A93DAB3D7BB4}"/>
              </a:ext>
            </a:extLst>
          </p:cNvPr>
          <p:cNvSpPr/>
          <p:nvPr/>
        </p:nvSpPr>
        <p:spPr>
          <a:xfrm rot="10800000" flipV="1">
            <a:off x="228284" y="5078766"/>
            <a:ext cx="11571672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3 </a:t>
            </a:r>
            <a:r>
              <a:rPr lang="ru-RU" sz="2800" b="1" dirty="0">
                <a:solidFill>
                  <a:srgbClr val="C00000"/>
                </a:solidFill>
              </a:rPr>
              <a:t>- </a:t>
            </a:r>
            <a:r>
              <a:rPr lang="ru-RU" sz="2000" b="1" dirty="0">
                <a:solidFill>
                  <a:srgbClr val="C00000"/>
                </a:solidFill>
              </a:rPr>
              <a:t>в итоге </a:t>
            </a:r>
            <a:r>
              <a:rPr lang="ru-RU" sz="2000" b="1" dirty="0" smtClean="0">
                <a:solidFill>
                  <a:srgbClr val="C00000"/>
                </a:solidFill>
              </a:rPr>
              <a:t> выбрать </a:t>
            </a:r>
            <a:r>
              <a:rPr lang="ru-RU" sz="2000" b="1" dirty="0">
                <a:solidFill>
                  <a:srgbClr val="C00000"/>
                </a:solidFill>
              </a:rPr>
              <a:t>оптимальный </a:t>
            </a:r>
            <a:r>
              <a:rPr lang="ru-RU" sz="2000" b="1" dirty="0" smtClean="0">
                <a:solidFill>
                  <a:srgbClr val="C00000"/>
                </a:solidFill>
              </a:rPr>
              <a:t> ДЛЯ ВСЕХ  </a:t>
            </a:r>
            <a:r>
              <a:rPr lang="ru-RU" sz="2000" b="1" dirty="0">
                <a:solidFill>
                  <a:srgbClr val="C00000"/>
                </a:solidFill>
              </a:rPr>
              <a:t>вариант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распределения </a:t>
            </a:r>
            <a:r>
              <a:rPr lang="ru-RU" sz="1600" dirty="0"/>
              <a:t>пространства и ресурсов, </a:t>
            </a:r>
            <a:r>
              <a:rPr lang="ru-RU" sz="1600" dirty="0" smtClean="0"/>
              <a:t>совместив пожелания</a:t>
            </a:r>
            <a:r>
              <a:rPr lang="ru-RU" sz="1600" dirty="0"/>
              <a:t>, нарисовать на листе и повесить на видное место </a:t>
            </a:r>
            <a:r>
              <a:rPr lang="ru-RU" sz="1600" dirty="0" smtClean="0"/>
              <a:t>(</a:t>
            </a:r>
            <a:r>
              <a:rPr lang="ru-RU" sz="1600" dirty="0"/>
              <a:t>во многих семьях – это холодильник).  </a:t>
            </a:r>
            <a:r>
              <a:rPr lang="ru-RU" sz="1600" u="sng" dirty="0" smtClean="0"/>
              <a:t>Это важно, так как  УСТНЫЕ ДОГОВОРЕННОСТИ </a:t>
            </a:r>
            <a:r>
              <a:rPr lang="ru-RU" sz="1600" dirty="0" smtClean="0"/>
              <a:t>часто </a:t>
            </a:r>
            <a:r>
              <a:rPr lang="ru-RU" sz="1600" dirty="0"/>
              <a:t>забываются, искажаются и  не выполняются. </a:t>
            </a:r>
            <a:endParaRPr lang="ru-RU" sz="1600" dirty="0" smtClean="0"/>
          </a:p>
          <a:p>
            <a:r>
              <a:rPr lang="ru-RU" sz="1600" dirty="0" smtClean="0"/>
              <a:t>Схема </a:t>
            </a:r>
            <a:r>
              <a:rPr lang="ru-RU" sz="1600" dirty="0"/>
              <a:t>может отражать распределение </a:t>
            </a:r>
            <a:r>
              <a:rPr lang="ru-RU" sz="1600" dirty="0">
                <a:solidFill>
                  <a:srgbClr val="C00000"/>
                </a:solidFill>
              </a:rPr>
              <a:t>по территории </a:t>
            </a:r>
            <a:r>
              <a:rPr lang="ru-RU" sz="1600" dirty="0"/>
              <a:t>«когда одновременно работают все», или режим распределения </a:t>
            </a:r>
            <a:endParaRPr lang="ru-RU" sz="1600" dirty="0" smtClean="0"/>
          </a:p>
          <a:p>
            <a:r>
              <a:rPr lang="ru-RU" sz="1600" dirty="0" smtClean="0">
                <a:solidFill>
                  <a:srgbClr val="C00000"/>
                </a:solidFill>
              </a:rPr>
              <a:t>по </a:t>
            </a:r>
            <a:r>
              <a:rPr lang="ru-RU" sz="1600" dirty="0">
                <a:solidFill>
                  <a:srgbClr val="C00000"/>
                </a:solidFill>
              </a:rPr>
              <a:t>времени </a:t>
            </a:r>
            <a:r>
              <a:rPr lang="ru-RU" sz="1600" dirty="0" smtClean="0"/>
              <a:t>(</a:t>
            </a:r>
            <a:r>
              <a:rPr lang="ru-RU" sz="1600" dirty="0"/>
              <a:t>рабочего стола, ноутбука, велотренажера</a:t>
            </a:r>
            <a:r>
              <a:rPr lang="ru-RU" sz="1600" dirty="0" smtClean="0"/>
              <a:t>…), например, </a:t>
            </a:r>
            <a:r>
              <a:rPr lang="ru-RU" sz="1600" dirty="0"/>
              <a:t>если обучение детей организовать в 2 смены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41261" y="2989285"/>
            <a:ext cx="1866983" cy="62242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261022" y="4627375"/>
            <a:ext cx="992320" cy="4194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062515" y="4339771"/>
            <a:ext cx="1785258" cy="9468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49684">
            <a:off x="3215610" y="4533085"/>
            <a:ext cx="175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корректировка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FD3F73-299D-43FA-90C5-30D7161B8A44}"/>
              </a:ext>
            </a:extLst>
          </p:cNvPr>
          <p:cNvSpPr/>
          <p:nvPr/>
        </p:nvSpPr>
        <p:spPr>
          <a:xfrm>
            <a:off x="228284" y="116803"/>
            <a:ext cx="111289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Спланировать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организовать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занятий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(работы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КАЖДОГО, 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распределить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потребностей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необходимые 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(ноутбук, телевизор,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велотренажер…). </a:t>
            </a:r>
          </a:p>
          <a:p>
            <a:pPr lvl="0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ограничены (один ноутбук на всех), </a:t>
            </a:r>
            <a:endParaRPr lang="ru-RU" sz="22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важно договориться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распределить время пользования </a:t>
            </a:r>
            <a:endParaRPr lang="ru-RU" sz="22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для каждого  члена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в течение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 (недели).</a:t>
            </a:r>
            <a:endParaRPr lang="ru-RU" sz="22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569" y="1547964"/>
            <a:ext cx="2715616" cy="202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12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2D6812A-3558-46B8-A67E-D64F662446B4}"/>
              </a:ext>
            </a:extLst>
          </p:cNvPr>
          <p:cNvSpPr/>
          <p:nvPr/>
        </p:nvSpPr>
        <p:spPr>
          <a:xfrm rot="10800000" flipV="1">
            <a:off x="2757713" y="3097802"/>
            <a:ext cx="9056913" cy="1631216"/>
          </a:xfrm>
          <a:prstGeom prst="rect">
            <a:avLst/>
          </a:prstGeom>
          <a:solidFill>
            <a:schemeClr val="accent6">
              <a:lumMod val="20000"/>
              <a:lumOff val="80000"/>
              <a:alpha val="41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Удобно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использовать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планинг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или обычный календарь, в котором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цветом или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стикерами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выделяются эти</a:t>
            </a:r>
            <a:r>
              <a:rPr lang="ru-RU" sz="2000" dirty="0" smtClean="0">
                <a:solidFill>
                  <a:srgbClr val="7030A0"/>
                </a:solidFill>
              </a:rPr>
              <a:t> 5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важных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сфер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жизни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. Неудовлетворённые длительное время потребности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(в общении, в игре, в физической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активности 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др.)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приводят к психологическому неблагополучию и даже к снижению иммунитета.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5" y="3555725"/>
            <a:ext cx="2389611" cy="252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42" y="259627"/>
            <a:ext cx="2928960" cy="194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454DE58-5AAE-479A-837F-ECE5656B28A2}"/>
              </a:ext>
            </a:extLst>
          </p:cNvPr>
          <p:cNvSpPr/>
          <p:nvPr/>
        </p:nvSpPr>
        <p:spPr>
          <a:xfrm>
            <a:off x="484219" y="259628"/>
            <a:ext cx="1037246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(или нарисовать) график жизни каждого члена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карантина, распределение времени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обучение (удаленную работу), 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дополнительное образование,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развлечения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игры (особенно если в семье маленькие дети),</a:t>
            </a:r>
          </a:p>
          <a:p>
            <a:pPr marL="342900" lvl="0" indent="-342900">
              <a:buFontTx/>
              <a:buChar char="-"/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онлайн-общение с друзьями, 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физическую активность.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2D6812A-3558-46B8-A67E-D64F662446B4}"/>
              </a:ext>
            </a:extLst>
          </p:cNvPr>
          <p:cNvSpPr/>
          <p:nvPr/>
        </p:nvSpPr>
        <p:spPr>
          <a:xfrm rot="10800000" flipV="1">
            <a:off x="2757713" y="6017052"/>
            <a:ext cx="9056912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5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Выходы\выезды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из дома тоже можно планировать, находя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баланс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между требованиями безопасности,  потребностями семьи 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принципами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ЗОЖ.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2D6812A-3558-46B8-A67E-D64F662446B4}"/>
              </a:ext>
            </a:extLst>
          </p:cNvPr>
          <p:cNvSpPr/>
          <p:nvPr/>
        </p:nvSpPr>
        <p:spPr>
          <a:xfrm rot="10800000" flipV="1">
            <a:off x="2757712" y="4847500"/>
            <a:ext cx="9056913" cy="1015663"/>
          </a:xfrm>
          <a:prstGeom prst="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режиме жизни обязательно предусмотреть </a:t>
            </a:r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</a:rPr>
              <a:t>общее время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для совместных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дел, обсуждений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 развлечений (настольных игр, просмотра фильмов и т.п.)</a:t>
            </a:r>
          </a:p>
        </p:txBody>
      </p:sp>
    </p:spTree>
    <p:extLst>
      <p:ext uri="{BB962C8B-B14F-4D97-AF65-F5344CB8AC3E}">
        <p14:creationId xmlns:p14="http://schemas.microsoft.com/office/powerpoint/2010/main" val="136566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454DE58-5AAE-479A-837F-ECE5656B28A2}"/>
              </a:ext>
            </a:extLst>
          </p:cNvPr>
          <p:cNvSpPr/>
          <p:nvPr/>
        </p:nvSpPr>
        <p:spPr>
          <a:xfrm>
            <a:off x="225991" y="192209"/>
            <a:ext cx="11199781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совместный быт, необходимый для ежедневного жизнеобеспечения, поддержания комфорта и здоровья.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Никто не отменял приготовление еды, уборку и пр.)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51" y="3361018"/>
            <a:ext cx="2482077" cy="23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268C7AB-5261-4EAE-BE94-165008891CB5}"/>
              </a:ext>
            </a:extLst>
          </p:cNvPr>
          <p:cNvSpPr/>
          <p:nvPr/>
        </p:nvSpPr>
        <p:spPr>
          <a:xfrm rot="10800000" flipV="1">
            <a:off x="1286482" y="3585143"/>
            <a:ext cx="654996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Дайте понять ребенку, что включение его в выполнение домашних дел означает, что повышается уровень его возможностей, он уже может делать то, что раньше было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ему </a:t>
            </a:r>
            <a:r>
              <a:rPr lang="ru-RU" dirty="0">
                <a:solidFill>
                  <a:srgbClr val="002060"/>
                </a:solidFill>
              </a:rPr>
              <a:t>не по силам. 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1" y="1588867"/>
            <a:ext cx="2715759" cy="168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268C7AB-5261-4EAE-BE94-165008891CB5}"/>
              </a:ext>
            </a:extLst>
          </p:cNvPr>
          <p:cNvSpPr/>
          <p:nvPr/>
        </p:nvSpPr>
        <p:spPr>
          <a:xfrm rot="10800000" flipV="1">
            <a:off x="3144716" y="1724089"/>
            <a:ext cx="846671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Оптимальный вариант – когда КАЖДЫЙ имеет свой вклад, выбирает(!) </a:t>
            </a:r>
            <a:r>
              <a:rPr lang="ru-RU" dirty="0" smtClean="0">
                <a:solidFill>
                  <a:srgbClr val="002060"/>
                </a:solidFill>
              </a:rPr>
              <a:t>соответственно </a:t>
            </a:r>
            <a:r>
              <a:rPr lang="ru-RU" dirty="0">
                <a:solidFill>
                  <a:srgbClr val="002060"/>
                </a:solidFill>
              </a:rPr>
              <a:t>возрасту  какую-то ответственность (например, уход за цветами) и часть пространства для поддержания порядка (коридор, кухня,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свой </a:t>
            </a:r>
            <a:r>
              <a:rPr lang="ru-RU" dirty="0">
                <a:solidFill>
                  <a:srgbClr val="002060"/>
                </a:solidFill>
              </a:rPr>
              <a:t>шкаф и стол, …).  </a:t>
            </a:r>
          </a:p>
          <a:p>
            <a:r>
              <a:rPr lang="ru-RU" b="1" u="sng" dirty="0">
                <a:solidFill>
                  <a:srgbClr val="002060"/>
                </a:solidFill>
              </a:rPr>
              <a:t>!Такие договоренности  и в обычные времена приносят большую пользу! 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1" y="5254963"/>
            <a:ext cx="1286482" cy="9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268C7AB-5261-4EAE-BE94-165008891CB5}"/>
              </a:ext>
            </a:extLst>
          </p:cNvPr>
          <p:cNvSpPr/>
          <p:nvPr/>
        </p:nvSpPr>
        <p:spPr>
          <a:xfrm rot="10800000" flipV="1">
            <a:off x="1286482" y="5400790"/>
            <a:ext cx="82929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 не забывайте благодарить друг друга, например за  …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…  </a:t>
            </a:r>
            <a:r>
              <a:rPr lang="ru-RU" b="1" dirty="0">
                <a:solidFill>
                  <a:srgbClr val="002060"/>
                </a:solidFill>
              </a:rPr>
              <a:t>помытую посуду, прибранные вещи, чистый коврик в прихожей …). </a:t>
            </a:r>
          </a:p>
        </p:txBody>
      </p:sp>
    </p:spTree>
    <p:extLst>
      <p:ext uri="{BB962C8B-B14F-4D97-AF65-F5344CB8AC3E}">
        <p14:creationId xmlns:p14="http://schemas.microsoft.com/office/powerpoint/2010/main" val="113442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454DE58-5AAE-479A-837F-ECE5656B28A2}"/>
              </a:ext>
            </a:extLst>
          </p:cNvPr>
          <p:cNvSpPr/>
          <p:nvPr/>
        </p:nvSpPr>
        <p:spPr>
          <a:xfrm>
            <a:off x="562038" y="361229"/>
            <a:ext cx="111997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возможность автономии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уединения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или время,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когда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 зоны доступа»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для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остальных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членов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семьи).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85" y="1891367"/>
            <a:ext cx="4078514" cy="40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3" y="1814447"/>
            <a:ext cx="1952785" cy="17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94" y="3772512"/>
            <a:ext cx="4371434" cy="218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4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454DE58-5AAE-479A-837F-ECE5656B28A2}"/>
              </a:ext>
            </a:extLst>
          </p:cNvPr>
          <p:cNvSpPr/>
          <p:nvPr/>
        </p:nvSpPr>
        <p:spPr>
          <a:xfrm>
            <a:off x="653143" y="230600"/>
            <a:ext cx="11538857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Бережно относиться, формировать, поддерживать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психологическую автономность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члена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семьи.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считается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фактором  психического здоровья и зрелости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личности,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особенно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 для детей и пожилых людей.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268C7AB-5261-4EAE-BE94-165008891CB5}"/>
              </a:ext>
            </a:extLst>
          </p:cNvPr>
          <p:cNvSpPr/>
          <p:nvPr/>
        </p:nvSpPr>
        <p:spPr>
          <a:xfrm rot="10800000" flipV="1">
            <a:off x="449943" y="2204431"/>
            <a:ext cx="5500915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7030A0"/>
                </a:solidFill>
              </a:rPr>
              <a:t>Психологическая автономность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</a:p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это способность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принимать самостоятельные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решения и отвечать за них, иметь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свое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мнение (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200" i="1" dirty="0" err="1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</a:rPr>
              <a:t>. по поводу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эпидемии)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, ошибаться,  </a:t>
            </a:r>
          </a:p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а также способность самостоятельно выбирать и находить себе занятия.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142" y="4666645"/>
            <a:ext cx="1937658" cy="193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268C7AB-5261-4EAE-BE94-165008891CB5}"/>
              </a:ext>
            </a:extLst>
          </p:cNvPr>
          <p:cNvSpPr/>
          <p:nvPr/>
        </p:nvSpPr>
        <p:spPr>
          <a:xfrm rot="10800000" flipV="1">
            <a:off x="449943" y="4858935"/>
            <a:ext cx="9274629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Вместо психол. автономности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ребенка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родители формируют зависимость, когда все решают  сами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контролируют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каждый шаг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(что, как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и когда делает,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кем общается, как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отдыхает, во что играет …), когда обесцениваются решения ребенка: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«…</a:t>
            </a:r>
            <a:r>
              <a:rPr lang="ru-RU" sz="22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ну, собирать </a:t>
            </a:r>
            <a:r>
              <a:rPr lang="ru-RU" sz="2200" b="1" i="1" dirty="0" err="1">
                <a:solidFill>
                  <a:srgbClr val="0070C0"/>
                </a:solidFill>
                <a:latin typeface="Arial Narrow" panose="020B0506020202030204" pitchFamily="34" charset="0"/>
              </a:rPr>
              <a:t>пазлы</a:t>
            </a:r>
            <a:r>
              <a:rPr lang="ru-RU" sz="22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 в твоем возрасте </a:t>
            </a:r>
            <a:r>
              <a:rPr lang="ru-RU" sz="22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 – </a:t>
            </a:r>
            <a:r>
              <a:rPr lang="ru-RU" sz="22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это </a:t>
            </a:r>
            <a:r>
              <a:rPr lang="ru-RU" sz="22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несерьезно…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268C7AB-5261-4EAE-BE94-165008891CB5}"/>
              </a:ext>
            </a:extLst>
          </p:cNvPr>
          <p:cNvSpPr/>
          <p:nvPr/>
        </p:nvSpPr>
        <p:spPr>
          <a:xfrm rot="10800000" flipV="1">
            <a:off x="6075454" y="2286590"/>
            <a:ext cx="5652088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Психол. автономность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для пожилых членов семьи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, уважение их права принимать решения и нести ответственность за свою жизнь и здоровье – важное условие сохранения  их самоуважения и достоинства.</a:t>
            </a:r>
          </a:p>
        </p:txBody>
      </p:sp>
    </p:spTree>
    <p:extLst>
      <p:ext uri="{BB962C8B-B14F-4D97-AF65-F5344CB8AC3E}">
        <p14:creationId xmlns:p14="http://schemas.microsoft.com/office/powerpoint/2010/main" val="260166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454DE58-5AAE-479A-837F-ECE5656B28A2}"/>
              </a:ext>
            </a:extLst>
          </p:cNvPr>
          <p:cNvSpPr/>
          <p:nvPr/>
        </p:nvSpPr>
        <p:spPr>
          <a:xfrm>
            <a:off x="353559" y="239935"/>
            <a:ext cx="11838441" cy="6334042"/>
          </a:xfrm>
          <a:prstGeom prst="rect">
            <a:avLst/>
          </a:prstGeom>
          <a:solidFill>
            <a:schemeClr val="accent5">
              <a:lumMod val="20000"/>
              <a:lumOff val="80000"/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Любое изменение требует определенной адаптации, </a:t>
            </a:r>
          </a:p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 будем терпимы к тому,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не все сразу пойдет гладко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некоторое время на «притирку» </a:t>
            </a:r>
          </a:p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новым обстоятельствам,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друг к другу. </a:t>
            </a: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Любая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семья, как и человек, со временем меняется и развивается. 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 экстремальных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 все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и процессы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происходят </a:t>
            </a:r>
            <a:r>
              <a:rPr lang="ru-RU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 быстрее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совместное нахождение в одном общем пространстве 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может внести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раздор и напряжение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 сблизить вас,  найти новые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поводы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способы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договариваться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проявлять внимание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и заботу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Выбирайте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каком направлении вы со своими близкими будете меняться. </a:t>
            </a: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Согласия вам и творческого подхода к своей жизни!!!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85" y="3821125"/>
            <a:ext cx="1843316" cy="122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75" y="3880934"/>
            <a:ext cx="2512038" cy="167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8" y="1347423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6454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990</TotalTime>
  <Words>893</Words>
  <Application>Microsoft Office PowerPoint</Application>
  <PresentationFormat>Широкоэкранный</PresentationFormat>
  <Paragraphs>84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49</cp:revision>
  <dcterms:created xsi:type="dcterms:W3CDTF">2020-04-06T09:18:12Z</dcterms:created>
  <dcterms:modified xsi:type="dcterms:W3CDTF">2020-04-08T06:47:35Z</dcterms:modified>
</cp:coreProperties>
</file>