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83" r:id="rId5"/>
    <p:sldId id="277" r:id="rId6"/>
    <p:sldId id="260" r:id="rId7"/>
    <p:sldId id="259" r:id="rId8"/>
    <p:sldId id="278" r:id="rId9"/>
    <p:sldId id="275" r:id="rId10"/>
    <p:sldId id="264" r:id="rId11"/>
    <p:sldId id="280" r:id="rId12"/>
    <p:sldId id="263" r:id="rId13"/>
    <p:sldId id="284" r:id="rId14"/>
    <p:sldId id="265" r:id="rId15"/>
    <p:sldId id="272" r:id="rId16"/>
    <p:sldId id="266" r:id="rId17"/>
    <p:sldId id="282" r:id="rId18"/>
    <p:sldId id="267" r:id="rId19"/>
    <p:sldId id="268" r:id="rId20"/>
    <p:sldId id="273" r:id="rId21"/>
    <p:sldId id="279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ruwiki/118989/119007" TargetMode="External"/><Relationship Id="rId2" Type="http://schemas.openxmlformats.org/officeDocument/2006/relationships/hyperlink" Target="https://dic.academic.ru/dic.nsf/ruwiki/118989/174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оригинал-макета рукописи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Елизарова Т.Н. </a:t>
            </a:r>
          </a:p>
          <a:p>
            <a:pPr algn="r"/>
            <a:r>
              <a:rPr lang="ru-RU" dirty="0" smtClean="0"/>
              <a:t>07.12.2018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08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4000" dirty="0" smtClean="0"/>
              <a:t>Заголовки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Заголовки в тексте равняются по левому краю или по середине (без абзацных отступов).</a:t>
            </a:r>
          </a:p>
          <a:p>
            <a:endParaRPr lang="ru-RU" dirty="0" smtClean="0"/>
          </a:p>
          <a:p>
            <a:r>
              <a:rPr lang="ru-RU" dirty="0" err="1" smtClean="0"/>
              <a:t>Однопорядковые</a:t>
            </a:r>
            <a:r>
              <a:rPr lang="ru-RU" dirty="0" smtClean="0"/>
              <a:t> заголовки выделяются одинаково по всему тексту.</a:t>
            </a:r>
          </a:p>
          <a:p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заголовок не укладывается в одну строку, то деление его на строки должно быть логически оправданным. Например, не следует оставлять на предыдущей строке заголовка (подзаголовка) предлог, относящийся к следующему за ним слову, или разрывать определение и слово, к которому оно относится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Переносы в заголовках не допускаются, точка в конце не ставится.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В заголовки не включают сокращенные слова и аббревиатуры, а также физические, химические и математические формулы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Необходимо следить за размещением материала на странице. Нельзя заголовок раздела или подраздела оставлять на последней строке листа.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заголовка </a:t>
            </a:r>
            <a:r>
              <a:rPr lang="ru-RU" dirty="0" smtClean="0"/>
              <a:t>на странице должно располагаться  </a:t>
            </a:r>
            <a:r>
              <a:rPr lang="ru-RU" dirty="0"/>
              <a:t>не менее трех строк текста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Заголовки разделов и подразделов необходимо отделять друг от друга и текста интервалом в одну строку.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4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/>
          <a:lstStyle/>
          <a:p>
            <a:r>
              <a:rPr lang="ru-RU" sz="1800" b="1" dirty="0" smtClean="0"/>
              <a:t>Примеры</a:t>
            </a:r>
            <a:endParaRPr lang="ru-RU" sz="1800" b="1" dirty="0"/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9915" t="18697" r="50422" b="12181"/>
          <a:stretch/>
        </p:blipFill>
        <p:spPr bwMode="auto">
          <a:xfrm>
            <a:off x="1691680" y="620688"/>
            <a:ext cx="5616624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697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/>
              <a:t>Работа с текстом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 smtClean="0"/>
              <a:t>Установить запрет на висячие строки.</a:t>
            </a:r>
          </a:p>
          <a:p>
            <a:pPr marL="0" indent="0">
              <a:buNone/>
            </a:pPr>
            <a:r>
              <a:rPr lang="ru-RU" sz="1400" b="1" i="1" dirty="0"/>
              <a:t>«Висячая» строка</a:t>
            </a:r>
            <a:r>
              <a:rPr lang="ru-RU" sz="1400" i="1" dirty="0"/>
              <a:t> в типографской практике — концевая строка </a:t>
            </a:r>
            <a:r>
              <a:rPr lang="ru-RU" sz="1400" i="1" dirty="0">
                <a:hlinkClick r:id="rId2"/>
              </a:rPr>
              <a:t>абзаца</a:t>
            </a:r>
            <a:r>
              <a:rPr lang="ru-RU" sz="1400" i="1" dirty="0"/>
              <a:t>, расположенная в начале </a:t>
            </a:r>
            <a:r>
              <a:rPr lang="ru-RU" sz="1400" i="1" dirty="0">
                <a:hlinkClick r:id="rId3"/>
              </a:rPr>
              <a:t>полосы</a:t>
            </a:r>
            <a:r>
              <a:rPr lang="ru-RU" sz="1400" i="1" dirty="0"/>
              <a:t> или колонки, а также начальная строка </a:t>
            </a:r>
            <a:r>
              <a:rPr lang="ru-RU" sz="1400" i="1" dirty="0">
                <a:hlinkClick r:id="rId2"/>
              </a:rPr>
              <a:t>абзаца</a:t>
            </a:r>
            <a:r>
              <a:rPr lang="ru-RU" sz="1400" i="1" dirty="0"/>
              <a:t>, оказавшаяся в конце полосы колонки. То есть это строка, которая оторвана от своего абзаца и «висит» в одиночестве на предыдущей или последующей странице.</a:t>
            </a:r>
          </a:p>
          <a:p>
            <a:pPr marL="0" indent="0">
              <a:buNone/>
            </a:pPr>
            <a:r>
              <a:rPr lang="ru-RU" sz="2000" dirty="0"/>
              <a:t>Чтобы установить </a:t>
            </a:r>
            <a:r>
              <a:rPr lang="ru-RU" sz="2000" dirty="0" smtClean="0"/>
              <a:t>запрет, </a:t>
            </a:r>
            <a:r>
              <a:rPr lang="ru-RU" sz="2000" dirty="0"/>
              <a:t>нужно </a:t>
            </a:r>
            <a:r>
              <a:rPr lang="ru-RU" sz="2000" dirty="0" smtClean="0"/>
              <a:t> выделить весь текст, кликнуть правой кнопкой мышки по тексту, войти </a:t>
            </a:r>
            <a:r>
              <a:rPr lang="ru-RU" sz="2000" b="1" i="1" dirty="0" smtClean="0"/>
              <a:t>Абзац </a:t>
            </a:r>
            <a:r>
              <a:rPr lang="ru-RU" sz="2000" dirty="0"/>
              <a:t>– </a:t>
            </a:r>
            <a:r>
              <a:rPr lang="ru-RU" sz="2000" b="1" i="1" dirty="0" smtClean="0"/>
              <a:t>Положение на странице</a:t>
            </a:r>
            <a:r>
              <a:rPr lang="ru-RU" sz="2000" dirty="0" smtClean="0"/>
              <a:t>, поставить галочку напротив </a:t>
            </a:r>
            <a:r>
              <a:rPr lang="ru-RU" sz="2000" b="1" i="1" dirty="0"/>
              <a:t>запрет висячих строк </a:t>
            </a:r>
            <a:r>
              <a:rPr lang="ru-RU" sz="2000" dirty="0" smtClean="0"/>
              <a:t>и нажать </a:t>
            </a:r>
            <a:r>
              <a:rPr lang="ru-RU" sz="2000" b="1" i="1" dirty="0"/>
              <a:t>ОК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3861048"/>
            <a:ext cx="4248472" cy="291335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683568" y="3429000"/>
            <a:ext cx="4032448" cy="27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9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4000" dirty="0"/>
              <a:t>Работа с текстом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dirty="0"/>
              <a:t>Проставить номер </a:t>
            </a:r>
            <a:r>
              <a:rPr lang="ru-RU" dirty="0" smtClean="0"/>
              <a:t>страницы, </a:t>
            </a:r>
            <a:r>
              <a:rPr lang="ru-RU" dirty="0"/>
              <a:t>начиная с </a:t>
            </a:r>
            <a:r>
              <a:rPr lang="ru-RU" dirty="0" smtClean="0"/>
              <a:t>3-й, внизу </a:t>
            </a:r>
            <a:r>
              <a:rPr lang="ru-RU" dirty="0"/>
              <a:t>посередине листа (от края до номера страницы — 2,0 см). Колонцифра должна быть того же размера, что и основной текст. </a:t>
            </a:r>
            <a:endParaRPr lang="ru-RU" dirty="0" smtClean="0"/>
          </a:p>
          <a:p>
            <a:r>
              <a:rPr lang="ru-RU" dirty="0" smtClean="0"/>
              <a:t>Начинать </a:t>
            </a:r>
            <a:r>
              <a:rPr lang="ru-RU" dirty="0"/>
              <a:t>каждую главу (раздел, тему) с новой страницы.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43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570012"/>
          </a:xfrm>
        </p:spPr>
        <p:txBody>
          <a:bodyPr/>
          <a:lstStyle/>
          <a:p>
            <a:r>
              <a:rPr lang="ru-RU" dirty="0"/>
              <a:t>Работа с текстом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907087" y="908720"/>
            <a:ext cx="3008313" cy="5217443"/>
          </a:xfrm>
        </p:spPr>
        <p:txBody>
          <a:bodyPr/>
          <a:lstStyle/>
          <a:p>
            <a:pPr algn="l"/>
            <a:r>
              <a:rPr lang="ru-RU" dirty="0" smtClean="0"/>
              <a:t>Установить </a:t>
            </a:r>
          </a:p>
          <a:p>
            <a:pPr marL="285750" indent="-285750" algn="l">
              <a:buFontTx/>
              <a:buChar char="-"/>
            </a:pPr>
            <a:r>
              <a:rPr lang="ru-RU" dirty="0"/>
              <a:t> шрифт </a:t>
            </a:r>
            <a:r>
              <a:rPr lang="ru-RU" dirty="0" err="1"/>
              <a:t>Times</a:t>
            </a:r>
            <a:r>
              <a:rPr lang="ru-RU" dirty="0"/>
              <a:t> 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/>
              <a:t>Roman</a:t>
            </a:r>
            <a:r>
              <a:rPr lang="ru-RU" dirty="0"/>
              <a:t> — </a:t>
            </a:r>
            <a:r>
              <a:rPr lang="ru-RU" dirty="0" smtClean="0"/>
              <a:t>прямой, кегль</a:t>
            </a:r>
            <a:r>
              <a:rPr lang="ru-RU" dirty="0"/>
              <a:t> </a:t>
            </a:r>
            <a:r>
              <a:rPr lang="ru-RU" dirty="0" smtClean="0"/>
              <a:t>— 14 ; </a:t>
            </a:r>
          </a:p>
          <a:p>
            <a:pPr marL="285750" indent="-285750" algn="l">
              <a:buFontTx/>
              <a:buChar char="-"/>
            </a:pPr>
            <a:r>
              <a:rPr lang="ru-RU" dirty="0" smtClean="0"/>
              <a:t>выравнивание 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ширине </a:t>
            </a:r>
            <a:r>
              <a:rPr lang="ru-RU" dirty="0" smtClean="0"/>
              <a:t>листа;</a:t>
            </a:r>
          </a:p>
          <a:p>
            <a:pPr marL="285750" indent="-285750" algn="l">
              <a:buFontTx/>
              <a:buChar char="-"/>
            </a:pPr>
            <a:r>
              <a:rPr lang="ru-RU" dirty="0" smtClean="0"/>
              <a:t>междустрочный </a:t>
            </a:r>
            <a:r>
              <a:rPr lang="ru-RU" dirty="0"/>
              <a:t>интервал — </a:t>
            </a:r>
            <a:r>
              <a:rPr lang="ru-RU" dirty="0" smtClean="0"/>
              <a:t>одинарный;</a:t>
            </a:r>
          </a:p>
          <a:p>
            <a:pPr marL="285750" indent="-285750" algn="l">
              <a:buFontTx/>
              <a:buChar char="-"/>
            </a:pPr>
            <a:r>
              <a:rPr lang="ru-RU" dirty="0" smtClean="0"/>
              <a:t>абзацный </a:t>
            </a:r>
            <a:r>
              <a:rPr lang="ru-RU" dirty="0"/>
              <a:t>отступ </a:t>
            </a:r>
            <a:r>
              <a:rPr lang="ru-RU" dirty="0" smtClean="0"/>
              <a:t>должен быть одинаковым </a:t>
            </a:r>
            <a:r>
              <a:rPr lang="ru-RU" dirty="0"/>
              <a:t>для всего текста и равняться 1,25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! Не злоупотреблять маркерами.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/>
          <a:srcRect l="32226" t="11615" r="31299" b="4816"/>
          <a:stretch/>
        </p:blipFill>
        <p:spPr bwMode="auto">
          <a:xfrm>
            <a:off x="755576" y="273050"/>
            <a:ext cx="4608512" cy="6180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1500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Рисунки и таблицы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Рисунок или таблица располагаются после первого упоминания о них в тексте. </a:t>
            </a:r>
            <a:r>
              <a:rPr lang="ru-RU" dirty="0" smtClean="0">
                <a:solidFill>
                  <a:srgbClr val="FF0000"/>
                </a:solidFill>
              </a:rPr>
              <a:t>Если места на странице не хватает, допустимо перенести таблицу или рисунок на следующую страницу.</a:t>
            </a:r>
            <a:endParaRPr lang="ru-RU" dirty="0" smtClean="0"/>
          </a:p>
          <a:p>
            <a:r>
              <a:rPr lang="ru-RU" dirty="0" smtClean="0"/>
              <a:t>Примеры корректности ссылки на рисунок в тексте:</a:t>
            </a:r>
          </a:p>
          <a:p>
            <a:pPr marL="0" indent="0">
              <a:buNone/>
            </a:pP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Классификация выше названных отраслей картографирования 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</a:rPr>
              <a:t>схематично 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отражена на нижеследующем рисунке 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</a:rPr>
              <a:t>1.1.</a:t>
            </a:r>
          </a:p>
          <a:p>
            <a:pPr marL="0" indent="0">
              <a:buNone/>
            </a:pP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В этих случаях применяют проекцию Гаусса-</a:t>
            </a:r>
            <a:r>
              <a:rPr lang="ru-RU" sz="2600" i="1" dirty="0" err="1">
                <a:solidFill>
                  <a:schemeClr val="accent1">
                    <a:lumMod val="75000"/>
                  </a:schemeClr>
                </a:solidFill>
              </a:rPr>
              <a:t>Крюгера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 с 3-градусными зонами, на границах которых искажения длин линий в 4 раза меньше 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</a:rPr>
              <a:t>(рис. 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</a:rPr>
              <a:t>3.14).</a:t>
            </a:r>
          </a:p>
        </p:txBody>
      </p:sp>
    </p:spTree>
    <p:extLst>
      <p:ext uri="{BB962C8B-B14F-4D97-AF65-F5344CB8AC3E}">
        <p14:creationId xmlns:p14="http://schemas.microsoft.com/office/powerpoint/2010/main" val="3125674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498004"/>
          </a:xfrm>
        </p:spPr>
        <p:txBody>
          <a:bodyPr/>
          <a:lstStyle/>
          <a:p>
            <a:r>
              <a:rPr lang="ru-RU" dirty="0" smtClean="0"/>
              <a:t>Рисунки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07087" y="764704"/>
            <a:ext cx="3008313" cy="5361459"/>
          </a:xfrm>
        </p:spPr>
        <p:txBody>
          <a:bodyPr>
            <a:no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ru-RU" sz="1200" dirty="0"/>
              <a:t>Используемые изображения должны быть формата TIFF, JPEG, PNG и иметь разрешение 300 </a:t>
            </a:r>
            <a:r>
              <a:rPr lang="ru-RU" sz="1200" dirty="0" err="1"/>
              <a:t>ppi</a:t>
            </a:r>
            <a:r>
              <a:rPr lang="ru-RU" sz="1200" dirty="0"/>
              <a:t>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200" dirty="0"/>
              <a:t>Изображения вставляются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</a:t>
            </a:r>
            <a:r>
              <a:rPr lang="ru-RU" sz="1200" dirty="0"/>
              <a:t>рукопись с привязкой к тексту.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200" dirty="0"/>
              <a:t>Элементы составных изображений и изображений, созданных из автофигур </a:t>
            </a:r>
            <a:r>
              <a:rPr lang="ru-RU" sz="1200" dirty="0" err="1"/>
              <a:t>Microsoft</a:t>
            </a:r>
            <a:r>
              <a:rPr lang="ru-RU" sz="1200" dirty="0"/>
              <a:t> </a:t>
            </a:r>
            <a:r>
              <a:rPr lang="ru-RU" sz="1200" dirty="0" err="1"/>
              <a:t>Word</a:t>
            </a:r>
            <a:r>
              <a:rPr lang="ru-RU" sz="1200" dirty="0"/>
              <a:t>, должны быть связаны во избежание потери при верстке каких-либо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их </a:t>
            </a:r>
            <a:r>
              <a:rPr lang="ru-RU" sz="1200" dirty="0"/>
              <a:t>составляющих.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200" dirty="0"/>
              <a:t>Иллюстрации  не должны выходить на поля документа.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200" dirty="0"/>
              <a:t>Названия рисунков размещаются под рисунками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 </a:t>
            </a:r>
            <a:r>
              <a:rPr lang="ru-RU" sz="1200" dirty="0"/>
              <a:t>выравниванием по центру,  размер шрифта — 12.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200" dirty="0"/>
              <a:t>Подрисуночную </a:t>
            </a:r>
            <a:r>
              <a:rPr lang="ru-RU" sz="1200" dirty="0" smtClean="0"/>
              <a:t>подпись </a:t>
            </a:r>
            <a:r>
              <a:rPr lang="ru-RU" sz="1200" dirty="0"/>
              <a:t>отделяем от текста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2 </a:t>
            </a:r>
            <a:r>
              <a:rPr lang="ru-RU" sz="1200" dirty="0"/>
              <a:t>пробелами. 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22133" t="11616" r="40683" b="4532"/>
          <a:stretch/>
        </p:blipFill>
        <p:spPr bwMode="auto">
          <a:xfrm>
            <a:off x="1140628" y="273050"/>
            <a:ext cx="4152882" cy="5853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1182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/>
              <a:t>Если рисунок большой, помещаем его по центру.</a:t>
            </a:r>
            <a:br>
              <a:rPr lang="ru-RU" sz="2000" dirty="0"/>
            </a:br>
            <a:r>
              <a:rPr lang="ru-RU" sz="2000" dirty="0"/>
              <a:t>Если рисунки маленькие, то можно располагать их вместе.</a:t>
            </a:r>
            <a:br>
              <a:rPr lang="ru-RU" sz="2000" dirty="0"/>
            </a:br>
            <a:r>
              <a:rPr lang="ru-RU" sz="2000" dirty="0"/>
              <a:t>Если </a:t>
            </a:r>
            <a:r>
              <a:rPr lang="ru-RU" sz="2000" dirty="0" smtClean="0"/>
              <a:t>маленький </a:t>
            </a:r>
            <a:r>
              <a:rPr lang="ru-RU" sz="2000" dirty="0">
                <a:solidFill>
                  <a:srgbClr val="2F5897"/>
                </a:solidFill>
              </a:rPr>
              <a:t>рисунок </a:t>
            </a:r>
            <a:r>
              <a:rPr lang="ru-RU" sz="2000" dirty="0" smtClean="0"/>
              <a:t>один</a:t>
            </a:r>
            <a:r>
              <a:rPr lang="ru-RU" sz="2000" dirty="0"/>
              <a:t>, можно сдвинуть его влево,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 </a:t>
            </a:r>
            <a:r>
              <a:rPr lang="ru-RU" sz="2000" dirty="0"/>
              <a:t>свободное место </a:t>
            </a:r>
            <a:r>
              <a:rPr lang="ru-RU" sz="2000" dirty="0" smtClean="0"/>
              <a:t>справа заполнить </a:t>
            </a:r>
            <a:r>
              <a:rPr lang="ru-RU" sz="2000" dirty="0"/>
              <a:t>текстом.</a:t>
            </a:r>
          </a:p>
        </p:txBody>
      </p:sp>
      <p:pic>
        <p:nvPicPr>
          <p:cNvPr id="11" name="Объект 10"/>
          <p:cNvPicPr>
            <a:picLocks noGrp="1"/>
          </p:cNvPicPr>
          <p:nvPr>
            <p:ph idx="1"/>
          </p:nvPr>
        </p:nvPicPr>
        <p:blipFill rotWithShape="1">
          <a:blip r:embed="rId2"/>
          <a:srcRect l="13810" t="11332" r="12176" b="5099"/>
          <a:stretch/>
        </p:blipFill>
        <p:spPr bwMode="auto">
          <a:xfrm>
            <a:off x="1187624" y="1600200"/>
            <a:ext cx="6840760" cy="4853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9130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642020"/>
          </a:xfrm>
        </p:spPr>
        <p:txBody>
          <a:bodyPr/>
          <a:lstStyle/>
          <a:p>
            <a:r>
              <a:rPr lang="ru-RU" dirty="0" smtClean="0"/>
              <a:t>Таблицы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908720"/>
            <a:ext cx="3551313" cy="5217443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Названия таблиц размещаются над таблицами: </a:t>
            </a:r>
            <a:endParaRPr lang="ru-RU" dirty="0" smtClean="0"/>
          </a:p>
          <a:p>
            <a:pPr marL="285750" indent="-285750" algn="l">
              <a:buFontTx/>
              <a:buChar char="-"/>
            </a:pPr>
            <a:r>
              <a:rPr lang="ru-RU" dirty="0" smtClean="0"/>
              <a:t>номер </a:t>
            </a:r>
            <a:r>
              <a:rPr lang="ru-RU" dirty="0"/>
              <a:t>таблицы (</a:t>
            </a:r>
            <a:r>
              <a:rPr lang="ru-RU" i="1" dirty="0"/>
              <a:t>Таблица </a:t>
            </a:r>
            <a:r>
              <a:rPr lang="ru-RU" i="1" dirty="0" smtClean="0"/>
              <a:t> …</a:t>
            </a:r>
            <a:r>
              <a:rPr lang="ru-RU" dirty="0" smtClean="0"/>
              <a:t>) </a:t>
            </a:r>
            <a:r>
              <a:rPr lang="ru-RU" dirty="0"/>
              <a:t>— в 1-й строке, выравнивание вправо; </a:t>
            </a:r>
            <a:endParaRPr lang="ru-RU" dirty="0" smtClean="0"/>
          </a:p>
          <a:p>
            <a:pPr marL="285750" indent="-285750" algn="l">
              <a:buFontTx/>
              <a:buChar char="-"/>
            </a:pPr>
            <a:r>
              <a:rPr lang="ru-RU" dirty="0" smtClean="0"/>
              <a:t>название </a:t>
            </a:r>
            <a:r>
              <a:rPr lang="ru-RU" dirty="0"/>
              <a:t>таблицы —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 </a:t>
            </a:r>
            <a:r>
              <a:rPr lang="ru-RU" dirty="0"/>
              <a:t>2-й строке, выравнивание по центру</a:t>
            </a:r>
            <a:r>
              <a:rPr lang="ru-RU" dirty="0" smtClean="0"/>
              <a:t>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Размер </a:t>
            </a:r>
            <a:r>
              <a:rPr lang="ru-RU" dirty="0"/>
              <a:t>шрифта — 12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Таблицы </a:t>
            </a:r>
            <a:r>
              <a:rPr lang="ru-RU" dirty="0"/>
              <a:t>не должны выходить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поля документа.</a:t>
            </a:r>
          </a:p>
          <a:p>
            <a:pPr algn="l"/>
            <a:r>
              <a:rPr lang="ru-RU" dirty="0" smtClean="0"/>
              <a:t>Таблицу </a:t>
            </a:r>
            <a:r>
              <a:rPr lang="ru-RU" dirty="0"/>
              <a:t>отделяем от текста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</a:t>
            </a:r>
            <a:r>
              <a:rPr lang="ru-RU" dirty="0"/>
              <a:t>пробелами.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21956" t="11616" r="41038" b="4532"/>
          <a:stretch/>
        </p:blipFill>
        <p:spPr bwMode="auto">
          <a:xfrm>
            <a:off x="1150568" y="273050"/>
            <a:ext cx="4133001" cy="5853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7582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642020"/>
          </a:xfrm>
        </p:spPr>
        <p:txBody>
          <a:bodyPr/>
          <a:lstStyle/>
          <a:p>
            <a:r>
              <a:rPr lang="ru-RU" dirty="0" smtClean="0"/>
              <a:t>Формулы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07087" y="1124744"/>
            <a:ext cx="3008313" cy="5001419"/>
          </a:xfrm>
        </p:spPr>
        <p:txBody>
          <a:bodyPr/>
          <a:lstStyle/>
          <a:p>
            <a:pPr algn="l"/>
            <a:r>
              <a:rPr lang="ru-RU" dirty="0" smtClean="0"/>
              <a:t>Формулы, как правило, располагаются визуально по середине листа:</a:t>
            </a:r>
          </a:p>
          <a:p>
            <a:pPr algn="l"/>
            <a:r>
              <a:rPr lang="ru-RU" dirty="0" smtClean="0"/>
              <a:t>- формулы без номера выравниваются по центру;</a:t>
            </a:r>
          </a:p>
          <a:p>
            <a:pPr algn="l"/>
            <a:r>
              <a:rPr lang="ru-RU" dirty="0" smtClean="0"/>
              <a:t>- формулы с номером выравниваются </a:t>
            </a:r>
            <a:br>
              <a:rPr lang="ru-RU" dirty="0" smtClean="0"/>
            </a:br>
            <a:r>
              <a:rPr lang="ru-RU" dirty="0" smtClean="0"/>
              <a:t>по правому краю </a:t>
            </a:r>
            <a:br>
              <a:rPr lang="ru-RU" dirty="0" smtClean="0"/>
            </a:br>
            <a:r>
              <a:rPr lang="ru-RU" dirty="0" smtClean="0"/>
              <a:t>и отбиваются пробелами.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22132" t="11615" r="40862" b="4816"/>
          <a:stretch/>
        </p:blipFill>
        <p:spPr bwMode="auto">
          <a:xfrm>
            <a:off x="1143570" y="273050"/>
            <a:ext cx="4146997" cy="5853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252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dirty="0" smtClean="0"/>
              <a:t>Оригинал-макет </a:t>
            </a:r>
            <a:r>
              <a:rPr lang="ru-RU" sz="1800" dirty="0" smtClean="0"/>
              <a:t>– предварительный   (до</a:t>
            </a:r>
            <a:r>
              <a:rPr lang="ru-RU" sz="1800" dirty="0"/>
              <a:t> </a:t>
            </a:r>
            <a:r>
              <a:rPr lang="ru-RU" sz="1800" dirty="0" smtClean="0"/>
              <a:t>изготовления тиража) образец книги или журнала</a:t>
            </a:r>
            <a:r>
              <a:rPr lang="ru-RU" sz="1800" dirty="0"/>
              <a:t> (при </a:t>
            </a:r>
            <a:r>
              <a:rPr lang="ru-RU" sz="1800" dirty="0" smtClean="0"/>
              <a:t>необходимости с расклейкой всех элементов текста и</a:t>
            </a:r>
            <a:r>
              <a:rPr lang="ru-RU" sz="1800" dirty="0"/>
              <a:t> иллюстраций), подготовленный для </a:t>
            </a:r>
            <a:r>
              <a:rPr lang="ru-RU" sz="1800" dirty="0" smtClean="0"/>
              <a:t>печати.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Оригинал-макет</a:t>
            </a:r>
            <a:r>
              <a:rPr lang="ru-RU" dirty="0"/>
              <a:t> - это макет, который полностью готов к печати изделия полиграфии. То есть, это вся тестовая и графическая информация, прошедшая допечатную подготовку и готовая к печати. Это уже окончательный вариант, в котором скомпонована графическая и текстовая информация именно так, как она будет напечатана. Поэтому правильный оригинал-макет, не содержащий ошибок и погрешностей очень важен. Если обнаруживаются ошибки, нужно проводить коррекцию оригинал-макета.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244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200" dirty="0" smtClean="0"/>
              <a:t>Оглавление (Содержание)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Оглавление (содержание)</a:t>
            </a:r>
            <a:r>
              <a:rPr lang="ru-RU" dirty="0"/>
              <a:t> ­- элемент справочно-сопроводительного аппарата учебной книги, дающий общее представление о структуре книги и ее проблематике.  Методически оправданным местом расположения оглавления является начало книги, а точнее - </a:t>
            </a:r>
            <a:r>
              <a:rPr lang="ru-RU" dirty="0" smtClean="0"/>
              <a:t>после </a:t>
            </a:r>
            <a:r>
              <a:rPr lang="ru-RU" dirty="0"/>
              <a:t>оборота титульного листа.</a:t>
            </a:r>
          </a:p>
          <a:p>
            <a:r>
              <a:rPr lang="ru-RU" dirty="0" smtClean="0"/>
              <a:t>Слово </a:t>
            </a:r>
            <a:r>
              <a:rPr lang="ru-RU" b="1" dirty="0"/>
              <a:t>«оглавление» </a:t>
            </a:r>
            <a:r>
              <a:rPr lang="ru-RU" dirty="0"/>
              <a:t>пишется только тогда, когда в работе есть главы. В остальных случаях пишется слово «содержание». </a:t>
            </a:r>
          </a:p>
          <a:p>
            <a:r>
              <a:rPr lang="ru-RU" dirty="0"/>
              <a:t>Термин «</a:t>
            </a:r>
            <a:r>
              <a:rPr lang="ru-RU" b="1" dirty="0"/>
              <a:t>содержание</a:t>
            </a:r>
            <a:r>
              <a:rPr lang="ru-RU" dirty="0"/>
              <a:t>» раскрывает последовательность расположения частей книги. Его основной ряд – заглавия произведений, входящих </a:t>
            </a:r>
            <a:r>
              <a:rPr lang="ru-RU" dirty="0" smtClean="0"/>
              <a:t>в </a:t>
            </a:r>
            <a:r>
              <a:rPr lang="ru-RU" dirty="0"/>
              <a:t>издание. Этот термин  используют в сборниках научных трудов, материалах и тезисах докладов конференций.</a:t>
            </a:r>
          </a:p>
          <a:p>
            <a:r>
              <a:rPr lang="ru-RU" dirty="0"/>
              <a:t>В оглавлении и содержании не используются  слова  </a:t>
            </a:r>
            <a:r>
              <a:rPr lang="ru-RU" i="1" dirty="0"/>
              <a:t>стр. </a:t>
            </a:r>
            <a:r>
              <a:rPr lang="ru-RU" dirty="0"/>
              <a:t>или </a:t>
            </a:r>
            <a:r>
              <a:rPr lang="ru-RU" i="1" dirty="0"/>
              <a:t>с.</a:t>
            </a:r>
            <a:endParaRPr lang="ru-RU" dirty="0"/>
          </a:p>
          <a:p>
            <a:r>
              <a:rPr lang="ru-RU" dirty="0"/>
              <a:t>По своему оформлению каждая рубрика в оглавлении и содержании должна </a:t>
            </a:r>
            <a:r>
              <a:rPr lang="ru-RU" dirty="0" smtClean="0"/>
              <a:t>полностью соответствовать той </a:t>
            </a:r>
            <a:r>
              <a:rPr lang="ru-RU" dirty="0"/>
              <a:t>же рубрики в основном </a:t>
            </a:r>
            <a:r>
              <a:rPr lang="ru-RU" dirty="0" smtClean="0"/>
              <a:t>тексте.</a:t>
            </a:r>
            <a:endParaRPr lang="ru-RU" dirty="0"/>
          </a:p>
          <a:p>
            <a:r>
              <a:rPr lang="ru-RU" dirty="0"/>
              <a:t>Оглавление может быть: а) полным, т.е. включать все рубрики произведения;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</a:t>
            </a:r>
            <a:r>
              <a:rPr lang="ru-RU" dirty="0"/>
              <a:t>) сокращенным, т.е. быть составленным из части заголовков (например, без заголовков нижней ступени рубрикации).</a:t>
            </a:r>
          </a:p>
          <a:p>
            <a:r>
              <a:rPr lang="ru-RU" dirty="0"/>
              <a:t>Между названиями глав, разделов, подразделов и номерами страниц нужно ставить отточие. Размещать колонцифры необходимо по принципу: единицы под единицами, десятки под десятками.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683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0611"/>
            <a:ext cx="8229600" cy="1124744"/>
          </a:xfrm>
        </p:spPr>
        <p:txBody>
          <a:bodyPr/>
          <a:lstStyle/>
          <a:p>
            <a:r>
              <a:rPr lang="ru-RU" sz="4000" dirty="0"/>
              <a:t>Оглавление (Содержание)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365" t="11615" r="22092" b="4248"/>
          <a:stretch/>
        </p:blipFill>
        <p:spPr bwMode="auto">
          <a:xfrm>
            <a:off x="899592" y="1124744"/>
            <a:ext cx="7056784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9777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3200" dirty="0" smtClean="0"/>
              <a:t>Сохранение макета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dirty="0" smtClean="0"/>
              <a:t>Переведите файл из формата </a:t>
            </a:r>
            <a:r>
              <a:rPr lang="en-US" dirty="0" smtClean="0"/>
              <a:t>Word </a:t>
            </a:r>
            <a:r>
              <a:rPr lang="ru-RU" dirty="0" smtClean="0"/>
              <a:t>в формат </a:t>
            </a:r>
            <a:r>
              <a:rPr lang="en-US" dirty="0" smtClean="0"/>
              <a:t>PDF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Проверьте рукопись на предмет сохранения положения текста.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77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Подготовка оригинал-макета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Установить: </a:t>
            </a:r>
          </a:p>
          <a:p>
            <a:r>
              <a:rPr lang="ru-RU" dirty="0" smtClean="0"/>
              <a:t>формат странницы А4;</a:t>
            </a:r>
          </a:p>
          <a:p>
            <a:r>
              <a:rPr lang="ru-RU" dirty="0" smtClean="0"/>
              <a:t>размеры </a:t>
            </a:r>
            <a:r>
              <a:rPr lang="ru-RU" dirty="0"/>
              <a:t>полей: слева и справа — 2,5 см, сверху — 2 см, снизу — 3 см</a:t>
            </a:r>
            <a:r>
              <a:rPr lang="ru-RU" dirty="0" smtClean="0"/>
              <a:t>. </a:t>
            </a:r>
            <a:r>
              <a:rPr lang="ru-RU" dirty="0"/>
              <a:t>Чтобы установить </a:t>
            </a:r>
            <a:r>
              <a:rPr lang="ru-RU" dirty="0" smtClean="0"/>
              <a:t>поля, </a:t>
            </a:r>
            <a:r>
              <a:rPr lang="ru-RU" dirty="0"/>
              <a:t>нужно  выделить весь текст, войти </a:t>
            </a:r>
            <a:r>
              <a:rPr lang="ru-RU" b="1" i="1" dirty="0"/>
              <a:t>Разметка страницы </a:t>
            </a:r>
            <a:r>
              <a:rPr lang="ru-RU" dirty="0"/>
              <a:t>– </a:t>
            </a:r>
            <a:r>
              <a:rPr lang="ru-RU" b="1" i="1" dirty="0"/>
              <a:t>Поле</a:t>
            </a:r>
            <a:r>
              <a:rPr lang="ru-RU" dirty="0"/>
              <a:t>, установить необходимые параметры и нажать </a:t>
            </a:r>
            <a:r>
              <a:rPr lang="ru-RU" b="1" i="1" dirty="0" smtClean="0"/>
              <a:t>ОК</a:t>
            </a:r>
            <a:r>
              <a:rPr lang="ru-RU" dirty="0" smtClean="0"/>
              <a:t>;</a:t>
            </a:r>
          </a:p>
          <a:p>
            <a:r>
              <a:rPr lang="ru-RU" dirty="0" smtClean="0"/>
              <a:t>автоматические переносы (кроме рукописей на иностранном языке). Чтобы установить переносы, нужно войти </a:t>
            </a:r>
            <a:r>
              <a:rPr lang="ru-RU" b="1" i="1" dirty="0" smtClean="0"/>
              <a:t>Разметка страницы </a:t>
            </a:r>
            <a:r>
              <a:rPr lang="ru-RU" dirty="0" smtClean="0"/>
              <a:t>– </a:t>
            </a:r>
            <a:r>
              <a:rPr lang="ru-RU" b="1" i="1" dirty="0" smtClean="0"/>
              <a:t>Расстановка переносов</a:t>
            </a:r>
            <a:r>
              <a:rPr lang="ru-RU" dirty="0" smtClean="0"/>
              <a:t> и выбрать </a:t>
            </a:r>
            <a:r>
              <a:rPr lang="ru-RU" b="1" i="1" dirty="0" smtClean="0"/>
              <a:t>Авто.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r="58253" b="68657"/>
          <a:stretch/>
        </p:blipFill>
        <p:spPr bwMode="auto">
          <a:xfrm>
            <a:off x="5364088" y="4653136"/>
            <a:ext cx="2983731" cy="152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297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effectLst/>
              </a:rPr>
              <a:t>Титульный </a:t>
            </a:r>
            <a:r>
              <a:rPr lang="ru-RU" sz="2400" b="1" dirty="0" smtClean="0">
                <a:effectLst/>
              </a:rPr>
              <a:t>лист</a:t>
            </a:r>
            <a:endParaRPr lang="ru-RU" sz="2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Титульный </a:t>
            </a:r>
            <a:r>
              <a:rPr lang="ru-RU" b="1" dirty="0"/>
              <a:t>лист</a:t>
            </a:r>
            <a:r>
              <a:rPr lang="ru-RU" dirty="0"/>
              <a:t> – лист, отражающий необходимые титульные элементы, используемые для идентификации книги в качестве первоисточника библиографический сведений, и состоящий из лицевой и оборотной сторон. Состав титульных элементов определен ГОСТ Р 7.0.4-2006. «Издания. Выходные сведения</a:t>
            </a:r>
            <a:r>
              <a:rPr lang="ru-RU" dirty="0" smtClean="0"/>
              <a:t>».</a:t>
            </a:r>
          </a:p>
          <a:p>
            <a:r>
              <a:rPr lang="ru-RU" dirty="0"/>
              <a:t>Обязательными элементами </a:t>
            </a:r>
            <a:r>
              <a:rPr lang="ru-RU" b="1" dirty="0"/>
              <a:t>титульного </a:t>
            </a:r>
            <a:r>
              <a:rPr lang="ru-RU" b="1" dirty="0" smtClean="0"/>
              <a:t>листа:</a:t>
            </a:r>
          </a:p>
          <a:p>
            <a:pPr marL="0" indent="0">
              <a:buNone/>
            </a:pPr>
            <a:r>
              <a:rPr lang="ru-RU" dirty="0"/>
              <a:t>наименование организации</a:t>
            </a:r>
            <a:r>
              <a:rPr lang="ru-RU" dirty="0" smtClean="0"/>
              <a:t>, </a:t>
            </a:r>
            <a:r>
              <a:rPr lang="ru-RU" dirty="0"/>
              <a:t>инициалы и фамилию персонального автора (авторов</a:t>
            </a:r>
            <a:r>
              <a:rPr lang="ru-RU" dirty="0" smtClean="0"/>
              <a:t>), </a:t>
            </a:r>
            <a:r>
              <a:rPr lang="ru-RU" b="1" i="1" dirty="0"/>
              <a:t>основное заглавие</a:t>
            </a:r>
            <a:r>
              <a:rPr lang="ru-RU" dirty="0" smtClean="0"/>
              <a:t>, </a:t>
            </a:r>
            <a:r>
              <a:rPr lang="ru-RU" b="1" i="1" dirty="0" smtClean="0"/>
              <a:t>подзаголовочные </a:t>
            </a:r>
            <a:r>
              <a:rPr lang="ru-RU" b="1" i="1" dirty="0"/>
              <a:t>данные</a:t>
            </a:r>
            <a:r>
              <a:rPr lang="ru-RU" dirty="0"/>
              <a:t> </a:t>
            </a:r>
            <a:r>
              <a:rPr lang="ru-RU" dirty="0" smtClean="0"/>
              <a:t>(включают </a:t>
            </a:r>
            <a:r>
              <a:rPr lang="ru-RU" dirty="0"/>
              <a:t>уточнения основного заглавия с точки зрения тематики, целевого и читательского назначения, вида издания, а также рекомендующие </a:t>
            </a:r>
            <a:r>
              <a:rPr lang="ru-RU" dirty="0" smtClean="0"/>
              <a:t>грифы), </a:t>
            </a:r>
            <a:r>
              <a:rPr lang="ru-RU" b="1" i="1" dirty="0" smtClean="0"/>
              <a:t>выходные </a:t>
            </a:r>
            <a:r>
              <a:rPr lang="ru-RU" b="1" i="1" dirty="0"/>
              <a:t>данные</a:t>
            </a:r>
            <a:r>
              <a:rPr lang="ru-RU" dirty="0"/>
              <a:t> включают место выпуска издания, имя издателя </a:t>
            </a:r>
            <a:r>
              <a:rPr lang="ru-RU" dirty="0" smtClean="0"/>
              <a:t>и </a:t>
            </a:r>
            <a:r>
              <a:rPr lang="ru-RU" dirty="0"/>
              <a:t>год </a:t>
            </a:r>
            <a:r>
              <a:rPr lang="ru-RU" dirty="0" smtClean="0"/>
              <a:t>выпуска.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! Основное заглавие (название) рукописи, авторский коллектив и вид издания должны быть идентичны на всех титульных листах и в сопроводительных документах.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88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4000" dirty="0" smtClean="0"/>
              <a:t>Оборот титульного листа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Обязательными элементами</a:t>
            </a:r>
            <a:r>
              <a:rPr lang="ru-RU" i="1" dirty="0"/>
              <a:t> </a:t>
            </a:r>
            <a:r>
              <a:rPr lang="ru-RU" dirty="0" smtClean="0"/>
              <a:t>являются:</a:t>
            </a:r>
          </a:p>
          <a:p>
            <a:pPr marL="0" indent="0">
              <a:buNone/>
            </a:pPr>
            <a:r>
              <a:rPr lang="ru-RU" b="1" i="1" dirty="0" smtClean="0"/>
              <a:t>- классификационные </a:t>
            </a:r>
            <a:r>
              <a:rPr lang="ru-RU" b="1" i="1" dirty="0"/>
              <a:t>индексы</a:t>
            </a:r>
            <a:r>
              <a:rPr lang="ru-RU" dirty="0"/>
              <a:t> </a:t>
            </a:r>
            <a:r>
              <a:rPr lang="ru-RU" b="1" i="1" dirty="0" smtClean="0"/>
              <a:t>УДК</a:t>
            </a:r>
            <a:r>
              <a:rPr lang="ru-RU" dirty="0" smtClean="0"/>
              <a:t> и </a:t>
            </a:r>
            <a:r>
              <a:rPr lang="ru-RU" b="1" i="1" dirty="0" smtClean="0"/>
              <a:t>ББК, авторский знак</a:t>
            </a:r>
            <a:r>
              <a:rPr lang="ru-RU" dirty="0" smtClean="0"/>
              <a:t>. Индексы </a:t>
            </a:r>
            <a:r>
              <a:rPr lang="ru-RU" dirty="0"/>
              <a:t>УДК и ББК проставляет автор (отдел библиографии научной библиотеки университета), авторский знак – редактор на заключительном этапе сдачи книги в </a:t>
            </a:r>
            <a:r>
              <a:rPr lang="ru-RU" dirty="0" smtClean="0"/>
              <a:t>печать; </a:t>
            </a:r>
          </a:p>
          <a:p>
            <a:pPr marL="0" indent="0">
              <a:buNone/>
            </a:pPr>
            <a:r>
              <a:rPr lang="ru-RU" b="1" i="1" dirty="0" smtClean="0"/>
              <a:t>- имена </a:t>
            </a:r>
            <a:r>
              <a:rPr lang="ru-RU" b="1" i="1" dirty="0"/>
              <a:t>рецензентов</a:t>
            </a:r>
            <a:r>
              <a:rPr lang="ru-RU" dirty="0"/>
              <a:t> помещают в верхней части оборота титульного листа с указанием </a:t>
            </a:r>
            <a:r>
              <a:rPr lang="ru-RU" dirty="0" smtClean="0"/>
              <a:t>ученых </a:t>
            </a:r>
            <a:r>
              <a:rPr lang="ru-RU" dirty="0"/>
              <a:t>степеней и </a:t>
            </a:r>
            <a:r>
              <a:rPr lang="ru-RU" dirty="0" smtClean="0"/>
              <a:t>званий;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- имена членов </a:t>
            </a:r>
            <a:r>
              <a:rPr lang="ru-RU" b="1" i="1" dirty="0" smtClean="0"/>
              <a:t>редколлегии;</a:t>
            </a:r>
          </a:p>
          <a:p>
            <a:pPr marL="0" indent="0">
              <a:buNone/>
            </a:pPr>
            <a:r>
              <a:rPr lang="ru-RU" b="1" i="1" dirty="0" smtClean="0"/>
              <a:t>- выходные данные книги;</a:t>
            </a:r>
          </a:p>
          <a:p>
            <a:pPr marL="0" indent="0">
              <a:buNone/>
            </a:pPr>
            <a:r>
              <a:rPr lang="ru-RU" b="1" i="1" dirty="0" smtClean="0"/>
              <a:t>- издательская </a:t>
            </a:r>
            <a:r>
              <a:rPr lang="ru-RU" b="1" i="1" dirty="0"/>
              <a:t>аннотация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! Корректно указывать научные звания, должности рецензентов.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53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Титульный лист и его оборот </a:t>
            </a:r>
            <a:br>
              <a:rPr lang="ru-RU" sz="2400" dirty="0" smtClean="0"/>
            </a:br>
            <a:r>
              <a:rPr lang="ru-RU" sz="2400" dirty="0" smtClean="0"/>
              <a:t>монографии, учебника, учебного пособия</a:t>
            </a: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3526" t="11939" r="11841" b="5224"/>
          <a:stretch/>
        </p:blipFill>
        <p:spPr bwMode="auto">
          <a:xfrm>
            <a:off x="1187624" y="1124744"/>
            <a:ext cx="6840759" cy="5001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257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Титульный лист и его оборот для сборника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265" t="11940" r="22104" b="3732"/>
          <a:stretch/>
        </p:blipFill>
        <p:spPr bwMode="auto">
          <a:xfrm>
            <a:off x="979821" y="1052513"/>
            <a:ext cx="7184358" cy="5073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720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Концевой титульный лист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 err="1"/>
              <a:t>Надвыпускные</a:t>
            </a:r>
            <a:r>
              <a:rPr lang="ru-RU" b="1" i="1" dirty="0"/>
              <a:t> данные</a:t>
            </a:r>
            <a:r>
              <a:rPr lang="ru-RU" dirty="0"/>
              <a:t> оформляются в столбик в такой последовательности: тип (по ГОСТ 7.60-2003 – вид) издания (учебное издание, научное издание); полностью фамилия, имя, отчество автора (авторов) или составителя (фамилия выделяется жирным);  основное заглавие </a:t>
            </a:r>
            <a:r>
              <a:rPr lang="ru-RU" dirty="0" smtClean="0"/>
              <a:t>книги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(указывают авторы)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 smtClean="0"/>
              <a:t>В</a:t>
            </a:r>
            <a:r>
              <a:rPr lang="ru-RU" b="1" i="1" dirty="0" smtClean="0"/>
              <a:t> </a:t>
            </a:r>
            <a:r>
              <a:rPr lang="ru-RU" b="1" i="1" dirty="0"/>
              <a:t>выпускных данных</a:t>
            </a:r>
            <a:r>
              <a:rPr lang="ru-RU" dirty="0"/>
              <a:t>  указываются: дата подписания в печать; формат бумаги и доля листа; объем издания в условных печатных листах; тираж; номер заказа полиграфического предприятия; юридическое имя </a:t>
            </a:r>
            <a:br>
              <a:rPr lang="ru-RU" dirty="0"/>
            </a:br>
            <a:r>
              <a:rPr lang="ru-RU" dirty="0"/>
              <a:t>и полный почтовый адрес издателя;  юридическое имя и полный почтовый адрес полиграфического предприятия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rgbClr val="FF0000"/>
                </a:solidFill>
              </a:rPr>
              <a:t>(оформляет редактор)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43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600" dirty="0"/>
              <a:t>Концевые титульные страницы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40581" t="11567" r="21870" b="4104"/>
          <a:stretch/>
        </p:blipFill>
        <p:spPr bwMode="auto">
          <a:xfrm>
            <a:off x="773800" y="1268760"/>
            <a:ext cx="3510168" cy="4857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50843" t="11567" r="12074" b="4104"/>
          <a:stretch/>
        </p:blipFill>
        <p:spPr bwMode="auto">
          <a:xfrm>
            <a:off x="5075295" y="1196752"/>
            <a:ext cx="3529153" cy="4929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1686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1463</TotalTime>
  <Words>891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Подготовка оригинал-макета рукописи</vt:lpstr>
      <vt:lpstr>Оригинал-макет – предварительный   (до изготовления тиража) образец книги или журнала (при необходимости с расклейкой всех элементов текста и иллюстраций), подготовленный для печати.</vt:lpstr>
      <vt:lpstr>Подготовка оригинал-макета</vt:lpstr>
      <vt:lpstr>Титульный лист</vt:lpstr>
      <vt:lpstr>Оборот титульного листа</vt:lpstr>
      <vt:lpstr>Титульный лист и его оборот  монографии, учебника, учебного пособия</vt:lpstr>
      <vt:lpstr>Титульный лист и его оборот для сборника</vt:lpstr>
      <vt:lpstr>Концевой титульный лист</vt:lpstr>
      <vt:lpstr>Концевые титульные страницы</vt:lpstr>
      <vt:lpstr>Заголовки</vt:lpstr>
      <vt:lpstr>Примеры</vt:lpstr>
      <vt:lpstr>Работа с текстом</vt:lpstr>
      <vt:lpstr>Работа с текстом</vt:lpstr>
      <vt:lpstr>Работа с текстом</vt:lpstr>
      <vt:lpstr>Рисунки и таблицы</vt:lpstr>
      <vt:lpstr>Рисунки</vt:lpstr>
      <vt:lpstr>Если рисунок большой, помещаем его по центру. Если рисунки маленькие, то можно располагать их вместе. Если маленький рисунок один, можно сдвинуть его влево,  а свободное место справа заполнить текстом.</vt:lpstr>
      <vt:lpstr>Таблицы</vt:lpstr>
      <vt:lpstr>Формулы</vt:lpstr>
      <vt:lpstr>Оглавление (Содержание)</vt:lpstr>
      <vt:lpstr>Оглавление (Содержание)</vt:lpstr>
      <vt:lpstr>Сохранение макета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Елизарова Татьяна Николаевна</dc:creator>
  <cp:lastModifiedBy>Елизарова Татьяна Николаевна</cp:lastModifiedBy>
  <cp:revision>63</cp:revision>
  <dcterms:created xsi:type="dcterms:W3CDTF">2018-11-26T06:32:02Z</dcterms:created>
  <dcterms:modified xsi:type="dcterms:W3CDTF">2019-10-03T05:10:02Z</dcterms:modified>
</cp:coreProperties>
</file>