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6" r:id="rId5"/>
    <p:sldId id="267" r:id="rId6"/>
    <p:sldId id="262" r:id="rId7"/>
    <p:sldId id="268" r:id="rId8"/>
    <p:sldId id="265" r:id="rId9"/>
    <p:sldId id="272" r:id="rId10"/>
    <p:sldId id="271" r:id="rId11"/>
    <p:sldId id="260" r:id="rId12"/>
    <p:sldId id="259" r:id="rId13"/>
    <p:sldId id="263" r:id="rId14"/>
    <p:sldId id="273" r:id="rId15"/>
    <p:sldId id="269" r:id="rId16"/>
    <p:sldId id="274" r:id="rId17"/>
    <p:sldId id="26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59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62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62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306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4755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46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085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0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747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11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16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16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11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71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6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03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659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048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112244-E4AB-4058-BAF8-53491CBA3C49}" type="datetimeFigureOut">
              <a:rPr lang="ru-RU" smtClean="0"/>
              <a:t>14.03.2017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DF88714-1123-49B1-B9F8-D0381E5D3C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40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1149" y="416460"/>
            <a:ext cx="10463463" cy="6083928"/>
          </a:xfrm>
        </p:spPr>
        <p:txBody>
          <a:bodyPr anchor="t">
            <a:normAutofit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Интеллектуальная собственность – инновационный потенциал России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720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5" y="99061"/>
            <a:ext cx="4189305" cy="38328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77" y="3373120"/>
            <a:ext cx="4511040" cy="3383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431" y="599279"/>
            <a:ext cx="3293904" cy="458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03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521" y="2079158"/>
            <a:ext cx="3225224" cy="4642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065" y="2079158"/>
            <a:ext cx="3231309" cy="46426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45200" y="619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80" y="222101"/>
            <a:ext cx="1857057" cy="18570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71521" y="477520"/>
            <a:ext cx="66547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Копирайт (англ. </a:t>
            </a:r>
            <a:r>
              <a:rPr lang="ru-RU" sz="2000" b="1" i="1" dirty="0" err="1">
                <a:solidFill>
                  <a:srgbClr val="FF0000"/>
                </a:solidFill>
              </a:rPr>
              <a:t>copyright</a:t>
            </a:r>
            <a:r>
              <a:rPr lang="ru-RU" sz="2000" b="1" i="1" dirty="0">
                <a:solidFill>
                  <a:srgbClr val="FF0000"/>
                </a:solidFill>
              </a:rPr>
              <a:t>) — буквально: право на копирование, привилегия автора эксклюзивно распоряжаться плодами своего ума</a:t>
            </a:r>
            <a:r>
              <a:rPr lang="ru-RU" sz="2000" b="1" i="1" dirty="0" smtClean="0">
                <a:solidFill>
                  <a:srgbClr val="FF0000"/>
                </a:solidFill>
              </a:rPr>
              <a:t>.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9" y="193040"/>
            <a:ext cx="2811411" cy="26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2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3" y="134662"/>
            <a:ext cx="2669858" cy="39909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042" y="3278206"/>
            <a:ext cx="2492416" cy="35797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39" y="741137"/>
            <a:ext cx="6642965" cy="507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9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48" y="983220"/>
            <a:ext cx="3077645" cy="454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928" y="983220"/>
            <a:ext cx="3277509" cy="454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00" y="3895248"/>
            <a:ext cx="4270321" cy="2653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100" y="279492"/>
            <a:ext cx="4080020" cy="306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9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2" y="4501"/>
            <a:ext cx="11203678" cy="68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06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960" y="2532648"/>
            <a:ext cx="3008636" cy="40595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64" y="140661"/>
            <a:ext cx="3014672" cy="40929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8080" y="338498"/>
            <a:ext cx="723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solidFill>
                  <a:schemeClr val="accent5"/>
                </a:solidFill>
              </a:rPr>
              <a:t>Брендинг</a:t>
            </a:r>
            <a:r>
              <a:rPr lang="ru-RU" sz="2000" b="1" i="1" dirty="0">
                <a:solidFill>
                  <a:schemeClr val="accent5"/>
                </a:solidFill>
              </a:rPr>
              <a:t> - высокоэффективная технология завоевания и удержания приобретателя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89680" y="1717040"/>
            <a:ext cx="4653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/>
                </a:solidFill>
              </a:rPr>
              <a:t>- создание</a:t>
            </a:r>
            <a:r>
              <a:rPr lang="ru-RU" sz="2000" b="1" i="1" dirty="0">
                <a:solidFill>
                  <a:schemeClr val="accent5"/>
                </a:solidFill>
              </a:rPr>
              <a:t>, развитие и поддержка постоянной добровольной связи со стратегически важной группой </a:t>
            </a:r>
            <a:r>
              <a:rPr lang="ru-RU" sz="2000" b="1" i="1" dirty="0" smtClean="0">
                <a:solidFill>
                  <a:schemeClr val="accent5"/>
                </a:solidFill>
              </a:rPr>
              <a:t>потребителей</a:t>
            </a:r>
            <a:endParaRPr lang="ru-RU" sz="2000" b="1" i="1" dirty="0">
              <a:solidFill>
                <a:schemeClr val="accent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4320" y="4233630"/>
            <a:ext cx="6238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5"/>
                </a:solidFill>
              </a:rPr>
              <a:t>- создание </a:t>
            </a:r>
            <a:r>
              <a:rPr lang="ru-RU" sz="2000" b="1" i="1" dirty="0">
                <a:solidFill>
                  <a:schemeClr val="accent5"/>
                </a:solidFill>
              </a:rPr>
              <a:t>долгосрочного предпочтения к продукту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6400" y="5517212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5"/>
                </a:solidFill>
              </a:rPr>
              <a:t>- основной </a:t>
            </a:r>
            <a:r>
              <a:rPr lang="ru-RU" sz="2000" b="1" i="1" dirty="0">
                <a:solidFill>
                  <a:schemeClr val="accent5"/>
                </a:solidFill>
              </a:rPr>
              <a:t>способ дифференциации продуктов и инструмент продвижения товаров на </a:t>
            </a:r>
            <a:r>
              <a:rPr lang="ru-RU" sz="2000" b="1" i="1" dirty="0" smtClean="0">
                <a:solidFill>
                  <a:schemeClr val="accent5"/>
                </a:solidFill>
              </a:rPr>
              <a:t>рынок</a:t>
            </a:r>
            <a:endParaRPr lang="ru-RU" sz="2000" b="1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2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415" y="359506"/>
            <a:ext cx="3305948" cy="44855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41" y="2105458"/>
            <a:ext cx="3281679" cy="4503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00" y="378020"/>
            <a:ext cx="1920478" cy="1920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07920" y="359506"/>
            <a:ext cx="619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</a:rPr>
              <a:t>Бренд - </a:t>
            </a:r>
            <a:r>
              <a:rPr lang="ru-RU" sz="2400" b="1" i="1" dirty="0">
                <a:solidFill>
                  <a:schemeClr val="accent5">
                    <a:lumMod val="50000"/>
                  </a:schemeClr>
                </a:solidFill>
              </a:rPr>
              <a:t>комплекс представлений, ассоциаций, эмоций, ценностных характеристик о продукте либо услуге в сознании потребителя</a:t>
            </a:r>
          </a:p>
        </p:txBody>
      </p:sp>
    </p:spTree>
    <p:extLst>
      <p:ext uri="{BB962C8B-B14F-4D97-AF65-F5344CB8AC3E}">
        <p14:creationId xmlns:p14="http://schemas.microsoft.com/office/powerpoint/2010/main" val="1669950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0480" y="2522519"/>
            <a:ext cx="2943173" cy="41888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4" y="123260"/>
            <a:ext cx="2917086" cy="41198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94" y="1855360"/>
            <a:ext cx="2891686" cy="41113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64000" y="426720"/>
            <a:ext cx="7426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Товарный знак -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юридически защищенный элемент индивидуализации товара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 - 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чаще всего это его фирменное наименование или логотип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2514" y="4784774"/>
            <a:ext cx="4136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Т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орговая марка - элемент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индивидуализации товара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- наименование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</a:rPr>
              <a:t>, логотип, дизайн,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</a:rPr>
              <a:t>оформление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54" y="904240"/>
            <a:ext cx="3215856" cy="47797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21" y="904241"/>
            <a:ext cx="3297804" cy="47797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15337" y="294640"/>
            <a:ext cx="49580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accent1"/>
                </a:solidFill>
              </a:rPr>
              <a:t>Интеллектуальная собственность</a:t>
            </a:r>
          </a:p>
          <a:p>
            <a:pPr algn="ctr"/>
            <a:endParaRPr lang="ru-RU" sz="3600" b="1" i="1" dirty="0">
              <a:solidFill>
                <a:schemeClr val="accent1"/>
              </a:solidFill>
            </a:endParaRPr>
          </a:p>
          <a:p>
            <a:pPr algn="ctr"/>
            <a:r>
              <a:rPr lang="ru-RU" sz="3600" b="1" i="1" dirty="0" smtClean="0">
                <a:solidFill>
                  <a:schemeClr val="accent1"/>
                </a:solidFill>
              </a:rPr>
              <a:t> </a:t>
            </a:r>
            <a:r>
              <a:rPr lang="ru-RU" sz="2400" b="1" i="1" dirty="0" smtClean="0">
                <a:solidFill>
                  <a:schemeClr val="accent1"/>
                </a:solidFill>
              </a:rPr>
              <a:t>является одним из ключевых понятий для развитой экономики, так как благодаря этому инструменту оказываются защищены законом ключевые наработки компаний и предпринимателей, дающие им основные преимущества на рынке</a:t>
            </a:r>
            <a:endParaRPr lang="ru-RU" sz="24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59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68" y="246707"/>
            <a:ext cx="3093384" cy="4274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146" y="1930890"/>
            <a:ext cx="3173712" cy="46808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731520"/>
            <a:ext cx="5079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accent5"/>
                </a:solidFill>
              </a:rPr>
              <a:t>ИНТЕЛЛЕКТУАЛЬНАЯ СОБСТВЕННОСТЬ </a:t>
            </a:r>
          </a:p>
          <a:p>
            <a:pPr algn="ctr"/>
            <a:endParaRPr lang="ru-RU" sz="2000" b="1" i="1" dirty="0">
              <a:solidFill>
                <a:schemeClr val="accent5"/>
              </a:solidFill>
            </a:endParaRPr>
          </a:p>
          <a:p>
            <a:pPr algn="ctr"/>
            <a:r>
              <a:rPr lang="ru-RU" sz="2000" b="1" i="1" dirty="0" smtClean="0">
                <a:solidFill>
                  <a:schemeClr val="accent5"/>
                </a:solidFill>
              </a:rPr>
              <a:t>– закрепленное законом ВРЕМЕННОЕ ИСКЛЮЧИТЕЛЬНОЕ ПРАВО на результат интеллектуальной деятельности или средства индивидуализации</a:t>
            </a:r>
            <a:endParaRPr lang="ru-RU" sz="2000" b="1" i="1" dirty="0">
              <a:solidFill>
                <a:schemeClr val="accent5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9" y="3840480"/>
            <a:ext cx="5334000" cy="27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1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07" y="1518938"/>
            <a:ext cx="3401604" cy="4746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489" y="1518937"/>
            <a:ext cx="3331482" cy="4746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209" y="470816"/>
            <a:ext cx="8707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b="1" i="1" dirty="0" smtClean="0">
                <a:solidFill>
                  <a:schemeClr val="accent1"/>
                </a:solidFill>
              </a:rPr>
              <a:t>Грамотное управление интеллектуальным </a:t>
            </a:r>
          </a:p>
          <a:p>
            <a:pPr algn="ctr"/>
            <a:r>
              <a:rPr lang="ru-RU" sz="2800" b="1" i="1" dirty="0" smtClean="0">
                <a:solidFill>
                  <a:schemeClr val="accent1"/>
                </a:solidFill>
              </a:rPr>
              <a:t>капиталом - залог успеха на будущее</a:t>
            </a:r>
            <a:endParaRPr lang="ru-RU" sz="2800" b="1" i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29" y="2229705"/>
            <a:ext cx="4366042" cy="332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1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21" y="1036542"/>
            <a:ext cx="3251200" cy="47749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78" y="1879600"/>
            <a:ext cx="3297736" cy="46925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428" y="132302"/>
            <a:ext cx="3315786" cy="477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82880"/>
            <a:ext cx="6289040" cy="5222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424" y="1371600"/>
            <a:ext cx="3758756" cy="51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728328"/>
            <a:ext cx="3528460" cy="4906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285609"/>
            <a:ext cx="3291841" cy="46699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" y="285608"/>
            <a:ext cx="3345580" cy="497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9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" y="97159"/>
            <a:ext cx="11236960" cy="660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21326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450</TotalTime>
  <Words>167</Words>
  <Application>Microsoft Office PowerPoint</Application>
  <PresentationFormat>Широкоэкранный</PresentationFormat>
  <Paragraphs>17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Century Gothic</vt:lpstr>
      <vt:lpstr>Wingdings 3</vt:lpstr>
      <vt:lpstr>Сектор</vt:lpstr>
      <vt:lpstr> Интеллектуальная собственность – инновационный потенциал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Интеллектуальная собственность – инновационный потенциал России</dc:title>
  <dc:creator>Библиотекарь</dc:creator>
  <cp:lastModifiedBy>Библиотекарь</cp:lastModifiedBy>
  <cp:revision>28</cp:revision>
  <dcterms:created xsi:type="dcterms:W3CDTF">2017-03-13T11:22:09Z</dcterms:created>
  <dcterms:modified xsi:type="dcterms:W3CDTF">2017-03-14T11:24:12Z</dcterms:modified>
</cp:coreProperties>
</file>