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57" r:id="rId5"/>
    <p:sldId id="258" r:id="rId6"/>
    <p:sldId id="261" r:id="rId7"/>
    <p:sldId id="263" r:id="rId8"/>
    <p:sldId id="262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91" d="100"/>
          <a:sy n="91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7661E-14A8-4A76-955A-3BD931B59B64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60F66-CA0A-484B-88C8-7A2CF18BE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F66-CA0A-484B-88C8-7A2CF18BE4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0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Технология транспортных процессов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r>
              <a:rPr lang="ru-RU" dirty="0"/>
              <a:t>В помощь студентам направления 23.03.01 </a:t>
            </a:r>
            <a:r>
              <a:rPr lang="ru-RU" dirty="0" err="1"/>
              <a:t>ТТПб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398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рь\Desktop\вертуальная выставка\image3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6" y="218514"/>
            <a:ext cx="1450134" cy="203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иблиотекарь\Desktop\вертуальная выставка\image3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8" y="2204864"/>
            <a:ext cx="13955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Библиотекарь\Desktop\вертуальная выставка\image34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4" y="4209506"/>
            <a:ext cx="1468136" cy="22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04664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Коммерческая </a:t>
            </a:r>
            <a:r>
              <a:rPr lang="ru-RU" sz="1200" b="1" dirty="0" smtClean="0"/>
              <a:t>логистика : </a:t>
            </a:r>
            <a:r>
              <a:rPr lang="ru-RU" sz="1200" b="1" dirty="0"/>
              <a:t>учебное пособие для студентов вузов, обучающихся по направлениям подготовки 080200.68 "Менеджмент", 080100.68 "Экономика" / Н. А. </a:t>
            </a:r>
            <a:r>
              <a:rPr lang="ru-RU" sz="1200" b="1" dirty="0" err="1"/>
              <a:t>Нагапетьянц</a:t>
            </a:r>
            <a:r>
              <a:rPr lang="ru-RU" sz="1200" b="1" dirty="0"/>
              <a:t> [и др.] ; под общ. ред. Н. А. </a:t>
            </a:r>
            <a:r>
              <a:rPr lang="ru-RU" sz="1200" b="1" dirty="0" err="1"/>
              <a:t>Нагапетьянца</a:t>
            </a:r>
            <a:r>
              <a:rPr lang="ru-RU" sz="1200" b="1" dirty="0"/>
              <a:t>. - Москва : Вузовский учебник. - [Б. м.] : ИНФРА-М, 2014. - 251 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1340768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Раскрыты основы организации и управления материальными потоками на промышленных предприятиях и в сфере обращения. Приведены теоретические основы коммерческой логистики, рассмотрены понятийный аппарат и функциональные области применения коммерческой логистики.</a:t>
            </a:r>
            <a:endParaRPr lang="ru-RU" sz="105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42088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Аникин, </a:t>
            </a:r>
            <a:r>
              <a:rPr lang="ru-RU" sz="1200" b="1" dirty="0" smtClean="0"/>
              <a:t>Б. А. Коммерческая </a:t>
            </a:r>
            <a:r>
              <a:rPr lang="ru-RU" sz="1200" b="1" dirty="0"/>
              <a:t>логистика </a:t>
            </a:r>
            <a:r>
              <a:rPr lang="ru-RU" sz="1200" b="1" dirty="0" smtClean="0"/>
              <a:t>: </a:t>
            </a:r>
            <a:r>
              <a:rPr lang="ru-RU" sz="1200" b="1" dirty="0"/>
              <a:t>учебник / Б. А. Аникин, А. П. </a:t>
            </a:r>
            <a:r>
              <a:rPr lang="ru-RU" sz="1200" b="1" dirty="0" err="1"/>
              <a:t>Тяпухин</a:t>
            </a:r>
            <a:r>
              <a:rPr lang="ru-RU" sz="1200" b="1" dirty="0"/>
              <a:t> ; Государственный университет управления, ОГУ. - Москва : Проспект, 2013. - 427 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306130"/>
            <a:ext cx="5544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Даны основные определения коммерческой логистики, отражена ее структура, обосновано место в коммерческой деятельности предприятия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456344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Николайчук</a:t>
            </a:r>
            <a:r>
              <a:rPr lang="ru-RU" sz="1200" b="1" dirty="0"/>
              <a:t>, </a:t>
            </a:r>
            <a:r>
              <a:rPr lang="ru-RU" sz="1200" b="1" dirty="0" smtClean="0"/>
              <a:t>В. Е. Транспортно-складская </a:t>
            </a:r>
            <a:r>
              <a:rPr lang="ru-RU" sz="1200" b="1" dirty="0"/>
              <a:t>логистика </a:t>
            </a:r>
            <a:r>
              <a:rPr lang="ru-RU" sz="1200" b="1" dirty="0" smtClean="0"/>
              <a:t>: </a:t>
            </a:r>
            <a:r>
              <a:rPr lang="ru-RU" sz="1200" b="1" dirty="0"/>
              <a:t>учебное пособие / В. Е. </a:t>
            </a:r>
            <a:r>
              <a:rPr lang="ru-RU" sz="1200" b="1" dirty="0" err="1"/>
              <a:t>Николайчук</a:t>
            </a:r>
            <a:r>
              <a:rPr lang="ru-RU" sz="1200" b="1" dirty="0"/>
              <a:t>. - 2-е изд. - М. : Дашков и </a:t>
            </a:r>
            <a:r>
              <a:rPr lang="ru-RU" sz="1200" b="1" dirty="0" smtClean="0"/>
              <a:t>К, </a:t>
            </a:r>
            <a:r>
              <a:rPr lang="ru-RU" sz="1200" b="1" dirty="0"/>
              <a:t>2007. - 452 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540" y="5508392"/>
            <a:ext cx="571411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Рассматриваются теоретические основы управления материальными и информационными потоками в сфере обращения. Особое внимание уделяется вопросам управления складским и транспортным хозяйством логистических систем на макро- и микроуровнях, рассмотрены методологический аппарат и ряд аспектов функционирования важнейших факторов и категорий логистики и логистического менеджмента.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24886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Экономика транспорта</a:t>
            </a:r>
            <a:endParaRPr lang="ru-RU" dirty="0"/>
          </a:p>
        </p:txBody>
      </p:sp>
      <p:pic>
        <p:nvPicPr>
          <p:cNvPr id="6146" name="Picture 2" descr="C:\Users\Библиотекарь\Desktop\вертуальная выставка\image3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8860"/>
            <a:ext cx="1440160" cy="21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Библиотекарь\Desktop\вертуальная выставка\image3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268760"/>
            <a:ext cx="1228500" cy="19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628" y="3429000"/>
            <a:ext cx="3605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Бычков, </a:t>
            </a:r>
            <a:r>
              <a:rPr lang="ru-RU" sz="1200" b="1" dirty="0" smtClean="0"/>
              <a:t>В. П. Экономика </a:t>
            </a:r>
            <a:r>
              <a:rPr lang="ru-RU" sz="1200" b="1" dirty="0"/>
              <a:t>автотранспортного </a:t>
            </a:r>
            <a:r>
              <a:rPr lang="ru-RU" sz="1200" b="1" dirty="0" smtClean="0"/>
              <a:t>предприятия </a:t>
            </a:r>
            <a:r>
              <a:rPr lang="ru-RU" sz="1200" b="1" dirty="0"/>
              <a:t>: учебник для студентов, обучающихся по спец. 080502 "Экономика и управление на предприятии транспорта" / В. П. Бычков. - Москва : ИНФРА-М, 2014. - 384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298" y="329050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Экономика и организация автотранспортного предприятия </a:t>
            </a:r>
            <a:r>
              <a:rPr lang="ru-RU" sz="1200" dirty="0" smtClean="0"/>
              <a:t>: </a:t>
            </a:r>
            <a:r>
              <a:rPr lang="ru-RU" sz="1200" dirty="0"/>
              <a:t>учебник и практикум для академического </a:t>
            </a:r>
            <a:r>
              <a:rPr lang="ru-RU" sz="1200" dirty="0" err="1"/>
              <a:t>бакалавриата</a:t>
            </a:r>
            <a:r>
              <a:rPr lang="ru-RU" sz="1200" dirty="0"/>
              <a:t> : для студентов вузов, обучающихся по направлению подготовки 38.03.02 Менеджмент (профиль Производственный менеджмент) а также в части экономико-организационной подготовки для студентов, обучающихся по техническим специальностям 23.03.01 Технология транспортных процессов, 23.03.02 Наземные транспортно-технологические комплексы и 23.03.03 Эксплуатация транспортно-технологических машин и комплексов / Е. В. </a:t>
            </a:r>
            <a:r>
              <a:rPr lang="ru-RU" sz="1200" dirty="0" err="1"/>
              <a:t>Будрина</a:t>
            </a:r>
            <a:r>
              <a:rPr lang="ru-RU" sz="1200" dirty="0"/>
              <a:t> [и др.] ; под ред. Е. В. </a:t>
            </a:r>
            <a:r>
              <a:rPr lang="ru-RU" sz="1200" dirty="0" err="1"/>
              <a:t>Будриной</a:t>
            </a:r>
            <a:r>
              <a:rPr lang="ru-RU" sz="1200" dirty="0"/>
              <a:t> ; Санкт-Петербургский государственный экономический университет. - Москва : </a:t>
            </a:r>
            <a:r>
              <a:rPr lang="ru-RU" sz="1200" dirty="0" err="1"/>
              <a:t>Юрайт</a:t>
            </a:r>
            <a:r>
              <a:rPr lang="ru-RU" sz="1200" dirty="0"/>
              <a:t>, 2016. - 268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653136"/>
            <a:ext cx="335925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Приводятся характеристика предприятия как субъекта рынка транспортных услуг, характеристика всех видов ресурсов, рассматриваются вопросы организации производства транспортных услуг, формирования себестоимости перевозок и тарифов, финансовых результатов деятельности, налогообложения, учета и отчетности, а также инвестиционной и инновационной деятельности предприятия.</a:t>
            </a:r>
            <a:endParaRPr lang="ru-RU" sz="105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805264"/>
            <a:ext cx="4004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Подробно и системно рассмотрены два основных процесса  - организация и экономика автотранспортного предприятия, как основополагающие при создании и управлении таким предприятием.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19515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рь\Desktop\вертуальная выставка\image3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2" y="201950"/>
            <a:ext cx="1329248" cy="19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иблиотекарь\Desktop\вертуальная выставка\image3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93" y="219054"/>
            <a:ext cx="1232698" cy="182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Библиотекарь\Desktop\вертуальная выставка\image3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57492"/>
            <a:ext cx="1300398" cy="19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Библиотекарь\Desktop\вертуальная выставка\image35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11" y="3600845"/>
            <a:ext cx="1317980" cy="194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3265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Логинова, </a:t>
            </a:r>
            <a:r>
              <a:rPr lang="ru-RU" sz="1200" b="1" dirty="0" smtClean="0"/>
              <a:t>Н. А. Планирование </a:t>
            </a:r>
            <a:r>
              <a:rPr lang="ru-RU" sz="1200" b="1" dirty="0"/>
              <a:t>на предприятии </a:t>
            </a:r>
            <a:r>
              <a:rPr lang="ru-RU" sz="1200" b="1" dirty="0" smtClean="0"/>
              <a:t>транспорта </a:t>
            </a:r>
            <a:r>
              <a:rPr lang="ru-RU" sz="1200" b="1" dirty="0"/>
              <a:t>: учебное пособие для студентов вузов, обучающихся по направлению "Менеджмент" (профиль "Производственный менеджмент") / Н. А. Логинова. - Москва : ИНФРА-М, 2013. - 320 с.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232149"/>
            <a:ext cx="40324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Освещается сущность и содержание планирования на транспорте, а также основные проблемы, связанные с планированием на транспортном предприятии.</a:t>
            </a:r>
            <a:endParaRPr lang="ru-RU" sz="105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219054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Логинова, </a:t>
            </a:r>
            <a:r>
              <a:rPr lang="ru-RU" sz="1200" b="1" dirty="0" smtClean="0"/>
              <a:t>Н. А. Организация </a:t>
            </a:r>
            <a:r>
              <a:rPr lang="ru-RU" sz="1200" b="1" dirty="0"/>
              <a:t>предпринимательской деятельности на </a:t>
            </a:r>
            <a:r>
              <a:rPr lang="ru-RU" sz="1200" b="1" dirty="0" smtClean="0"/>
              <a:t>транспорте : </a:t>
            </a:r>
            <a:r>
              <a:rPr lang="ru-RU" sz="1200" b="1" dirty="0"/>
              <a:t>учебное пособие для студентов вузов, обучающихся по направлению подготовки 080200 "Менеджмент" (профиль "Производственный менеджмент") / Н. А. Логинова, Х. П. </a:t>
            </a:r>
            <a:r>
              <a:rPr lang="ru-RU" sz="1200" b="1" dirty="0" err="1"/>
              <a:t>Първанов</a:t>
            </a:r>
            <a:r>
              <a:rPr lang="ru-RU" sz="1200" b="1" dirty="0"/>
              <a:t>. - Москва : Инфра-М, 2015. - 261 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11" y="2109331"/>
            <a:ext cx="4001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Освещается сущность и содержание предпринимательства на транспорте, особенности создания предприятий на рынке транспортных услуг, вопросы государственного регулирования , оценка конкурентоспособности , особенности маркетинговой деятельности, предпринимательские риски, анализ финансовой отчетности, оценка эффективности привлечения инвестиций, формирование учетной политики, вопросы бизнес-планирования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324601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Беляев, </a:t>
            </a:r>
            <a:r>
              <a:rPr lang="ru-RU" sz="1200" b="1" dirty="0" smtClean="0"/>
              <a:t>В. М. Основы </a:t>
            </a:r>
            <a:r>
              <a:rPr lang="ru-RU" sz="1200" b="1" dirty="0"/>
              <a:t>менеджмента на </a:t>
            </a:r>
            <a:r>
              <a:rPr lang="ru-RU" sz="1200" b="1" dirty="0" smtClean="0"/>
              <a:t>транспорте: </a:t>
            </a:r>
            <a:r>
              <a:rPr lang="ru-RU" sz="1200" b="1" dirty="0"/>
              <a:t>учебник для студентов вузов, обучающихся по специальности "Организация перевозок и управление на транспорте (автомобильный транспорт)" направления подготовки "Организация перевозок и управление на транспорте" / В. М. Беляев, Л. Б. </a:t>
            </a:r>
            <a:r>
              <a:rPr lang="ru-RU" sz="1200" b="1" dirty="0" err="1"/>
              <a:t>Миротин</a:t>
            </a:r>
            <a:r>
              <a:rPr lang="ru-RU" sz="1200" b="1" dirty="0"/>
              <a:t>, А. К. Покровский. - Москва : Академия, 2010. - 320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806" y="5373216"/>
            <a:ext cx="38164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Рассмотрены основные вопросы теории и практики управления организацией. Представлен анализ состава функций динамики группового поведения работников коммерческой фирмы. Отражены вопросы стратегического, инновационного и логистического менеджмента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979891" y="3600845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Менеджмент на </a:t>
            </a:r>
            <a:r>
              <a:rPr lang="ru-RU" sz="1200" b="1" dirty="0" smtClean="0"/>
              <a:t>транспорте </a:t>
            </a:r>
            <a:r>
              <a:rPr lang="ru-RU" sz="1200" b="1" dirty="0"/>
              <a:t>: учебное пособие для студентов вузов, обучающихся по специальности 061100 "Менеджмент организации" / Н. Н. Громов [и др.] ; под общ. ред. Н. Н. Громова, В. А. Персианова. - 5-е изд., </a:t>
            </a:r>
            <a:r>
              <a:rPr lang="ru-RU" sz="1200" b="1" dirty="0" err="1"/>
              <a:t>испр</a:t>
            </a:r>
            <a:r>
              <a:rPr lang="ru-RU" sz="1200" b="1" dirty="0"/>
              <a:t>. - М. : Академия, 2010. - 527 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3916" y="5445224"/>
            <a:ext cx="364123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Рассматриваются вопросы менеджмента на транспорте на основе комплексного подхода к различным составляющим менеджмента – производственному, стратегическому, инновационному, международному, кадровому, экологическому и риск-менеджменту.  Представлен отечественный и международный опыт менеджмента</a:t>
            </a:r>
            <a:r>
              <a:rPr lang="ru-RU" sz="1050" dirty="0" smtClean="0"/>
              <a:t>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6064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Транспортная безопасность</a:t>
            </a:r>
            <a:endParaRPr lang="ru-RU" dirty="0"/>
          </a:p>
        </p:txBody>
      </p:sp>
      <p:pic>
        <p:nvPicPr>
          <p:cNvPr id="8194" name="Picture 2" descr="C:\Users\Библиотекарь\Desktop\Виртуальная выставка 2\image3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512168" cy="2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Библиотекарь\Desktop\Виртуальная выставка 2\image3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7" y="4221088"/>
            <a:ext cx="1512168" cy="2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Библиотекарь\Desktop\вертуальная выставка\image3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03" y="2300972"/>
            <a:ext cx="1536796" cy="21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43658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Толстых, В. М. </a:t>
            </a:r>
            <a:r>
              <a:rPr lang="ru-RU" sz="1200" b="1" dirty="0" smtClean="0"/>
              <a:t>Основы </a:t>
            </a:r>
            <a:r>
              <a:rPr lang="ru-RU" sz="1200" b="1" dirty="0"/>
              <a:t>транспортной безопасности предприятия [Текст]  : учебное пособие / В. М. Толстых, В. В. Толстых. - Санкт-Петербург : ДЕАН, 2012. - 352 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2636912"/>
            <a:ext cx="25922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Освещаются правовые и организационные основы транспортной безопасности. Описаны объекты транспортной инфраструктуры, виды угроз, уровни безопасности.</a:t>
            </a:r>
            <a:endParaRPr lang="ru-RU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00506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err="1"/>
              <a:t>Буралев</a:t>
            </a:r>
            <a:r>
              <a:rPr lang="ru-RU" sz="1200" b="1" dirty="0"/>
              <a:t>, </a:t>
            </a:r>
            <a:r>
              <a:rPr lang="ru-RU" sz="1200" b="1" dirty="0" smtClean="0"/>
              <a:t>Ю. В. Безопасность </a:t>
            </a:r>
            <a:r>
              <a:rPr lang="ru-RU" sz="1200" b="1" dirty="0"/>
              <a:t>жизнедеятельности на транспорте </a:t>
            </a:r>
            <a:r>
              <a:rPr lang="ru-RU" sz="1200" b="1" dirty="0" smtClean="0"/>
              <a:t>: </a:t>
            </a:r>
            <a:r>
              <a:rPr lang="ru-RU" sz="1200" b="1" dirty="0"/>
              <a:t>учебник для студентов вузов, обучающихся по транспортным направлениям / Ю. В. </a:t>
            </a:r>
            <a:r>
              <a:rPr lang="ru-RU" sz="1200" b="1" dirty="0" err="1"/>
              <a:t>Буралев</a:t>
            </a:r>
            <a:r>
              <a:rPr lang="ru-RU" sz="1200" b="1" dirty="0"/>
              <a:t>. - 5-е изд., </a:t>
            </a:r>
            <a:r>
              <a:rPr lang="ru-RU" sz="1200" b="1" dirty="0" err="1"/>
              <a:t>перераб</a:t>
            </a:r>
            <a:r>
              <a:rPr lang="ru-RU" sz="1200" b="1" dirty="0"/>
              <a:t>. - Москва : Академия, 2012. - 287 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5390059"/>
            <a:ext cx="302433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Рассмотрены основные понятия и факторы, влияющие на безопасность жизнедеятельности, виды, характер воздействия опасностей и их квалификация. Учтено влияние природных, производственных и социальных факторов на условия работы транспорта. Уделено внимание охране труда.</a:t>
            </a:r>
            <a:endParaRPr lang="ru-RU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698" y="170080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Петров, </a:t>
            </a:r>
            <a:r>
              <a:rPr lang="ru-RU" sz="1200" b="1" dirty="0" smtClean="0"/>
              <a:t>А. И. Особенности </a:t>
            </a:r>
            <a:r>
              <a:rPr lang="ru-RU" sz="1200" b="1" dirty="0"/>
              <a:t>формирования автотранспортной аварийности в пространстве и </a:t>
            </a:r>
            <a:r>
              <a:rPr lang="ru-RU" sz="1200" b="1" dirty="0" smtClean="0"/>
              <a:t>времени : </a:t>
            </a:r>
            <a:r>
              <a:rPr lang="ru-RU" sz="1200" b="1" dirty="0"/>
              <a:t>монография / А. И. Петров ; </a:t>
            </a:r>
            <a:r>
              <a:rPr lang="ru-RU" sz="1200" b="1" dirty="0" err="1"/>
              <a:t>ТюмГНГУ</a:t>
            </a:r>
            <a:r>
              <a:rPr lang="ru-RU" sz="1200" b="1" dirty="0"/>
              <a:t>. - Тюмень : </a:t>
            </a:r>
            <a:r>
              <a:rPr lang="ru-RU" sz="1200" b="1" dirty="0" err="1"/>
              <a:t>ТюмГНГУ</a:t>
            </a:r>
            <a:r>
              <a:rPr lang="ru-RU" sz="1200" b="1" dirty="0"/>
              <a:t>, 2015. - 254 с.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16" y="3065796"/>
            <a:ext cx="223224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/>
              <a:t>В монографии рассматриваются вопросы анализа изменения в </a:t>
            </a:r>
            <a:r>
              <a:rPr lang="ru-RU" sz="1050" i="1" dirty="0" smtClean="0"/>
              <a:t>пространстве </a:t>
            </a:r>
            <a:r>
              <a:rPr lang="ru-RU" sz="1050" i="1" dirty="0"/>
              <a:t>и времени характеристик аварийности на автомобильном транспорте. Автор использует открытые статистические базы данных, обрабатывая доступную ин-формацию об автотранспортной аварийности в различных пространственных системах (все страны мира; страны одной части света (континента); регионы од-ной страны – Российской Федерации) для различных временных периодов. </a:t>
            </a:r>
            <a:r>
              <a:rPr lang="ru-RU" sz="1050" i="1" dirty="0" smtClean="0"/>
              <a:t>Центральной </a:t>
            </a:r>
            <a:r>
              <a:rPr lang="ru-RU" sz="1050" i="1" dirty="0"/>
              <a:t>линией данной монографии является сравнительная оценка уровня аварийности в разных пространственно-временных системах.</a:t>
            </a:r>
          </a:p>
        </p:txBody>
      </p:sp>
    </p:spTree>
    <p:extLst>
      <p:ext uri="{BB962C8B-B14F-4D97-AF65-F5344CB8AC3E}">
        <p14:creationId xmlns:p14="http://schemas.microsoft.com/office/powerpoint/2010/main" val="16827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рь\Desktop\вертуальная выставка\image3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2" y="620688"/>
            <a:ext cx="1538361" cy="22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Библиотекарь\Desktop\вертуальная выставка\image3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63" y="548680"/>
            <a:ext cx="14958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Библиотекарь\Desktop\вертуальная выставка\image3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9" y="3618377"/>
            <a:ext cx="1622785" cy="24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Библиотекарь\Desktop\Виртуальная выставка 2\image37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73" y="3429000"/>
            <a:ext cx="1480405" cy="24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16632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Бурков, </a:t>
            </a:r>
            <a:r>
              <a:rPr lang="ru-RU" sz="1200" b="1" dirty="0" smtClean="0"/>
              <a:t>В. Н. Механизмы </a:t>
            </a:r>
            <a:r>
              <a:rPr lang="ru-RU" sz="1200" b="1" dirty="0"/>
              <a:t>повышения безопасности дорожного движения [Текст]  : монография / В. Н. Бурков, В. Д. Кондратьев, А. В. Щепкин ; Рос. акад. наук, Ин-т проблем упр. им. В. А. Трапезникова. - Москва : </a:t>
            </a:r>
            <a:r>
              <a:rPr lang="ru-RU" sz="1200" b="1" dirty="0" err="1"/>
              <a:t>Либроком</a:t>
            </a:r>
            <a:r>
              <a:rPr lang="ru-RU" sz="1200" b="1" dirty="0"/>
              <a:t>, 2012. - 202 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468706"/>
            <a:ext cx="27900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Рассматриваются проблемы управления в области обеспечения безопасности дорожного движения, развивается системный подход к решению этих проблем на основе программно-целевого управления. Дается описание математических моделей и методов обеспечения безопасности дорожного движения. Рассматривается задача размещения станций и пунктов государственного технического осмотра.</a:t>
            </a:r>
            <a:endParaRPr lang="ru-RU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16632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Ковалев, </a:t>
            </a:r>
            <a:r>
              <a:rPr lang="ru-RU" sz="1200" b="1" dirty="0" smtClean="0"/>
              <a:t>В. П. Обеспечение </a:t>
            </a:r>
            <a:r>
              <a:rPr lang="ru-RU" sz="1200" b="1" dirty="0"/>
              <a:t>безопасности дорожного </a:t>
            </a:r>
            <a:r>
              <a:rPr lang="ru-RU" sz="1200" b="1" dirty="0" smtClean="0"/>
              <a:t>движения </a:t>
            </a:r>
            <a:r>
              <a:rPr lang="ru-RU" sz="1200" b="1" dirty="0"/>
              <a:t>: расследование и профилактика дорожно-транспортных происшествий Охрана труда водительского персонала Противопожарная безопасность автотранспортных средств / В. П. Ковалев. - М. : Альфа-пресс, 2011. - 320 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2123049"/>
            <a:ext cx="252028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err="1" smtClean="0"/>
              <a:t>Расмотрены</a:t>
            </a:r>
            <a:r>
              <a:rPr lang="ru-RU" sz="1050" i="1" dirty="0" smtClean="0"/>
              <a:t> организация расследования дорожно-транспортных </a:t>
            </a:r>
            <a:r>
              <a:rPr lang="ru-RU" sz="1050" i="1" dirty="0" err="1" smtClean="0"/>
              <a:t>проишествий</a:t>
            </a:r>
            <a:r>
              <a:rPr lang="ru-RU" sz="1050" i="1" dirty="0" smtClean="0"/>
              <a:t> и их профилактика в РФ. Приведены мероприятия по улучшению индивидуальной работы с водительским персоналом и примерный план мероприятий, охрана труда, противопожарная безопасность.</a:t>
            </a:r>
            <a:endParaRPr lang="ru-RU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3176866"/>
            <a:ext cx="25202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Экспертиза дорожно-транспортных происшествий в примерах и </a:t>
            </a:r>
            <a:r>
              <a:rPr lang="ru-RU" sz="1200" b="1" dirty="0" smtClean="0"/>
              <a:t>задачах : </a:t>
            </a:r>
            <a:r>
              <a:rPr lang="ru-RU" sz="1200" b="1" dirty="0"/>
              <a:t>учебное пособие для студентов вузов, обучающихся по специальности "Организация и безопасность движения (Автомобильный транспорт)" направления подготовки "Организация перевозок и управление на транспорте" / Ю. Я. Комаров [и др.]. - Москва : Горячая линия - Телеком, 2012. - 289 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5836332"/>
            <a:ext cx="25740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Приведены практические методики исследования различных видов ДТП, примеры экспертиз.</a:t>
            </a:r>
            <a:endParaRPr lang="ru-RU" sz="105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3669626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Домке, </a:t>
            </a:r>
            <a:r>
              <a:rPr lang="ru-RU" sz="1200" b="1" dirty="0" smtClean="0"/>
              <a:t>Э. Р. Расследование </a:t>
            </a:r>
            <a:r>
              <a:rPr lang="ru-RU" sz="1200" b="1" dirty="0"/>
              <a:t>и экспертиза дорожно-транспортных </a:t>
            </a:r>
            <a:r>
              <a:rPr lang="ru-RU" sz="1200" b="1" dirty="0" smtClean="0"/>
              <a:t>происшествий: </a:t>
            </a:r>
            <a:r>
              <a:rPr lang="ru-RU" sz="1200" b="1" dirty="0"/>
              <a:t>учебник для студентов вузов, обучающихся по специальности "Организация и безопасность движения (автомобильный транспорт)" направления подготовки "Организация перевозок и управление на транспорте" / Э. Р. Домке. - 2-е изд., стер. - Москва : Академия, 2012. - 287 с.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7449" y="5977950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Приведены методики экспертного анализа основных видов ДТП, правовые акты, регламентирующие действия сотрудников ГИБДД МВД России, судебных экспертов-</a:t>
            </a:r>
            <a:r>
              <a:rPr lang="ru-RU" sz="1050" i="1" dirty="0" err="1" smtClean="0"/>
              <a:t>автотехников</a:t>
            </a:r>
            <a:r>
              <a:rPr lang="ru-RU" sz="1050" i="1" dirty="0" smtClean="0"/>
              <a:t> и участников дорожного движения при совершении ДТП.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1863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рь\Desktop\вертуальная выставка\image3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1766093" cy="25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Библиотекарь\Desktop\вертуальная выставка\image3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12" y="3501008"/>
            <a:ext cx="1917414" cy="26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2068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Безопасность дорожного движения [Текст]  : материалы V Всероссийской научно-практической конференции посвященной 80-летнему юбилею заслуженного деятеля науки и техники РФ Л. Г. Резника. 15 марта 2012 г. / </a:t>
            </a:r>
            <a:r>
              <a:rPr lang="ru-RU" sz="1200" b="1" dirty="0" err="1"/>
              <a:t>ТюмГНГУ</a:t>
            </a:r>
            <a:r>
              <a:rPr lang="ru-RU" sz="1200" b="1" dirty="0"/>
              <a:t> ; ред. В. И. Бауэр. - Тюмень : </a:t>
            </a:r>
            <a:r>
              <a:rPr lang="ru-RU" sz="1200" b="1" dirty="0" err="1"/>
              <a:t>ТюмГНГУ</a:t>
            </a:r>
            <a:r>
              <a:rPr lang="ru-RU" sz="1200" b="1" dirty="0"/>
              <a:t>, 2012. - 340 с.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1752204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В материалах </a:t>
            </a:r>
            <a:r>
              <a:rPr lang="en-US" sz="1050" i="1" dirty="0" smtClean="0"/>
              <a:t>V</a:t>
            </a:r>
            <a:r>
              <a:rPr lang="ru-RU" sz="1050" i="1" dirty="0" smtClean="0"/>
              <a:t> конференции изложены результаты исследовательских и опытно-конструкторских работ , связанных с дорожными условиями и безопасностью движения, детским дорожно-транспортным травматизмом, безопасностью транспортных средств, обеспечением безопасности движения автомобилей зимой, организацией и проектированием дорожного движения, надежностью водителя. Также рассмотрены работы, связанные с проблемой экономической оценки последствий ДТП, расследованием и экспертизой ДТП, интеллектуальными транспортными системами, нормативно-правовыми основами в сфере проведения технического осмотра транспортных средств.</a:t>
            </a:r>
            <a:endParaRPr lang="ru-RU" sz="105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71703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Организация и безопасность дорожного движения [Текст]  : материалы VI Всероссийской научно-практической конференции. 15 марта 2013 г. / </a:t>
            </a:r>
            <a:r>
              <a:rPr lang="ru-RU" sz="1200" b="1" dirty="0" err="1"/>
              <a:t>ТюмГНГУ</a:t>
            </a:r>
            <a:r>
              <a:rPr lang="ru-RU" sz="1200" b="1" dirty="0"/>
              <a:t> ; отв. ред. В. И. Бауэр. - Тюмень : </a:t>
            </a:r>
            <a:r>
              <a:rPr lang="ru-RU" sz="1200" b="1" dirty="0" err="1"/>
              <a:t>ТюмГНГУ</a:t>
            </a:r>
            <a:r>
              <a:rPr lang="ru-RU" sz="1200" b="1" dirty="0"/>
              <a:t>, 2013. - 217 с.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4653136"/>
            <a:ext cx="475252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/>
              <a:t>В материалах </a:t>
            </a:r>
            <a:r>
              <a:rPr lang="en-US" sz="1050" i="1" dirty="0" smtClean="0"/>
              <a:t>YI </a:t>
            </a:r>
            <a:r>
              <a:rPr lang="ru-RU" sz="1050" i="1" dirty="0" smtClean="0"/>
              <a:t>конференции </a:t>
            </a:r>
            <a:r>
              <a:rPr lang="ru-RU" sz="1050" i="1" dirty="0"/>
              <a:t>изложены результаты исследователь-</a:t>
            </a:r>
          </a:p>
          <a:p>
            <a:pPr algn="just"/>
            <a:r>
              <a:rPr lang="ru-RU" sz="1050" i="1" dirty="0" err="1"/>
              <a:t>ских</a:t>
            </a:r>
            <a:r>
              <a:rPr lang="ru-RU" sz="1050" i="1" dirty="0"/>
              <a:t> и опытно-конструкторских работ по широкому кругу вопросов,</a:t>
            </a:r>
          </a:p>
          <a:p>
            <a:pPr algn="just"/>
            <a:r>
              <a:rPr lang="ru-RU" sz="1050" i="1" dirty="0"/>
              <a:t>связанных с дорожными условиями и безопасностью движения, дет-</a:t>
            </a:r>
          </a:p>
          <a:p>
            <a:pPr algn="just"/>
            <a:r>
              <a:rPr lang="ru-RU" sz="1050" i="1" dirty="0" err="1"/>
              <a:t>ским</a:t>
            </a:r>
            <a:r>
              <a:rPr lang="ru-RU" sz="1050" i="1" dirty="0"/>
              <a:t> дорожно-транспортным травматизмом, безопасностью </a:t>
            </a:r>
            <a:r>
              <a:rPr lang="ru-RU" sz="1050" i="1" dirty="0" err="1"/>
              <a:t>транспор</a:t>
            </a:r>
            <a:r>
              <a:rPr lang="ru-RU" sz="1050" i="1" dirty="0"/>
              <a:t>-</a:t>
            </a:r>
          </a:p>
          <a:p>
            <a:pPr algn="just"/>
            <a:r>
              <a:rPr lang="ru-RU" sz="1050" i="1" dirty="0" err="1"/>
              <a:t>ных</a:t>
            </a:r>
            <a:r>
              <a:rPr lang="ru-RU" sz="1050" i="1" dirty="0"/>
              <a:t> средств, обеспечением безопасности движения автомобилей </a:t>
            </a:r>
            <a:r>
              <a:rPr lang="ru-RU" sz="1050" i="1" dirty="0" err="1"/>
              <a:t>зи</a:t>
            </a:r>
            <a:r>
              <a:rPr lang="ru-RU" sz="1050" i="1" dirty="0"/>
              <a:t>-</a:t>
            </a:r>
          </a:p>
          <a:p>
            <a:pPr algn="just"/>
            <a:r>
              <a:rPr lang="ru-RU" sz="1050" i="1" dirty="0"/>
              <a:t>мой, организацией и проектированием дорожного движения, надёжно-</a:t>
            </a:r>
          </a:p>
          <a:p>
            <a:pPr algn="just"/>
            <a:r>
              <a:rPr lang="ru-RU" sz="1050" i="1" dirty="0" err="1"/>
              <a:t>стью</a:t>
            </a:r>
            <a:r>
              <a:rPr lang="ru-RU" sz="1050" i="1" dirty="0"/>
              <a:t> водителя. Также рассмотрены работы, связанные с проблемами</a:t>
            </a:r>
          </a:p>
          <a:p>
            <a:pPr algn="just"/>
            <a:r>
              <a:rPr lang="ru-RU" sz="1050" i="1" dirty="0"/>
              <a:t>экономической оценки последствий ДТП, расследованием и </a:t>
            </a:r>
            <a:r>
              <a:rPr lang="ru-RU" sz="1050" i="1" dirty="0" err="1"/>
              <a:t>эксперти</a:t>
            </a:r>
            <a:r>
              <a:rPr lang="ru-RU" sz="1050" i="1" dirty="0"/>
              <a:t>-</a:t>
            </a:r>
          </a:p>
          <a:p>
            <a:pPr algn="just"/>
            <a:r>
              <a:rPr lang="ru-RU" sz="1050" i="1" dirty="0" err="1"/>
              <a:t>зой</a:t>
            </a:r>
            <a:r>
              <a:rPr lang="ru-RU" sz="1050" i="1" dirty="0"/>
              <a:t> ДТП, интеллектуальными транспортными системами, нормативно-</a:t>
            </a:r>
          </a:p>
          <a:p>
            <a:pPr algn="just"/>
            <a:r>
              <a:rPr lang="ru-RU" sz="1050" i="1" dirty="0"/>
              <a:t>правовыми основами в сфере проведения технического осмотра транс-</a:t>
            </a:r>
          </a:p>
          <a:p>
            <a:pPr algn="just"/>
            <a:r>
              <a:rPr lang="ru-RU" sz="1050" i="1" dirty="0"/>
              <a:t>портных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0316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технологии</a:t>
            </a:r>
            <a:endParaRPr lang="ru-RU" dirty="0"/>
          </a:p>
        </p:txBody>
      </p:sp>
      <p:pic>
        <p:nvPicPr>
          <p:cNvPr id="11267" name="Picture 3" descr="C:\Users\Библиотекарь\Desktop\Виртуальная выставка 2\image3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888297" cy="28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2768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Горев, </a:t>
            </a:r>
            <a:r>
              <a:rPr lang="ru-RU" sz="1200" b="1" dirty="0" smtClean="0"/>
              <a:t>А. Э. Информационные </a:t>
            </a:r>
            <a:r>
              <a:rPr lang="ru-RU" sz="1200" b="1" dirty="0"/>
              <a:t>технологии на </a:t>
            </a:r>
            <a:r>
              <a:rPr lang="ru-RU" sz="1200" b="1" dirty="0" smtClean="0"/>
              <a:t>транспорте : </a:t>
            </a:r>
            <a:r>
              <a:rPr lang="ru-RU" sz="1200" b="1" dirty="0"/>
              <a:t>учебник для академического </a:t>
            </a:r>
            <a:r>
              <a:rPr lang="ru-RU" sz="1200" b="1" dirty="0" err="1"/>
              <a:t>бакалавриата</a:t>
            </a:r>
            <a:r>
              <a:rPr lang="ru-RU" sz="1200" b="1" dirty="0"/>
              <a:t> : для студентов вузов, обучающихся по инженерно-техническим направлениям и специальностям / А. Э. Горев. - Москва : </a:t>
            </a:r>
            <a:r>
              <a:rPr lang="ru-RU" sz="1200" b="1" dirty="0" err="1"/>
              <a:t>Юрайт</a:t>
            </a:r>
            <a:r>
              <a:rPr lang="ru-RU" sz="1200" b="1" dirty="0"/>
              <a:t>, 2016. - 272 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3404167"/>
            <a:ext cx="60486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Учебник предназначен для ознакомления со спецификой использования современных информационных технологий и средств связи для управления работой автомобильного транспорта. На примерах организации эксплуатации автомобильного транспорта рассмотрено формирование информационных потоков и основных управляющих воздействий. Большое внимание уделено построению информационной модели управляемого объекта или процесса и современным технологиям обработки и передачи информации, средствам мониторинга и управления в реальном режиме времени.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30755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 представленными </a:t>
            </a:r>
            <a:r>
              <a:rPr lang="ru-RU" dirty="0" smtClean="0"/>
              <a:t>изданиями можно ознакомиться в отделах библиотечно-издательского комплекса ТИУ по адресу : ул. </a:t>
            </a:r>
            <a:r>
              <a:rPr lang="ru-RU" dirty="0" err="1" smtClean="0"/>
              <a:t>Мельникайте</a:t>
            </a:r>
            <a:r>
              <a:rPr lang="ru-RU" dirty="0" smtClean="0"/>
              <a:t>, 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0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Транспортные процессы</a:t>
            </a:r>
            <a:endParaRPr lang="ru-RU" dirty="0"/>
          </a:p>
        </p:txBody>
      </p:sp>
      <p:pic>
        <p:nvPicPr>
          <p:cNvPr id="3074" name="Picture 2" descr="C:\Users\Библиотекарь\Desktop\вертуальная выставка\image3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9" y="4149080"/>
            <a:ext cx="1312557" cy="19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иблиотекарь\Desktop\вертуальная выставка\image3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154090" cy="17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12474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Вельможин</a:t>
            </a:r>
            <a:r>
              <a:rPr lang="ru-RU" sz="1200" dirty="0"/>
              <a:t>, </a:t>
            </a:r>
            <a:r>
              <a:rPr lang="ru-RU" sz="1200" dirty="0" smtClean="0"/>
              <a:t>А. В. Основы </a:t>
            </a:r>
            <a:r>
              <a:rPr lang="ru-RU" sz="1200" dirty="0"/>
              <a:t>теории транспортных процессов и систем </a:t>
            </a:r>
            <a:r>
              <a:rPr lang="ru-RU" sz="1200" dirty="0" smtClean="0"/>
              <a:t> </a:t>
            </a:r>
            <a:r>
              <a:rPr lang="ru-RU" sz="1200" dirty="0"/>
              <a:t>: учебное пособие для студентов вузов, обучающихся по направлению подготовки бакалавров "Технология транспортных процессов"(профили подготовки "Организация перевозок на автомобильном транспорте", "Управление на автомобильном транспорте", "Международные перевозки на автомобильном транспорте", "Организация перевозок и управление в единой транспортной системе", "Транспортно-экспедиторская деятельность", "Транспортная логистика", "Региональный и городской транспортный комплекс" / А. В. </a:t>
            </a:r>
            <a:r>
              <a:rPr lang="ru-RU" sz="1200" dirty="0" err="1"/>
              <a:t>Вельможин</a:t>
            </a:r>
            <a:r>
              <a:rPr lang="ru-RU" sz="1200" dirty="0"/>
              <a:t>, В. А. Гудков, Л. Б. </a:t>
            </a:r>
            <a:r>
              <a:rPr lang="ru-RU" sz="1200" dirty="0" err="1"/>
              <a:t>Миротин</a:t>
            </a:r>
            <a:r>
              <a:rPr lang="ru-RU" sz="1200" dirty="0"/>
              <a:t>. - Москва : Академия, 2015. - 221 </a:t>
            </a:r>
            <a:r>
              <a:rPr lang="ru-RU" sz="1200" dirty="0" smtClean="0"/>
              <a:t>с.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76365"/>
            <a:ext cx="38884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Рассмотрена роль транспорта как системообразующей отрасли в экономике страны. Показана особенность функционирования </a:t>
            </a:r>
            <a:r>
              <a:rPr lang="ru-RU" sz="1050" dirty="0" err="1" smtClean="0"/>
              <a:t>траснпортных</a:t>
            </a:r>
            <a:r>
              <a:rPr lang="ru-RU" sz="1050" dirty="0" smtClean="0"/>
              <a:t> процессов и систем, выполняющих производственный процесс в сфере обслуживания. Описана методика оценки эффективности функционирования транспортных систем.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1727144" y="4308791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Герами, </a:t>
            </a:r>
            <a:r>
              <a:rPr lang="ru-RU" sz="1200" dirty="0" smtClean="0"/>
              <a:t>В. Д. Управление </a:t>
            </a:r>
            <a:r>
              <a:rPr lang="ru-RU" sz="1200" dirty="0"/>
              <a:t>транспортными системами. Транспортное обеспечение логистики [Текст : Электронный ресурс]  : учебник и практикум для академического </a:t>
            </a:r>
            <a:r>
              <a:rPr lang="ru-RU" sz="1200" dirty="0" err="1"/>
              <a:t>бакалавриата</a:t>
            </a:r>
            <a:r>
              <a:rPr lang="ru-RU" sz="1200" dirty="0"/>
              <a:t> для студентов вузов, обучающихся по направлению "Логистика и управление цепями поставок" / В. Д. Герами, А. В. Колик. - Электрон. текстовые дан. - Москва : </a:t>
            </a:r>
            <a:r>
              <a:rPr lang="ru-RU" sz="1200" dirty="0" err="1"/>
              <a:t>Юрайт</a:t>
            </a:r>
            <a:r>
              <a:rPr lang="ru-RU" sz="1200" dirty="0"/>
              <a:t>, 2015. - 439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1999" y="5669546"/>
            <a:ext cx="367348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Показана роль транспорта в современной экономике и логистике, рассмотрены различные типы транспортных систем, проанализированы механизмы управления транспортными системами, дана характеристика отдельных видов транспорта.</a:t>
            </a:r>
            <a:endParaRPr lang="ru-RU" sz="1050" dirty="0"/>
          </a:p>
        </p:txBody>
      </p:sp>
      <p:pic>
        <p:nvPicPr>
          <p:cNvPr id="9" name="Picture 4" descr="C:\Users\Библиотекарь\Desktop\вертуальная выставка\image3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6886"/>
            <a:ext cx="1073955" cy="15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652120" y="2677391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Минько, </a:t>
            </a:r>
            <a:r>
              <a:rPr lang="ru-RU" sz="1200" dirty="0" smtClean="0"/>
              <a:t>Р. Н. Организация </a:t>
            </a:r>
            <a:r>
              <a:rPr lang="ru-RU" sz="1200" dirty="0"/>
              <a:t>производства на </a:t>
            </a:r>
            <a:r>
              <a:rPr lang="ru-RU" sz="1200" dirty="0" smtClean="0"/>
              <a:t>транспорте : </a:t>
            </a:r>
            <a:r>
              <a:rPr lang="ru-RU" sz="1200" dirty="0"/>
              <a:t>учебно-методическое пособие для студентов вузов, обучающихся по направлению подготовки 190700 - "Технологии транспортных процессов" / Р. Н. Минько. - Москва : ИНФРА-М. - </a:t>
            </a:r>
            <a:r>
              <a:rPr lang="ru-RU" sz="1200" dirty="0" smtClean="0"/>
              <a:t>М. </a:t>
            </a:r>
            <a:r>
              <a:rPr lang="ru-RU" sz="1200" dirty="0"/>
              <a:t>: Вузовский учебник, 2015. - 143 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4318339"/>
            <a:ext cx="27363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Представлены теоретические основы создания межрегиональных транспортно-распределительных систем, изложены изменения в структуре, технической оснащенности и технологии работы транспорта, приведены характеристики занятости, схемы сотрудничества и контроля качества работ, организация процессов и материальных потоков на производстве.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2629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рь\Desktop\вертуальная выставка\image3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9" y="305616"/>
            <a:ext cx="1406027" cy="19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иблиотекарь\Desktop\вертуальная выставка\image3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26" y="271584"/>
            <a:ext cx="1614829" cy="23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Библиотекарь\Desktop\вертуальная выставка\image3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" y="3140968"/>
            <a:ext cx="16179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Библиотекарь\Desktop\вертуальная выставка\image34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61" y="3327298"/>
            <a:ext cx="1516102" cy="21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5721" y="332656"/>
            <a:ext cx="2646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Транспортные и транспортно-технологические системы </a:t>
            </a:r>
            <a:r>
              <a:rPr lang="ru-RU" sz="1200" dirty="0" smtClean="0"/>
              <a:t>: </a:t>
            </a:r>
            <a:r>
              <a:rPr lang="ru-RU" sz="1200" dirty="0"/>
              <a:t>материалы Международной научно-технической конференции 14 апреля 2016 года / </a:t>
            </a:r>
            <a:r>
              <a:rPr lang="ru-RU" sz="1200" dirty="0" err="1"/>
              <a:t>ТюмГНГУ</a:t>
            </a:r>
            <a:r>
              <a:rPr lang="ru-RU" sz="1200" dirty="0"/>
              <a:t> ; ред. Н. С. Захаров. - Тюмень : </a:t>
            </a:r>
            <a:r>
              <a:rPr lang="ru-RU" sz="1200" dirty="0" err="1"/>
              <a:t>ТюмГНГУ</a:t>
            </a:r>
            <a:r>
              <a:rPr lang="ru-RU" sz="1200" dirty="0"/>
              <a:t>, 2016. - 329 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609" y="1717651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Освещен круг вопросов, связанных с проблемами эксплуатации и обслуживания транспортно-технологических машин.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5115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Доенин</a:t>
            </a:r>
            <a:r>
              <a:rPr lang="ru-RU" sz="1200" dirty="0"/>
              <a:t>, </a:t>
            </a:r>
            <a:r>
              <a:rPr lang="ru-RU" sz="1200" dirty="0" smtClean="0"/>
              <a:t>В. В. Адаптация </a:t>
            </a:r>
            <a:r>
              <a:rPr lang="ru-RU" sz="1200" dirty="0"/>
              <a:t>транспортных процессов [Текст]  / В. В. </a:t>
            </a:r>
            <a:r>
              <a:rPr lang="ru-RU" sz="1200" dirty="0" err="1"/>
              <a:t>Доенин</a:t>
            </a:r>
            <a:r>
              <a:rPr lang="ru-RU" sz="1200" dirty="0"/>
              <a:t> ; Институт проблем транспорта РАН. - М. : Спутник+, 2009. - 219 с.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2646" y="1345125"/>
            <a:ext cx="266429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Проведен анализ адаптивного поведения транспортных потоков и отдельных объектов применительно к изменяющимся условиям, в которых реализуются транспортные процессы, вводится аналитический аппарат для описания и исследования поведения изучаемых объектов в динамических процессах передвижения по транспортным сетям.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2398" y="3140968"/>
            <a:ext cx="2694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Коваленко, </a:t>
            </a:r>
            <a:r>
              <a:rPr lang="ru-RU" sz="1200" dirty="0" smtClean="0"/>
              <a:t>Н. А. Научные </a:t>
            </a:r>
            <a:r>
              <a:rPr lang="ru-RU" sz="1200" dirty="0"/>
              <a:t>исследования и решение инженерных задач в сфере автомобильного транспорта </a:t>
            </a:r>
            <a:r>
              <a:rPr lang="ru-RU" sz="1200" dirty="0" smtClean="0"/>
              <a:t> </a:t>
            </a:r>
            <a:r>
              <a:rPr lang="ru-RU" sz="1200" dirty="0"/>
              <a:t>: учебное пособие для студентов вузов по специальностям "Техническая эксплуатация автомобилей", "Автосервис" / Н. А. Коваленко. - Минск : Новое знание  ; Москва : ИНФРА-М, 2013. - 270 с.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688" y="4901484"/>
            <a:ext cx="26231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Рассмотрены вопросы планирования и проведения экспериментальных исследований, методы их анализа и обработки. Дается описание </a:t>
            </a:r>
            <a:r>
              <a:rPr lang="ru-RU" sz="1050" dirty="0" err="1" smtClean="0"/>
              <a:t>кореляционного</a:t>
            </a:r>
            <a:r>
              <a:rPr lang="ru-RU" sz="1050" dirty="0" smtClean="0"/>
              <a:t> и регрессионного анализа, методов исследования транспортных операций, процессов обслуживания, ремонта, материально-технического обеспечения на предприятиях автотранспорта.</a:t>
            </a:r>
            <a:endParaRPr lang="ru-RU" sz="10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57455" y="3380690"/>
            <a:ext cx="2759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Доенин</a:t>
            </a:r>
            <a:r>
              <a:rPr lang="ru-RU" sz="1200" dirty="0"/>
              <a:t>, </a:t>
            </a:r>
            <a:r>
              <a:rPr lang="ru-RU" sz="1200" dirty="0" smtClean="0"/>
              <a:t>В. В. Логика </a:t>
            </a:r>
            <a:r>
              <a:rPr lang="ru-RU" sz="1200" dirty="0"/>
              <a:t>транспортных процессов [Текст]  / В. В. </a:t>
            </a:r>
            <a:r>
              <a:rPr lang="ru-RU" sz="1200" dirty="0" err="1" smtClean="0"/>
              <a:t>Доенин</a:t>
            </a:r>
            <a:r>
              <a:rPr lang="ru-RU" sz="1200" dirty="0" smtClean="0"/>
              <a:t>; Ин-т проблем транспорта РАН. </a:t>
            </a:r>
            <a:r>
              <a:rPr lang="ru-RU" sz="1200" dirty="0"/>
              <a:t>- М. : Спутник+, 2008. - 276 с.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2899" y="4211687"/>
            <a:ext cx="266429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Впервые поставлен и рассмотрен ряд проблем логики, возникающих при управлении транспортными процессами. Исследована проблема аналитического описания процедур управления подобными процессами.  Поставлена проблема логической совместимости операторов, управляющих транспортным процессом, и показано ее влияние на устойчивость и сходимость этих процессов. Рассмотрена проблема алгоритмической разрешимости задач, возникающих при управлении транспортными процессами.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541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Городская дорожная сеть</a:t>
            </a:r>
            <a:endParaRPr lang="ru-RU" dirty="0"/>
          </a:p>
        </p:txBody>
      </p:sp>
      <p:pic>
        <p:nvPicPr>
          <p:cNvPr id="1027" name="Picture 3" descr="C:\Users\Библиотекарь\Desktop\вертуальная выставка\image3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0000"/>
            <a:ext cx="1264720" cy="17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иблиотекарь\Desktop\вертуальная выставка\image34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11" y="2132856"/>
            <a:ext cx="1602191" cy="22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Библиотекарь\Desktop\вертуальная выставка\image3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4" y="3573016"/>
            <a:ext cx="1345990" cy="18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6247" y="1196752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Петров, </a:t>
            </a:r>
            <a:r>
              <a:rPr lang="ru-RU" sz="1200" b="1" dirty="0" smtClean="0"/>
              <a:t>А. И. Особенности </a:t>
            </a:r>
            <a:r>
              <a:rPr lang="ru-RU" sz="1200" b="1" dirty="0"/>
              <a:t>функционирования городского общественного транспорта в переменных условиях внешней </a:t>
            </a:r>
            <a:r>
              <a:rPr lang="ru-RU" sz="1200" b="1" dirty="0" smtClean="0"/>
              <a:t>среды : </a:t>
            </a:r>
            <a:r>
              <a:rPr lang="ru-RU" sz="1200" b="1" dirty="0"/>
              <a:t>учебное пособие / А. И. Петров ; </a:t>
            </a:r>
            <a:r>
              <a:rPr lang="ru-RU" sz="1200" b="1" dirty="0" err="1"/>
              <a:t>ТюмГНГУ</a:t>
            </a:r>
            <a:r>
              <a:rPr lang="ru-RU" sz="1200" b="1" dirty="0"/>
              <a:t>. - Тюмень : </a:t>
            </a:r>
            <a:r>
              <a:rPr lang="ru-RU" sz="1200" b="1" dirty="0" err="1"/>
              <a:t>ТюмГНГУ</a:t>
            </a:r>
            <a:r>
              <a:rPr lang="ru-RU" sz="1200" b="1" dirty="0"/>
              <a:t>, 2016. - 175 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629979"/>
            <a:ext cx="36629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     </a:t>
            </a:r>
            <a:r>
              <a:rPr lang="ru-RU" sz="1000" i="1" dirty="0" smtClean="0"/>
              <a:t>Рассмотрены </a:t>
            </a:r>
            <a:r>
              <a:rPr lang="ru-RU" sz="1000" i="1" dirty="0"/>
              <a:t>вопросы функционирования городского </a:t>
            </a:r>
            <a:r>
              <a:rPr lang="ru-RU" sz="1000" i="1" dirty="0" smtClean="0"/>
              <a:t>общественного </a:t>
            </a:r>
            <a:r>
              <a:rPr lang="ru-RU" sz="1000" i="1" dirty="0"/>
              <a:t>транспорта (ГОТ) в переменных условиях внешней среды. </a:t>
            </a:r>
            <a:r>
              <a:rPr lang="ru-RU" sz="1000" i="1" dirty="0" smtClean="0"/>
              <a:t>Исследуется </a:t>
            </a:r>
            <a:r>
              <a:rPr lang="ru-RU" sz="1000" i="1" dirty="0"/>
              <a:t>необходимость и возможность учета влияния внешней среды при </a:t>
            </a:r>
            <a:r>
              <a:rPr lang="ru-RU" sz="1000" i="1" dirty="0" smtClean="0"/>
              <a:t>оптимизации </a:t>
            </a:r>
            <a:r>
              <a:rPr lang="ru-RU" sz="1000" i="1" dirty="0"/>
              <a:t>управления системой ГОТ</a:t>
            </a:r>
            <a:r>
              <a:rPr lang="ru-RU" sz="1000" i="1" dirty="0" smtClean="0"/>
              <a:t>.</a:t>
            </a:r>
            <a:endParaRPr lang="ru-RU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2614136"/>
            <a:ext cx="2906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Петров</a:t>
            </a:r>
            <a:r>
              <a:rPr lang="ru-RU" sz="1200" b="1" dirty="0"/>
              <a:t>, </a:t>
            </a:r>
            <a:r>
              <a:rPr lang="ru-RU" sz="1200" b="1" dirty="0" smtClean="0"/>
              <a:t>А. И. Город</a:t>
            </a:r>
            <a:r>
              <a:rPr lang="ru-RU" sz="1200" b="1" dirty="0"/>
              <a:t>. Транспорт. Внешняя среда. Устойчивость общественного транспорта городов в условиях неблагоприятного влияния внешней </a:t>
            </a:r>
            <a:r>
              <a:rPr lang="ru-RU" sz="1200" b="1" dirty="0" smtClean="0"/>
              <a:t>среды </a:t>
            </a:r>
            <a:r>
              <a:rPr lang="ru-RU" sz="1200" b="1" dirty="0"/>
              <a:t>: монография / А. И. Петров ; </a:t>
            </a:r>
            <a:r>
              <a:rPr lang="ru-RU" sz="1200" b="1" dirty="0" err="1"/>
              <a:t>ТюмГНГУ</a:t>
            </a:r>
            <a:r>
              <a:rPr lang="ru-RU" sz="1200" b="1" dirty="0"/>
              <a:t>. - Тюмень : </a:t>
            </a:r>
            <a:r>
              <a:rPr lang="ru-RU" sz="1200" b="1" dirty="0" err="1"/>
              <a:t>ТюмГНГУ</a:t>
            </a:r>
            <a:r>
              <a:rPr lang="ru-RU" sz="1200" b="1" dirty="0"/>
              <a:t>, 2013. - 356 с.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4467065"/>
            <a:ext cx="39604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Центральной линией данной монографии является понятие устойчивости общественного транспорта города в условиях неблагоприятного влияния внешней среды.</a:t>
            </a:r>
            <a:endParaRPr lang="ru-RU" sz="105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6998" y="3601840"/>
            <a:ext cx="1930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Петров, </a:t>
            </a:r>
            <a:r>
              <a:rPr lang="ru-RU" sz="1200" b="1" dirty="0" smtClean="0"/>
              <a:t>А. И. Влияние </a:t>
            </a:r>
            <a:r>
              <a:rPr lang="ru-RU" sz="1200" b="1" dirty="0"/>
              <a:t>внешней среды на устойчивость системы пассажирского общественного транспорта </a:t>
            </a:r>
            <a:r>
              <a:rPr lang="ru-RU" sz="1200" b="1" dirty="0" smtClean="0"/>
              <a:t>: </a:t>
            </a:r>
            <a:r>
              <a:rPr lang="ru-RU" sz="1200" b="1" dirty="0"/>
              <a:t>монография / А. И. Петров ; </a:t>
            </a:r>
            <a:r>
              <a:rPr lang="ru-RU" sz="1200" b="1" dirty="0" err="1"/>
              <a:t>ТюмГНГУ</a:t>
            </a:r>
            <a:r>
              <a:rPr lang="ru-RU" sz="1200" b="1" dirty="0"/>
              <a:t>. - Тюмень : </a:t>
            </a:r>
            <a:r>
              <a:rPr lang="ru-RU" sz="1200" b="1" dirty="0" err="1"/>
              <a:t>ТюмГНГУ</a:t>
            </a:r>
            <a:r>
              <a:rPr lang="ru-RU" sz="1200" b="1" dirty="0"/>
              <a:t>, 2011. - 300 </a:t>
            </a:r>
            <a:r>
              <a:rPr lang="ru-RU" sz="1200" b="1" dirty="0" smtClean="0"/>
              <a:t>с.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815" y="5594575"/>
            <a:ext cx="38884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Изложены </a:t>
            </a:r>
            <a:r>
              <a:rPr lang="ru-RU" sz="1050" i="1" dirty="0"/>
              <a:t>результаты исследований, целью которых является разработка совокупности теоретических положений, позволяющих адекватно интерпретировать и моделировать процессы изменения состояния системы пассажирского общественного транспорта (ПОТ) под влиянием внешней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8464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Библиотекарь\Desktop\вертуальная выставка\image3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12" y="2382501"/>
            <a:ext cx="1534712" cy="21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Библиотекарь\Desktop\вертуальная выставка\image3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915"/>
            <a:ext cx="1427533" cy="20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2588422" y="196915"/>
            <a:ext cx="5040560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err="1"/>
              <a:t>Дедюкин</a:t>
            </a:r>
            <a:r>
              <a:rPr lang="ru-RU" sz="1200" dirty="0"/>
              <a:t>, Валерий Владимирович (</a:t>
            </a:r>
            <a:r>
              <a:rPr lang="ru-RU" sz="1200" dirty="0" err="1"/>
              <a:t>ТюмГНГУ</a:t>
            </a:r>
            <a:r>
              <a:rPr lang="ru-RU" sz="1200" dirty="0"/>
              <a:t> ; -2008).  </a:t>
            </a:r>
          </a:p>
          <a:p>
            <a:r>
              <a:rPr lang="ru-RU" sz="1200" dirty="0"/>
              <a:t>	Городской пассажирский транспорт [Текст]  : учебник для студентов вузов, обучающихся по специальности 240100.01 "Организация перевозок и управление на транспорте (Автомобильный транспорт)" направления подготовки специалистов 653400 "Организация перевозок и управление на транспорте" / В. В. </a:t>
            </a:r>
            <a:r>
              <a:rPr lang="ru-RU" sz="1200" dirty="0" err="1"/>
              <a:t>Дедюкин</a:t>
            </a:r>
            <a:r>
              <a:rPr lang="ru-RU" sz="1200" dirty="0"/>
              <a:t>, А. И. Петров, В. Н. Карнаухов ; </a:t>
            </a:r>
            <a:r>
              <a:rPr lang="ru-RU" sz="1200" dirty="0" err="1"/>
              <a:t>ТюмГНГУ</a:t>
            </a:r>
            <a:r>
              <a:rPr lang="ru-RU" sz="1200" dirty="0"/>
              <a:t>. - Тюмень : </a:t>
            </a:r>
            <a:r>
              <a:rPr lang="ru-RU" sz="1200" dirty="0" err="1"/>
              <a:t>ТюмГНГУ</a:t>
            </a:r>
            <a:r>
              <a:rPr lang="ru-RU" sz="1200" dirty="0"/>
              <a:t>, 2008. - 272 с.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8422" y="1700808"/>
            <a:ext cx="5256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Учебник знакомит с теорией и практикой проектирования транспортных и маршрутных сетей и </a:t>
            </a:r>
            <a:r>
              <a:rPr lang="ru-RU" sz="1050" dirty="0" err="1" smtClean="0"/>
              <a:t>организацикй</a:t>
            </a:r>
            <a:r>
              <a:rPr lang="ru-RU" sz="1050" dirty="0" smtClean="0"/>
              <a:t> работы пассажирского транспорта в городах.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242534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Захаров, </a:t>
            </a:r>
            <a:r>
              <a:rPr lang="ru-RU" sz="1200" dirty="0" smtClean="0"/>
              <a:t>Н. С. Закономерности </a:t>
            </a:r>
            <a:r>
              <a:rPr lang="ru-RU" sz="1200" dirty="0"/>
              <a:t>формирования количества легковых автомобилей на улично-дорожной сети </a:t>
            </a:r>
            <a:r>
              <a:rPr lang="ru-RU" sz="1200" dirty="0" smtClean="0"/>
              <a:t>города </a:t>
            </a:r>
            <a:r>
              <a:rPr lang="ru-RU" sz="1200" dirty="0"/>
              <a:t>/ Н. С. Захаров, Е. Ф. Бояркина ; </a:t>
            </a:r>
            <a:r>
              <a:rPr lang="ru-RU" sz="1200" dirty="0" err="1"/>
              <a:t>ТюмГНГУ</a:t>
            </a:r>
            <a:r>
              <a:rPr lang="ru-RU" sz="1200" dirty="0"/>
              <a:t>. - Тюмень : </a:t>
            </a:r>
            <a:r>
              <a:rPr lang="ru-RU" sz="1200" dirty="0" err="1"/>
              <a:t>ТюмГНГУ</a:t>
            </a:r>
            <a:r>
              <a:rPr lang="ru-RU" sz="1200" dirty="0"/>
              <a:t>, 2011. - 160 с.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6" y="4551104"/>
            <a:ext cx="1405473" cy="216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15986" y="472514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Введение в математическое моделирование транспортных потоков [Текст]  : учебное пособие для студентов вузов по направлению "Прикладные математика и физика" / А. В. </a:t>
            </a:r>
            <a:r>
              <a:rPr lang="ru-RU" sz="1200" dirty="0" err="1"/>
              <a:t>Гасников</a:t>
            </a:r>
            <a:r>
              <a:rPr lang="ru-RU" sz="1200" dirty="0"/>
              <a:t> [и др.] ; ред. А. В. </a:t>
            </a:r>
            <a:r>
              <a:rPr lang="ru-RU" sz="1200" dirty="0" err="1"/>
              <a:t>Гасников</a:t>
            </a:r>
            <a:r>
              <a:rPr lang="ru-RU" sz="1200" dirty="0"/>
              <a:t>. - 2-е изд., </a:t>
            </a:r>
            <a:r>
              <a:rPr lang="ru-RU" sz="1200" dirty="0" err="1"/>
              <a:t>испр</a:t>
            </a:r>
            <a:r>
              <a:rPr lang="ru-RU" sz="1200" dirty="0"/>
              <a:t>. и доп. - Москва : МЦНМО, 2013. - 426 с.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5732747"/>
            <a:ext cx="48571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В книге излагается математический аппарат и некоторые физические концепции, которые могут пригодиться при создании (модернизации) интеллектуальной транспортной системы (ИТС).</a:t>
            </a:r>
            <a:endParaRPr lang="ru-RU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1619672" y="3212975"/>
            <a:ext cx="50011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В монографии изложены результаты исследований, целью которых является сокращение экономических потерь от задержек транспортных средств на улично-дорожной сети (</a:t>
            </a:r>
            <a:r>
              <a:rPr lang="ru-RU" sz="1050" dirty="0" err="1" smtClean="0"/>
              <a:t>удс</a:t>
            </a:r>
            <a:r>
              <a:rPr lang="ru-RU" sz="1050" dirty="0" smtClean="0"/>
              <a:t>) путем установления закономерностей влияния факторов на количество автомобилей, разработки на этой основе модели формирования количества легковых автомобилей на УДС города и использования ее для планирования </a:t>
            </a:r>
            <a:r>
              <a:rPr lang="ru-RU" sz="1050" dirty="0" err="1" smtClean="0"/>
              <a:t>транспотной</a:t>
            </a:r>
            <a:r>
              <a:rPr lang="ru-RU" sz="1050" dirty="0" smtClean="0"/>
              <a:t> инфраструктуры.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1146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Перевозка грузов</a:t>
            </a:r>
            <a:endParaRPr lang="ru-RU" dirty="0"/>
          </a:p>
        </p:txBody>
      </p:sp>
      <p:pic>
        <p:nvPicPr>
          <p:cNvPr id="1026" name="Picture 2" descr="C:\Users\Библиотекарь\Desktop\вертуальная выставка\image34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" y="552894"/>
            <a:ext cx="1584176" cy="21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иблиотекарь\Desktop\вертуальная выставка\image3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6" y="3787693"/>
            <a:ext cx="1224136" cy="18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12474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Организация перевозок и управление движением (по видам транспорта) </a:t>
            </a:r>
            <a:r>
              <a:rPr lang="ru-RU" sz="1200" dirty="0" smtClean="0"/>
              <a:t>: </a:t>
            </a:r>
            <a:r>
              <a:rPr lang="ru-RU" sz="1200" dirty="0"/>
              <a:t>учебник для студентов вузов, обучающихся по направлениям : "Конструкторско-технологическое обеспечение машиностроительных производств", "Автоматизация технологических процессов и производств" / П. Ж. </a:t>
            </a:r>
            <a:r>
              <a:rPr lang="ru-RU" sz="1200" dirty="0" err="1"/>
              <a:t>Жунисбеков</a:t>
            </a:r>
            <a:r>
              <a:rPr lang="ru-RU" sz="1200" dirty="0"/>
              <a:t> [и др.]. - Старый Оскол : ТНТ, 2013. - 527 </a:t>
            </a:r>
            <a:r>
              <a:rPr lang="ru-RU" sz="1200" dirty="0" smtClean="0"/>
              <a:t>с.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50405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Изложены общие принципы управления эксплуатационной работой транспорта; теоретические основы по оптимизации производственных процессов; система организации грузопотоков; теоретические основы определения пропускной и провозной способности транспортных сетей и объектов; основы системы управления движением транспортных средств и эксплуатационные показатели использования транспортных единиц.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1664520" y="3861048"/>
            <a:ext cx="4101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Рябчинский</a:t>
            </a:r>
            <a:r>
              <a:rPr lang="ru-RU" sz="1200" dirty="0"/>
              <a:t>, </a:t>
            </a:r>
            <a:r>
              <a:rPr lang="ru-RU" sz="1200" dirty="0" smtClean="0"/>
              <a:t>А. И. Организация </a:t>
            </a:r>
            <a:r>
              <a:rPr lang="ru-RU" sz="1200" dirty="0"/>
              <a:t>перевозочных услуг и безопасность транспортного процесса </a:t>
            </a:r>
            <a:r>
              <a:rPr lang="ru-RU" sz="1200" dirty="0" smtClean="0"/>
              <a:t>: </a:t>
            </a:r>
            <a:r>
              <a:rPr lang="ru-RU" sz="1200" dirty="0"/>
              <a:t>учебник для студентов вузов, обучающихся по специальности "Сервис транспортных и технологических машин и оборудования (Автомобильный транспорт)" направления подготовки "Эксплуатация наземного транспорта и транспортного оборудования" / А. И. </a:t>
            </a:r>
            <a:r>
              <a:rPr lang="ru-RU" sz="1200" dirty="0" err="1"/>
              <a:t>Рябчинский</a:t>
            </a:r>
            <a:r>
              <a:rPr lang="ru-RU" sz="1200" dirty="0"/>
              <a:t>, В. А. Гудков, Е. А. Кравченко. - Москва : Академия, 2011. - 255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85" y="5634588"/>
            <a:ext cx="549376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Отражена организация перевозок грузов и пассажиров в транспортном комплексе России. Приведены методы оптимизации перевозочных услуг, раскрыты основные направления по </a:t>
            </a:r>
            <a:r>
              <a:rPr lang="ru-RU" sz="1050" i="1" dirty="0" smtClean="0"/>
              <a:t>обеспечению безопасных условий перевозок грузов и пассажиров, изложены вопросы технологии и управления перевозками пассажиров и грузов, а также работы складов. Приведен нормативно-правовой </a:t>
            </a:r>
            <a:r>
              <a:rPr lang="ru-RU" sz="1050" dirty="0" smtClean="0"/>
              <a:t>материал по автотранспортной деятельности.</a:t>
            </a:r>
            <a:endParaRPr lang="ru-RU" sz="1050" dirty="0"/>
          </a:p>
        </p:txBody>
      </p:sp>
      <p:pic>
        <p:nvPicPr>
          <p:cNvPr id="1028" name="Picture 4" descr="C:\Users\Библиотекарь\Desktop\вертуальная выставка\image3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46221"/>
            <a:ext cx="14795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6038" y="3095195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Сханова</a:t>
            </a:r>
            <a:r>
              <a:rPr lang="ru-RU" sz="1200" dirty="0"/>
              <a:t>, </a:t>
            </a:r>
            <a:r>
              <a:rPr lang="ru-RU" sz="1200" dirty="0" smtClean="0"/>
              <a:t>С. Э. Основы </a:t>
            </a:r>
            <a:r>
              <a:rPr lang="ru-RU" sz="1200" dirty="0"/>
              <a:t>транспортно-экспедиционного обслуживания </a:t>
            </a:r>
            <a:r>
              <a:rPr lang="ru-RU" sz="1200" dirty="0" smtClean="0"/>
              <a:t>: </a:t>
            </a:r>
            <a:r>
              <a:rPr lang="ru-RU" sz="1200" dirty="0"/>
              <a:t>учебное пособие для студентов вузов, обучающихся по направлению подготовки бакалавров "Технология транспортных процессов" / С. Э. </a:t>
            </a:r>
            <a:r>
              <a:rPr lang="ru-RU" sz="1200" dirty="0" err="1"/>
              <a:t>Сханова</a:t>
            </a:r>
            <a:r>
              <a:rPr lang="ru-RU" sz="1200" dirty="0"/>
              <a:t>, О. В. Попова, А. Э. Горев. - 4-е изд., </a:t>
            </a:r>
            <a:r>
              <a:rPr lang="ru-RU" sz="1200" dirty="0" err="1"/>
              <a:t>перераб</a:t>
            </a:r>
            <a:r>
              <a:rPr lang="ru-RU" sz="1200" dirty="0"/>
              <a:t>. - М. : Академия, 2011. - 430 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1223" y="464587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Рассмотрены современные методы транспортно-экспедиционного обслуживания при доставке грузов. Описаны нормативная и правовая база транспортно-экспедиционного обслуживания. Уделено внимание современным методам и средствам взаимодействия с партнерами и клиентами, слежения за процессом доставки грузов.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65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вертуальная выставка\image3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0" y="58950"/>
            <a:ext cx="1224136" cy="18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иблиотекарь\Desktop\вертуальная выставка\image34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1670"/>
            <a:ext cx="1584176" cy="22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иблиотекарь\Desktop\вертуальная выставка\image3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836712"/>
            <a:ext cx="1633995" cy="22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937" y="2060848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Троицкая, </a:t>
            </a:r>
            <a:r>
              <a:rPr lang="ru-RU" sz="1200" b="1" dirty="0" smtClean="0"/>
              <a:t>Н. А. Транспортно-технологические </a:t>
            </a:r>
            <a:r>
              <a:rPr lang="ru-RU" sz="1200" b="1" dirty="0"/>
              <a:t>схемы перевозок отдельных видов грузов </a:t>
            </a:r>
            <a:r>
              <a:rPr lang="ru-RU" sz="1200" b="1" dirty="0" smtClean="0"/>
              <a:t>: </a:t>
            </a:r>
            <a:r>
              <a:rPr lang="ru-RU" sz="1200" b="1" dirty="0"/>
              <a:t>учебное пособие для студентов вузов, обучающихся по специальности "Организация перевозок и управление на транспорте (автомобильный транспорт)" направления подготовки "Организация перевозок и управление на транспорте" / Н. А. Троицкая, М. В. </a:t>
            </a:r>
            <a:r>
              <a:rPr lang="ru-RU" sz="1200" b="1" dirty="0" err="1"/>
              <a:t>Шилимов</a:t>
            </a:r>
            <a:r>
              <a:rPr lang="ru-RU" sz="1200" b="1" dirty="0"/>
              <a:t>. - М. : </a:t>
            </a:r>
            <a:r>
              <a:rPr lang="ru-RU" sz="1200" b="1" dirty="0" err="1"/>
              <a:t>КноРус</a:t>
            </a:r>
            <a:r>
              <a:rPr lang="ru-RU" sz="1200" b="1" dirty="0"/>
              <a:t>, 2010. - 231 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28630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err="1"/>
              <a:t>Щербанин</a:t>
            </a:r>
            <a:r>
              <a:rPr lang="ru-RU" sz="1200" b="1" dirty="0"/>
              <a:t>, </a:t>
            </a:r>
            <a:r>
              <a:rPr lang="ru-RU" sz="1200" b="1" dirty="0" smtClean="0"/>
              <a:t>Ю. А. Транспортно-логистическое </a:t>
            </a:r>
            <a:r>
              <a:rPr lang="ru-RU" sz="1200" b="1" dirty="0"/>
              <a:t>обеспечение и </a:t>
            </a:r>
            <a:r>
              <a:rPr lang="ru-RU" sz="1200" b="1" i="1" dirty="0"/>
              <a:t>международные перевозки </a:t>
            </a:r>
            <a:r>
              <a:rPr lang="ru-RU" sz="1200" b="1" dirty="0"/>
              <a:t>углеводородного </a:t>
            </a:r>
            <a:r>
              <a:rPr lang="ru-RU" sz="1200" b="1" dirty="0" smtClean="0"/>
              <a:t>сырья </a:t>
            </a:r>
            <a:r>
              <a:rPr lang="ru-RU" sz="1200" b="1" dirty="0"/>
              <a:t>: учебное пособие / Ю. А. </a:t>
            </a:r>
            <a:r>
              <a:rPr lang="ru-RU" sz="1200" b="1" dirty="0" err="1"/>
              <a:t>Щербанин</a:t>
            </a:r>
            <a:r>
              <a:rPr lang="ru-RU" sz="1200" b="1" dirty="0"/>
              <a:t>. - 2-е изд., доп. - Москва : Инфра-М, 2012. </a:t>
            </a:r>
            <a:r>
              <a:rPr lang="ru-RU" sz="1200" b="1" dirty="0" smtClean="0"/>
              <a:t>– 287 с.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95650" y="3284983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err="1"/>
              <a:t>Зак</a:t>
            </a:r>
            <a:r>
              <a:rPr lang="ru-RU" sz="1200" b="1" dirty="0"/>
              <a:t>, </a:t>
            </a:r>
            <a:r>
              <a:rPr lang="ru-RU" sz="1200" b="1" dirty="0" smtClean="0"/>
              <a:t>Ю. А. Математические </a:t>
            </a:r>
            <a:r>
              <a:rPr lang="ru-RU" sz="1200" b="1" dirty="0"/>
              <a:t>модели и алгоритмы построения эффективных маршрутов доставки </a:t>
            </a:r>
            <a:r>
              <a:rPr lang="ru-RU" sz="1200" b="1" dirty="0" smtClean="0"/>
              <a:t>грузов  </a:t>
            </a:r>
            <a:r>
              <a:rPr lang="ru-RU" sz="1200" b="1" dirty="0"/>
              <a:t>: учебное пособие / Ю. А. </a:t>
            </a:r>
            <a:r>
              <a:rPr lang="ru-RU" sz="1200" b="1" dirty="0" err="1"/>
              <a:t>Зак</a:t>
            </a:r>
            <a:r>
              <a:rPr lang="ru-RU" sz="1200" b="1" dirty="0"/>
              <a:t>. - Москва : РУСАЙНС, 2016. - 304  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664" y="4184506"/>
            <a:ext cx="324220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Рассматриваются вопросы проектирования и особенности реализации транспортного процесса перевозки особой группы специфических грузов. Анализируются вопросы применения логистических подходов, теории рисков и гарантии безопасности . Отражены  специфика груза; принципы формирования материального потока; информационные потоки, специализированный подвижной состав, принципы безопасности транспортировки, ответственность грузовладельцев и перевозчиков, риски и меры по их предотвращению. Проанализирована организация транспортировки  специфических грузов в международном сообщении с учетом страхования транспортных рисков.</a:t>
            </a:r>
            <a:endParaRPr lang="ru-RU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4184506"/>
            <a:ext cx="23762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Приводится анализ мировых ресурсов нефти и газа, оценка перспектив добычи и поставки на мировой и региональные рынки, представлены крупнейшие поставщики и потребители углеводородного сырья. Рассматривается мировая транспортная инфраструктура. Анализируются современные средства доставки углеводородного сырья. Излагаются основные элементы логистики и логистических систем.</a:t>
            </a:r>
            <a:endParaRPr lang="ru-RU" sz="105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4669253"/>
            <a:ext cx="235569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Рассматриваются математические модели и методы решения различных задач эффективного распределения заданий, дислокация транспортных средств и построения оптимальных маршрутов движения грузовых транспортных средств, оптимального распределения грузопотоков в транспортных сетях.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28941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Библиотекарь\Desktop\Виртуальная выставка 2\image3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708986" cy="25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иблиотекарь\Desktop\вертуальная выставка\image3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1970259" cy="29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486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Беляев, </a:t>
            </a:r>
            <a:r>
              <a:rPr lang="ru-RU" sz="1200" b="1" dirty="0" smtClean="0"/>
              <a:t>В. М. Грузовые </a:t>
            </a:r>
            <a:r>
              <a:rPr lang="ru-RU" sz="1200" b="1" dirty="0"/>
              <a:t>перевозки </a:t>
            </a:r>
            <a:r>
              <a:rPr lang="ru-RU" sz="1200" b="1" dirty="0" smtClean="0"/>
              <a:t>: </a:t>
            </a:r>
            <a:r>
              <a:rPr lang="ru-RU" sz="1200" b="1" dirty="0"/>
              <a:t>учебное пособие / В. М. Беляев. - М. : Академия, 2011. - 169 с.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1474000"/>
            <a:ext cx="48245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Изложена взаимосвязь основных направлений управления перевозками грузов, их организации, законодательного и транспортного обеспечения, место транспорта в процессе доставки грузов различными видами транспорта, место транспортно-экспедиционного обслуживания в организации и выполнении перевозок грузов. Отдельные разделы посвящены организации системы и транспортному обеспечению международных перевозок грузов.</a:t>
            </a:r>
            <a:endParaRPr lang="ru-RU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996952"/>
            <a:ext cx="3672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Горев, </a:t>
            </a:r>
            <a:r>
              <a:rPr lang="ru-RU" sz="1200" b="1" dirty="0" smtClean="0"/>
              <a:t>А. Э. Организация </a:t>
            </a:r>
            <a:r>
              <a:rPr lang="ru-RU" sz="1200" b="1" dirty="0"/>
              <a:t>автомобильных перевозок и безопасность движения </a:t>
            </a:r>
            <a:r>
              <a:rPr lang="ru-RU" sz="1200" b="1" dirty="0" smtClean="0"/>
              <a:t>: </a:t>
            </a:r>
            <a:r>
              <a:rPr lang="ru-RU" sz="1200" b="1" dirty="0"/>
              <a:t>учебное пособие для студентов вузов, обучающихся по специальности "Автомобили и автомобильное хозяйство" направления подготовки "Эксплуатация наземного транспорта и транспортного оборудования" / А. З. Горев, Е. М. </a:t>
            </a:r>
            <a:r>
              <a:rPr lang="ru-RU" sz="1200" b="1" dirty="0" err="1"/>
              <a:t>Олещенко</a:t>
            </a:r>
            <a:r>
              <a:rPr lang="ru-RU" sz="1200" b="1" dirty="0"/>
              <a:t>. - 3-е изд., стер. - Москва : Академия, 2009. - 255 с</a:t>
            </a:r>
            <a:r>
              <a:rPr lang="ru-RU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4941168"/>
            <a:ext cx="36004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Описаны нормативная и правовая база организации автомобильных перевозок, методы организации движения подвижного состава, документы, необходимые для планирования, организации и выполнения перевозок, и источники их получения. Рассмотрены основные методы и средства обеспечения безопасного выполнения перевозочного процесса.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35442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Транспортная логистика</a:t>
            </a:r>
            <a:endParaRPr lang="ru-RU" dirty="0"/>
          </a:p>
        </p:txBody>
      </p:sp>
      <p:pic>
        <p:nvPicPr>
          <p:cNvPr id="4098" name="Picture 2" descr="C:\Users\Библиотекарь\Desktop\вертуальная выставка\image349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165576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иблиотекарь\Desktop\вертуальная выставка\image3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70" y="3933056"/>
            <a:ext cx="1702174" cy="26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141277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Беспалов, </a:t>
            </a:r>
            <a:r>
              <a:rPr lang="ru-RU" sz="1200" b="1" dirty="0" smtClean="0"/>
              <a:t>Р. С. Транспортная </a:t>
            </a:r>
            <a:r>
              <a:rPr lang="ru-RU" sz="1200" b="1" dirty="0"/>
              <a:t>логистика. Новейшие технологии построения эффективной системы доставки </a:t>
            </a:r>
            <a:r>
              <a:rPr lang="ru-RU" sz="1200" b="1" dirty="0" smtClean="0"/>
              <a:t> </a:t>
            </a:r>
            <a:r>
              <a:rPr lang="ru-RU" sz="1200" b="1" dirty="0"/>
              <a:t>/ Р. С. Беспалов. - М. : Вершина, 2007. - 384 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39330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Транспортная логистика: организация перевозки грузов [Текст]  : учебное пособие для студентов вузов, обучающихся по специальности "Наземные транспортно-технологические средства" / А. М. </a:t>
            </a:r>
            <a:r>
              <a:rPr lang="ru-RU" sz="1200" b="1" dirty="0" err="1"/>
              <a:t>Афонин</a:t>
            </a:r>
            <a:r>
              <a:rPr lang="ru-RU" sz="1200" b="1" dirty="0"/>
              <a:t> [и др.]. - Москва : Форум : ИНФРА-М, 2014. - 366 с.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6770" y="2492896"/>
            <a:ext cx="45895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Рассматриваются методы внедрения, оптимизации и реинжиниринга транспортных бизнес-процессов. Особое внимание  уделено построению интегрированной функциональной структуры, внедрению систем комплексной автоматизации, совершенствованию системы учета издержек, повышению уровня сервиса и сокращению цикла заказ-поставка. </a:t>
            </a:r>
            <a:endParaRPr lang="ru-RU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5268242"/>
            <a:ext cx="36724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 smtClean="0"/>
              <a:t>Рассматривается организация транспортных перевозок. Основное внимание уделено правовым вопросам, связанным с организацией движения и обработкой грузопотоков в процессе производственной деятельности предприятия.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16826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3787</Words>
  <Application>Microsoft Office PowerPoint</Application>
  <PresentationFormat>Экран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Технология транспортных процессов</vt:lpstr>
      <vt:lpstr>Транспортные процессы</vt:lpstr>
      <vt:lpstr>Презентация PowerPoint</vt:lpstr>
      <vt:lpstr> Городская дорожная сеть</vt:lpstr>
      <vt:lpstr>Презентация PowerPoint</vt:lpstr>
      <vt:lpstr>Перевозка грузов</vt:lpstr>
      <vt:lpstr>Презентация PowerPoint</vt:lpstr>
      <vt:lpstr>Презентация PowerPoint</vt:lpstr>
      <vt:lpstr>Транспортная логистика</vt:lpstr>
      <vt:lpstr>Презентация PowerPoint</vt:lpstr>
      <vt:lpstr>Экономика транспорта</vt:lpstr>
      <vt:lpstr>Презентация PowerPoint</vt:lpstr>
      <vt:lpstr>Транспортная безопасность</vt:lpstr>
      <vt:lpstr>Презентация PowerPoint</vt:lpstr>
      <vt:lpstr>Презентация PowerPoint</vt:lpstr>
      <vt:lpstr>Информационные технологии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помощь студентам групп ТТПб</dc:title>
  <dc:creator>Библиотекарь</dc:creator>
  <cp:lastModifiedBy>Библиотекарь</cp:lastModifiedBy>
  <cp:revision>104</cp:revision>
  <dcterms:created xsi:type="dcterms:W3CDTF">2017-01-30T11:05:18Z</dcterms:created>
  <dcterms:modified xsi:type="dcterms:W3CDTF">2017-02-15T11:21:58Z</dcterms:modified>
</cp:coreProperties>
</file>