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61" r:id="rId6"/>
    <p:sldId id="258" r:id="rId7"/>
    <p:sldId id="264" r:id="rId8"/>
    <p:sldId id="269" r:id="rId9"/>
    <p:sldId id="268" r:id="rId10"/>
    <p:sldId id="265" r:id="rId11"/>
    <p:sldId id="270" r:id="rId12"/>
    <p:sldId id="260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AE100-C5E9-482B-BD41-35EC604851CC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CAEE-FBF8-4BBC-BFDB-967A23135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CCAEE-FBF8-4BBC-BFDB-967A23135B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B868-6FCF-4B05-BBF6-A8619768B4DB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3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3DE-51B1-4177-8BD9-4A792F4694A7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06CF-73E7-4729-BDAD-80B27858D283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4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969C-9791-4D06-A135-7069B90188DE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0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4B0C-558D-4A1C-84CA-F932735EE726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5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0D0B-EAC1-4E3F-A6F5-B63AD9771764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430-54CE-4B47-9158-824E0DCF2B1E}" type="datetime1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6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7E2C-19D3-428D-BC7B-AEA4A1BD568D}" type="datetime1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4E94-F59B-48C3-9AE4-F60063433DE6}" type="datetime1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63E9-6EFA-4EA8-AB92-629EDD611039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7685-4804-4E5A-9B98-438C4ECE5C97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5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1C19-A9AF-443F-85C5-DCD3735907CD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430B-F604-473F-8931-C15EECAD2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opchevasn@tyui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ropchevasn@tyui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ofscienc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Основы работы с базой цитирования </a:t>
            </a:r>
            <a:r>
              <a:rPr lang="en-US" b="1" dirty="0" smtClean="0"/>
              <a:t>Web of Science (</a:t>
            </a:r>
            <a:r>
              <a:rPr lang="en-US" b="1" dirty="0" err="1" smtClean="0"/>
              <a:t>WoS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Кропчева Светлана Николаевна, специалист Центра развития публикационной активности, </a:t>
            </a:r>
            <a:r>
              <a:rPr lang="en-US" sz="2400" dirty="0" smtClean="0">
                <a:hlinkClick r:id="rId3"/>
              </a:rPr>
              <a:t>kropchevasn@tyuiu.ru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58596"/>
            <a:ext cx="1871221" cy="10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2341"/>
            <a:ext cx="8784976" cy="41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2"/>
          <a:stretch/>
        </p:blipFill>
        <p:spPr bwMode="auto">
          <a:xfrm>
            <a:off x="37796" y="4984471"/>
            <a:ext cx="9106204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 </a:t>
            </a:r>
            <a:r>
              <a:rPr lang="ru-RU" dirty="0" smtClean="0"/>
              <a:t>Функция Расширенный поиск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984884"/>
            <a:ext cx="8856984" cy="168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4912463"/>
            <a:ext cx="65649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Результаты поиска  </a:t>
            </a:r>
            <a:r>
              <a:rPr lang="en-US" sz="2800" dirty="0" smtClean="0">
                <a:solidFill>
                  <a:srgbClr val="FF0000"/>
                </a:solidFill>
              </a:rPr>
              <a:t>IOP </a:t>
            </a:r>
            <a:r>
              <a:rPr lang="ru-RU" sz="2800" b="1" dirty="0" smtClean="0">
                <a:solidFill>
                  <a:srgbClr val="FF0000"/>
                </a:solidFill>
              </a:rPr>
              <a:t>по указателю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3726" y="2165360"/>
            <a:ext cx="3798753" cy="241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96292" y="2204864"/>
            <a:ext cx="369618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Обозначения полей поиска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4168" y="3861048"/>
            <a:ext cx="504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9712" y="5488527"/>
            <a:ext cx="288032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36196" y="3861048"/>
            <a:ext cx="0" cy="10514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2341"/>
            <a:ext cx="8784976" cy="36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 </a:t>
            </a:r>
            <a:r>
              <a:rPr lang="ru-RU" dirty="0" smtClean="0"/>
              <a:t>Функция Расширенный поиск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53500" y="4077072"/>
            <a:ext cx="2042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ISSN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РИНЦ</a:t>
            </a: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Сайт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6292" y="1988840"/>
            <a:ext cx="369618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Обозначения полей поиска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152453"/>
            <a:ext cx="453650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IS= ISSN/ISBN</a:t>
            </a:r>
            <a:r>
              <a:rPr lang="ru-RU" b="1" dirty="0" smtClean="0">
                <a:solidFill>
                  <a:srgbClr val="FF0000"/>
                </a:solidFill>
              </a:rPr>
              <a:t> – серийный номер журнала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CF= </a:t>
            </a:r>
            <a:r>
              <a:rPr lang="ru-RU" b="1" dirty="0" smtClean="0">
                <a:solidFill>
                  <a:srgbClr val="FF0000"/>
                </a:solidFill>
              </a:rPr>
              <a:t>Конференция – часть названия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11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0" y="3813841"/>
            <a:ext cx="3086970" cy="29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449507" cy="29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3861048"/>
            <a:ext cx="3449507" cy="29417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18187" y="3810774"/>
            <a:ext cx="3139614" cy="2992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dirty="0" smtClean="0"/>
              <a:t> | </a:t>
            </a:r>
            <a:r>
              <a:rPr lang="ru-RU" dirty="0" smtClean="0"/>
              <a:t>Регистрация в </a:t>
            </a:r>
            <a:r>
              <a:rPr lang="en-US" dirty="0" smtClean="0"/>
              <a:t>Researcher 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15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104"/>
            <a:ext cx="9000000" cy="24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1800200"/>
            <a:ext cx="2520280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" y="3413168"/>
            <a:ext cx="3521642" cy="325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5688632"/>
            <a:ext cx="266429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Анкета автора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2"/>
          <a:stretch/>
        </p:blipFill>
        <p:spPr bwMode="auto">
          <a:xfrm>
            <a:off x="3739359" y="3384376"/>
            <a:ext cx="5260641" cy="29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44008" y="2348880"/>
            <a:ext cx="20162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Регистрация</a:t>
            </a: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ResearcherID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12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20181" y="5517232"/>
            <a:ext cx="49798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89831" y="4361880"/>
            <a:ext cx="36065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Код </a:t>
            </a:r>
            <a:r>
              <a:rPr lang="en-US" sz="3200" dirty="0" smtClean="0">
                <a:solidFill>
                  <a:srgbClr val="FF0000"/>
                </a:solidFill>
              </a:rPr>
              <a:t>Researcher ID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2"/>
          <a:stretch/>
        </p:blipFill>
        <p:spPr bwMode="auto">
          <a:xfrm>
            <a:off x="273056" y="767899"/>
            <a:ext cx="5260641" cy="25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89673" y="1210312"/>
            <a:ext cx="2520280" cy="8161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9673" y="1628800"/>
            <a:ext cx="2520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spc="-60" dirty="0" smtClean="0">
                <a:solidFill>
                  <a:srgbClr val="FF0000"/>
                </a:solidFill>
              </a:rPr>
              <a:t>Регистрация </a:t>
            </a:r>
            <a:r>
              <a:rPr lang="en-US" sz="2400" spc="-60" dirty="0" smtClean="0">
                <a:solidFill>
                  <a:srgbClr val="FF0000"/>
                </a:solidFill>
              </a:rPr>
              <a:t>ORCID</a:t>
            </a:r>
            <a:endParaRPr lang="ru-RU" sz="2400" spc="-6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035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dirty="0" smtClean="0"/>
              <a:t> | ORCID </a:t>
            </a:r>
            <a:r>
              <a:rPr lang="ru-RU" dirty="0" smtClean="0"/>
              <a:t>через </a:t>
            </a:r>
            <a:r>
              <a:rPr lang="en-US" dirty="0" err="1" smtClean="0"/>
              <a:t>ResearcherID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566495" cy="58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282177" cy="38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25282"/>
            <a:ext cx="1440160" cy="4766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9152" y="4725144"/>
            <a:ext cx="3714935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3284984"/>
            <a:ext cx="266429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Профиль автора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314" y="5758922"/>
            <a:ext cx="712915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Привязка </a:t>
            </a:r>
            <a:r>
              <a:rPr lang="en-US" sz="2800" dirty="0" smtClean="0">
                <a:solidFill>
                  <a:srgbClr val="FF0000"/>
                </a:solidFill>
              </a:rPr>
              <a:t>Scopus, Web of Science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Единый список международных публикаций автора, формируемый автоматически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788629"/>
            <a:ext cx="23762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Анкета автора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9CAF430B-F604-473F-8931-C15EECAD207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4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42708"/>
            <a:ext cx="4680519" cy="541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8290" r="36365" b="3498"/>
          <a:stretch/>
        </p:blipFill>
        <p:spPr bwMode="auto">
          <a:xfrm>
            <a:off x="5148064" y="908720"/>
            <a:ext cx="3356177" cy="57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dirty="0" smtClean="0"/>
              <a:t> | </a:t>
            </a:r>
            <a:r>
              <a:rPr lang="ru-RU" dirty="0" smtClean="0"/>
              <a:t>Корректировка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15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14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6288936"/>
            <a:ext cx="101682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0070C0"/>
                </a:solidFill>
              </a:rPr>
              <a:t>http://ip-science.thomsonreuters.com/techsupport/datachange/</a:t>
            </a:r>
            <a:endParaRPr lang="ru-RU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0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Спасибо за внимание.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15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2596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Кропчева Светлана Николаевна, специалист Центра </a:t>
            </a:r>
            <a:br>
              <a:rPr lang="ru-RU" sz="2400" dirty="0" smtClean="0"/>
            </a:br>
            <a:r>
              <a:rPr lang="ru-RU" sz="2400" dirty="0" smtClean="0"/>
              <a:t>развития публикационной активности, тел. 68-00-54 (11-43), </a:t>
            </a:r>
            <a:r>
              <a:rPr lang="en-US" sz="2400" dirty="0" smtClean="0">
                <a:hlinkClick r:id="rId2"/>
              </a:rPr>
              <a:t>kropchevasn@tyuiu.ru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2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" r="13409" b="8051"/>
          <a:stretch/>
        </p:blipFill>
        <p:spPr bwMode="auto">
          <a:xfrm>
            <a:off x="251520" y="1036162"/>
            <a:ext cx="8712968" cy="53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1622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dirty="0" smtClean="0"/>
              <a:t> |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://webofscience.com/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420888"/>
            <a:ext cx="338437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59832" y="3501008"/>
            <a:ext cx="33123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149080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Доступ в сети университета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748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|Core Collection, Emerging Sources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/>
          <a:stretch/>
        </p:blipFill>
        <p:spPr bwMode="auto">
          <a:xfrm>
            <a:off x="323528" y="1124744"/>
            <a:ext cx="7920880" cy="522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653136"/>
            <a:ext cx="3312368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76872"/>
            <a:ext cx="1512168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925"/>
            <a:ext cx="8229600" cy="850106"/>
          </a:xfrm>
        </p:spPr>
        <p:txBody>
          <a:bodyPr/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 </a:t>
            </a:r>
            <a:r>
              <a:rPr lang="ru-RU" dirty="0" smtClean="0"/>
              <a:t>Функция Основной поиск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r="11027" b="2083"/>
          <a:stretch/>
        </p:blipFill>
        <p:spPr bwMode="auto">
          <a:xfrm>
            <a:off x="251520" y="827366"/>
            <a:ext cx="8784976" cy="56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51520" y="2944030"/>
            <a:ext cx="47525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2367966"/>
            <a:ext cx="130452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Поисковая строка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82518"/>
            <a:ext cx="9979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Период поиска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2386375"/>
            <a:ext cx="26642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4 функции поиска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19" y="2007926"/>
            <a:ext cx="295232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Информация о подписке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791902"/>
            <a:ext cx="295232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2411403"/>
            <a:ext cx="3600399" cy="3166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707875"/>
            <a:ext cx="1152128" cy="19792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1" y="3555139"/>
            <a:ext cx="2664296" cy="757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07632" y="4096158"/>
            <a:ext cx="11205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Поля </a:t>
            </a:r>
            <a:br>
              <a:rPr lang="ru-RU" dirty="0" smtClean="0"/>
            </a:br>
            <a:r>
              <a:rPr lang="ru-RU" dirty="0" smtClean="0"/>
              <a:t>поиска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71822"/>
            <a:ext cx="1194445" cy="101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732240" y="1071823"/>
            <a:ext cx="1181544" cy="1421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89" y="5032262"/>
            <a:ext cx="1728192" cy="12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948264" y="4456199"/>
            <a:ext cx="2016224" cy="1976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66295" y="4516273"/>
            <a:ext cx="172448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04248" y="2151942"/>
            <a:ext cx="11095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Вход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365125"/>
          </a:xfrm>
        </p:spPr>
        <p:txBody>
          <a:bodyPr/>
          <a:lstStyle/>
          <a:p>
            <a:fld id="{9CAF430B-F604-473F-8931-C15EECAD20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6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2513" cy="27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23" r="50625" b="38918"/>
          <a:stretch/>
        </p:blipFill>
        <p:spPr bwMode="auto">
          <a:xfrm>
            <a:off x="34739" y="3279309"/>
            <a:ext cx="4803807" cy="346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23" y="-99392"/>
            <a:ext cx="8229600" cy="1008112"/>
          </a:xfrm>
        </p:spPr>
        <p:txBody>
          <a:bodyPr/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 </a:t>
            </a:r>
            <a:r>
              <a:rPr lang="ru-RU" dirty="0" err="1" smtClean="0"/>
              <a:t>Фукнция</a:t>
            </a:r>
            <a:r>
              <a:rPr lang="ru-RU" dirty="0" smtClean="0"/>
              <a:t> Поиск по автору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94665" y="5439549"/>
            <a:ext cx="13420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94665" y="4935493"/>
            <a:ext cx="1342033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38546" y="3140968"/>
            <a:ext cx="4283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Введите фамилию, затем – пробел и инициалы автора для поиска в полях </a:t>
            </a:r>
            <a:r>
              <a:rPr lang="ru-RU" b="1" dirty="0" smtClean="0">
                <a:solidFill>
                  <a:srgbClr val="FF0000"/>
                </a:solidFill>
              </a:rPr>
              <a:t>«Авторы»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«Групповые авторы» (редакторы)</a:t>
            </a:r>
            <a:r>
              <a:rPr lang="ru-RU" dirty="0" smtClean="0">
                <a:solidFill>
                  <a:srgbClr val="FF0000"/>
                </a:solidFill>
              </a:rPr>
              <a:t> внутри записей. </a:t>
            </a:r>
          </a:p>
          <a:p>
            <a:endParaRPr lang="ru-RU" sz="7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Знаки пунктуации исключены из поиска (вводим без точек </a:t>
            </a:r>
            <a:r>
              <a:rPr lang="en-US" b="1" dirty="0" err="1" smtClean="0">
                <a:solidFill>
                  <a:srgbClr val="FF0000"/>
                </a:solidFill>
              </a:rPr>
              <a:t>Ivanov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endParaRPr lang="ru-RU" sz="8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Система автоматически добавит звездочку (*), если введен один инициал  (</a:t>
            </a:r>
            <a:r>
              <a:rPr lang="en-US" b="1" dirty="0" err="1" smtClean="0">
                <a:solidFill>
                  <a:srgbClr val="FF0000"/>
                </a:solidFill>
              </a:rPr>
              <a:t>Ivanov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аналогичен </a:t>
            </a:r>
            <a:r>
              <a:rPr lang="en-US" b="1" dirty="0" err="1" smtClean="0">
                <a:solidFill>
                  <a:srgbClr val="FF0000"/>
                </a:solidFill>
              </a:rPr>
              <a:t>Ivanov</a:t>
            </a:r>
            <a:r>
              <a:rPr lang="en-US" b="1" dirty="0" smtClean="0">
                <a:solidFill>
                  <a:srgbClr val="FF0000"/>
                </a:solidFill>
              </a:rPr>
              <a:t> A*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sz="8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Искать  написание без отчества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помощью кавычек </a:t>
            </a:r>
          </a:p>
          <a:p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</a:rPr>
              <a:t>Ivanov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" </a:t>
            </a:r>
            <a:r>
              <a:rPr lang="ru-RU" dirty="0" smtClean="0">
                <a:solidFill>
                  <a:srgbClr val="FF0000"/>
                </a:solidFill>
              </a:rPr>
              <a:t>дает найти </a:t>
            </a:r>
            <a:r>
              <a:rPr lang="en-US" b="1" dirty="0" err="1" smtClean="0">
                <a:solidFill>
                  <a:srgbClr val="FF0000"/>
                </a:solidFill>
              </a:rPr>
              <a:t>Ivanov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fld id="{9CAF430B-F604-473F-8931-C15EECAD207D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2944030"/>
            <a:ext cx="47525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6024" y="2334013"/>
            <a:ext cx="11876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Основной поиск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352674"/>
            <a:ext cx="11876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Поиск </a:t>
            </a:r>
            <a:br>
              <a:rPr lang="ru-RU" dirty="0" smtClean="0"/>
            </a:br>
            <a:r>
              <a:rPr lang="ru-RU" dirty="0" smtClean="0"/>
              <a:t>по автору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/>
          <a:lstStyle/>
          <a:p>
            <a:pPr algn="l"/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en-US" dirty="0" smtClean="0"/>
              <a:t>| </a:t>
            </a:r>
            <a:r>
              <a:rPr lang="ru-RU" dirty="0" smtClean="0"/>
              <a:t>Идентификатор авторов</a:t>
            </a:r>
            <a:endParaRPr lang="ru-RU" dirty="0"/>
          </a:p>
        </p:txBody>
      </p:sp>
      <p:sp>
        <p:nvSpPr>
          <p:cNvPr id="2048" name="Номер слайда 20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7" b="8613"/>
          <a:stretch/>
        </p:blipFill>
        <p:spPr bwMode="auto">
          <a:xfrm>
            <a:off x="179512" y="878746"/>
            <a:ext cx="8640960" cy="11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/>
          <a:stretch/>
        </p:blipFill>
        <p:spPr bwMode="auto">
          <a:xfrm>
            <a:off x="203757" y="2060848"/>
            <a:ext cx="7632848" cy="20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2" b="2900"/>
          <a:stretch/>
        </p:blipFill>
        <p:spPr bwMode="auto">
          <a:xfrm>
            <a:off x="203757" y="4457929"/>
            <a:ext cx="7991475" cy="10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575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8" y="5517232"/>
            <a:ext cx="5838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23528" y="1412776"/>
            <a:ext cx="82566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2420888"/>
            <a:ext cx="82089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5765" y="4509120"/>
            <a:ext cx="840069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79175"/>
          <a:stretch/>
        </p:blipFill>
        <p:spPr bwMode="auto">
          <a:xfrm>
            <a:off x="179512" y="4077072"/>
            <a:ext cx="8640960" cy="38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68144" y="4498215"/>
            <a:ext cx="31805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Список организаций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5950" y="2534646"/>
            <a:ext cx="31805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Тематические области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1395188"/>
            <a:ext cx="31805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Фамилия 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" y="936104"/>
            <a:ext cx="886535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4016"/>
            <a:ext cx="8867328" cy="1124744"/>
          </a:xfrm>
        </p:spPr>
        <p:txBody>
          <a:bodyPr>
            <a:normAutofit/>
          </a:bodyPr>
          <a:lstStyle/>
          <a:p>
            <a:pPr algn="l"/>
            <a:r>
              <a:rPr lang="en-US" b="1" spc="-50" dirty="0" err="1" smtClean="0"/>
              <a:t>WoS</a:t>
            </a:r>
            <a:r>
              <a:rPr lang="en-US" b="1" spc="-50" dirty="0" smtClean="0"/>
              <a:t> </a:t>
            </a:r>
            <a:r>
              <a:rPr lang="en-US" spc="-50" dirty="0" smtClean="0"/>
              <a:t>| </a:t>
            </a:r>
            <a:r>
              <a:rPr lang="ru-RU" spc="-50" dirty="0" smtClean="0"/>
              <a:t>Результат поиска</a:t>
            </a:r>
            <a:endParaRPr lang="ru-RU" spc="-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7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333020"/>
            <a:ext cx="43204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Сохранить список литературы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2420888"/>
            <a:ext cx="4680520" cy="8908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37112"/>
            <a:ext cx="1656184" cy="2420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02" y="3311749"/>
            <a:ext cx="22444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Система фильтров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96475"/>
            <a:ext cx="7145388" cy="3929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096404" cy="6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4016"/>
            <a:ext cx="8867328" cy="1124744"/>
          </a:xfrm>
        </p:spPr>
        <p:txBody>
          <a:bodyPr>
            <a:normAutofit/>
          </a:bodyPr>
          <a:lstStyle/>
          <a:p>
            <a:pPr algn="l"/>
            <a:r>
              <a:rPr lang="en-US" b="1" spc="-50" dirty="0" err="1" smtClean="0"/>
              <a:t>WoS</a:t>
            </a:r>
            <a:r>
              <a:rPr lang="en-US" b="1" spc="-50" dirty="0" smtClean="0"/>
              <a:t> </a:t>
            </a:r>
            <a:r>
              <a:rPr lang="en-US" spc="-50" dirty="0" smtClean="0"/>
              <a:t>| </a:t>
            </a:r>
            <a:r>
              <a:rPr lang="ru-RU" spc="-50" dirty="0" smtClean="0"/>
              <a:t>Публикация</a:t>
            </a:r>
            <a:endParaRPr lang="ru-RU" spc="-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80946" y="3284984"/>
            <a:ext cx="2999366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Уникальный код ученого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3740" y="3311749"/>
            <a:ext cx="5934563" cy="802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39652" y="4437112"/>
            <a:ext cx="3348372" cy="2420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5373216"/>
            <a:ext cx="27484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Информация о журнале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ИФ - нет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5" y="4509121"/>
            <a:ext cx="8285102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3164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4016"/>
            <a:ext cx="8867328" cy="11247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-50" dirty="0" err="1" smtClean="0"/>
              <a:t>WoS</a:t>
            </a:r>
            <a:r>
              <a:rPr lang="en-US" b="1" spc="-50" dirty="0" smtClean="0"/>
              <a:t> </a:t>
            </a:r>
            <a:r>
              <a:rPr lang="en-US" spc="-50" dirty="0" smtClean="0"/>
              <a:t>| </a:t>
            </a:r>
            <a:r>
              <a:rPr lang="ru-RU" spc="-50" dirty="0" smtClean="0"/>
              <a:t>Функция Поиск по библиографии</a:t>
            </a:r>
            <a:endParaRPr lang="ru-RU" spc="-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9200"/>
            <a:ext cx="5184576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5184576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79686" y="4653136"/>
            <a:ext cx="5088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Результаты – цитирование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9686" y="2348880"/>
            <a:ext cx="22444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Поиск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430B-F604-473F-8931-C15EECAD20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277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Основы работы с базой цитирования Web of Science (WoS)</vt:lpstr>
      <vt:lpstr>WoS |http://webofscience.com/</vt:lpstr>
      <vt:lpstr>WoS |Core Collection, Emerging Sources</vt:lpstr>
      <vt:lpstr>WoS | Функция Основной поиск</vt:lpstr>
      <vt:lpstr>WoS | Фукнция Поиск по автору </vt:lpstr>
      <vt:lpstr>WoS | Идентификатор авторов</vt:lpstr>
      <vt:lpstr>WoS | Результат поиска</vt:lpstr>
      <vt:lpstr>WoS | Публикация</vt:lpstr>
      <vt:lpstr>WoS | Функция Поиск по библиографии</vt:lpstr>
      <vt:lpstr>WoS | Функция Расширенный поиск</vt:lpstr>
      <vt:lpstr>WoS | Функция Расширенный поиск</vt:lpstr>
      <vt:lpstr>WoS | Регистрация в Researcher ID</vt:lpstr>
      <vt:lpstr>WoS | ORCID через ResearcherID</vt:lpstr>
      <vt:lpstr>WoS | Корректировка данных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с базой цитирования Web of Science</dc:title>
  <dc:creator>Кропчева Светлана Николаевна</dc:creator>
  <cp:lastModifiedBy>Кропчева Светлана Николаевна</cp:lastModifiedBy>
  <cp:revision>52</cp:revision>
  <dcterms:created xsi:type="dcterms:W3CDTF">2017-04-17T03:53:38Z</dcterms:created>
  <dcterms:modified xsi:type="dcterms:W3CDTF">2017-04-18T07:36:30Z</dcterms:modified>
</cp:coreProperties>
</file>