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1"/>
  </p:sldMasterIdLst>
  <p:notesMasterIdLst>
    <p:notesMasterId r:id="rId7"/>
  </p:notesMasterIdLst>
  <p:handoutMasterIdLst>
    <p:handoutMasterId r:id="rId8"/>
  </p:handoutMasterIdLst>
  <p:sldIdLst>
    <p:sldId id="385" r:id="rId2"/>
    <p:sldId id="396" r:id="rId3"/>
    <p:sldId id="388" r:id="rId4"/>
    <p:sldId id="390" r:id="rId5"/>
    <p:sldId id="393" r:id="rId6"/>
  </p:sldIdLst>
  <p:sldSz cx="9144000" cy="6858000" type="screen4x3"/>
  <p:notesSz cx="6797675" cy="9926638"/>
  <p:custDataLst>
    <p:tags r:id="rId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56">
          <p15:clr>
            <a:srgbClr val="A4A3A4"/>
          </p15:clr>
        </p15:guide>
        <p15:guide id="2" orient="horz" pos="3030">
          <p15:clr>
            <a:srgbClr val="A4A3A4"/>
          </p15:clr>
        </p15:guide>
        <p15:guide id="3" orient="horz" pos="1351">
          <p15:clr>
            <a:srgbClr val="A4A3A4"/>
          </p15:clr>
        </p15:guide>
        <p15:guide id="4" orient="horz" pos="1632">
          <p15:clr>
            <a:srgbClr val="A4A3A4"/>
          </p15:clr>
        </p15:guide>
        <p15:guide id="5" orient="horz" pos="706">
          <p15:clr>
            <a:srgbClr val="A4A3A4"/>
          </p15:clr>
        </p15:guide>
        <p15:guide id="6" orient="horz" pos="355">
          <p15:clr>
            <a:srgbClr val="A4A3A4"/>
          </p15:clr>
        </p15:guide>
        <p15:guide id="7" orient="horz" pos="1880">
          <p15:clr>
            <a:srgbClr val="A4A3A4"/>
          </p15:clr>
        </p15:guide>
        <p15:guide id="8" orient="horz" pos="491">
          <p15:clr>
            <a:srgbClr val="A4A3A4"/>
          </p15:clr>
        </p15:guide>
        <p15:guide id="9" pos="2910">
          <p15:clr>
            <a:srgbClr val="A4A3A4"/>
          </p15:clr>
        </p15:guide>
        <p15:guide id="10" pos="340">
          <p15:clr>
            <a:srgbClr val="A4A3A4"/>
          </p15:clr>
        </p15:guide>
        <p15:guide id="11" pos="1559">
          <p15:clr>
            <a:srgbClr val="A4A3A4"/>
          </p15:clr>
        </p15:guide>
        <p15:guide id="12" pos="4031">
          <p15:clr>
            <a:srgbClr val="A4A3A4"/>
          </p15:clr>
        </p15:guide>
        <p15:guide id="13" pos="5410">
          <p15:clr>
            <a:srgbClr val="A4A3A4"/>
          </p15:clr>
        </p15:guide>
        <p15:guide id="14" pos="4985">
          <p15:clr>
            <a:srgbClr val="A4A3A4"/>
          </p15:clr>
        </p15:guide>
        <p15:guide id="15" orient="horz" pos="3675">
          <p15:clr>
            <a:srgbClr val="A4A3A4"/>
          </p15:clr>
        </p15:guide>
        <p15:guide id="16" orient="horz" pos="4040">
          <p15:clr>
            <a:srgbClr val="A4A3A4"/>
          </p15:clr>
        </p15:guide>
        <p15:guide id="17" orient="horz" pos="1801">
          <p15:clr>
            <a:srgbClr val="A4A3A4"/>
          </p15:clr>
        </p15:guide>
        <p15:guide id="18" orient="horz" pos="2176">
          <p15:clr>
            <a:srgbClr val="A4A3A4"/>
          </p15:clr>
        </p15:guide>
        <p15:guide id="19" orient="horz" pos="941">
          <p15:clr>
            <a:srgbClr val="A4A3A4"/>
          </p15:clr>
        </p15:guide>
        <p15:guide id="20" orient="horz" pos="473">
          <p15:clr>
            <a:srgbClr val="A4A3A4"/>
          </p15:clr>
        </p15:guide>
        <p15:guide id="21" orient="horz" pos="2507">
          <p15:clr>
            <a:srgbClr val="A4A3A4"/>
          </p15:clr>
        </p15:guide>
        <p15:guide id="22" orient="horz" pos="65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FF4B"/>
    <a:srgbClr val="48A79A"/>
    <a:srgbClr val="372B61"/>
    <a:srgbClr val="37ABA0"/>
    <a:srgbClr val="3DB2BF"/>
    <a:srgbClr val="2E8A95"/>
    <a:srgbClr val="E4E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58" autoAdjust="0"/>
    <p:restoredTop sz="99487" autoAdjust="0"/>
  </p:normalViewPr>
  <p:slideViewPr>
    <p:cSldViewPr snapToGrid="0">
      <p:cViewPr varScale="1">
        <p:scale>
          <a:sx n="111" d="100"/>
          <a:sy n="111" d="100"/>
        </p:scale>
        <p:origin x="90" y="144"/>
      </p:cViewPr>
      <p:guideLst>
        <p:guide orient="horz" pos="2756"/>
        <p:guide orient="horz" pos="3030"/>
        <p:guide orient="horz" pos="1351"/>
        <p:guide orient="horz" pos="1632"/>
        <p:guide orient="horz" pos="706"/>
        <p:guide orient="horz" pos="355"/>
        <p:guide orient="horz" pos="1880"/>
        <p:guide orient="horz" pos="491"/>
        <p:guide pos="2910"/>
        <p:guide pos="340"/>
        <p:guide pos="1559"/>
        <p:guide pos="4031"/>
        <p:guide pos="5410"/>
        <p:guide pos="4985"/>
        <p:guide orient="horz" pos="3675"/>
        <p:guide orient="horz" pos="4040"/>
        <p:guide orient="horz" pos="1801"/>
        <p:guide orient="horz" pos="2176"/>
        <p:guide orient="horz" pos="941"/>
        <p:guide orient="horz" pos="473"/>
        <p:guide orient="horz" pos="2507"/>
        <p:guide orient="horz" pos="65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9A1EFD-7A7D-45D8-8D14-6216EA3D3DF5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72F54-B054-48CC-AA19-B2A5509DAF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10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198E2-19E9-48F7-81BF-3E68B08F6E24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0C96C-E352-4AFB-A977-BC7D8C2513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402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Calibri" panose="020F0502020204030204" pitchFamily="34" charset="0"/>
              </a:rPr>
              <a:t>Эти методы могут включать письменные и устные тесты, наблюдение за работой студента, шкалы рейтинга, рефлексию студентов, журналы, портфолио, оценку студентов друг друга и самооценку. Доказательства полноценности программы могут быть собраны с использованием оценок дисциплин, мнений преподавателей, данных входных и итоговых собеседований, отчетов внешних экспертов, а также дополнительных исследований с привлечением выпускников и работодателей. Такая обратная связь служит основой для принятия решений по программе и формирования планов по ее непрерывному совершенствованию.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0C96C-E352-4AFB-A977-BC7D8C2513D7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6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A3FB1-5246-4F65-9725-562C15320E8A}" type="datetime1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0173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3DA45-BB66-4E42-9E89-761F26DBB94D}" type="datetime1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949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34D2D-0761-4CEF-A77C-22ECFB487A6D}" type="datetime1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492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274637"/>
            <a:ext cx="8229600" cy="562075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614864" y="649287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1F497D"/>
                </a:solidFill>
              </a:defRPr>
            </a:lvl1pPr>
          </a:lstStyle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255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614864" y="649287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1F497D"/>
                </a:solidFill>
              </a:defRPr>
            </a:lvl1pPr>
          </a:lstStyle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  <p:sp>
        <p:nvSpPr>
          <p:cNvPr id="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274637"/>
            <a:ext cx="8229600" cy="562075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614864" y="649287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1F497D"/>
                </a:solidFill>
              </a:defRPr>
            </a:lvl1pPr>
          </a:lstStyle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5202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597EC-44E8-4BAA-A4FB-C0D4DFA1300B}" type="datetime1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1109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BD767-34C0-4605-99F1-392C6683E592}" type="datetime1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2028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06406-15BF-477A-A80F-B66FA973D770}" type="datetime1">
              <a:rPr lang="ru-RU" smtClean="0"/>
              <a:pPr/>
              <a:t>25.04.2017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9764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22A39-AA46-4B20-A3E4-E78971EB1772}" type="datetime1">
              <a:rPr lang="ru-RU" smtClean="0"/>
              <a:pPr/>
              <a:t>25.04.2017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1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409D-DF2A-48AF-9AE2-DDCE32182165}" type="datetime1">
              <a:rPr lang="ru-RU" smtClean="0"/>
              <a:pPr/>
              <a:t>25.04.2017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286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0DC3-063D-4DDC-844A-AB901C72CD73}" type="datetime1">
              <a:rPr lang="ru-RU" smtClean="0"/>
              <a:pPr/>
              <a:t>25.04.2017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895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8BB27-B74B-4A67-B09E-084B4002A5D5}" type="datetime1">
              <a:rPr lang="ru-RU" smtClean="0"/>
              <a:pPr/>
              <a:t>25.04.2017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782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8F42-F6D7-4A07-9E42-2B2AEBE06769}" type="datetime1">
              <a:rPr lang="ru-RU" smtClean="0"/>
              <a:pPr/>
              <a:t>25.04.2017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865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65ABE-02D3-4058-A2B2-99AB3A8B0AFD}" type="datetime1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  <p:pic>
        <p:nvPicPr>
          <p:cNvPr id="7" name="Picture 2" descr="C:\Users\makarovaoa\Desktop\шаблон презентации.jp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660" cy="688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147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651" r:id="rId13"/>
    <p:sldLayoutId id="2147483845" r:id="rId14"/>
  </p:sldLayoutIdLst>
  <p:hf sldNum="0"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1909" y="271436"/>
            <a:ext cx="1828800" cy="666750"/>
          </a:xfrm>
          <a:prstGeom prst="rect">
            <a:avLst/>
          </a:prstGeom>
        </p:spPr>
      </p:pic>
      <p:pic>
        <p:nvPicPr>
          <p:cNvPr id="16" name="Рисунок 15" descr="http://www.sportoptom.ru/wp-content/uploads/2012/04/velo-klyuch-universal-ny-j-bike-hand-120-yc-13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1547" y="421342"/>
            <a:ext cx="852432" cy="673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5"/>
          <p:cNvSpPr/>
          <p:nvPr/>
        </p:nvSpPr>
        <p:spPr>
          <a:xfrm>
            <a:off x="4058391" y="1743574"/>
            <a:ext cx="5073083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500"/>
              </a:lnSpc>
            </a:pP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«Автобизнес </a:t>
            </a: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б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езопасная </a:t>
            </a: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ксплуатация </a:t>
            </a: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систем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транспорта (АиБЭСТ)»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221091"/>
              </p:ext>
            </p:extLst>
          </p:nvPr>
        </p:nvGraphicFramePr>
        <p:xfrm>
          <a:off x="129007" y="5384689"/>
          <a:ext cx="4285129" cy="12969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0070"/>
                <a:gridCol w="2985059"/>
              </a:tblGrid>
              <a:tr h="43815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образовательной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Ярков Сергей Александрович,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кандидат технических наук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доцент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5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Конт. тел.: </a:t>
                      </a:r>
                      <a:r>
                        <a:rPr lang="ru-RU" sz="1200" b="1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8 912 920 33 77</a:t>
                      </a:r>
                      <a:endParaRPr lang="ru-RU" sz="1200" b="1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5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Email:</a:t>
                      </a: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i="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transportx@ya.ru</a:t>
                      </a:r>
                      <a:endParaRPr lang="ru-RU" sz="1200" b="1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96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Тюмень,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Мельникайте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(Институт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Транспорта)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каб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306 (3)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t="11119"/>
          <a:stretch/>
        </p:blipFill>
        <p:spPr>
          <a:xfrm>
            <a:off x="9910" y="271436"/>
            <a:ext cx="4715996" cy="120028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244354" y="902521"/>
            <a:ext cx="40610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подготовки: </a:t>
            </a:r>
          </a:p>
          <a:p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23.04.01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Технология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транспортных процессов</a:t>
            </a:r>
          </a:p>
          <a:p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Программа: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20586" y="3109245"/>
            <a:ext cx="4710888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Преимущества программы:</a:t>
            </a:r>
            <a:endParaRPr lang="ru-RU" sz="1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600"/>
              </a:spcAft>
              <a:buFont typeface="+mj-lt"/>
              <a:buAutoNum type="arabicPeriod"/>
              <a:tabLst>
                <a:tab pos="202565" algn="l"/>
              </a:tabLst>
            </a:pPr>
            <a:r>
              <a:rPr lang="ru-RU" sz="10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Учитывая </a:t>
            </a:r>
            <a:r>
              <a:rPr lang="ru-RU" sz="1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спектр нерешенных проблем в сфере транспорта магистранты изучающие представленную программу, востребованы на рынке труда уже в процессе обучения! Конкурентоспособная заработная плата.</a:t>
            </a:r>
            <a:endParaRPr lang="ru-RU" sz="1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600"/>
              </a:spcAft>
              <a:buFont typeface="+mj-lt"/>
              <a:buAutoNum type="arabicPeriod"/>
              <a:tabLst>
                <a:tab pos="202565" algn="l"/>
              </a:tabLst>
            </a:pPr>
            <a:r>
              <a:rPr lang="ru-RU" sz="10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Представленная </a:t>
            </a:r>
            <a:r>
              <a:rPr lang="ru-RU" sz="1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магистерская программа может стать продолжением обучения не только для бакалавров транспортных направлений, но и для экономистов, юристов, социологов, менеджеров и др. Предусмотрен адаптационный факультатив для бакалавров (специалистов) поступивших с нетранспортных направлений (бесплатно). </a:t>
            </a:r>
            <a:endParaRPr lang="ru-RU" sz="1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600"/>
              </a:spcAft>
              <a:buFont typeface="+mj-lt"/>
              <a:buAutoNum type="arabicPeriod"/>
              <a:tabLst>
                <a:tab pos="202565" algn="l"/>
              </a:tabLst>
            </a:pPr>
            <a:r>
              <a:rPr lang="ru-RU" sz="10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Выраженная </a:t>
            </a:r>
            <a:r>
              <a:rPr lang="ru-RU" sz="1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практическая направленность (принцип: изучил - применяй).</a:t>
            </a:r>
            <a:endParaRPr lang="ru-RU" sz="1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600"/>
              </a:spcAft>
              <a:buFont typeface="+mj-lt"/>
              <a:buAutoNum type="arabicPeriod"/>
              <a:tabLst>
                <a:tab pos="202565" algn="l"/>
              </a:tabLst>
            </a:pPr>
            <a:r>
              <a:rPr lang="ru-RU" sz="10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Возможность </a:t>
            </a:r>
            <a:r>
              <a:rPr lang="ru-RU" sz="1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выбора индивидуальной траектории обучения (дисциплины по выбору и выбор направлений проектных работ), индивидуальную траекторию обучения каждого магистранта курирует руководитель образовательной программы лично.</a:t>
            </a:r>
            <a:endParaRPr lang="ru-RU" sz="1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600"/>
              </a:spcAft>
              <a:buFont typeface="+mj-lt"/>
              <a:buAutoNum type="arabicPeriod"/>
              <a:tabLst>
                <a:tab pos="202565" algn="l"/>
              </a:tabLst>
            </a:pPr>
            <a:r>
              <a:rPr lang="ru-RU" sz="10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Наличие современного оборудования и программного обеспечения мирового уровня для реализации учебного процесса. Использование современных технологий обучений (в том числе дистанционных) наряду с классическими.</a:t>
            </a:r>
            <a:endParaRPr lang="ru-RU" sz="10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600"/>
              </a:spcAft>
              <a:buFont typeface="+mj-lt"/>
              <a:buAutoNum type="arabicPeriod"/>
              <a:tabLst>
                <a:tab pos="202565" algn="l"/>
              </a:tabLst>
            </a:pPr>
            <a:r>
              <a:rPr lang="ru-RU" sz="10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Опытный профессорско-преподавательский состав и практики-наставники, дистанционные технологии. </a:t>
            </a:r>
            <a:endParaRPr lang="ru-RU" sz="1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600"/>
              </a:spcAft>
              <a:buFont typeface="+mj-lt"/>
              <a:buAutoNum type="arabicPeriod"/>
              <a:tabLst>
                <a:tab pos="202565" algn="l"/>
              </a:tabLst>
            </a:pPr>
            <a:r>
              <a:rPr lang="ru-RU" sz="10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Программа </a:t>
            </a:r>
            <a:r>
              <a:rPr lang="ru-RU" sz="1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содержит все необходимое, что нужно знать транспортнику!</a:t>
            </a:r>
            <a:endParaRPr lang="ru-RU" sz="1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910" y="4804195"/>
            <a:ext cx="22625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Появились вопросы?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42220" y="5058090"/>
            <a:ext cx="32894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Пишите, звоните, приходите: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827" y="1691845"/>
            <a:ext cx="4270486" cy="322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6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1909" y="271436"/>
            <a:ext cx="1828800" cy="666750"/>
          </a:xfrm>
          <a:prstGeom prst="rect">
            <a:avLst/>
          </a:prstGeom>
        </p:spPr>
      </p:pic>
      <p:pic>
        <p:nvPicPr>
          <p:cNvPr id="16" name="Рисунок 15" descr="http://www.sportoptom.ru/wp-content/uploads/2012/04/velo-klyuch-universal-ny-j-bike-hand-120-yc-13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1547" y="349622"/>
            <a:ext cx="852432" cy="673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t="11119"/>
          <a:stretch/>
        </p:blipFill>
        <p:spPr>
          <a:xfrm>
            <a:off x="945" y="271436"/>
            <a:ext cx="4715996" cy="120028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652683" y="972928"/>
            <a:ext cx="45361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Программа: «</a:t>
            </a: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Автобизнес и </a:t>
            </a:r>
          </a:p>
          <a:p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безопасная эксплуатация систем транспорта</a:t>
            </a:r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645" y="1557703"/>
            <a:ext cx="8923804" cy="503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44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155355" y="192299"/>
            <a:ext cx="7387530" cy="6965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200" b="1" dirty="0">
                <a:solidFill>
                  <a:srgbClr val="1F497D"/>
                </a:solidFill>
                <a:latin typeface="Arial Narrow"/>
                <a:ea typeface="+mj-ea"/>
                <a:cs typeface="Arial Narrow"/>
              </a:rPr>
              <a:t>ПРИМЕНЯЕМОЕ ОБОРУДОВАНИЕ </a:t>
            </a:r>
            <a:endParaRPr lang="ru-RU" sz="2200" b="1" dirty="0" smtClean="0">
              <a:solidFill>
                <a:srgbClr val="1F497D"/>
              </a:solidFill>
              <a:latin typeface="Arial Narrow"/>
              <a:ea typeface="+mj-ea"/>
              <a:cs typeface="Arial Narrow"/>
            </a:endParaRPr>
          </a:p>
          <a:p>
            <a:pPr algn="ctr">
              <a:spcBef>
                <a:spcPct val="0"/>
              </a:spcBef>
            </a:pPr>
            <a:r>
              <a:rPr lang="ru-RU" sz="2200" b="1" dirty="0" smtClean="0">
                <a:solidFill>
                  <a:srgbClr val="1F497D"/>
                </a:solidFill>
                <a:latin typeface="Arial Narrow"/>
                <a:ea typeface="+mj-ea"/>
                <a:cs typeface="Arial Narrow"/>
              </a:rPr>
              <a:t>И </a:t>
            </a:r>
            <a:r>
              <a:rPr lang="ru-RU" sz="2200" b="1" dirty="0">
                <a:solidFill>
                  <a:srgbClr val="1F497D"/>
                </a:solidFill>
                <a:latin typeface="Arial Narrow"/>
                <a:ea typeface="+mj-ea"/>
                <a:cs typeface="Arial Narrow"/>
              </a:rPr>
              <a:t>ПРОГРАММНОЕ ОБЕСПЕЧЕНИЕ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33" y="832734"/>
            <a:ext cx="8937812" cy="593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27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-357052" y="313736"/>
            <a:ext cx="8368938" cy="4308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200" b="1" dirty="0">
                <a:solidFill>
                  <a:srgbClr val="1F497D"/>
                </a:solidFill>
                <a:latin typeface="Arial Narrow"/>
                <a:ea typeface="+mj-ea"/>
                <a:cs typeface="Arial Narrow"/>
              </a:rPr>
              <a:t>Укрупненная </a:t>
            </a:r>
            <a:r>
              <a:rPr lang="ru-RU" sz="2200" b="1" dirty="0" smtClean="0">
                <a:solidFill>
                  <a:srgbClr val="1F497D"/>
                </a:solidFill>
                <a:latin typeface="Arial Narrow"/>
                <a:ea typeface="+mj-ea"/>
                <a:cs typeface="Arial Narrow"/>
              </a:rPr>
              <a:t>логическая структура </a:t>
            </a:r>
            <a:r>
              <a:rPr lang="ru-RU" sz="2200" b="1" dirty="0">
                <a:solidFill>
                  <a:srgbClr val="1F497D"/>
                </a:solidFill>
                <a:latin typeface="Arial Narrow"/>
                <a:ea typeface="+mj-ea"/>
                <a:cs typeface="Arial Narrow"/>
              </a:rPr>
              <a:t>программы </a:t>
            </a:r>
            <a:endParaRPr lang="ru-RU" sz="2200" b="1" dirty="0" smtClean="0">
              <a:solidFill>
                <a:srgbClr val="1F497D"/>
              </a:solidFill>
              <a:latin typeface="Arial Narrow"/>
              <a:ea typeface="+mj-ea"/>
              <a:cs typeface="Arial Narrow"/>
            </a:endParaRPr>
          </a:p>
          <a:p>
            <a:pPr algn="ctr">
              <a:spcBef>
                <a:spcPct val="0"/>
              </a:spcBef>
            </a:pPr>
            <a:r>
              <a:rPr lang="ru-RU" sz="2200" b="1" dirty="0" smtClean="0">
                <a:solidFill>
                  <a:srgbClr val="1F497D"/>
                </a:solidFill>
                <a:latin typeface="Arial Narrow"/>
                <a:ea typeface="+mj-ea"/>
                <a:cs typeface="Arial Narrow"/>
              </a:rPr>
              <a:t>«Автобизнес и безопасная эксплуатация систем транспорта»</a:t>
            </a:r>
            <a:endParaRPr lang="ru-RU" sz="2200" b="1" dirty="0">
              <a:solidFill>
                <a:srgbClr val="1F497D"/>
              </a:solidFill>
              <a:latin typeface="Arial Narrow"/>
              <a:ea typeface="+mj-ea"/>
              <a:cs typeface="Arial Narrow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498" y="1201271"/>
            <a:ext cx="8582221" cy="506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38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1909" y="271436"/>
            <a:ext cx="1828800" cy="666750"/>
          </a:xfrm>
          <a:prstGeom prst="rect">
            <a:avLst/>
          </a:prstGeom>
        </p:spPr>
      </p:pic>
      <p:pic>
        <p:nvPicPr>
          <p:cNvPr id="16" name="Рисунок 15" descr="http://www.sportoptom.ru/wp-content/uploads/2012/04/velo-klyuch-universal-ny-j-bike-hand-120-yc-13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1547" y="349622"/>
            <a:ext cx="852432" cy="673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t="11119"/>
          <a:stretch/>
        </p:blipFill>
        <p:spPr>
          <a:xfrm>
            <a:off x="945" y="271436"/>
            <a:ext cx="4715996" cy="120028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652683" y="972928"/>
            <a:ext cx="45361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Программа: «</a:t>
            </a: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Автобизнес и </a:t>
            </a:r>
          </a:p>
          <a:p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безопасная эксплуатация систем транспорта</a:t>
            </a:r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535" y="1724499"/>
            <a:ext cx="8768042" cy="484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07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BF1BA3BB-F5AF-4CB4-B2F0-F75918105545}"/>
  <p:tag name="ISPRING_RESOURCE_FOLDER" val="I:\Руководитель образовательной программы\Чайников 23 03 01\"/>
  <p:tag name="ISPRING_PRESENTATION_PATH" val="I:\Руководитель образовательной программы\Чайников 23 03 01.pptx"/>
  <p:tag name="ISPRING_PROJECT_FOLDER_UPDATED" val="1"/>
  <p:tag name="ISPRING_RESOURCE_PATHS_HASH_PRESENTER" val="d5284d94ff7e9b5250bda2d236db41ffa71c65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8632</TotalTime>
  <Words>350</Words>
  <Application>Microsoft Office PowerPoint</Application>
  <PresentationFormat>Экран (4:3)</PresentationFormat>
  <Paragraphs>31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Arial Narrow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 МОЖЕТ ДАЖЕ В ДВЕ СТРОЧКИ</dc:title>
  <dc:creator>user</dc:creator>
  <cp:lastModifiedBy>Кукина Марина Петровна</cp:lastModifiedBy>
  <cp:revision>804</cp:revision>
  <cp:lastPrinted>2016-12-23T05:17:19Z</cp:lastPrinted>
  <dcterms:created xsi:type="dcterms:W3CDTF">2016-12-17T11:57:02Z</dcterms:created>
  <dcterms:modified xsi:type="dcterms:W3CDTF">2017-04-25T09:21:11Z</dcterms:modified>
</cp:coreProperties>
</file>