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97" r:id="rId3"/>
    <p:sldId id="298" r:id="rId4"/>
    <p:sldId id="308" r:id="rId5"/>
    <p:sldId id="309" r:id="rId6"/>
    <p:sldId id="302" r:id="rId7"/>
    <p:sldId id="304" r:id="rId8"/>
    <p:sldId id="301" r:id="rId9"/>
    <p:sldId id="300" r:id="rId10"/>
    <p:sldId id="306" r:id="rId11"/>
    <p:sldId id="305" r:id="rId12"/>
    <p:sldId id="307" r:id="rId13"/>
    <p:sldId id="310" r:id="rId14"/>
    <p:sldId id="31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4C22"/>
    <a:srgbClr val="BF2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820" autoAdjust="0"/>
  </p:normalViewPr>
  <p:slideViewPr>
    <p:cSldViewPr>
      <p:cViewPr varScale="1">
        <p:scale>
          <a:sx n="103" d="100"/>
          <a:sy n="103" d="100"/>
        </p:scale>
        <p:origin x="2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B59DF-2DA0-470A-8452-2209E0D7BA64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236C6-CD9A-4598-BEE5-D5BB988EF5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29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07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84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63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92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8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29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9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46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08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1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67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67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68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0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81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42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43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33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6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3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32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lumMod val="25000"/>
                <a:lumOff val="75000"/>
                <a:alpha val="34000"/>
              </a:schemeClr>
            </a:gs>
            <a:gs pos="36000">
              <a:schemeClr val="accent1">
                <a:tint val="44500"/>
                <a:satMod val="160000"/>
              </a:schemeClr>
            </a:gs>
            <a:gs pos="66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A6A6-BB78-4881-AD3E-9C83CCD61107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6F0FE-2CE1-4964-B2FD-388319E96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35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lumMod val="25000"/>
                <a:lumOff val="75000"/>
                <a:alpha val="34000"/>
              </a:schemeClr>
            </a:gs>
            <a:gs pos="36000">
              <a:schemeClr val="accent1">
                <a:tint val="44500"/>
                <a:satMod val="160000"/>
              </a:schemeClr>
            </a:gs>
            <a:gs pos="66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61964-719B-4997-98AB-92D4ABE9DB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3702A-7EF7-4FB3-9D7C-827E29A56B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19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1.emf"/><Relationship Id="rId15" Type="http://schemas.openxmlformats.org/officeDocument/2006/relationships/image" Target="../media/image38.jpeg"/><Relationship Id="rId10" Type="http://schemas.openxmlformats.org/officeDocument/2006/relationships/image" Target="../media/image33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esign\ПРЕЗЕНТАЦИИ\Презентация ТИУ ректору\приложенные файлы\шапка през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128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Нефтегазовое дело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Desktop\ТИУ лого i universi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1820"/>
            <a:ext cx="1512168" cy="844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461338"/>
              </p:ext>
            </p:extLst>
          </p:nvPr>
        </p:nvGraphicFramePr>
        <p:xfrm>
          <a:off x="107504" y="3714753"/>
          <a:ext cx="8928992" cy="314324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27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014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19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подготовки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Times New Roman" pitchFamily="18" charset="0"/>
                          <a:cs typeface="Times New Roman" pitchFamily="18" charset="0"/>
                        </a:rPr>
                        <a:t>«Нефтегазовое дело» (</a:t>
                      </a:r>
                      <a:r>
                        <a:rPr lang="ru-RU" sz="1600" b="0" dirty="0" err="1">
                          <a:latin typeface="Times New Roman" pitchFamily="18" charset="0"/>
                          <a:cs typeface="Times New Roman" pitchFamily="18" charset="0"/>
                        </a:rPr>
                        <a:t>НДб</a:t>
                      </a:r>
                      <a:r>
                        <a:rPr lang="ru-RU" sz="1600" b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br>
                        <a:rPr lang="ru-RU" sz="1600" b="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0" u="sng" dirty="0">
                          <a:latin typeface="Times New Roman" pitchFamily="18" charset="0"/>
                          <a:cs typeface="Times New Roman" pitchFamily="18" charset="0"/>
                        </a:rPr>
                        <a:t>Квалификация</a:t>
                      </a:r>
                      <a:r>
                        <a:rPr lang="ru-RU" sz="1600" b="0" dirty="0">
                          <a:latin typeface="Times New Roman" pitchFamily="18" charset="0"/>
                          <a:cs typeface="Times New Roman" pitchFamily="18" charset="0"/>
                        </a:rPr>
                        <a:t> - бакалавр</a:t>
                      </a:r>
                      <a:br>
                        <a:rPr lang="ru-RU" sz="1600" b="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0" u="sng" dirty="0">
                          <a:latin typeface="Times New Roman" pitchFamily="18" charset="0"/>
                          <a:cs typeface="Times New Roman" pitchFamily="18" charset="0"/>
                        </a:rPr>
                        <a:t>Нормативный срок обучения </a:t>
                      </a:r>
                      <a:r>
                        <a:rPr lang="ru-RU" sz="1600" b="0" dirty="0">
                          <a:latin typeface="Times New Roman" pitchFamily="18" charset="0"/>
                          <a:cs typeface="Times New Roman" pitchFamily="18" charset="0"/>
                        </a:rPr>
                        <a:t>–4 года</a:t>
                      </a:r>
                    </a:p>
                    <a:p>
                      <a:pPr lvl="0"/>
                      <a:r>
                        <a:rPr lang="ru-RU" sz="1600" b="0" u="sng" dirty="0">
                          <a:latin typeface="Times New Roman" pitchFamily="18" charset="0"/>
                          <a:cs typeface="Times New Roman" pitchFamily="18" charset="0"/>
                        </a:rPr>
                        <a:t>Профили: </a:t>
                      </a:r>
                      <a:r>
                        <a:rPr lang="ru-RU" sz="16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«Проектирование и эксплуатация систем транспорта, хранения и сбыта углеводородов» (</a:t>
                      </a:r>
                      <a:r>
                        <a:rPr lang="ru-RU" sz="1600" b="0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ПТХб</a:t>
                      </a:r>
                      <a:r>
                        <a:rPr lang="ru-RU" sz="16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r>
                        <a:rPr lang="ru-RU" sz="16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«Строительство и обслуживание систем транспорта, хранения и сбыта углеводородов» (</a:t>
                      </a:r>
                      <a:r>
                        <a:rPr lang="ru-RU" sz="1600" b="0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СОТб</a:t>
                      </a:r>
                      <a:r>
                        <a:rPr lang="ru-RU" sz="16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35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Кафедра: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«Транспорт углеводородных ресурсов»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Местонахождение: г. Тюмень, ул.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Мельникайте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, 70, ауд. 721.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Телефон: (3452) 28-30-53, 28-31-85.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8" name="Picture 4" descr="G:\Институт Вася\профориентация\презенташки\0_87614_17b8d4fa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96752"/>
            <a:ext cx="5288454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ей\Pictures\Лучшая группа - 2016\Лучшая группа ИТ ЭОТб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1587304" cy="224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5805264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Куратор группы Куликов Алексей Михайлович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номинации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«Самый лучший куратор».</a:t>
            </a:r>
          </a:p>
        </p:txBody>
      </p:sp>
      <p:pic>
        <p:nvPicPr>
          <p:cNvPr id="1031" name="Picture 7" descr="C:\Users\Алексей\Pictures\Лучшая группа - 2016\Лучшая группа ТГНГУ - 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17032"/>
            <a:ext cx="2016681" cy="201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лексей\Pictures\Лучшая группа - 2016\Лучший информационный стенд - 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1862804" cy="186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лексей\Pictures\Лучшая группа - 2016\Самая дружная группа - 2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96752"/>
            <a:ext cx="1862831" cy="186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ей\Pictures\Лучшая группа - 2016\Самый лучший куратор - 2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41168"/>
            <a:ext cx="1728192" cy="173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Алексей\Pictures\Лучшая группа - 2016\IMG_20160228_123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3056"/>
            <a:ext cx="3096344" cy="174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Алексей\Pictures\Лучшая группа - 2016\IMG_20160228_1517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3323658" cy="186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06896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ЭОТб-12-1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конкурса «</a:t>
            </a:r>
            <a:r>
              <a:rPr lang="ru-RU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Лучшая группа </a:t>
            </a:r>
            <a:r>
              <a:rPr lang="ru-RU" sz="1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ТюмГНГУ</a:t>
            </a:r>
            <a:r>
              <a:rPr lang="ru-RU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2016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», а также победитель в номинациях «Самая дружная группа», «Лучший информационный плакат».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188640"/>
            <a:ext cx="8712968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72760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12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1871599" cy="262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21 ве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77072"/>
            <a:ext cx="18328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Scan1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1832884" cy="265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7CczPm6geP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r="16223" b="26225"/>
          <a:stretch/>
        </p:blipFill>
        <p:spPr bwMode="auto">
          <a:xfrm>
            <a:off x="4932040" y="4221088"/>
            <a:ext cx="1678606" cy="242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Новая папка\4NWZRibdW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27864"/>
            <a:ext cx="2376264" cy="20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188640"/>
            <a:ext cx="8712968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Воспитательная работа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5736" y="1412776"/>
            <a:ext cx="669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Студенты кафедры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Гукайло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Кирилл 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Казарян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Артак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награждены почетными дипломами церемонии «Звезды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нефтегаза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за значительный вклад в сохранение и развитие вузовских традиций, укрепление имиджа и приумножение славы университета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44008" y="314096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Студенты кафедры являются победителями студенческого фестиваля короткометражного кино «21 век»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7744" y="5301208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Студентка кафедры Юдина Елена является победителем конкурса «Мисс Зима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ТюмГНГУ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51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Dark\Desktop\презенташки\RaznSiyaniePrintMini.jpg">
            <a:extLst>
              <a:ext uri="{FF2B5EF4-FFF2-40B4-BE49-F238E27FC236}">
                <a16:creationId xmlns="" xmlns:a16="http://schemas.microsoft.com/office/drawing/2014/main" id="{0C5574E6-AEF7-4A53-9F30-CD6B5771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801E2F1-FA35-4497-88F8-97693296E3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556F5AB-CB9C-4CE2-AC33-0F0E2748A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рис3">
            <a:extLst>
              <a:ext uri="{FF2B5EF4-FFF2-40B4-BE49-F238E27FC236}">
                <a16:creationId xmlns="" xmlns:a16="http://schemas.microsoft.com/office/drawing/2014/main" id="{AB822BCA-76DD-48B5-B248-D8A16A5BF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242" y="1227310"/>
            <a:ext cx="3765550" cy="356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000.Весь рабочий стол ноябрь\005. Международная деятельность Зунде\Имидж Сайт Зунде\разные сканы\оксфорд 001.jpg">
            <a:extLst>
              <a:ext uri="{FF2B5EF4-FFF2-40B4-BE49-F238E27FC236}">
                <a16:creationId xmlns="" xmlns:a16="http://schemas.microsoft.com/office/drawing/2014/main" id="{8FDBF2E3-F123-4C26-972A-EAB3B27A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58" y="4295378"/>
            <a:ext cx="1358900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000.Весь рабочий стол ноябрь\005. Международная деятельность Зунде\Имидж Сайт Зунде\разные сканы\Диплом НОВАЦИЯ2 Акулов.jpg">
            <a:extLst>
              <a:ext uri="{FF2B5EF4-FFF2-40B4-BE49-F238E27FC236}">
                <a16:creationId xmlns="" xmlns:a16="http://schemas.microsoft.com/office/drawing/2014/main" id="{F94D76A5-9807-476F-B234-124F5266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79" y="5013176"/>
            <a:ext cx="1240145" cy="1781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B57A8329-3DD6-467E-8B6D-2E81411D70CE}"/>
              </a:ext>
            </a:extLst>
          </p:cNvPr>
          <p:cNvSpPr txBox="1">
            <a:spLocks/>
          </p:cNvSpPr>
          <p:nvPr/>
        </p:nvSpPr>
        <p:spPr>
          <a:xfrm>
            <a:off x="0" y="251964"/>
            <a:ext cx="8712968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Научно-исследовательская деятельность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Picture 5" descr="Рисунок1">
            <a:extLst>
              <a:ext uri="{FF2B5EF4-FFF2-40B4-BE49-F238E27FC236}">
                <a16:creationId xmlns="" xmlns:a16="http://schemas.microsoft.com/office/drawing/2014/main" id="{F00BB969-C27E-4E5F-825D-CB4975F03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7" y="1207190"/>
            <a:ext cx="3783012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31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C:\Users\Dark\Desktop\презенташки\RaznSiyaniePrintMini.jpg">
            <a:extLst>
              <a:ext uri="{FF2B5EF4-FFF2-40B4-BE49-F238E27FC236}">
                <a16:creationId xmlns="" xmlns:a16="http://schemas.microsoft.com/office/drawing/2014/main" id="{F2256FFE-218A-4097-8A83-12ECD828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DSC00763">
            <a:extLst>
              <a:ext uri="{FF2B5EF4-FFF2-40B4-BE49-F238E27FC236}">
                <a16:creationId xmlns="" xmlns:a16="http://schemas.microsoft.com/office/drawing/2014/main" id="{D081EE6B-3CFD-44FC-B3EA-6D85E7C83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58" y="2761563"/>
            <a:ext cx="4321936" cy="3240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Фото096">
            <a:extLst>
              <a:ext uri="{FF2B5EF4-FFF2-40B4-BE49-F238E27FC236}">
                <a16:creationId xmlns="" xmlns:a16="http://schemas.microsoft.com/office/drawing/2014/main" id="{B9951FA2-26F7-4B03-99E5-1D6C97EF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06" y="1535402"/>
            <a:ext cx="1823805" cy="2433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Мария\Desktop\для некрасова\Резервуарный парк.jpg">
            <a:extLst>
              <a:ext uri="{FF2B5EF4-FFF2-40B4-BE49-F238E27FC236}">
                <a16:creationId xmlns="" xmlns:a16="http://schemas.microsoft.com/office/drawing/2014/main" id="{C1EAB75C-8305-48EF-A6F3-58029629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53" y="189708"/>
            <a:ext cx="14398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39955D-EE4A-414C-BD48-761A751BC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DSC00769">
            <a:extLst>
              <a:ext uri="{FF2B5EF4-FFF2-40B4-BE49-F238E27FC236}">
                <a16:creationId xmlns="" xmlns:a16="http://schemas.microsoft.com/office/drawing/2014/main" id="{1E709FA3-496E-47B3-9264-3B9414BAD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91" y="3748230"/>
            <a:ext cx="2586267" cy="179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Фото099">
            <a:extLst>
              <a:ext uri="{FF2B5EF4-FFF2-40B4-BE49-F238E27FC236}">
                <a16:creationId xmlns="" xmlns:a16="http://schemas.microsoft.com/office/drawing/2014/main" id="{C0236BA9-140F-43F4-8852-C2A841B7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890" y="5069744"/>
            <a:ext cx="2026363" cy="1520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A34A41B-8636-418E-BF8A-5A5A8AA2658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339" y="14189"/>
            <a:ext cx="9163050" cy="112474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31812755-920D-4915-8BE7-9A1FFB79FBFF}"/>
              </a:ext>
            </a:extLst>
          </p:cNvPr>
          <p:cNvSpPr txBox="1">
            <a:spLocks/>
          </p:cNvSpPr>
          <p:nvPr/>
        </p:nvSpPr>
        <p:spPr>
          <a:xfrm>
            <a:off x="-11711" y="288019"/>
            <a:ext cx="7831664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Учебно-методические и научные издания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русском и английском языках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5E8686F-1ACD-4D71-9B09-A08E1898DD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" y="1156526"/>
            <a:ext cx="1270828" cy="17739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CDDED4B-B05D-4CF8-9970-37578CF87F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61" y="1156526"/>
            <a:ext cx="1284907" cy="17739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7B4DE4FE-ED02-4025-9D3C-8744D0184E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11" y="1190680"/>
            <a:ext cx="1358029" cy="18499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9BB2D31-69F0-437D-A362-364250307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" y="2969653"/>
            <a:ext cx="1250581" cy="169565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85DCEED7-2162-4177-A3D8-7616D96DFF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62" y="1175821"/>
            <a:ext cx="1302279" cy="187571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A0673699-7856-4FB3-838C-E728A7677B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97" y="1158277"/>
            <a:ext cx="1266763" cy="18499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FB3153F4-A5DA-4CFA-9798-841D080F25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62" y="2979668"/>
            <a:ext cx="1247554" cy="17145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4A3553C-499A-43CC-A9FA-BBCC69794A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3" y="4551366"/>
            <a:ext cx="1378199" cy="197446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4C407213-A6B2-40BC-9BE1-4EA80DA5DE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56" y="4733288"/>
            <a:ext cx="1224745" cy="17313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AFECDC06-939C-4A1F-B4A3-C259427901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922" y="4950830"/>
            <a:ext cx="1760212" cy="126747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A7E48CBF-4BEA-4A7D-8099-9913BFE976C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80" y="4737958"/>
            <a:ext cx="1244032" cy="172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4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Reuters-petroleo-hombre.jpg"/>
          <p:cNvPicPr>
            <a:picLocks noChangeAspect="1"/>
          </p:cNvPicPr>
          <p:nvPr/>
        </p:nvPicPr>
        <p:blipFill>
          <a:blip r:embed="rId2" cstate="print">
            <a:lum bright="-17000" contrast="-36000"/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F55FC87D-4CE0-4CF2-9C19-1D14E130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86093"/>
            <a:ext cx="2286487" cy="151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39552" y="1844824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4"/>
          <a:stretch/>
        </p:blipFill>
        <p:spPr bwMode="auto">
          <a:xfrm>
            <a:off x="7740352" y="13712"/>
            <a:ext cx="1419225" cy="11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539552" y="1700808"/>
            <a:ext cx="7992888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AutoNum type="arabicPeriod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232580"/>
            <a:ext cx="871296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компетенции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662" y="1146537"/>
            <a:ext cx="4896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Бакалавр по направлению будет знать:</a:t>
            </a:r>
            <a:endParaRPr lang="ru-RU" sz="20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свойства исходного сырья, материалов и реагентов, влияние их свойств на ресурсосбережение и надежность технологических процессов;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способы осуществления основных технологических процессов;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прогрессивные методы строительства, монтажа и эксплуатации технологического оборудования.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Объект 12">
            <a:extLst>
              <a:ext uri="{FF2B5EF4-FFF2-40B4-BE49-F238E27FC236}">
                <a16:creationId xmlns="" xmlns:a16="http://schemas.microsoft.com/office/drawing/2014/main" id="{03128A31-12E9-435A-A477-C379FFB2C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75" y="3742987"/>
            <a:ext cx="2648582" cy="1486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0EE171-00E5-4027-9107-9F5871C430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4"/>
          <a:stretch/>
        </p:blipFill>
        <p:spPr>
          <a:xfrm>
            <a:off x="4683732" y="1913715"/>
            <a:ext cx="2397090" cy="171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CCF269E8-D79C-48E7-B5B7-C20F102B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23" y="1169394"/>
            <a:ext cx="2393292" cy="182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37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uters-petroleo-hombre.jpg">
            <a:extLst>
              <a:ext uri="{FF2B5EF4-FFF2-40B4-BE49-F238E27FC236}">
                <a16:creationId xmlns="" xmlns:a16="http://schemas.microsoft.com/office/drawing/2014/main" id="{35D07CB4-6551-411D-814D-39CDF57B0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7000" contrast="-36000"/>
          </a:blip>
          <a:stretch>
            <a:fillRect/>
          </a:stretch>
        </p:blipFill>
        <p:spPr>
          <a:xfrm>
            <a:off x="-9525" y="1005681"/>
            <a:ext cx="9144000" cy="5715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81AE26-C685-44B8-BFE8-E3FBBF91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5716613-4305-4EC9-A477-281B25654E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3466153-179E-4412-AE4F-74DF11328F35}"/>
              </a:ext>
            </a:extLst>
          </p:cNvPr>
          <p:cNvSpPr txBox="1">
            <a:spLocks/>
          </p:cNvSpPr>
          <p:nvPr/>
        </p:nvSpPr>
        <p:spPr>
          <a:xfrm>
            <a:off x="539552" y="1844824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E828506A-F5B3-4EF7-A072-C46D372FF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4"/>
          <a:stretch/>
        </p:blipFill>
        <p:spPr bwMode="auto">
          <a:xfrm>
            <a:off x="7740352" y="13712"/>
            <a:ext cx="1419225" cy="11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6C8CB610-1284-4103-B08D-DA3E5668E667}"/>
              </a:ext>
            </a:extLst>
          </p:cNvPr>
          <p:cNvSpPr txBox="1">
            <a:spLocks/>
          </p:cNvSpPr>
          <p:nvPr/>
        </p:nvSpPr>
        <p:spPr>
          <a:xfrm>
            <a:off x="539552" y="1700808"/>
            <a:ext cx="7992888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AutoNum type="arabicPeriod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BE39C4-5D56-4853-A3F6-9FD6C52B4503}"/>
              </a:ext>
            </a:extLst>
          </p:cNvPr>
          <p:cNvSpPr txBox="1"/>
          <p:nvPr/>
        </p:nvSpPr>
        <p:spPr>
          <a:xfrm>
            <a:off x="107504" y="232580"/>
            <a:ext cx="871296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компетенции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B365299-3A66-43FD-8F4F-B4B25ED09228}"/>
              </a:ext>
            </a:extLst>
          </p:cNvPr>
          <p:cNvSpPr/>
          <p:nvPr/>
        </p:nvSpPr>
        <p:spPr>
          <a:xfrm>
            <a:off x="179512" y="1343612"/>
            <a:ext cx="4896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Бакалавр по направлению будет уметь: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оптимизировать и регулировать процесс перекачки в стационарных и нестационарных режимах;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рассчитывать основания, фундаменты и осадку грунта под сооружениями;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учитывать условия эксплуатации материалов, применяемых для строительства объектов трубопроводного транспорта.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9BD9315-3838-416F-A413-20C0F2BA3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56" y="1518512"/>
            <a:ext cx="2520280" cy="1578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Объект 22">
            <a:extLst>
              <a:ext uri="{FF2B5EF4-FFF2-40B4-BE49-F238E27FC236}">
                <a16:creationId xmlns="" xmlns:a16="http://schemas.microsoft.com/office/drawing/2014/main" id="{5C004719-1016-4868-8B77-9C40E0895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8" y="4719764"/>
            <a:ext cx="2647823" cy="1763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2DCBC42-D81E-4146-A39F-1062FFD5A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14" y="4726011"/>
            <a:ext cx="2589230" cy="1728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907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uters-petroleo-hombre.jpg">
            <a:extLst>
              <a:ext uri="{FF2B5EF4-FFF2-40B4-BE49-F238E27FC236}">
                <a16:creationId xmlns="" xmlns:a16="http://schemas.microsoft.com/office/drawing/2014/main" id="{B70E3647-7918-4BF0-AD6E-5C1625486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7000" contrast="-36000"/>
          </a:blip>
          <a:stretch>
            <a:fillRect/>
          </a:stretch>
        </p:blipFill>
        <p:spPr>
          <a:xfrm>
            <a:off x="-36004" y="1119740"/>
            <a:ext cx="9144000" cy="571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2AA88F1-8A59-48F0-8467-87063BB76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0" b="2"/>
          <a:stretch/>
        </p:blipFill>
        <p:spPr>
          <a:xfrm>
            <a:off x="3390281" y="4364068"/>
            <a:ext cx="2663429" cy="2056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4B3B4D-FFD0-4AE2-B057-1037DFFD6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BC4E99-B3FA-460A-9562-2327BC6847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4CAE6C1-B9EC-4001-878E-DB0D66238ECA}"/>
              </a:ext>
            </a:extLst>
          </p:cNvPr>
          <p:cNvSpPr txBox="1">
            <a:spLocks/>
          </p:cNvSpPr>
          <p:nvPr/>
        </p:nvSpPr>
        <p:spPr>
          <a:xfrm>
            <a:off x="539552" y="1844824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980BE85B-DCFC-482E-88CE-A990A84FF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4"/>
          <a:stretch/>
        </p:blipFill>
        <p:spPr bwMode="auto">
          <a:xfrm>
            <a:off x="7740352" y="13712"/>
            <a:ext cx="1419225" cy="11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B1376BF7-2565-4E8F-AA3A-84C9E01EC443}"/>
              </a:ext>
            </a:extLst>
          </p:cNvPr>
          <p:cNvSpPr txBox="1">
            <a:spLocks/>
          </p:cNvSpPr>
          <p:nvPr/>
        </p:nvSpPr>
        <p:spPr>
          <a:xfrm>
            <a:off x="539552" y="1700808"/>
            <a:ext cx="7992888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AutoNum type="arabicPeriod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B6ADE2-74A3-43FF-8D99-AA9F6228B7B3}"/>
              </a:ext>
            </a:extLst>
          </p:cNvPr>
          <p:cNvSpPr txBox="1"/>
          <p:nvPr/>
        </p:nvSpPr>
        <p:spPr>
          <a:xfrm>
            <a:off x="107504" y="232580"/>
            <a:ext cx="871296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компетенции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B6B9CE-EA54-464B-8CCB-D03FB30C574D}"/>
              </a:ext>
            </a:extLst>
          </p:cNvPr>
          <p:cNvSpPr/>
          <p:nvPr/>
        </p:nvSpPr>
        <p:spPr>
          <a:xfrm>
            <a:off x="323527" y="1357298"/>
            <a:ext cx="54435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Объекты профессиональной деятельности:</a:t>
            </a:r>
          </a:p>
          <a:p>
            <a:pPr lvl="0"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техника и технологии трубопроводного транспорта нефти и газа, подземного хранения газа;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техника и технологии хранения и сбыта нефти, нефтепродуктов и сжиженных газов;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оборудование для добычи нефти и газа, сбора и подготовки скважинной продукции на суше и на море.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7" name="Объект 16">
            <a:extLst>
              <a:ext uri="{FF2B5EF4-FFF2-40B4-BE49-F238E27FC236}">
                <a16:creationId xmlns="" xmlns:a16="http://schemas.microsoft.com/office/drawing/2014/main" id="{568B777A-27C8-48C6-A295-FF993781D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-2"/>
          <a:stretch/>
        </p:blipFill>
        <p:spPr>
          <a:xfrm>
            <a:off x="5911697" y="1390347"/>
            <a:ext cx="3124799" cy="1983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59697AA-1939-4218-87F7-FFEAED3DC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377571"/>
            <a:ext cx="2808312" cy="2048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722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Reuters-petroleo-hombre.jpg"/>
          <p:cNvPicPr>
            <a:picLocks noChangeAspect="1"/>
          </p:cNvPicPr>
          <p:nvPr/>
        </p:nvPicPr>
        <p:blipFill>
          <a:blip r:embed="rId2" cstate="print">
            <a:lum bright="-17000" contrast="-36000"/>
          </a:blip>
          <a:stretch>
            <a:fillRect/>
          </a:stretch>
        </p:blipFill>
        <p:spPr>
          <a:xfrm>
            <a:off x="0" y="1124744"/>
            <a:ext cx="9173210" cy="5733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712968" cy="703262"/>
          </a:xfrm>
        </p:spPr>
        <p:txBody>
          <a:bodyPr rtlCol="0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комплекс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4294967295"/>
          </p:nvPr>
        </p:nvSpPr>
        <p:spPr>
          <a:xfrm>
            <a:off x="395536" y="1196752"/>
            <a:ext cx="7786687" cy="221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базе кафедры существуют лаборатории: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«Трубопроводный транспорт нефти и газа»;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моделирования гидравлических режимов работы нефтепроводов;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тепловых процессов в трубопроводных системах;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2295" name="Picture 7" descr="E:\Стенды ТУР фото\Железнодорожная эстакада для налива\IMG_5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4032448" cy="268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7" name="Picture 9" descr="E:\Стенды ТУР фото\НПС с резервуарным парком\IMG_58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432048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C:\Users\Dark\Desktop\презенташки\RaznSiyaniePrint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1412776"/>
            <a:ext cx="8207375" cy="1724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 eaLnBrk="1" hangingPunct="1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мультимедийных средств изучения объектов НПС; </a:t>
            </a:r>
          </a:p>
          <a:p>
            <a:pPr marL="355600" indent="-355600" eaLnBrk="1" hangingPunct="1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диагностики оборудования и линейной части магистральных нефтегазопроводов;</a:t>
            </a:r>
          </a:p>
          <a:p>
            <a:pPr marL="355600" indent="-355600" eaLnBrk="1" hangingPunct="1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электро-химической</a:t>
            </a: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коррозии. </a:t>
            </a:r>
          </a:p>
        </p:txBody>
      </p:sp>
      <p:pic>
        <p:nvPicPr>
          <p:cNvPr id="13321" name="Picture 9" descr="E:\Стенды ТУР фото\Дефектоскоп ультразвуковой\IMG_5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365104"/>
            <a:ext cx="324036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11560" y="3356992"/>
            <a:ext cx="3072341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5728" y="2593189"/>
            <a:ext cx="2448272" cy="1527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1520" y="188640"/>
            <a:ext cx="8712968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Лабораторный комплекс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39552" y="1844824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4"/>
          <a:stretch/>
        </p:blipFill>
        <p:spPr bwMode="auto">
          <a:xfrm>
            <a:off x="7740352" y="13712"/>
            <a:ext cx="1419225" cy="11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214282" y="1714488"/>
            <a:ext cx="7992888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AutoNum type="arabicPeriod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274" y="208428"/>
            <a:ext cx="87129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25689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Некоторые изучаемые дисциплины: 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Проектирование и эксплуатация систем транспорта,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хранения и сбыта углеводородов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основы нефтегазового дела;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основы технической диагностики;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трубопроводный транспорт нефти;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нефтебазы и терминалы;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специальные методы перекачки нефти;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трубопроводный транспорт газа;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производство, транспорт и хранение сжиженных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углеводородных газов;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системы автоматизированного проектирования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нефтегазотранспортных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объектов.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Строительство и обслуживание систем транспорта, хранения и сбыта углеводородов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оборудование трубопроводного транспорта нефти;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оборудование нефтебаз и терминалов;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информационные технологии проектирования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нефтегазотранспортных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объектов;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строительные конструкции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трубопроводностроительные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материалы;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сооружение насосных и компрессорных станций;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сооружение резервуарных парков и газохранилищ.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F862310-8147-4681-8C42-1A70562F7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14" y="1363269"/>
            <a:ext cx="2636912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5E2A00-BEB5-4AF0-80CC-1836C1B3CD40}"/>
              </a:ext>
            </a:extLst>
          </p:cNvPr>
          <p:cNvSpPr txBox="1"/>
          <p:nvPr/>
        </p:nvSpPr>
        <p:spPr>
          <a:xfrm>
            <a:off x="7394569" y="2417890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037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39552" y="1844824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4"/>
          <a:stretch/>
        </p:blipFill>
        <p:spPr bwMode="auto">
          <a:xfrm>
            <a:off x="7740352" y="13712"/>
            <a:ext cx="1419225" cy="11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539552" y="1700808"/>
            <a:ext cx="7992888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AutoNum type="arabicPeriod"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158" y="184666"/>
            <a:ext cx="614366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профессиональной деятельности выпускников</a:t>
            </a:r>
          </a:p>
        </p:txBody>
      </p: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429000"/>
            <a:ext cx="3071802" cy="725128"/>
          </a:xfrm>
          <a:prstGeom prst="rect">
            <a:avLst/>
          </a:prstGeom>
        </p:spPr>
      </p:pic>
      <p:pic>
        <p:nvPicPr>
          <p:cNvPr id="13" name="Рисунок 12" descr="Logo_Luc-gorizon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0700" y="1400491"/>
            <a:ext cx="3711740" cy="1033465"/>
          </a:xfrm>
          <a:prstGeom prst="rect">
            <a:avLst/>
          </a:prstGeom>
        </p:spPr>
      </p:pic>
      <p:pic>
        <p:nvPicPr>
          <p:cNvPr id="18" name="Рисунок 17" descr="Gazprom-Logo-rus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1187515"/>
            <a:ext cx="3286148" cy="1614834"/>
          </a:xfrm>
          <a:prstGeom prst="rect">
            <a:avLst/>
          </a:prstGeom>
        </p:spPr>
      </p:pic>
      <p:pic>
        <p:nvPicPr>
          <p:cNvPr id="23" name="Рисунок 22" descr="rosnef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2638" y="4253586"/>
            <a:ext cx="2570628" cy="2570628"/>
          </a:xfrm>
          <a:prstGeom prst="rect">
            <a:avLst/>
          </a:prstGeom>
        </p:spPr>
      </p:pic>
      <p:pic>
        <p:nvPicPr>
          <p:cNvPr id="24" name="Рисунок 23" descr="sng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4857760"/>
            <a:ext cx="2000264" cy="1666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98" y="2885696"/>
            <a:ext cx="3030917" cy="1299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22227"/>
            <a:ext cx="1845320" cy="200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7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34076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ЭОТб-13-1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конкурса «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Лучшая группа </a:t>
            </a:r>
            <a:r>
              <a:rPr lang="ru-RU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ТюмГНГУ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2015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Победитель слёта лучших студенческих групп ВУЗов </a:t>
            </a:r>
            <a:r>
              <a:rPr lang="ru-RU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Уральского Федерального Округа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проводимого в рамках программы развития деятельности студенческих объединений «Университет – территория успеха»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лучшая студенческая группа\DSC_68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18384" r="5078" b="7614"/>
          <a:stretch/>
        </p:blipFill>
        <p:spPr bwMode="auto">
          <a:xfrm>
            <a:off x="3059832" y="2636912"/>
            <a:ext cx="3528392" cy="200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95740"/>
              </p:ext>
            </p:extLst>
          </p:nvPr>
        </p:nvGraphicFramePr>
        <p:xfrm>
          <a:off x="179512" y="2996952"/>
          <a:ext cx="1523872" cy="2156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Acrobat Document" r:id="rId4" imgW="7550280" imgH="10710000" progId="AcroExch.Document.11">
                  <p:embed/>
                </p:oleObj>
              </mc:Choice>
              <mc:Fallback>
                <p:oleObj name="Acrobat Document" r:id="rId4" imgW="7550280" imgH="10710000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96952"/>
                        <a:ext cx="1523872" cy="2156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G:\лучшая студенческая группа\звездный час старосты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t="24903" r="23269" b="2907"/>
          <a:stretch/>
        </p:blipFill>
        <p:spPr bwMode="auto">
          <a:xfrm>
            <a:off x="3851920" y="4941168"/>
            <a:ext cx="2060624" cy="176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714643"/>
              </p:ext>
            </p:extLst>
          </p:nvPr>
        </p:nvGraphicFramePr>
        <p:xfrm>
          <a:off x="683568" y="3861048"/>
          <a:ext cx="1475614" cy="208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7" imgW="7550280" imgH="10710000" progId="AcroExch.Document.11">
                  <p:embed/>
                </p:oleObj>
              </mc:Choice>
              <mc:Fallback>
                <p:oleObj name="Acrobat Document" r:id="rId7" imgW="7550280" imgH="10710000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861048"/>
                        <a:ext cx="1475614" cy="20882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32871"/>
              </p:ext>
            </p:extLst>
          </p:nvPr>
        </p:nvGraphicFramePr>
        <p:xfrm>
          <a:off x="7791837" y="3140968"/>
          <a:ext cx="1352163" cy="1913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9" imgW="7550280" imgH="10710000" progId="AcroExch.Document.11">
                  <p:embed/>
                </p:oleObj>
              </mc:Choice>
              <mc:Fallback>
                <p:oleObj name="Acrobat Document" r:id="rId9" imgW="7550280" imgH="10710000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837" y="3140968"/>
                        <a:ext cx="1352163" cy="19135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207185"/>
              </p:ext>
            </p:extLst>
          </p:nvPr>
        </p:nvGraphicFramePr>
        <p:xfrm>
          <a:off x="7380312" y="4077072"/>
          <a:ext cx="1335511" cy="1889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11" imgW="7550280" imgH="10710000" progId="AcroExch.Document.11">
                  <p:embed/>
                </p:oleObj>
              </mc:Choice>
              <mc:Fallback>
                <p:oleObj name="Acrobat Document" r:id="rId11" imgW="7550280" imgH="10710000" progId="AcroExch.Document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4077072"/>
                        <a:ext cx="1335511" cy="18899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854382"/>
              </p:ext>
            </p:extLst>
          </p:nvPr>
        </p:nvGraphicFramePr>
        <p:xfrm>
          <a:off x="6516216" y="4797152"/>
          <a:ext cx="1342608" cy="189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Acrobat Document" r:id="rId13" imgW="7550280" imgH="10710000" progId="AcroExch.Document.11">
                  <p:embed/>
                </p:oleObj>
              </mc:Choice>
              <mc:Fallback>
                <p:oleObj name="Acrobat Document" r:id="rId13" imgW="7550280" imgH="10710000" progId="AcroExch.Document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4797152"/>
                        <a:ext cx="1342608" cy="18999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9" descr="G:\лучшая студенческая группа\2015\эотб-13-1 ссс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25144"/>
            <a:ext cx="1368152" cy="193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9050" y="0"/>
            <a:ext cx="9163050" cy="112474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1520" y="188640"/>
            <a:ext cx="8712968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541039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382</Words>
  <Application>Microsoft Office PowerPoint</Application>
  <PresentationFormat>Экран (4:3)</PresentationFormat>
  <Paragraphs>74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Times New Roman</vt:lpstr>
      <vt:lpstr>Wingdings</vt:lpstr>
      <vt:lpstr>Wingdings 2</vt:lpstr>
      <vt:lpstr>Тема Office</vt:lpstr>
      <vt:lpstr>1_Тема Office</vt:lpstr>
      <vt:lpstr>Acrobat Document</vt:lpstr>
      <vt:lpstr>Нефтегазовое дело</vt:lpstr>
      <vt:lpstr>Презентация PowerPoint</vt:lpstr>
      <vt:lpstr>Презентация PowerPoint</vt:lpstr>
      <vt:lpstr>Презентация PowerPoint</vt:lpstr>
      <vt:lpstr>Лабораторный комплекс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Ertman</dc:creator>
  <cp:lastModifiedBy>Кукина Марина Петровна</cp:lastModifiedBy>
  <cp:revision>117</cp:revision>
  <dcterms:created xsi:type="dcterms:W3CDTF">2017-03-15T02:12:23Z</dcterms:created>
  <dcterms:modified xsi:type="dcterms:W3CDTF">2017-06-05T07:48:50Z</dcterms:modified>
</cp:coreProperties>
</file>