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4" r:id="rId2"/>
  </p:sldMasterIdLst>
  <p:notesMasterIdLst>
    <p:notesMasterId r:id="rId13"/>
  </p:notesMasterIdLst>
  <p:sldIdLst>
    <p:sldId id="314" r:id="rId3"/>
    <p:sldId id="398" r:id="rId4"/>
    <p:sldId id="406" r:id="rId5"/>
    <p:sldId id="407" r:id="rId6"/>
    <p:sldId id="404" r:id="rId7"/>
    <p:sldId id="410" r:id="rId8"/>
    <p:sldId id="411" r:id="rId9"/>
    <p:sldId id="409" r:id="rId10"/>
    <p:sldId id="412" r:id="rId11"/>
    <p:sldId id="413" r:id="rId12"/>
  </p:sldIdLst>
  <p:sldSz cx="9144000" cy="6858000" type="screen4x3"/>
  <p:notesSz cx="68087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3" autoAdjust="0"/>
    <p:restoredTop sz="81541" autoAdjust="0"/>
  </p:normalViewPr>
  <p:slideViewPr>
    <p:cSldViewPr>
      <p:cViewPr>
        <p:scale>
          <a:sx n="70" d="100"/>
          <a:sy n="70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50475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1" y="3"/>
            <a:ext cx="2950475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6A75B42-60E4-406A-A256-008C3906FC3B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15158"/>
            <a:ext cx="544703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7"/>
            <a:ext cx="2950475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1" y="9428587"/>
            <a:ext cx="2950475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6A8642E0-41B9-47BC-98E2-0CD1EB8ED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В результате реализации предлагаемой программы будет подготовлен высококвалифицированный специалист, умеющий придумать новый продукт или новую техническую идею, осуществлять все конструкторские и технологические работы по ее воплощению, внедрить в производство то, что получилось.</a:t>
            </a:r>
          </a:p>
          <a:p>
            <a:r>
              <a:rPr lang="ru-RU" sz="1600" dirty="0" smtClean="0"/>
              <a:t>Концепция программы</a:t>
            </a:r>
            <a:r>
              <a:rPr lang="ru-RU" sz="1600" baseline="0" dirty="0" smtClean="0"/>
              <a:t> обсуждена и получила поддержку руководителей и специалистов ряда тюменских машиностроительных предприятий (ООО «</a:t>
            </a:r>
            <a:r>
              <a:rPr lang="ru-RU" sz="1600" baseline="0" dirty="0" err="1" smtClean="0"/>
              <a:t>Югсон</a:t>
            </a:r>
            <a:r>
              <a:rPr lang="ru-RU" sz="1600" baseline="0" dirty="0" smtClean="0"/>
              <a:t>-Сервис», директор Киреев Анатолий Михайлович, тел. 30-69-72, 30-69-73, моб.89088742351; ОАО «ГРОМ», директор Федин Александр Павлович, тел.47-28-98, 47-29-22, моб.</a:t>
            </a:r>
            <a:r>
              <a:rPr lang="ru-RU" sz="1600" dirty="0" smtClean="0"/>
              <a:t> 89088734272;</a:t>
            </a:r>
            <a:r>
              <a:rPr lang="ru-RU" sz="1600" baseline="0" dirty="0" smtClean="0"/>
              <a:t> ОАО «</a:t>
            </a:r>
            <a:r>
              <a:rPr lang="ru-RU" sz="1600" baseline="0" dirty="0" err="1" smtClean="0"/>
              <a:t>Сибнефтемаш</a:t>
            </a:r>
            <a:r>
              <a:rPr lang="ru-RU" sz="1600" baseline="0" dirty="0" smtClean="0"/>
              <a:t>», директор Осипов Виктор Николаевич, тел. 89292643734; исполнительный директор ассоциации машиностроителей Винников Александр Борисович, тел. 89199307045 </a:t>
            </a:r>
            <a:r>
              <a:rPr lang="ru-RU" sz="1600" baseline="0" smtClean="0"/>
              <a:t>и др.)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2E0-41B9-47BC-98E2-0CD1EB8ED2D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3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Выпускник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образовательной программы по направлению 15.03.01 Машиностроение, профиль «Системы автоматизированного проектирования и технологической подготовки производства» может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 успешен на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соответствующих должностях.</a:t>
            </a:r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2E0-41B9-47BC-98E2-0CD1EB8ED2D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9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baseline="0" dirty="0" smtClean="0"/>
              <a:t>       </a:t>
            </a:r>
            <a:r>
              <a:rPr lang="ru-RU" sz="1600" dirty="0" smtClean="0"/>
              <a:t>Русский метод подготовки инженеров еще в 1873 г. был отмечен Золотой медалью на Всемирной выставке в Вене.</a:t>
            </a:r>
          </a:p>
          <a:p>
            <a:r>
              <a:rPr lang="ru-RU" sz="1600" dirty="0" smtClean="0"/>
              <a:t>Президент международного инженерного форума  </a:t>
            </a:r>
            <a:r>
              <a:rPr lang="ru-RU" sz="1600" dirty="0" err="1" smtClean="0"/>
              <a:t>Дж.Рункль</a:t>
            </a:r>
            <a:r>
              <a:rPr lang="ru-RU" sz="1600" dirty="0" smtClean="0"/>
              <a:t>  в Филадельфии в 1876 г. сказал:  «За Россией признан полный успех в решении столь важной задачи технического образования... В Америке после этого никакая иная система не будет употребляться..» </a:t>
            </a:r>
          </a:p>
          <a:p>
            <a:r>
              <a:rPr lang="ru-RU" sz="1600" dirty="0" smtClean="0"/>
              <a:t>       Подготовка инженера за 4 года –  времени меньше, объем знаний больше.</a:t>
            </a:r>
          </a:p>
          <a:p>
            <a:r>
              <a:rPr lang="ru-RU" sz="1600" dirty="0" smtClean="0"/>
              <a:t>Отсутствие «эффективных связей» между учебными заведениями и предприятиями привело к не пониманию того, какие специалисты требуются. </a:t>
            </a:r>
          </a:p>
          <a:p>
            <a:r>
              <a:rPr lang="ru-RU" sz="1600" dirty="0" smtClean="0"/>
              <a:t>Подготовка инженерных специалистов до сих пор ориентирована на массовое индустриальное производство 30-50-летней давности.</a:t>
            </a:r>
          </a:p>
          <a:p>
            <a:r>
              <a:rPr lang="ru-RU" sz="1600" dirty="0" smtClean="0"/>
              <a:t>Изменились, особенно за последние 15 лет, познавательные способности студентов.</a:t>
            </a:r>
          </a:p>
          <a:p>
            <a:r>
              <a:rPr lang="ru-RU" sz="1600" dirty="0" smtClean="0"/>
              <a:t>Все это свидетельствует о необходимости модернизации образовательных программ как по структуре, так и по применяемым образовательным технологиям.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2E0-41B9-47BC-98E2-0CD1EB8ED2D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9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Для обеспечения глубокой практической подготовки, основанной на реальной работе студентов в условиях, максимально приближенных к тем, с которыми им после придётся иметь   дело,</a:t>
            </a:r>
            <a:r>
              <a:rPr lang="ru-RU" sz="1600" baseline="0" dirty="0" smtClean="0"/>
              <a:t> необходимо реализовать проектный метод обучения</a:t>
            </a:r>
            <a:r>
              <a:rPr lang="ru-RU" sz="1600" dirty="0" smtClean="0"/>
              <a:t>. Для изучения теоретических предметов на уровне, не уступающем преподаванию этих же предметов в классических университетах необходимо использовать сетевое взаимодействие. Необходимо также реализовать технологии и стандарты </a:t>
            </a:r>
            <a:r>
              <a:rPr lang="en-US" sz="1600" dirty="0" err="1" smtClean="0"/>
              <a:t>WorldSkills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Направления,</a:t>
            </a:r>
            <a:r>
              <a:rPr lang="ru-RU" sz="1600" baseline="0" dirty="0" smtClean="0"/>
              <a:t> по которым идут соревнования (производственные и инженерные технологии):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/>
              <a:t>Фрезеровщик на станках с ЧПУ, Токарь на станках с ЧПУ, Изготовление конструкций из металла, Электроника, Автоматизированные системы контроля и управления в производстве, Производственная сборка изделий, Графический CAD дизайн, </a:t>
            </a:r>
            <a:r>
              <a:rPr lang="ru-RU" sz="1600" baseline="0" dirty="0" err="1" smtClean="0"/>
              <a:t>Мехатроника</a:t>
            </a:r>
            <a:r>
              <a:rPr lang="ru-RU" sz="1600" baseline="0" dirty="0" smtClean="0"/>
              <a:t>, Мобильная робототехника, Изготовление изделий из пластика, </a:t>
            </a:r>
            <a:r>
              <a:rPr lang="ru-RU" sz="1600" baseline="0" dirty="0" err="1" smtClean="0"/>
              <a:t>Полимеханика</a:t>
            </a:r>
            <a:r>
              <a:rPr lang="ru-RU" sz="1600" baseline="0" dirty="0" smtClean="0"/>
              <a:t>/Автоматизация, Создание прототипов, Технология обработки листового металла, Сварка.</a:t>
            </a:r>
            <a:endParaRPr lang="ru-RU" sz="1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2E0-41B9-47BC-98E2-0CD1EB8ED2D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99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Всемирная инициатива CDIO – сообщество университетов с практико-ориентированным обучением, использующих стандарты CDIO.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2E0-41B9-47BC-98E2-0CD1EB8ED2D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99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На основе анализа основных общекультурных и общеинженерных компетенций в федеральных государственных образовательных стандартах, были определены базовые дисциплины общегуманитарного, математического и естественно-научного модулей.</a:t>
            </a:r>
          </a:p>
          <a:p>
            <a:r>
              <a:rPr lang="ru-RU" sz="1600" dirty="0" smtClean="0"/>
              <a:t>В учебные планы включена дисциплина «Проектная деятельность» , которая создает основу для инженерной практики при создании продуктов, процессов и систем и для формирования основных личностных и межличностных навыков.</a:t>
            </a:r>
          </a:p>
          <a:p>
            <a:pPr algn="just"/>
            <a:r>
              <a:rPr lang="ru-RU" sz="1600" dirty="0" smtClean="0"/>
              <a:t>Учитывая, что каждая компетенция формируется поэлементно, поэтапно в рамках нескольких учебных дисциплин, для достижения качества подготовки обучающихся необходимо согласование целевых, содержательных, технологических и контролирующих компонентов педагогических систем этих учебных дисциплин, ресурсного обеспечения и деятельности преподавательского состава, как на этапе проектирования, так и на этапе реализации образовательной программы. Принимая во внимание многоэлементный состав компетенций, решающим, с точки зрения обеспечения качества их достижения, является объединение преподавателей (на этапах прогнозирования, проектирования и реализации ОПОП) по принадлежности к образовательной программе.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2E0-41B9-47BC-98E2-0CD1EB8ED2D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9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Формируется портфель заказов на разработку проектов от предприятий-заказчиков (на разработку перспективной продукции, удовлетворение внутренних нужд</a:t>
            </a:r>
            <a:r>
              <a:rPr lang="ru-RU" sz="1600" baseline="0" dirty="0" smtClean="0"/>
              <a:t> и др.)</a:t>
            </a:r>
            <a:r>
              <a:rPr lang="ru-RU" sz="1600" dirty="0" smtClean="0"/>
              <a:t>.</a:t>
            </a:r>
            <a:r>
              <a:rPr lang="ru-RU" sz="1600" baseline="0" dirty="0" smtClean="0"/>
              <a:t> 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Академическая группа (25 обучающихся) разбивается на творческие коллективы по 2-5 человек, в них (при необходимости) включаются обучающиеся с направлений подготовки Автоматизация технологических процессов и производств, Электроэнергетика и электротехника, Теплоэнергетика и теплотехника, Приборостроение и др. (по 1-2 обучающихся).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Творческие коллективы работают</a:t>
            </a:r>
            <a:r>
              <a:rPr lang="ru-RU" sz="1600" baseline="0" dirty="0" smtClean="0"/>
              <a:t> над выполнением реальных заказов предприятий-заказчиков.</a:t>
            </a:r>
          </a:p>
          <a:p>
            <a:pPr marL="342900" indent="-342900">
              <a:buAutoNum type="arabicPeriod"/>
            </a:pPr>
            <a:r>
              <a:rPr lang="ru-RU" sz="1600" baseline="0" dirty="0" smtClean="0"/>
              <a:t>Эксперты (специалисты с предприятий-заказчиков) оценивают результаты выполнения проектов и участвуют в оценке результатов обучения (члены комиссий по защите курсовых проектов, члены ГАК и ГЭК).</a:t>
            </a:r>
            <a:r>
              <a:rPr lang="ru-RU" sz="1600" dirty="0" smtClean="0"/>
              <a:t> 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Учебный проект приводит к двум типам результатов: продуктовому (предприятие получает готовый продукт, конструкторско-технологическую документацию и др.) и образовательному (предприятие получает высококвалифицированного специалиста,</a:t>
            </a:r>
            <a:r>
              <a:rPr lang="ru-RU" sz="1600" baseline="0" dirty="0" smtClean="0"/>
              <a:t> подготовленного на выполнении работ, необходимых предприятию)</a:t>
            </a:r>
            <a:r>
              <a:rPr lang="ru-RU" sz="1600" dirty="0" smtClean="0"/>
              <a:t>.</a:t>
            </a:r>
          </a:p>
          <a:p>
            <a:pPr marL="342900" indent="-342900">
              <a:buAutoNum type="arabicPeriod"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2E0-41B9-47BC-98E2-0CD1EB8ED2D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99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Формируется портфель заказов на разработку проектов от предприятий-заказчиков (на разработку перспективной продукции, удовлетворение внутренних нужд</a:t>
            </a:r>
            <a:r>
              <a:rPr lang="ru-RU" sz="1600" baseline="0" dirty="0" smtClean="0"/>
              <a:t> и др.)</a:t>
            </a:r>
            <a:r>
              <a:rPr lang="ru-RU" sz="1600" dirty="0" smtClean="0"/>
              <a:t>.</a:t>
            </a:r>
            <a:r>
              <a:rPr lang="ru-RU" sz="1600" baseline="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2E0-41B9-47BC-98E2-0CD1EB8ED2D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99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Выпускник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образовательной программы по направлению 15.03.01 Машиностроение, профиль «Системы автоматизированного проектирования и технологической подготовки производства» может осуществлять профессиональную деятельность по указанным на слайде видам в соответствующих структурных подразделениях и на соответствующих должностях.</a:t>
            </a:r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2E0-41B9-47BC-98E2-0CD1EB8ED2D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99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Партнеры программы</a:t>
            </a:r>
            <a:r>
              <a:rPr lang="ru-RU" sz="1600" baseline="0" dirty="0" smtClean="0"/>
              <a:t> – успешно работающие машиностроительные </a:t>
            </a:r>
            <a:r>
              <a:rPr lang="ru-RU" sz="1600" baseline="0" smtClean="0"/>
              <a:t>предприятия Тюмени.</a:t>
            </a:r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2E0-41B9-47BC-98E2-0CD1EB8ED2D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9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4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2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3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2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2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8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6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5C06-4271-4700-BB99-C137757F64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D7CD-6770-42BE-A5DC-5FD63748D0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9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9" Type="http://schemas.openxmlformats.org/officeDocument/2006/relationships/image" Target="../media/image5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10.jpe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9.jpeg"/><Relationship Id="rId38" Type="http://schemas.openxmlformats.org/officeDocument/2006/relationships/image" Target="../media/image4.jpe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tags" Target="../tags/tag32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3.png"/><Relationship Id="rId37" Type="http://schemas.openxmlformats.org/officeDocument/2006/relationships/image" Target="../media/image13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image" Target="../media/image12.jpe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notesSlide" Target="../notesSlides/notesSlide5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slideLayout" Target="../slideLayouts/slideLayout13.xml"/><Relationship Id="rId35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jpe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ign\ПРЕЗЕНТАЦИИ\Презентация ТИУ ректору\приложенные файлы\фон през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6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99592" y="3711080"/>
            <a:ext cx="7848872" cy="231020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Концепция</a:t>
            </a:r>
            <a:b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образовательной программы </a:t>
            </a:r>
            <a:r>
              <a:rPr lang="ru-RU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бакалавриата</a:t>
            </a: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по направлению 15.03.01 Машиностроение, профиль «Системы автоматизированного проектирования и технологической подготовки производства»</a:t>
            </a:r>
          </a:p>
        </p:txBody>
      </p:sp>
      <p:pic>
        <p:nvPicPr>
          <p:cNvPr id="5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63" y="2060848"/>
            <a:ext cx="2953473" cy="16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51722" y="5840219"/>
            <a:ext cx="698477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solidFill>
                  <a:prstClr val="white"/>
                </a:solidFill>
                <a:latin typeface="Arial Narrow" pitchFamily="34" charset="0"/>
              </a:rPr>
              <a:t>Профессор кафедры «Станки и инструменты»</a:t>
            </a:r>
          </a:p>
          <a:p>
            <a:pPr algn="r"/>
            <a:r>
              <a:rPr lang="ru-RU" sz="1600" dirty="0" err="1" smtClean="0">
                <a:solidFill>
                  <a:prstClr val="white"/>
                </a:solidFill>
                <a:latin typeface="Arial Narrow" pitchFamily="34" charset="0"/>
              </a:rPr>
              <a:t>Долгушин</a:t>
            </a:r>
            <a:r>
              <a:rPr lang="ru-RU" sz="1600" dirty="0" smtClean="0">
                <a:solidFill>
                  <a:prstClr val="white"/>
                </a:solidFill>
                <a:latin typeface="Arial Narrow" pitchFamily="34" charset="0"/>
              </a:rPr>
              <a:t> В.В..</a:t>
            </a:r>
            <a:endParaRPr lang="ru-RU" sz="160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39" y="190917"/>
            <a:ext cx="922936" cy="5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OTLSHAPE_TB_00000000000000000000000000000000_Separator8"/>
          <p:cNvCxnSpPr/>
          <p:nvPr>
            <p:custDataLst>
              <p:tags r:id="rId1"/>
            </p:custDataLst>
          </p:nvPr>
        </p:nvCxnSpPr>
        <p:spPr>
          <a:xfrm>
            <a:off x="10072226" y="3614371"/>
            <a:ext cx="0" cy="254000"/>
          </a:xfrm>
          <a:prstGeom prst="line">
            <a:avLst/>
          </a:prstGeom>
          <a:noFill/>
          <a:ln w="6350" cap="flat" cmpd="sng" algn="ctr">
            <a:solidFill>
              <a:srgbClr val="E7E6E6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77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08"/>
            <a:ext cx="9144000" cy="8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80" y="-10200"/>
            <a:ext cx="116867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721"/>
            <a:ext cx="6995120" cy="63408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Лестница успеха выпускника программы: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AutoShape 2" descr="data:image/png;base64,iVBORw0KGgoAAAANSUhEUgAAAGIAAABJCAYAAADGzvP7AAAZ50lEQVR4nO2c+VPj6Z3f/X+sU9nEld9SlUqqkh+SrbU3ictxymtXdr2be+3xNTt2ZjyzOy57xj1Hd0930yc3okHiEkISEjqRBDoRukAnlxA6QQiQuG8QAumVH3qmZ3qa7qY9fbBJf6reP3y/fJ7n+TzP6/vcwNe2t7d5pZernZ0dvvayg3ilVyDOrJl0jpl07nyAiCay/J+rUl77oJPpZBaLZ5KlwgpmzwTRZJZYah77yBTRRJZEZgFfJI7NN8VUIsv29jbTyez9fGZzeRbzK2xubqJ3hBmPzWL1TpLOLjKdnGcqPsdMOofROcb84jJqa5CV1XV8kTjjsVmiic/zSmcXSWUXUVuDLK+s4Q7NkMgssLW1xeh4ktn5PKm5RfzjSbzhOIv5FazeSXJLyxiHx5jN5QlH0/gnkvdj3d7eJp1don8ogic0wxufSHCHZkhnlxibzhDPLBBNZJmYmcUVjDGdzJJdKDCTzpFdKBBNZJlKZBkdTzx7EBMzc7QonFwU6KgRW+jSeXj7uox6iZXfVvfxxmUJr13o4O3rct64LMEdjPFRo5Y3r0pp7LFxqVnP9vY2F+rV/K/fiRgOxNDaQshNo1wXGREqnbSpXfzN++38l7cFvFejoklqp0UxxK+u9KCzh/hddR8X6tT8+EI7QqWTX1fJ+PnHYhQDo7x5VUptt4UfXWjnVvsAS4VV/uynd7guMnGn08xvbiv4+5u9SI0+LtSrud05yBufSLjcrOeDBg2/q+njFxfFNMsdbG1t8X6dGmGfk7evy2lXu/h9nZoL9Rreq1Hx1jUZ795S8NOPuvib37fzXk0fb1XJuNU+wJvXpLx7S8GvrvTw84/Fzx7ETDqHctBPs9xBbbeF92tUSA0jXKhX0yi1UyO20KIYoklqp13tIhJN02Pw8XGTjvc/bdTt7W2qhEakBh/ByRShqRQXm3TUdVtwBWOorUF+X3fP97fVfbxfq0LY5+TDBg2NUjtqa5AmmZ2/v9XLhw0amqR2NLYQrYohPmzQ0KJwItZ56NC4Sc4u0KIYorbbgrDPyQcNGi4J9PziopiLTTo+bNDwUaOWPrOfNtUwArmD31X38V6Niq2tLZqkdj5q1GIYivBRoxaVJcC7txQ4A9Nksks0Se3caDPRoXHRLHdgH5miU+NGqHTSLHdQI7bQILE+exBf1L0ho/Bcx2W5aeS55GsfmWJ7e5sh//RTp5X0e9nc3HrmMb2arM+RXoE4J3oF4pzoa8VikVd6uTo6OuJrvLJzYfdBHB6dkM7vnEnZld0z+543zZ+j2Iulk4dBxOa3+MFFK391xc5fXrbyg4uP1s9r3Y/9+dPqLy7b+PGt4Wea56P0ep3nqfz/e9UQ/+2a47nEksnvPBpEVe84V+XjSIZSCPRTCAfjfCwOc61vEqFh+rmAeKs1QJshxl1TnBr1FI3aKQSGaRr7Y7x2c+ilgvhNe4gm7SSiwQTV2ikEphkuiUO0DsZp0Uf5QDaO0pWmzZbix7eeLtbHgvjxbRd/W+/hF7Vu/rbWzet1Hn5e4+ZHNW4utAeeC4i/vubgtVvDfCQO83qdh9fuDPPzGhc/q3XzF5debo/4r9eGeO3OMK/Xe/hFnZufVLt4o97Dj28P80a9h/9508kv6z38rNbNDz+xPTsQZ9GzBvEi9bQgnqdOBZFc3Oan1a4z6beiwJl9z5veawu+9Bg+0/zK3imrpuIxmdzGmZRd2jqz73nT/DmK/ejo+GEQewdHjMUKD8juGqNXN/zQ+2hq5aF3Y7ECGp0TkVhLR08/7T16JL2DyNRW1AYnMo0NaZ8FkViL0RZAohhAZRjG6gzS2CqltrETudaJpLcfqcKEVGlEqrYh77MgV1vokGiR9FmRqc20digYHArTrbQhU5q5UytCqrbToxigT2tDojBickROjXE6tcrYdJ5mkZw+wzCtHWpkSjM1gm6EnSq6pFqCU0s0C2UYLKN0ygxIew1I1UM0CeU0NIjokpro7u2ntV1Ja4cKRb+bbpmOLpkRndmH1uCitqkTjdGLqF2KTGWjVdRNm9SEXG2jUz7AWKzAwWHpbCA8gQTm4Ykzg3CNJjCYR1FoHQw6x9AYXJjsAbTGYUyOEBqDC63Ji3V4HIPFh97sx+WboKfPitbkweqaxOoMIZbp0BiH6bcG0RhcGG0BVHonJkcYjdGNut/J8EgMzWAAjcGFxuii3xqkT2vDZAthNHsZ9icfCSI8OY/JEUGhtaMzedEY3Mg1DnQmL+r+YQKTiwza/Ci0Dkz2MLoBHyqdA9PQJAqNHZtrEuvwGOr+4Xv18cbQGl30qm30m/0MeaboH/TSbx3DG0yiNXmwO0NYXJNoTR6M9tDTgXiUHgXiLAqMZzHZAgw4QpiHJ9GZPGgGRrC6xnGOxjEPRTBZR7G4o1hd43hDaeQqC339biQSNc1tKoYD6T+4/OnU6h+c9lnrpYIYCSWpbZYgkWkRtPXS2++hoaWHux0K+gxu7opkiHu0NLSrEUt16K0hZMpBRJ0qBq0jCLtNhKP5/3dBHBaPmc1tnknz+a0z+5435fLbLz2Gz3R0dMoRR6l0wvLa3gPKzC0Rjc8/9H51Y/+BZ483yNLqLsHwFEsruw/5P0kLS2uEJxIPvZ/PrRAMRwmEoticAVze0FPn/WWtfSn2wuo2U7FZlvIbZPPbLK/tEU8vflr/RRaX1vBH7sWWW1y7ny4yNk0wPM2of5z5pQ2CwUmGXEGW1vZweYMsr+0xNpV8bCzHx+WzgZicmsHuCjwRhKhVxNWqOzS3tOF0jdDQ2kGDoAVRdy/NLW20CjupEwipqW9C0CKkQdhFXX0TKpUGh9PL9Rt1tHVKaG5t50rVbUQd3Shl3Ti846g1RmQ9vViGx1Co+vEHx7h87QafXK+ms1NMc2s3DfXN1De30t7ZTWObgjt3aqm720GHWIJA1P3Y2MciU0jlCkTtndxp7KD5bgcffHSJmsY2NBoNc5l52ntNdHR1I5X1ImjporVbSb/eQJOglV6FjkGbjx6xlF6VhZlsAYPJRq9SS2NLG0JRB3VNQgxGK4UvtWPprCAepS9X5svKLa2TX336nvHgl7rL/NIGC4UtFvKb5JbWyS2un72X5TfOHHt+ZeehRrofx8oOC/mtz/MtbN1P89m7peVtlpbv9ab0XOFeb15cv++zWNgkt/RwPM8dxFkllStpF8vpU2oRS5VIemTINYPU1NRhtTrQ6M20tXXR0trNoMP/TMo8LXa/b5xuuQKDyUJbexc9ciUNDW10y1R4R8JI5CqEnXIMZju9ag11d2oQSlSo1Hr6+m1IevW0iiQIhe3U3u2mT62nUShGrjGiUOpoaG45NZZzAyIYniQWz5JMLzK/sEoivUAqs0h0ZpbsfJ7JmSzp7DKx+ByTsdnnBmIxv8lcbpnswhrxZJbswhqx+CypuWWyuRVSs3lmc6skM4uk5vLMJLIkMkvEU1myi+vkljbIZFeIp3JMx7PMZvPMpBaZy60yk8gynciebxAvQ+cp9lcgzkEcjwRRLB4zt7B5JuXy22f2PW/KFc5P7MXT9hGn7ax9wSRm59iZdtYq3RAtHSpMjgg21xQD9iDecAb/WAZN/xDuYAZPIIE3mMIdTOEJpfCFUrj9CSzDk/hCKUYiGWzuKUKTOczOMeyeKZy+GO5AEl9kFl84g8MbxT0ap6tHh3l4EuvwBJ5gCncggcMTZcARQaq0IlUOMjKWfeTO2mj14w4k0Q14sbunUOiHsXuiGMxeQtElBu0hHL4ZbK5JbO5JdIOj2NyTDI/MYLSM4AkmcXinMQ+Fsbsn8YZS9OmG6NM7URt9ODzTDNoD2D1R3IEU/vF5HO578fb1u57uiMM2FKLfGj4TCIncQL1ATFVtGzduNKAd9NEoklNbXYdAJKVXY6NZKKGlvZcbtSKa2pUIWsU0NHdwvVqIQCSnpVNBh8yE0eKnWzFIS1svzS3dCIRS7nb2cbmqjpu1QrRGN8I2KXfbFFRVt3Crvov65i5UBjdytZWWdiXNIjly7dCpIMKTWRpbe6lr7qKlQ02zUM71GiG1AjF1DUL8k4uI5Sa6ZP3crhXSpRhE2K1DIFTQq7Gh0Q/RJelD0KlD2KmgrVuL2e6nvqmTWoGE1i4tDvck7T39XK0WIe7RYnNPUF3firBDSWuP8fmfNUWmHzwHCozNMjA0RmT60fl9Mc2X04/FCoyEM/dPU0dCKSzD41iGJ9AP+jA7Jx5I+7hynnTWZHaE8Y1lCU7kGIsV8ASSODyTOH0zjMUKmGxB3IEk4egi/eYRDBY/7mAa/3gWmzNMr86J25/AF5ljLFbA7prAHcw83VnTVweR5/cf3+DDy9WI2sVcunKby1V1vHepmqYmIVrrFDqjg2s3Bbzz7gXqBN18UtXAxetNXPqklqvXbnOztoVLN5u4cqOJusY2mjs1vP/hdT64dJPLV2sRSQwoVGaEXVqu3OmgU9hJh2yQZqGEqzfr+KSqlsbWbi7dFHCjUfzUIMQyE1U36nj3/atcuVFPj0zHrVoRnWIVHt8kd9tVvPdBFTqDi64eLTer7yJoEVMnVNLeredGfScfflSFoKuflk4VN27fRW8OvHgQw74oI+MLD/3MF0rjCWXwhVKn5jc6/vBYfpq8oUd/XWfVH3L6Goku4IvcizEwNktgcvErx/EcQfzD0Lk/Bn8F4pyAOCqdsLS8cyYVVnfP7HvetLx2fmIvnfYrl6ftrGfnl5iaefJ9xJM06o/QbzDjHY0w7AlisXvwh6NExmKMBCYZDUWZnE4RTy+i1hpJz+ZwecNMzcxhNdtwByZwefyEIlGGvSH8/ggOp49hTwB/OPbMd9bz8wVsw36crlFG/GMMu/0YLC58gSk8o2NEozOYrS7GpxK4vEE0ukGG3UFCEwmmoikcdheu0Ykz7KzPCGJuPk9kMvWVQcST8+i1OgatbuwuP3KFGrnaiNU6xMCgHa3Bhs5oRmeyMzBoxR8IY3f6MJpsSHsU9PUPMOQZZcDqQa42ouzTMjISQK3R4Rx5coW/qC9fDJ2miakkgxYHOoMFlzeM2eJAIlehN9pxeYPEZxK4fUG0ejNK3SAu9whWm4thb4Tp+CwWuxvv6PgTyznzxdBX+aq+qJl4hmFXgOlE7g8+l1le2yO3sHLqh/GsQbwovXAQbreXzg4ZOsMQHV2dtInauXKtmmtVt5HIldTdFdF8V4TXF6Dubht3WzpoFIgQSfpobZdw404tVquTltYO7rZ2UnW7lsbmFjrEUuyeyFPFcp4O/V44iC9rqbBJLr/BXG6VWOLefcRCfpPltT3mT7nJmo7Pkc2t3n8+7bbrFYivoNHwFG1iGXW1TehNdqxWB1VVtxFJVNyoFtAtU3KzRkBrayv+cPSZlPkKxClKzeZZWNq43xsS6QViyXkWl7fJLa2z+Ol99VJhi/Ts0jMp89zPEa/s5dorEOfEXoE4J/ZUIPZLJQKrm6S2dymenFCpVKhUKs8rtv+v7KlAHJ+csF48JLW9izO/ysBCAfNCgYPj4weAWOZ26Ilv3X/WaxSsbm6RW1hgYWGeTDrFXGaW6WiU6elplpZyLC0tsLuzTSwWJZlKE4tGiYTCpGczxOMJkvEE66srREIh8surpDMZpqJR4rEZ4ok4kUiY3HyWwvIKsdg0kxPjZDIZJifH8YfG2dra/LT8BaKxaWIzM4QjY8TjcaYTKcZCQaanY4RDIcbGxkgm40xNRfH73OweHp/SGs/WvtLQVKlUKJ4co8kusnJweP+9M7eLKv3534cNmfVIurvQDwwyZDFgHRpGp5RRJ7hLj0SM0ahlYECPSa9CrdWQSCaxW80kM1msFhOd3d3YrFYy6SSjTgfb+0WMpgE8Iz46uzrxuIYwGE14vF6cQ1Zksh4sVjNKrYkBkwHXiJ+xcJAhr58+tRq1cYCuzi6ahB2YB02YrTY8TieeES/mwSEC4QiDpn6GhywY+7UUtg5Pq/4ztYdA3BtuylQqx5TLm5ycJDk5HuPk2M9eMcD8Vozdo81PfSpAhZNymcGF5TMVWC6Xv/R8wmwmzcbW9iPTFFbXnq5WZyj3Ue/OZBUolo7Ib24+MBIcFNc5Ku1SqXye7+buHpXy5z7lcomtvXkqlZMHsnwARLlyQqlkoVQyUzq2cXzs5+QkTflkmXJ5k+OTbbaL62Q2p5hc8RBd9VE6OWJwoUBub/+RcaskAmoaBNTXNXCr+g6izm4aBY34A37sFjOmQSuGfi0tgjo6xN00NAu4UV1Di6Aeu3OY27UNtLe10yaRcru6htY2IX/33gWkCiVVn3yMsKsLrbyXmvomeqVttHRIuNMspLWxijv1zUxOTVN75xrXqhvolYlpEnbQUH+H+mYBvT0i6pub6VHruXz9BgaHl431VZrqamlurqe1qZXr169iHDA9AKJzaJRmq+cBEKFZIYG0AD4FUalUEFjclD8DU4HZlSEc0Ysclra+2ERfAlE+plTqp1SycHzs4+RklnJ5i0q5SKVSolw+5rh8wk6pxNj6Jv25eaonjSwf7J9p0t7b3WV3d/eJfl+2tY1Ndra2KJ2U/6A8igf7bH/hQ9nd23uk787ODk+qSaVSYW13B28ic79XVconrO7E2dzL3u8R5XKFTGGFk08XNlTKHB3vk98ao1x+TI/4fFgqUy5vc3wyQ6nkpVRyUCrZye+OYl1cxlNYI39wwEm5zN7RFpmNiccGrtYoGHVbkUu7uNsuZthpQ6k1oJD3oNQZkCmV6A39qDUazDbnE5rh5VmlAuVKBbk3xL/+4A7feOcyrwsVrGxt4E3eQeL7LtLR7xOZ6yBdWOav6zv5419f5FufNOGYSpBdGaYv+D/o8nybwanfsHOQv5/3qZN1uXxCsTDJQdLCXnKQvaSFg5SFRDzCYKyAabrA6Nw65XKZ7FaMtf2lx1ZgbW2V6ESErY01lvIFlpaWmMvO4/G4SWcypFIJ8oVlZmfnzvVyuFKpMJLI8E/eucJ/uNLEt6808a/ev81b4tfp8HwLdfhHaMI/od39p/zbjz/mW5808ec3WvjO1Wb+5OKHdHr/DE3oNdThn9Az+n36x395v2ecOlnvpWwcLIQol08ol8v39wufqVw+Ibe5w22nk+hq5Fw33rO0SqXCVY2Zr791mX/zQTX/7qNq/unbV7hu/C4dnj9FFfrf6COvU2P+z/zRm5f457+9wQ9rO/jGO1f4Yf3PEPu+gy78CwYm/w7r9O/p8HyTg6MN4JE94piD+VH2Eib2k2b2U2b2kmaWck6mV0eIrvqIro6webCNZabwQhvjZVqlUkFgdfOP3rrMv3z/Nq+Levn6m5e4oPoBXb5vY5p4m56R79Pq/B7/+NcX+WfvXuNblxv43o0WvnPzl4i9/x7D+BvYpi+gj/yKLu+3KR3fm7seuY+oVCqclI7YDtnZGhlgO2Bmze8k5k8QCyTZ3z1gKLHM3NrTT77/YK1SYX1njz+5WMcfv3OFb15u4OtvXeKuTUzPyPeRjHwXse8/0jP6PT7olfJHb17iX7x3i2+8c4W/qhWii/ycDs836R75T8j8f8nYfOf9if2xG7rDhRSbDiVbASv78TAr2TSjc+sYJpfoVAYITuVOHZbcC3voZj8HFAqMMhObZn1jnZl4gsWFBTKZDNmFJfb3d8kvLjA7O8fyyipLiznmsnPkcjkymQxzc1myuYUHGiOeTLGzvUl6do6Z6RlmEkmy8/Pk84tkZ9Ok0rNsbKyzXMgzv7DA3t4+c3MZZhJJkokE2bk54vEZkulZ1tc3yM5lyMzNkS/kmc2kyBcKj1w5VSqwsbdHi83LFY2FYGaeSrnM5l6a0FwrY/Nd7B4uc1IuY52Ic0k1iMQd5PDoiNLxAbFFNf5MIwsb/gf2G48F8dkqqlwqcrSeZ6OQY3V7h+OTEselEtHR+KnpjJltOmKfr5NHfB6mIj76LUP09MrR6/Vo9Dp6+5T09SlQ9vWhUMiJjE/gcfRjMDuQyeUIWxqwOV30KntJZWZZXV2DSpmWDjHizlb6LU7m5rLIeuVI5HJUaiUmvZK7rS1o9Dq0/TqUmn4SMzGCQT9Nre30G/RIusWoNFo8gQjBoJ9eRS8WsxmVQk6LUITVanlcszwXe+IRR6VS4WglRnE5Smlzjv3lWZL+MOPDUxwdHj11gaWjs6V5mgPFo1LpyU5PUWaxWHwm+T2NnQlE+aREaXeZw7Us6clZ9ncOHuhWT8iBurpqBE01KHp7UXS3IZN10N7Vjlyto6m5iVZRC8KWRq7euIGopQGlfoDAiJvwWIT2NgGa3i7qBXe5dvUKDU2NSGVqLl/8GKlcSo2gGX84wvRkiIYWEco+JfU3qhB3y6i69gk90i5EnWIaGurR9huxWUzcqatH3NlOT1cbog4x7W1tNDbU0tAkoE2mpK5RgKRXhailkXT28UvzZ2Uv4D6iwuT4GDv7BxwcHLKxtsz6xiZHR0WKxSOKxSKHh4ccHOxzcHjI0VGRUumY4+NjTk6OOSoWKeQXOTg85PDwgKOjEocHh+zv73F8fEyxWGR9bfWe79ERe3t7FA8PKR4ecnBwQPHo3r/zPCwW2d8/4Pi4xO7uLsfHxxQKedbW1jg8PKRYPGRvf59i8YjS8TH7e/vs7GxTfkEr8xdyMSQVtzNoMqDXa7FbTBj61XR2tGLUa9EZTHRJpDjsNtSqPmQKBV6vh94+Fb1KJVqjmdxcApWuH4NBh06rx+3z4fAFX0ToL8xeCAj/iIfY1AT5lXWiU+OMjI6STCbZ2d4imUywkC+ws7nBxHiYwsoqyWSSfKHA+Pg4mbk5drY3KRQKBPxeMukUiWSCeHr2RYT+wuzVVek5sVcgzom9AnFO7BWIc2KvQJwT+79oQxl505gyU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1000"/>
                    </a14:imgEffect>
                    <a14:imgEffect>
                      <a14:brightnessContrast bright="-21000" contras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4793">
            <a:off x="-405437" y="3082367"/>
            <a:ext cx="10028633" cy="12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39" y="190917"/>
            <a:ext cx="922936" cy="5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OTLSHAPE_TB_00000000000000000000000000000000_Separator8"/>
          <p:cNvCxnSpPr/>
          <p:nvPr>
            <p:custDataLst>
              <p:tags r:id="rId1"/>
            </p:custDataLst>
          </p:nvPr>
        </p:nvCxnSpPr>
        <p:spPr>
          <a:xfrm>
            <a:off x="10072226" y="3614371"/>
            <a:ext cx="0" cy="254000"/>
          </a:xfrm>
          <a:prstGeom prst="line">
            <a:avLst/>
          </a:prstGeom>
          <a:noFill/>
          <a:ln w="6350" cap="flat" cmpd="sng" algn="ctr">
            <a:solidFill>
              <a:srgbClr val="E7E6E6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77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08"/>
            <a:ext cx="9144000" cy="8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80" y="-10200"/>
            <a:ext cx="116867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" y="188640"/>
            <a:ext cx="6995120" cy="63408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Современные проблемы инженерного  образования 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17167"/>
              </p:ext>
            </p:extLst>
          </p:nvPr>
        </p:nvGraphicFramePr>
        <p:xfrm>
          <a:off x="179512" y="1844824"/>
          <a:ext cx="8784975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7"/>
                <a:gridCol w="5040558"/>
              </a:tblGrid>
              <a:tr h="42973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 Глубокая практическая подготовка, основанная на реальной работе студентов в условиях, максимально приближенных к тем, с которыми им после придётся иметь   дело.</a:t>
                      </a:r>
                    </a:p>
                    <a:p>
                      <a:r>
                        <a:rPr lang="ru-RU" sz="2000" dirty="0" smtClean="0"/>
                        <a:t>2. Серьёзное изучение теоретических предметов на уровне, не уступающем преподаванию этих же предметов в классических университетах.</a:t>
                      </a:r>
                    </a:p>
                    <a:p>
                      <a:r>
                        <a:rPr lang="ru-RU" sz="2000" dirty="0" smtClean="0"/>
                        <a:t>3. Постоянная взаимовыгодная связь высшей технической школы с промышленностью.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 При переходе со </a:t>
                      </a:r>
                      <a:r>
                        <a:rPr lang="ru-RU" sz="2000" dirty="0" err="1" smtClean="0"/>
                        <a:t>специалитета</a:t>
                      </a:r>
                      <a:r>
                        <a:rPr lang="ru-RU" sz="2000" dirty="0" smtClean="0"/>
                        <a:t> на </a:t>
                      </a:r>
                      <a:r>
                        <a:rPr lang="ru-RU" sz="2000" dirty="0" err="1" smtClean="0"/>
                        <a:t>бакалавриат</a:t>
                      </a:r>
                      <a:r>
                        <a:rPr lang="ru-RU" sz="2000" dirty="0" smtClean="0"/>
                        <a:t> классическая университетская модель «Сначала фундаментальные дисциплины, затем прикладные» не дает нужного качества подготовки инженера.</a:t>
                      </a:r>
                    </a:p>
                    <a:p>
                      <a:r>
                        <a:rPr lang="ru-RU" sz="2000" dirty="0" smtClean="0"/>
                        <a:t>2. Отсутствие «эффективных связей» между учебными заведениями и предприятиями. </a:t>
                      </a:r>
                    </a:p>
                    <a:p>
                      <a:r>
                        <a:rPr lang="ru-RU" sz="2000" dirty="0" smtClean="0"/>
                        <a:t>3. Программы обучения устарели и не отвечают задачам, которые предъявляются современными предприятиями. </a:t>
                      </a:r>
                    </a:p>
                    <a:p>
                      <a:r>
                        <a:rPr lang="ru-RU" sz="2000" dirty="0" smtClean="0"/>
                        <a:t>4. Новое поколение студентов  –  принципиальное изменение когнитивных способностей .</a:t>
                      </a:r>
                    </a:p>
                    <a:p>
                      <a:r>
                        <a:rPr lang="ru-RU" sz="2000" dirty="0" smtClean="0"/>
                        <a:t>5. Бурное развитие технологий  –  быстрое устаревание знаний, и даже навыков.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30896"/>
              </p:ext>
            </p:extLst>
          </p:nvPr>
        </p:nvGraphicFramePr>
        <p:xfrm>
          <a:off x="179512" y="1052736"/>
          <a:ext cx="878497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50405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Русский метод подготовки инженеров: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Проблемы инженерного  образования: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3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39" y="190917"/>
            <a:ext cx="922936" cy="5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OTLSHAPE_TB_00000000000000000000000000000000_Separator8"/>
          <p:cNvCxnSpPr/>
          <p:nvPr>
            <p:custDataLst>
              <p:tags r:id="rId1"/>
            </p:custDataLst>
          </p:nvPr>
        </p:nvCxnSpPr>
        <p:spPr>
          <a:xfrm>
            <a:off x="10072226" y="3614371"/>
            <a:ext cx="0" cy="254000"/>
          </a:xfrm>
          <a:prstGeom prst="line">
            <a:avLst/>
          </a:prstGeom>
          <a:noFill/>
          <a:ln w="6350" cap="flat" cmpd="sng" algn="ctr">
            <a:solidFill>
              <a:srgbClr val="E7E6E6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77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08"/>
            <a:ext cx="9144000" cy="8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80" y="-10200"/>
            <a:ext cx="116867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721"/>
            <a:ext cx="6995120" cy="63408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Ключевые инструменты и технологии модернизации образовательной программы по направлению Машиностроение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633" y="1153789"/>
            <a:ext cx="87674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/>
              <a:t>ФГОС и профессиональные </a:t>
            </a:r>
            <a:r>
              <a:rPr lang="ru-RU" sz="2400" b="1" dirty="0"/>
              <a:t>стандарты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400" b="1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/>
              <a:t>Проектное обучение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/>
              <a:t>Индустриальные </a:t>
            </a:r>
            <a:r>
              <a:rPr lang="ru-RU" sz="2400" b="1" dirty="0"/>
              <a:t>сертификации 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/>
              <a:t>ТОП – программы, </a:t>
            </a:r>
          </a:p>
          <a:p>
            <a:r>
              <a:rPr lang="ru-RU" sz="2400" b="1" dirty="0" smtClean="0"/>
              <a:t>сетевое взаимодействие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/>
              <a:t>Стандарты </a:t>
            </a:r>
            <a:r>
              <a:rPr lang="ru-RU" sz="2400" b="1" dirty="0"/>
              <a:t>и </a:t>
            </a:r>
            <a:r>
              <a:rPr lang="ru-RU" sz="2400" b="1" dirty="0" smtClean="0"/>
              <a:t>техники </a:t>
            </a:r>
            <a:r>
              <a:rPr lang="ru-RU" sz="2400" b="1" dirty="0" err="1" smtClean="0"/>
              <a:t>WorldSkills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59" y="5311589"/>
            <a:ext cx="2460316" cy="154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92976"/>
            <a:ext cx="395605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55" y="1628800"/>
            <a:ext cx="370681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292665"/>
            <a:ext cx="60156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/>
              <a:t>Справка: </a:t>
            </a:r>
            <a:r>
              <a:rPr lang="ru-RU" sz="1500" dirty="0" err="1"/>
              <a:t>WorldSkills</a:t>
            </a:r>
            <a:r>
              <a:rPr lang="ru-RU" sz="1500" dirty="0"/>
              <a:t> </a:t>
            </a:r>
            <a:r>
              <a:rPr lang="ru-RU" sz="1500" dirty="0" err="1"/>
              <a:t>International</a:t>
            </a:r>
            <a:r>
              <a:rPr lang="ru-RU" sz="1500" dirty="0"/>
              <a:t> (WSI) — международная некоммерческая ассоциация, целью которой является повышение статуса и стандартов профессиональной подготовки и квалификации по всему миру, популяризация рабочих профессий через проведение международных </a:t>
            </a:r>
            <a:r>
              <a:rPr lang="ru-RU" sz="1500" dirty="0" smtClean="0"/>
              <a:t>соревнований. </a:t>
            </a:r>
            <a:r>
              <a:rPr lang="ru-RU" sz="1500" dirty="0"/>
              <a:t>Основана в 1953 году. На сегодняшний день в деятельности организации принимают участие 72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1241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39" y="190917"/>
            <a:ext cx="922936" cy="5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OTLSHAPE_TB_00000000000000000000000000000000_Separator8"/>
          <p:cNvCxnSpPr/>
          <p:nvPr>
            <p:custDataLst>
              <p:tags r:id="rId1"/>
            </p:custDataLst>
          </p:nvPr>
        </p:nvCxnSpPr>
        <p:spPr>
          <a:xfrm>
            <a:off x="10072226" y="3614371"/>
            <a:ext cx="0" cy="254000"/>
          </a:xfrm>
          <a:prstGeom prst="line">
            <a:avLst/>
          </a:prstGeom>
          <a:noFill/>
          <a:ln w="6350" cap="flat" cmpd="sng" algn="ctr">
            <a:solidFill>
              <a:srgbClr val="E7E6E6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77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08"/>
            <a:ext cx="9144000" cy="8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80" y="-10200"/>
            <a:ext cx="116867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721"/>
            <a:ext cx="6995120" cy="63408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Основной принцип инновационной образовательной среды для подготовки инженеров нового поколения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168" y="4437112"/>
            <a:ext cx="81282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Стандарты CDIO </a:t>
            </a:r>
            <a:r>
              <a:rPr lang="ru-RU" dirty="0" smtClean="0"/>
              <a:t>– </a:t>
            </a:r>
            <a:r>
              <a:rPr lang="ru-RU" dirty="0"/>
              <a:t>это комплексный подход к инженерному образованию: набор общих принципов создания учебных программ, их материально-технического обеспечения, подбора и обучения преподавателей</a:t>
            </a:r>
            <a:r>
              <a:rPr lang="ru-RU" dirty="0" smtClean="0"/>
              <a:t>.</a:t>
            </a:r>
          </a:p>
          <a:p>
            <a:endParaRPr lang="ru-RU" sz="1000" dirty="0"/>
          </a:p>
          <a:p>
            <a:r>
              <a:rPr lang="ru-RU" b="1" dirty="0"/>
              <a:t>Декларируемая цель CDIO: </a:t>
            </a:r>
            <a:r>
              <a:rPr lang="ru-RU" dirty="0"/>
              <a:t>инженер – выпускник вуза должен уметь придумать новый продукт или новую техническую идею, осуществлять все конструкторские работы по ее воплощению (или давать нужные указания тем, кто будет этим заниматься), внедрить в производство то, что получилось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39" y="802831"/>
            <a:ext cx="6695269" cy="269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997387"/>
              </p:ext>
            </p:extLst>
          </p:nvPr>
        </p:nvGraphicFramePr>
        <p:xfrm>
          <a:off x="1616069" y="3501008"/>
          <a:ext cx="590500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252"/>
                <a:gridCol w="1476252"/>
                <a:gridCol w="1476252"/>
                <a:gridCol w="14762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Conceive</a:t>
                      </a:r>
                      <a:r>
                        <a:rPr lang="ru-RU" sz="1600" dirty="0" smtClean="0"/>
                        <a:t> - Придумывай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Design</a:t>
                      </a:r>
                      <a:r>
                        <a:rPr lang="ru-RU" sz="1600" dirty="0" smtClean="0"/>
                        <a:t> - Разрабатывай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Implement</a:t>
                      </a:r>
                      <a:r>
                        <a:rPr lang="ru-RU" sz="1600" dirty="0" smtClean="0"/>
                        <a:t> - Внедряй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Operate</a:t>
                      </a:r>
                      <a:r>
                        <a:rPr lang="ru-RU" sz="1600" dirty="0" smtClean="0"/>
                        <a:t> – Управляй.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25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Соединительная линия уступом 158"/>
          <p:cNvCxnSpPr/>
          <p:nvPr/>
        </p:nvCxnSpPr>
        <p:spPr>
          <a:xfrm rot="16200000" flipH="1">
            <a:off x="6453399" y="6119633"/>
            <a:ext cx="594919" cy="357189"/>
          </a:xfrm>
          <a:prstGeom prst="bent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Соединительная линия уступом 152"/>
          <p:cNvCxnSpPr/>
          <p:nvPr/>
        </p:nvCxnSpPr>
        <p:spPr>
          <a:xfrm>
            <a:off x="6500826" y="5429264"/>
            <a:ext cx="428628" cy="28575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Соединительная линия уступом 147"/>
          <p:cNvCxnSpPr/>
          <p:nvPr/>
        </p:nvCxnSpPr>
        <p:spPr>
          <a:xfrm>
            <a:off x="6429388" y="4857760"/>
            <a:ext cx="500066" cy="71438"/>
          </a:xfrm>
          <a:prstGeom prst="bentConnector3">
            <a:avLst>
              <a:gd name="adj1" fmla="val 67415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Соединительная линия уступом 140"/>
          <p:cNvCxnSpPr/>
          <p:nvPr/>
        </p:nvCxnSpPr>
        <p:spPr>
          <a:xfrm rot="5400000" flipH="1" flipV="1">
            <a:off x="6572264" y="4000504"/>
            <a:ext cx="357190" cy="357190"/>
          </a:xfrm>
          <a:prstGeom prst="bentConnector3">
            <a:avLst>
              <a:gd name="adj1" fmla="val 78444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93"/>
          <p:cNvGrpSpPr/>
          <p:nvPr/>
        </p:nvGrpSpPr>
        <p:grpSpPr>
          <a:xfrm>
            <a:off x="113993" y="1214422"/>
            <a:ext cx="6744023" cy="245089"/>
            <a:chOff x="194992" y="1275855"/>
            <a:chExt cx="6744023" cy="293894"/>
          </a:xfrm>
        </p:grpSpPr>
        <p:sp>
          <p:nvSpPr>
            <p:cNvPr id="23" name="OTLSHAPE_TB_00000000000000000000000000000000_ScaleContainer"/>
            <p:cNvSpPr/>
            <p:nvPr>
              <p:custDataLst>
                <p:tags r:id="rId21"/>
              </p:custDataLst>
            </p:nvPr>
          </p:nvSpPr>
          <p:spPr>
            <a:xfrm>
              <a:off x="194992" y="1275855"/>
              <a:ext cx="6744023" cy="293894"/>
            </a:xfrm>
            <a:prstGeom prst="roundRect">
              <a:avLst>
                <a:gd name="adj" fmla="val 10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reflection blurRad="6350" stA="0" endPos="290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/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latin typeface="Arial Narrow" pitchFamily="34" charset="0"/>
              </a:endParaRPr>
            </a:p>
          </p:txBody>
        </p:sp>
        <p:sp>
          <p:nvSpPr>
            <p:cNvPr id="24" name="OTLSHAPE_TB_00000000000000000000000000000000_TimescaleInterval1"/>
            <p:cNvSpPr txBox="1"/>
            <p:nvPr>
              <p:custDataLst>
                <p:tags r:id="rId22"/>
              </p:custDataLst>
            </p:nvPr>
          </p:nvSpPr>
          <p:spPr>
            <a:xfrm>
              <a:off x="273200" y="1309632"/>
              <a:ext cx="369711" cy="2100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ru-RU" sz="1200" kern="0" spc="-18" dirty="0" smtClean="0">
                  <a:latin typeface="Arial Narrow" pitchFamily="34" charset="0"/>
                </a:rPr>
                <a:t>1 </a:t>
              </a:r>
              <a:r>
                <a:rPr lang="ru-RU" sz="1200" b="1" kern="0" spc="-18" dirty="0" smtClean="0">
                  <a:latin typeface="Arial Narrow" pitchFamily="34" charset="0"/>
                </a:rPr>
                <a:t>семестр</a:t>
              </a:r>
              <a:endParaRPr lang="en-US" sz="1200" b="1" kern="0" spc="-18" dirty="0" smtClean="0">
                <a:latin typeface="Arial Narrow" pitchFamily="34" charset="0"/>
              </a:endParaRPr>
            </a:p>
          </p:txBody>
        </p:sp>
        <p:sp>
          <p:nvSpPr>
            <p:cNvPr id="34" name="OTLSHAPE_TB_00000000000000000000000000000000_TimescaleInterval1"/>
            <p:cNvSpPr txBox="1"/>
            <p:nvPr>
              <p:custDataLst>
                <p:tags r:id="rId23"/>
              </p:custDataLst>
            </p:nvPr>
          </p:nvSpPr>
          <p:spPr>
            <a:xfrm>
              <a:off x="1077177" y="1305013"/>
              <a:ext cx="369711" cy="2100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ru-RU" sz="1200" kern="0" spc="-18" dirty="0">
                  <a:latin typeface="Arial Narrow" pitchFamily="34" charset="0"/>
                </a:rPr>
                <a:t>2</a:t>
              </a:r>
              <a:r>
                <a:rPr lang="ru-RU" sz="1200" kern="0" spc="-18" dirty="0" smtClean="0">
                  <a:latin typeface="Arial Narrow" pitchFamily="34" charset="0"/>
                </a:rPr>
                <a:t> </a:t>
              </a:r>
              <a:r>
                <a:rPr lang="ru-RU" sz="1200" b="1" kern="0" spc="-18" dirty="0" smtClean="0">
                  <a:latin typeface="Arial Narrow" pitchFamily="34" charset="0"/>
                </a:rPr>
                <a:t>семестр</a:t>
              </a:r>
              <a:endParaRPr lang="en-US" sz="1200" b="1" kern="0" spc="-18" dirty="0" smtClean="0">
                <a:latin typeface="Arial Narrow" pitchFamily="34" charset="0"/>
              </a:endParaRPr>
            </a:p>
          </p:txBody>
        </p:sp>
        <p:sp>
          <p:nvSpPr>
            <p:cNvPr id="35" name="OTLSHAPE_TB_00000000000000000000000000000000_TimescaleInterval1"/>
            <p:cNvSpPr txBox="1"/>
            <p:nvPr>
              <p:custDataLst>
                <p:tags r:id="rId24"/>
              </p:custDataLst>
            </p:nvPr>
          </p:nvSpPr>
          <p:spPr>
            <a:xfrm>
              <a:off x="1898902" y="1285861"/>
              <a:ext cx="369711" cy="2100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ru-RU" sz="1200" kern="0" spc="-18" dirty="0">
                  <a:latin typeface="Arial Narrow" pitchFamily="34" charset="0"/>
                </a:rPr>
                <a:t>3</a:t>
              </a:r>
              <a:r>
                <a:rPr lang="ru-RU" sz="1200" kern="0" spc="-18" dirty="0" smtClean="0">
                  <a:latin typeface="Arial Narrow" pitchFamily="34" charset="0"/>
                </a:rPr>
                <a:t> </a:t>
              </a:r>
              <a:r>
                <a:rPr lang="ru-RU" sz="1200" b="1" kern="0" spc="-18" dirty="0" smtClean="0">
                  <a:latin typeface="Arial Narrow" pitchFamily="34" charset="0"/>
                </a:rPr>
                <a:t>семестр</a:t>
              </a:r>
              <a:endParaRPr lang="en-US" sz="1200" b="1" kern="0" spc="-18" dirty="0" smtClean="0">
                <a:latin typeface="Arial Narrow" pitchFamily="34" charset="0"/>
              </a:endParaRPr>
            </a:p>
          </p:txBody>
        </p:sp>
        <p:sp>
          <p:nvSpPr>
            <p:cNvPr id="36" name="OTLSHAPE_TB_00000000000000000000000000000000_TimescaleInterval1"/>
            <p:cNvSpPr txBox="1"/>
            <p:nvPr>
              <p:custDataLst>
                <p:tags r:id="rId25"/>
              </p:custDataLst>
            </p:nvPr>
          </p:nvSpPr>
          <p:spPr>
            <a:xfrm>
              <a:off x="2630652" y="1285861"/>
              <a:ext cx="369711" cy="2100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ru-RU" sz="1200" kern="0" spc="-18" dirty="0">
                  <a:latin typeface="Arial Narrow" pitchFamily="34" charset="0"/>
                </a:rPr>
                <a:t>4</a:t>
              </a:r>
              <a:r>
                <a:rPr lang="ru-RU" sz="1200" kern="0" spc="-18" dirty="0" smtClean="0">
                  <a:latin typeface="Arial Narrow" pitchFamily="34" charset="0"/>
                </a:rPr>
                <a:t> </a:t>
              </a:r>
              <a:r>
                <a:rPr lang="ru-RU" sz="1200" b="1" kern="0" spc="-18" dirty="0" smtClean="0">
                  <a:latin typeface="Arial Narrow" pitchFamily="34" charset="0"/>
                </a:rPr>
                <a:t>семестр</a:t>
              </a:r>
              <a:endParaRPr lang="en-US" sz="1200" b="1" kern="0" spc="-18" dirty="0" smtClean="0">
                <a:latin typeface="Arial Narrow" pitchFamily="34" charset="0"/>
              </a:endParaRPr>
            </a:p>
          </p:txBody>
        </p:sp>
        <p:sp>
          <p:nvSpPr>
            <p:cNvPr id="37" name="OTLSHAPE_TB_00000000000000000000000000000000_TimescaleInterval1"/>
            <p:cNvSpPr txBox="1"/>
            <p:nvPr>
              <p:custDataLst>
                <p:tags r:id="rId26"/>
              </p:custDataLst>
            </p:nvPr>
          </p:nvSpPr>
          <p:spPr>
            <a:xfrm>
              <a:off x="3480629" y="1277198"/>
              <a:ext cx="369711" cy="2100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ru-RU" sz="1200" kern="0" spc="-18" dirty="0">
                  <a:latin typeface="Arial Narrow" pitchFamily="34" charset="0"/>
                </a:rPr>
                <a:t>5</a:t>
              </a:r>
              <a:r>
                <a:rPr lang="ru-RU" sz="1200" kern="0" spc="-18" dirty="0" smtClean="0">
                  <a:latin typeface="Arial Narrow" pitchFamily="34" charset="0"/>
                </a:rPr>
                <a:t> </a:t>
              </a:r>
              <a:r>
                <a:rPr lang="ru-RU" sz="1200" b="1" kern="0" spc="-18" dirty="0" smtClean="0">
                  <a:latin typeface="Arial Narrow" pitchFamily="34" charset="0"/>
                </a:rPr>
                <a:t>семестр</a:t>
              </a:r>
              <a:endParaRPr lang="en-US" sz="1200" b="1" kern="0" spc="-18" dirty="0" smtClean="0">
                <a:latin typeface="Arial Narrow" pitchFamily="34" charset="0"/>
              </a:endParaRPr>
            </a:p>
          </p:txBody>
        </p:sp>
        <p:sp>
          <p:nvSpPr>
            <p:cNvPr id="38" name="OTLSHAPE_TB_00000000000000000000000000000000_TimescaleInterval1"/>
            <p:cNvSpPr txBox="1"/>
            <p:nvPr>
              <p:custDataLst>
                <p:tags r:id="rId27"/>
              </p:custDataLst>
            </p:nvPr>
          </p:nvSpPr>
          <p:spPr>
            <a:xfrm>
              <a:off x="4213213" y="1275855"/>
              <a:ext cx="369711" cy="2100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ru-RU" sz="1200" kern="0" spc="-18" dirty="0">
                  <a:latin typeface="Arial Narrow" pitchFamily="34" charset="0"/>
                </a:rPr>
                <a:t>6</a:t>
              </a:r>
              <a:r>
                <a:rPr lang="ru-RU" sz="1200" kern="0" spc="-18" dirty="0" smtClean="0">
                  <a:latin typeface="Arial Narrow" pitchFamily="34" charset="0"/>
                </a:rPr>
                <a:t> </a:t>
              </a:r>
              <a:r>
                <a:rPr lang="ru-RU" sz="1200" b="1" kern="0" spc="-18" dirty="0" smtClean="0">
                  <a:latin typeface="Arial Narrow" pitchFamily="34" charset="0"/>
                </a:rPr>
                <a:t>семестр</a:t>
              </a:r>
              <a:endParaRPr lang="en-US" sz="1200" b="1" kern="0" spc="-18" dirty="0" smtClean="0">
                <a:latin typeface="Arial Narrow" pitchFamily="34" charset="0"/>
              </a:endParaRPr>
            </a:p>
          </p:txBody>
        </p:sp>
        <p:sp>
          <p:nvSpPr>
            <p:cNvPr id="39" name="OTLSHAPE_TB_00000000000000000000000000000000_TimescaleInterval1"/>
            <p:cNvSpPr txBox="1"/>
            <p:nvPr>
              <p:custDataLst>
                <p:tags r:id="rId28"/>
              </p:custDataLst>
            </p:nvPr>
          </p:nvSpPr>
          <p:spPr>
            <a:xfrm>
              <a:off x="5088186" y="1275855"/>
              <a:ext cx="369711" cy="2100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ru-RU" sz="1200" kern="0" spc="-18" dirty="0">
                  <a:latin typeface="Arial Narrow" pitchFamily="34" charset="0"/>
                </a:rPr>
                <a:t>7</a:t>
              </a:r>
              <a:r>
                <a:rPr lang="ru-RU" sz="1200" kern="0" spc="-18" dirty="0" smtClean="0">
                  <a:latin typeface="Arial Narrow" pitchFamily="34" charset="0"/>
                </a:rPr>
                <a:t> </a:t>
              </a:r>
              <a:r>
                <a:rPr lang="ru-RU" sz="1200" b="1" kern="0" spc="-18" dirty="0" smtClean="0">
                  <a:latin typeface="Arial Narrow" pitchFamily="34" charset="0"/>
                </a:rPr>
                <a:t>семестр</a:t>
              </a:r>
              <a:endParaRPr lang="en-US" sz="1200" b="1" kern="0" spc="-18" dirty="0" smtClean="0">
                <a:latin typeface="Arial Narrow" pitchFamily="34" charset="0"/>
              </a:endParaRPr>
            </a:p>
          </p:txBody>
        </p:sp>
        <p:sp>
          <p:nvSpPr>
            <p:cNvPr id="40" name="OTLSHAPE_TB_00000000000000000000000000000000_TimescaleInterval1"/>
            <p:cNvSpPr txBox="1"/>
            <p:nvPr>
              <p:custDataLst>
                <p:tags r:id="rId29"/>
              </p:custDataLst>
            </p:nvPr>
          </p:nvSpPr>
          <p:spPr>
            <a:xfrm>
              <a:off x="6060040" y="1285861"/>
              <a:ext cx="369711" cy="2100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ru-RU" sz="1200" kern="0" spc="-18" dirty="0">
                  <a:latin typeface="Arial Narrow" pitchFamily="34" charset="0"/>
                </a:rPr>
                <a:t>8</a:t>
              </a:r>
              <a:r>
                <a:rPr lang="ru-RU" sz="1200" kern="0" spc="-18" dirty="0" smtClean="0">
                  <a:latin typeface="Arial Narrow" pitchFamily="34" charset="0"/>
                </a:rPr>
                <a:t> </a:t>
              </a:r>
              <a:r>
                <a:rPr lang="ru-RU" sz="1200" b="1" kern="0" spc="-18" dirty="0" smtClean="0">
                  <a:latin typeface="Arial Narrow" pitchFamily="34" charset="0"/>
                </a:rPr>
                <a:t>семестр</a:t>
              </a:r>
              <a:endParaRPr lang="en-US" sz="1200" b="1" kern="0" spc="-18" dirty="0" smtClean="0">
                <a:latin typeface="Arial Narrow" pitchFamily="34" charset="0"/>
              </a:endParaRPr>
            </a:p>
          </p:txBody>
        </p:sp>
      </p:grpSp>
      <p:pic>
        <p:nvPicPr>
          <p:cNvPr id="19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39" y="190917"/>
            <a:ext cx="922936" cy="5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857224" y="1086405"/>
            <a:ext cx="0" cy="5771595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TB_00000000000000000000000000000000_Separator1"/>
          <p:cNvCxnSpPr/>
          <p:nvPr>
            <p:custDataLst>
              <p:tags r:id="rId1"/>
            </p:custDataLst>
          </p:nvPr>
        </p:nvCxnSpPr>
        <p:spPr>
          <a:xfrm>
            <a:off x="971600" y="1405126"/>
            <a:ext cx="0" cy="254000"/>
          </a:xfrm>
          <a:prstGeom prst="line">
            <a:avLst/>
          </a:prstGeom>
          <a:noFill/>
          <a:ln w="6350" cap="flat" cmpd="sng" algn="ctr">
            <a:solidFill>
              <a:srgbClr val="E7E6E6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OTLSHAPE_TB_00000000000000000000000000000000_Separator8"/>
          <p:cNvCxnSpPr/>
          <p:nvPr>
            <p:custDataLst>
              <p:tags r:id="rId2"/>
            </p:custDataLst>
          </p:nvPr>
        </p:nvCxnSpPr>
        <p:spPr>
          <a:xfrm>
            <a:off x="10072226" y="3614371"/>
            <a:ext cx="0" cy="254000"/>
          </a:xfrm>
          <a:prstGeom prst="line">
            <a:avLst/>
          </a:prstGeom>
          <a:noFill/>
          <a:ln w="6350" cap="flat" cmpd="sng" algn="ctr">
            <a:solidFill>
              <a:srgbClr val="E7E6E6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OTLSHAPE_T_e6f5c918bdd649a1ac919cf22468a23b_Shape"/>
          <p:cNvSpPr/>
          <p:nvPr>
            <p:custDataLst>
              <p:tags r:id="rId3"/>
            </p:custDataLst>
          </p:nvPr>
        </p:nvSpPr>
        <p:spPr>
          <a:xfrm>
            <a:off x="142844" y="2073134"/>
            <a:ext cx="6377272" cy="427172"/>
          </a:xfrm>
          <a:prstGeom prst="roundRect">
            <a:avLst>
              <a:gd name="adj" fmla="val 100000"/>
            </a:avLst>
          </a:prstGeom>
          <a:solidFill>
            <a:schemeClr val="tx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47" name="OTLSHAPE_T_e6f5c918bdd649a1ac919cf22468a23b_JoinedDate"/>
          <p:cNvSpPr txBox="1"/>
          <p:nvPr>
            <p:custDataLst>
              <p:tags r:id="rId4"/>
            </p:custDataLst>
          </p:nvPr>
        </p:nvSpPr>
        <p:spPr>
          <a:xfrm>
            <a:off x="714348" y="2143116"/>
            <a:ext cx="4485983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ru-RU" sz="1400" kern="0" spc="-4" dirty="0" smtClean="0">
                <a:solidFill>
                  <a:prstClr val="white"/>
                </a:solidFill>
                <a:latin typeface="Arial Narrow" pitchFamily="34" charset="0"/>
              </a:rPr>
              <a:t>Модуль языковой подготовки</a:t>
            </a:r>
            <a:endParaRPr lang="en-US" sz="1400" kern="0" spc="-4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858016" y="2143116"/>
            <a:ext cx="2143140" cy="571503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000" dirty="0" smtClean="0">
                <a:solidFill>
                  <a:srgbClr val="0070C0"/>
                </a:solidFill>
                <a:latin typeface="Arial Narrow" pitchFamily="34" charset="0"/>
              </a:rPr>
              <a:t>-навыки коммуникации</a:t>
            </a:r>
            <a:endParaRPr lang="ru-RU" sz="1000" dirty="0">
              <a:solidFill>
                <a:srgbClr val="0070C0"/>
              </a:solidFill>
              <a:latin typeface="Arial Narrow" pitchFamily="34" charset="0"/>
            </a:endParaRPr>
          </a:p>
          <a:p>
            <a:pPr algn="just"/>
            <a:r>
              <a:rPr lang="ru-RU" sz="1000" dirty="0" smtClean="0">
                <a:solidFill>
                  <a:srgbClr val="0070C0"/>
                </a:solidFill>
                <a:latin typeface="Arial Narrow" pitchFamily="34" charset="0"/>
              </a:rPr>
              <a:t>-способность работать самостоятельно и в команде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58016" y="1142983"/>
            <a:ext cx="2205923" cy="928695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00" dirty="0" smtClean="0">
                <a:solidFill>
                  <a:srgbClr val="0070C0"/>
                </a:solidFill>
                <a:latin typeface="Arial Narrow" pitchFamily="34" charset="0"/>
              </a:rPr>
              <a:t>- Развитие </a:t>
            </a:r>
            <a:r>
              <a:rPr lang="ru-RU" sz="1000" dirty="0">
                <a:solidFill>
                  <a:srgbClr val="0070C0"/>
                </a:solidFill>
                <a:latin typeface="Arial Narrow" pitchFamily="34" charset="0"/>
              </a:rPr>
              <a:t>критического </a:t>
            </a:r>
            <a:r>
              <a:rPr lang="ru-RU" sz="1000" dirty="0" smtClean="0">
                <a:solidFill>
                  <a:srgbClr val="0070C0"/>
                </a:solidFill>
                <a:latin typeface="Arial Narrow" pitchFamily="34" charset="0"/>
              </a:rPr>
              <a:t>мышления</a:t>
            </a:r>
          </a:p>
          <a:p>
            <a:pPr>
              <a:buFontTx/>
              <a:buChar char="-"/>
            </a:pPr>
            <a:r>
              <a:rPr lang="ru-RU" sz="1000" dirty="0" smtClean="0">
                <a:solidFill>
                  <a:srgbClr val="0070C0"/>
                </a:solidFill>
                <a:latin typeface="Arial Narrow" pitchFamily="34" charset="0"/>
              </a:rPr>
              <a:t>Умение разрабатывать </a:t>
            </a:r>
            <a:r>
              <a:rPr lang="ru-RU" sz="1000" dirty="0">
                <a:solidFill>
                  <a:srgbClr val="0070C0"/>
                </a:solidFill>
                <a:latin typeface="Arial Narrow" pitchFamily="34" charset="0"/>
              </a:rPr>
              <a:t>проекты в составе авторского </a:t>
            </a:r>
            <a:r>
              <a:rPr lang="ru-RU" sz="1000" dirty="0" smtClean="0">
                <a:solidFill>
                  <a:srgbClr val="0070C0"/>
                </a:solidFill>
                <a:latin typeface="Arial Narrow" pitchFamily="34" charset="0"/>
              </a:rPr>
              <a:t>коллектива</a:t>
            </a:r>
          </a:p>
          <a:p>
            <a:pPr>
              <a:buFontTx/>
              <a:buChar char="-"/>
            </a:pPr>
            <a:r>
              <a:rPr lang="ru-RU" sz="1000" dirty="0">
                <a:solidFill>
                  <a:srgbClr val="0070C0"/>
                </a:solidFill>
                <a:latin typeface="Arial Narrow" pitchFamily="34" charset="0"/>
              </a:rPr>
              <a:t>использовать </a:t>
            </a:r>
            <a:r>
              <a:rPr lang="ru-RU" sz="1000" dirty="0" smtClean="0">
                <a:solidFill>
                  <a:srgbClr val="0070C0"/>
                </a:solidFill>
                <a:latin typeface="Arial Narrow" pitchFamily="34" charset="0"/>
              </a:rPr>
              <a:t>информационные </a:t>
            </a:r>
            <a:r>
              <a:rPr lang="ru-RU" sz="1000" dirty="0">
                <a:solidFill>
                  <a:srgbClr val="0070C0"/>
                </a:solidFill>
                <a:latin typeface="Arial Narrow" pitchFamily="34" charset="0"/>
              </a:rPr>
              <a:t>технологии при разработке </a:t>
            </a:r>
            <a:r>
              <a:rPr lang="ru-RU" sz="1000" dirty="0" smtClean="0">
                <a:solidFill>
                  <a:srgbClr val="0070C0"/>
                </a:solidFill>
                <a:latin typeface="Arial Narrow" pitchFamily="34" charset="0"/>
              </a:rPr>
              <a:t>проектов</a:t>
            </a:r>
            <a:endParaRPr lang="ru-RU" sz="10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858016" y="2857496"/>
            <a:ext cx="2143140" cy="71438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000" dirty="0" smtClean="0">
                <a:solidFill>
                  <a:prstClr val="black"/>
                </a:solidFill>
                <a:latin typeface="Arial Narrow" pitchFamily="34" charset="0"/>
              </a:rPr>
              <a:t>-</a:t>
            </a:r>
            <a:r>
              <a:rPr lang="ru-RU" sz="1000" dirty="0" smtClean="0">
                <a:solidFill>
                  <a:srgbClr val="0070C0"/>
                </a:solidFill>
                <a:latin typeface="Arial Narrow" pitchFamily="34" charset="0"/>
              </a:rPr>
              <a:t>математическое планирование экспериментов</a:t>
            </a:r>
            <a:endParaRPr lang="ru-RU" sz="1000" dirty="0">
              <a:solidFill>
                <a:srgbClr val="0070C0"/>
              </a:solidFill>
              <a:latin typeface="Arial Narrow" pitchFamily="34" charset="0"/>
            </a:endParaRPr>
          </a:p>
          <a:p>
            <a:pPr algn="just"/>
            <a:r>
              <a:rPr lang="ru-RU" sz="1000" dirty="0" smtClean="0">
                <a:solidFill>
                  <a:srgbClr val="0070C0"/>
                </a:solidFill>
                <a:latin typeface="Arial Narrow" pitchFamily="34" charset="0"/>
              </a:rPr>
              <a:t>-Управление </a:t>
            </a:r>
            <a:r>
              <a:rPr lang="ru-RU" sz="1000" dirty="0">
                <a:solidFill>
                  <a:srgbClr val="0070C0"/>
                </a:solidFill>
                <a:latin typeface="Arial Narrow" pitchFamily="34" charset="0"/>
              </a:rPr>
              <a:t>проектами</a:t>
            </a:r>
          </a:p>
          <a:p>
            <a:pPr algn="just"/>
            <a:r>
              <a:rPr lang="ru-RU" sz="1000" dirty="0">
                <a:solidFill>
                  <a:srgbClr val="0070C0"/>
                </a:solidFill>
                <a:latin typeface="Arial Narrow" pitchFamily="34" charset="0"/>
              </a:rPr>
              <a:t>-Системное мышление 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929454" y="3714752"/>
            <a:ext cx="2071702" cy="10730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000" b="1" i="1" dirty="0" smtClean="0">
                <a:solidFill>
                  <a:srgbClr val="0070C0"/>
                </a:solidFill>
                <a:latin typeface="Arial Narrow" pitchFamily="34" charset="0"/>
              </a:rPr>
              <a:t>Инженер-конструктор, инженер-технолог</a:t>
            </a:r>
          </a:p>
          <a:p>
            <a:pPr algn="just"/>
            <a:r>
              <a:rPr lang="ru-RU" sz="1000" b="1" i="1" dirty="0">
                <a:solidFill>
                  <a:srgbClr val="0070C0"/>
                </a:solidFill>
                <a:latin typeface="Arial Narrow" pitchFamily="34" charset="0"/>
              </a:rPr>
              <a:t>-</a:t>
            </a:r>
            <a:r>
              <a:rPr lang="ru-RU" sz="1000" i="1" dirty="0" smtClean="0">
                <a:solidFill>
                  <a:srgbClr val="0070C0"/>
                </a:solidFill>
                <a:latin typeface="Arial Narrow" pitchFamily="34" charset="0"/>
              </a:rPr>
              <a:t>способность </a:t>
            </a:r>
            <a:r>
              <a:rPr lang="ru-RU" sz="1000" i="1" dirty="0">
                <a:solidFill>
                  <a:srgbClr val="0070C0"/>
                </a:solidFill>
                <a:latin typeface="Arial Narrow" pitchFamily="34" charset="0"/>
              </a:rPr>
              <a:t>обосновывать принятие конкретного технического решения при разработке технологических процессов</a:t>
            </a:r>
            <a:endParaRPr lang="ru-RU" sz="10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906363" y="4912658"/>
            <a:ext cx="2023355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000" b="1" i="1" dirty="0">
                <a:solidFill>
                  <a:srgbClr val="0070C0"/>
                </a:solidFill>
                <a:latin typeface="Arial Narrow" pitchFamily="34" charset="0"/>
              </a:rPr>
              <a:t>С</a:t>
            </a:r>
            <a:r>
              <a:rPr lang="ru-RU" sz="1000" b="1" i="1" dirty="0" smtClean="0">
                <a:solidFill>
                  <a:srgbClr val="0070C0"/>
                </a:solidFill>
                <a:latin typeface="Arial Narrow" pitchFamily="34" charset="0"/>
              </a:rPr>
              <a:t>пециалист </a:t>
            </a:r>
            <a:r>
              <a:rPr lang="ru-RU" sz="1000" b="1" i="1" dirty="0">
                <a:solidFill>
                  <a:srgbClr val="0070C0"/>
                </a:solidFill>
                <a:latin typeface="Arial Narrow" pitchFamily="34" charset="0"/>
              </a:rPr>
              <a:t>по разработке опытно-конструкторской и технологической документации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929453" y="6404787"/>
            <a:ext cx="2000265" cy="3817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108" b="1" i="1" dirty="0" smtClean="0">
                <a:solidFill>
                  <a:srgbClr val="0070C0"/>
                </a:solidFill>
                <a:latin typeface="Arial Narrow" pitchFamily="34" charset="0"/>
              </a:rPr>
              <a:t>Инженер </a:t>
            </a:r>
            <a:r>
              <a:rPr lang="ru-RU" sz="1108" b="1" i="1" dirty="0">
                <a:solidFill>
                  <a:srgbClr val="0070C0"/>
                </a:solidFill>
                <a:latin typeface="Arial Narrow" pitchFamily="34" charset="0"/>
              </a:rPr>
              <a:t>по качеству</a:t>
            </a:r>
          </a:p>
        </p:txBody>
      </p:sp>
      <p:sp>
        <p:nvSpPr>
          <p:cNvPr id="58" name="OTLSHAPE_T_e6f5c918bdd649a1ac919cf22468a23b_Shape"/>
          <p:cNvSpPr/>
          <p:nvPr>
            <p:custDataLst>
              <p:tags r:id="rId5"/>
            </p:custDataLst>
          </p:nvPr>
        </p:nvSpPr>
        <p:spPr>
          <a:xfrm>
            <a:off x="142844" y="2571744"/>
            <a:ext cx="6023118" cy="427172"/>
          </a:xfrm>
          <a:prstGeom prst="roundRect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9" name="OTLSHAPE_T_e6f5c918bdd649a1ac919cf22468a23b_JoinedDate"/>
          <p:cNvSpPr txBox="1"/>
          <p:nvPr>
            <p:custDataLst>
              <p:tags r:id="rId6"/>
            </p:custDataLst>
          </p:nvPr>
        </p:nvSpPr>
        <p:spPr>
          <a:xfrm>
            <a:off x="642910" y="2642052"/>
            <a:ext cx="2784937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ru-RU" sz="1400" kern="0" spc="-4" dirty="0" smtClean="0">
                <a:solidFill>
                  <a:prstClr val="white"/>
                </a:solidFill>
                <a:latin typeface="Arial Narrow" pitchFamily="34" charset="0"/>
              </a:rPr>
              <a:t>Общегуманитарный модуль</a:t>
            </a:r>
            <a:endParaRPr lang="en-US" sz="1400" kern="0" spc="-4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0" name="OTLSHAPE_T_e6f5c918bdd649a1ac919cf22468a23b_Shape"/>
          <p:cNvSpPr/>
          <p:nvPr>
            <p:custDataLst>
              <p:tags r:id="rId7"/>
            </p:custDataLst>
          </p:nvPr>
        </p:nvSpPr>
        <p:spPr>
          <a:xfrm>
            <a:off x="142844" y="3073235"/>
            <a:ext cx="4714908" cy="498641"/>
          </a:xfrm>
          <a:prstGeom prst="roundRect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>
              <a:defRPr/>
            </a:pPr>
            <a:endParaRPr lang="en-US" sz="1400" kern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1" name="OTLSHAPE_T_e6f5c918bdd649a1ac919cf22468a23b_JoinedDate"/>
          <p:cNvSpPr txBox="1"/>
          <p:nvPr>
            <p:custDataLst>
              <p:tags r:id="rId8"/>
            </p:custDataLst>
          </p:nvPr>
        </p:nvSpPr>
        <p:spPr>
          <a:xfrm>
            <a:off x="642910" y="3071810"/>
            <a:ext cx="2950562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ru-RU" sz="1400" kern="0" spc="-4" dirty="0" smtClean="0">
                <a:solidFill>
                  <a:prstClr val="white"/>
                </a:solidFill>
                <a:latin typeface="Arial Narrow" pitchFamily="34" charset="0"/>
              </a:rPr>
              <a:t>Математический и естественно-научный модуль</a:t>
            </a:r>
            <a:endParaRPr lang="en-US" sz="1400" kern="0" spc="-4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72" name="Picture 4" descr="http://png.clipart.me/graphics/previews/141/science-related-biology-physics-and-chemistry-icon-set_141983878.jpg"/>
          <p:cNvPicPr>
            <a:picLocks noChangeAspect="1" noChangeArrowheads="1"/>
          </p:cNvPicPr>
          <p:nvPr/>
        </p:nvPicPr>
        <p:blipFill rotWithShape="1"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77704" r="76951" b="2401"/>
          <a:stretch/>
        </p:blipFill>
        <p:spPr bwMode="auto">
          <a:xfrm>
            <a:off x="285720" y="2602000"/>
            <a:ext cx="291246" cy="2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://png.clipart.me/graphics/previews/141/science-related-biology-physics-and-chemistry-icon-set_141983878.jpg"/>
          <p:cNvPicPr>
            <a:picLocks noChangeAspect="1" noChangeArrowheads="1"/>
          </p:cNvPicPr>
          <p:nvPr/>
        </p:nvPicPr>
        <p:blipFill rotWithShape="1">
          <a:blip r:embed="rId3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4638" r="74509" b="77457"/>
          <a:stretch/>
        </p:blipFill>
        <p:spPr bwMode="auto">
          <a:xfrm>
            <a:off x="214282" y="3110384"/>
            <a:ext cx="415470" cy="3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Скругленный прямоугольник 86"/>
          <p:cNvSpPr/>
          <p:nvPr/>
        </p:nvSpPr>
        <p:spPr>
          <a:xfrm>
            <a:off x="6906556" y="5584304"/>
            <a:ext cx="2023162" cy="7504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000" b="1" i="1" dirty="0">
                <a:solidFill>
                  <a:srgbClr val="0070C0"/>
                </a:solidFill>
                <a:latin typeface="Arial Narrow" pitchFamily="34" charset="0"/>
              </a:rPr>
              <a:t>Менеджер </a:t>
            </a:r>
            <a:r>
              <a:rPr lang="ru-RU" sz="1000" b="1" i="1" dirty="0" smtClean="0">
                <a:solidFill>
                  <a:srgbClr val="0070C0"/>
                </a:solidFill>
                <a:latin typeface="Arial Narrow" pitchFamily="34" charset="0"/>
              </a:rPr>
              <a:t>проектов</a:t>
            </a:r>
          </a:p>
          <a:p>
            <a:pPr algn="just"/>
            <a:r>
              <a:rPr lang="ru-RU" sz="1000" b="1" i="1" dirty="0">
                <a:solidFill>
                  <a:srgbClr val="0070C0"/>
                </a:solidFill>
                <a:latin typeface="Arial Narrow" pitchFamily="34" charset="0"/>
              </a:rPr>
              <a:t>-</a:t>
            </a:r>
            <a:r>
              <a:rPr lang="ru-RU" sz="1000" i="1" dirty="0" smtClean="0">
                <a:solidFill>
                  <a:srgbClr val="0070C0"/>
                </a:solidFill>
                <a:latin typeface="Arial Narrow" pitchFamily="34" charset="0"/>
              </a:rPr>
              <a:t>способность </a:t>
            </a:r>
            <a:r>
              <a:rPr lang="ru-RU" sz="1000" i="1" dirty="0">
                <a:solidFill>
                  <a:srgbClr val="0070C0"/>
                </a:solidFill>
                <a:latin typeface="Arial Narrow" pitchFamily="34" charset="0"/>
              </a:rPr>
              <a:t>анализировать технологический процесс как объект управления</a:t>
            </a:r>
          </a:p>
        </p:txBody>
      </p:sp>
      <p:cxnSp>
        <p:nvCxnSpPr>
          <p:cNvPr id="89" name="Соединительная линия уступом 88"/>
          <p:cNvCxnSpPr>
            <a:stCxn id="60" idx="3"/>
          </p:cNvCxnSpPr>
          <p:nvPr/>
        </p:nvCxnSpPr>
        <p:spPr>
          <a:xfrm flipV="1">
            <a:off x="4857752" y="3143248"/>
            <a:ext cx="2000264" cy="17930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46" idx="3"/>
            <a:endCxn id="49" idx="1"/>
          </p:cNvCxnSpPr>
          <p:nvPr/>
        </p:nvCxnSpPr>
        <p:spPr>
          <a:xfrm>
            <a:off x="6520116" y="2286720"/>
            <a:ext cx="337900" cy="14214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ная линия уступом 91"/>
          <p:cNvCxnSpPr>
            <a:endCxn id="50" idx="1"/>
          </p:cNvCxnSpPr>
          <p:nvPr/>
        </p:nvCxnSpPr>
        <p:spPr>
          <a:xfrm flipV="1">
            <a:off x="6571470" y="1607331"/>
            <a:ext cx="286546" cy="10795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ная линия уступом 92"/>
          <p:cNvCxnSpPr/>
          <p:nvPr/>
        </p:nvCxnSpPr>
        <p:spPr>
          <a:xfrm flipV="1">
            <a:off x="3286116" y="2571744"/>
            <a:ext cx="3571900" cy="142876"/>
          </a:xfrm>
          <a:prstGeom prst="bentConnector3">
            <a:avLst>
              <a:gd name="adj1" fmla="val 94438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-1143028" y="4000492"/>
            <a:ext cx="5715016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-357210" y="4000492"/>
            <a:ext cx="5715016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5400000">
            <a:off x="428608" y="4000492"/>
            <a:ext cx="5715016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4000496" y="1086405"/>
            <a:ext cx="0" cy="5771595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857752" y="1142984"/>
            <a:ext cx="0" cy="5771595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5786446" y="1142984"/>
            <a:ext cx="0" cy="5771595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Группа 100"/>
          <p:cNvGrpSpPr/>
          <p:nvPr/>
        </p:nvGrpSpPr>
        <p:grpSpPr>
          <a:xfrm>
            <a:off x="142844" y="1571612"/>
            <a:ext cx="6429420" cy="427172"/>
            <a:chOff x="142844" y="1571612"/>
            <a:chExt cx="6578138" cy="427172"/>
          </a:xfrm>
        </p:grpSpPr>
        <p:sp>
          <p:nvSpPr>
            <p:cNvPr id="27" name="OTLSHAPE_T_e6f5c918bdd649a1ac919cf22468a23b_Shape"/>
            <p:cNvSpPr/>
            <p:nvPr>
              <p:custDataLst>
                <p:tags r:id="rId19"/>
              </p:custDataLst>
            </p:nvPr>
          </p:nvSpPr>
          <p:spPr>
            <a:xfrm>
              <a:off x="142844" y="1571612"/>
              <a:ext cx="6578138" cy="427172"/>
            </a:xfrm>
            <a:prstGeom prst="roundRect">
              <a:avLst>
                <a:gd name="adj" fmla="val 100000"/>
              </a:avLst>
            </a:prstGeom>
            <a:solidFill>
              <a:schemeClr val="tx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41" name="OTLSHAPE_T_e6f5c918bdd649a1ac919cf22468a23b_JoinedDate"/>
            <p:cNvSpPr txBox="1"/>
            <p:nvPr>
              <p:custDataLst>
                <p:tags r:id="rId20"/>
              </p:custDataLst>
            </p:nvPr>
          </p:nvSpPr>
          <p:spPr>
            <a:xfrm>
              <a:off x="745742" y="1620824"/>
              <a:ext cx="3486440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>
                <a:defRPr/>
              </a:pPr>
              <a:r>
                <a:rPr lang="ru-RU" sz="1400" kern="0" spc="-4" dirty="0" smtClean="0">
                  <a:solidFill>
                    <a:prstClr val="white"/>
                  </a:solidFill>
                  <a:latin typeface="Arial Narrow" pitchFamily="34" charset="0"/>
                </a:rPr>
                <a:t>Проектная</a:t>
              </a:r>
              <a:r>
                <a:rPr lang="ru-RU" sz="2000" kern="0" spc="-4" dirty="0" smtClean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r>
                <a:rPr lang="ru-RU" sz="1400" kern="0" spc="-4" dirty="0" smtClean="0">
                  <a:solidFill>
                    <a:prstClr val="white"/>
                  </a:solidFill>
                  <a:latin typeface="Arial Narrow" pitchFamily="34" charset="0"/>
                </a:rPr>
                <a:t>деятельность</a:t>
              </a:r>
              <a:endParaRPr lang="en-US" sz="1400" kern="0" spc="-4" dirty="0" smtClean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pic>
          <p:nvPicPr>
            <p:cNvPr id="86" name="Picture 14" descr="&amp;Kcy;&amp;acy;&amp;rcy;&amp;tcy;&amp;icy;&amp;ncy;&amp;kcy;&amp;icy; &amp;pcy;&amp;ocy; &amp;zcy;&amp;acy;&amp;pcy;&amp;rcy;&amp;ocy;&amp;scy;&amp;ucy; &amp;ncy;&amp;acy;&amp;ucy;&amp;kcy;&amp;acy; &amp;mcy;&amp;acy;&amp;tcy;&amp;iecy;&amp;mcy;&amp;acy;&amp;tcy;&amp;icy;&amp;kcy;&amp;acy; &amp;kcy;&amp;lcy;&amp;icy;&amp;pcy;&amp;acy;&amp;rcy;&amp;tcy;"/>
            <p:cNvPicPr>
              <a:picLocks noChangeAspect="1" noChangeArrowheads="1"/>
            </p:cNvPicPr>
            <p:nvPr/>
          </p:nvPicPr>
          <p:blipFill rotWithShape="1">
            <a:blip r:embed="rId3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40" t="78727" r="29734" b="1378"/>
            <a:stretch/>
          </p:blipFill>
          <p:spPr bwMode="auto">
            <a:xfrm>
              <a:off x="299569" y="1581781"/>
              <a:ext cx="284784" cy="406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5954" name="Picture 2" descr="C:\Users\Asus\Desktop\vector-flag-button-series-of-all-sovereign-countries-united-kingdom_114762712.jpg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596" y="2071678"/>
            <a:ext cx="428628" cy="428628"/>
          </a:xfrm>
          <a:prstGeom prst="rect">
            <a:avLst/>
          </a:prstGeom>
          <a:noFill/>
        </p:spPr>
      </p:pic>
      <p:sp>
        <p:nvSpPr>
          <p:cNvPr id="66" name="OTLSHAPE_T_e6f5c918bdd649a1ac919cf22468a23b_Shape"/>
          <p:cNvSpPr/>
          <p:nvPr>
            <p:custDataLst>
              <p:tags r:id="rId9"/>
            </p:custDataLst>
          </p:nvPr>
        </p:nvSpPr>
        <p:spPr>
          <a:xfrm>
            <a:off x="238602" y="4143380"/>
            <a:ext cx="6551805" cy="427172"/>
          </a:xfrm>
          <a:prstGeom prst="roundRect">
            <a:avLst>
              <a:gd name="adj" fmla="val 100000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>
              <a:defRPr/>
            </a:pPr>
            <a:endParaRPr lang="en-US" sz="1400" kern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7" name="OTLSHAPE_T_e6f5c918bdd649a1ac919cf22468a23b_JoinedDate"/>
          <p:cNvSpPr txBox="1"/>
          <p:nvPr>
            <p:custDataLst>
              <p:tags r:id="rId10"/>
            </p:custDataLst>
          </p:nvPr>
        </p:nvSpPr>
        <p:spPr>
          <a:xfrm>
            <a:off x="1031508" y="4245004"/>
            <a:ext cx="5695197" cy="2154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ru-RU" sz="1400" kern="0" spc="-4" dirty="0">
                <a:solidFill>
                  <a:prstClr val="white"/>
                </a:solidFill>
                <a:latin typeface="Arial Narrow" pitchFamily="34" charset="0"/>
              </a:rPr>
              <a:t>Работа с технологическими процессами и машинами </a:t>
            </a:r>
          </a:p>
        </p:txBody>
      </p:sp>
      <p:pic>
        <p:nvPicPr>
          <p:cNvPr id="75" name="Picture 4" descr="http://png.clipart.me/graphics/previews/141/science-related-biology-physics-and-chemistry-icon-set_141983878.jpg"/>
          <p:cNvPicPr>
            <a:picLocks noChangeAspect="1" noChangeArrowheads="1"/>
          </p:cNvPicPr>
          <p:nvPr/>
        </p:nvPicPr>
        <p:blipFill rotWithShape="1"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51697" r="75381" b="26419"/>
          <a:stretch/>
        </p:blipFill>
        <p:spPr bwMode="auto">
          <a:xfrm>
            <a:off x="379906" y="4143380"/>
            <a:ext cx="406781" cy="406782"/>
          </a:xfrm>
          <a:prstGeom prst="rect">
            <a:avLst/>
          </a:prstGeom>
          <a:solidFill>
            <a:schemeClr val="accent5">
              <a:lumMod val="75000"/>
            </a:schemeClr>
          </a:solidFill>
          <a:extLst/>
        </p:spPr>
      </p:pic>
      <p:sp>
        <p:nvSpPr>
          <p:cNvPr id="62" name="OTLSHAPE_T_e6f5c918bdd649a1ac919cf22468a23b_Shape"/>
          <p:cNvSpPr/>
          <p:nvPr>
            <p:custDataLst>
              <p:tags r:id="rId11"/>
            </p:custDataLst>
          </p:nvPr>
        </p:nvSpPr>
        <p:spPr>
          <a:xfrm>
            <a:off x="1829677" y="3643314"/>
            <a:ext cx="4891566" cy="427172"/>
          </a:xfrm>
          <a:prstGeom prst="roundRect">
            <a:avLst>
              <a:gd name="adj" fmla="val 100000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>
              <a:defRPr/>
            </a:pPr>
            <a:endParaRPr lang="en-US" sz="1400" kern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3" name="OTLSHAPE_T_e6f5c918bdd649a1ac919cf22468a23b_JoinedDate"/>
          <p:cNvSpPr txBox="1"/>
          <p:nvPr>
            <p:custDataLst>
              <p:tags r:id="rId12"/>
            </p:custDataLst>
          </p:nvPr>
        </p:nvSpPr>
        <p:spPr>
          <a:xfrm>
            <a:off x="2483768" y="3714752"/>
            <a:ext cx="3682194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ru-RU" sz="1400" kern="0" spc="-4" dirty="0" smtClean="0">
                <a:solidFill>
                  <a:prstClr val="white"/>
                </a:solidFill>
                <a:latin typeface="Arial Narrow" pitchFamily="34" charset="0"/>
              </a:rPr>
              <a:t>Профессиональные модули</a:t>
            </a:r>
            <a:endParaRPr lang="en-US" sz="1400" kern="0" spc="-4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74" name="Picture 4" descr="http://png.clipart.me/graphics/previews/141/science-related-biology-physics-and-chemistry-icon-set_141983878.jpg"/>
          <p:cNvPicPr>
            <a:picLocks noChangeAspect="1" noChangeArrowheads="1"/>
          </p:cNvPicPr>
          <p:nvPr/>
        </p:nvPicPr>
        <p:blipFill rotWithShape="1"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51697" r="75381" b="26419"/>
          <a:stretch/>
        </p:blipFill>
        <p:spPr bwMode="auto">
          <a:xfrm>
            <a:off x="1937097" y="3663704"/>
            <a:ext cx="406781" cy="4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TLSHAPE_T_e6f5c918bdd649a1ac919cf22468a23b_Shape"/>
          <p:cNvSpPr/>
          <p:nvPr>
            <p:custDataLst>
              <p:tags r:id="rId13"/>
            </p:custDataLst>
          </p:nvPr>
        </p:nvSpPr>
        <p:spPr>
          <a:xfrm>
            <a:off x="3312550" y="4787778"/>
            <a:ext cx="3442544" cy="427172"/>
          </a:xfrm>
          <a:prstGeom prst="roundRect">
            <a:avLst>
              <a:gd name="adj" fmla="val 100000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9" name="OTLSHAPE_T_e6f5c918bdd649a1ac919cf22468a23b_JoinedDate"/>
          <p:cNvSpPr txBox="1"/>
          <p:nvPr>
            <p:custDataLst>
              <p:tags r:id="rId14"/>
            </p:custDataLst>
          </p:nvPr>
        </p:nvSpPr>
        <p:spPr>
          <a:xfrm>
            <a:off x="4000496" y="4752447"/>
            <a:ext cx="2857060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ru-RU" sz="1400" kern="0" spc="-4" dirty="0">
                <a:solidFill>
                  <a:prstClr val="white"/>
                </a:solidFill>
                <a:latin typeface="Arial Narrow" pitchFamily="34" charset="0"/>
              </a:rPr>
              <a:t> Масштабирование технологии</a:t>
            </a:r>
          </a:p>
          <a:p>
            <a:pPr>
              <a:defRPr/>
            </a:pPr>
            <a:r>
              <a:rPr lang="ru-RU" sz="1400" kern="0" spc="-4" dirty="0">
                <a:solidFill>
                  <a:prstClr val="white"/>
                </a:solidFill>
                <a:latin typeface="Arial Narrow" pitchFamily="34" charset="0"/>
              </a:rPr>
              <a:t> до уровня производства </a:t>
            </a:r>
          </a:p>
        </p:txBody>
      </p:sp>
      <p:pic>
        <p:nvPicPr>
          <p:cNvPr id="76" name="Picture 8" descr="&amp;Kcy;&amp;acy;&amp;rcy;&amp;tcy;&amp;icy;&amp;ncy;&amp;kcy;&amp;icy; &amp;pcy;&amp;ocy; &amp;zcy;&amp;acy;&amp;pcy;&amp;rcy;&amp;ocy;&amp;scy;&amp;ucy; &amp;zcy;&amp;acy;&amp;vcy;&amp;ocy;&amp;d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 r="78607" b="79832"/>
          <a:stretch/>
        </p:blipFill>
        <p:spPr bwMode="auto">
          <a:xfrm>
            <a:off x="3416254" y="4731583"/>
            <a:ext cx="435996" cy="4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TLSHAPE_T_e6f5c918bdd649a1ac919cf22468a23b_Shape"/>
          <p:cNvSpPr/>
          <p:nvPr>
            <p:custDataLst>
              <p:tags r:id="rId15"/>
            </p:custDataLst>
          </p:nvPr>
        </p:nvSpPr>
        <p:spPr>
          <a:xfrm>
            <a:off x="3340094" y="5298880"/>
            <a:ext cx="3442544" cy="427172"/>
          </a:xfrm>
          <a:prstGeom prst="roundRect">
            <a:avLst>
              <a:gd name="adj" fmla="val 100000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5" name="OTLSHAPE_T_e6f5c918bdd649a1ac919cf22468a23b_JoinedDate"/>
          <p:cNvSpPr txBox="1"/>
          <p:nvPr>
            <p:custDataLst>
              <p:tags r:id="rId16"/>
            </p:custDataLst>
          </p:nvPr>
        </p:nvSpPr>
        <p:spPr>
          <a:xfrm>
            <a:off x="4011745" y="5368860"/>
            <a:ext cx="270949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ru-RU" sz="1400" kern="0" spc="-4" dirty="0" smtClean="0">
                <a:solidFill>
                  <a:prstClr val="white"/>
                </a:solidFill>
                <a:latin typeface="Arial Narrow" pitchFamily="34" charset="0"/>
              </a:rPr>
              <a:t>Инновационный менеджмент</a:t>
            </a:r>
            <a:endParaRPr lang="en-US" sz="1400" kern="0" spc="-4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84" name="Picture 10" descr="&amp;Kcy;&amp;acy;&amp;rcy;&amp;tcy;&amp;icy;&amp;ncy;&amp;kcy;&amp;icy; &amp;pcy;&amp;ocy; &amp;zcy;&amp;acy;&amp;pcy;&amp;rcy;&amp;ocy;&amp;scy;&amp;ucy; &amp;mcy;&amp;iecy;&amp;ncy;&amp;iecy;&amp;dcy;&amp;zhcy;&amp;mcy;&amp;iecy;&amp;ncy;&amp;t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5" t="9194" r="21542" b="83394"/>
          <a:stretch/>
        </p:blipFill>
        <p:spPr bwMode="auto">
          <a:xfrm>
            <a:off x="3354497" y="5286388"/>
            <a:ext cx="648072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OTLSHAPE_T_e6f5c918bdd649a1ac919cf22468a23b_Shape"/>
          <p:cNvSpPr/>
          <p:nvPr>
            <p:custDataLst>
              <p:tags r:id="rId17"/>
            </p:custDataLst>
          </p:nvPr>
        </p:nvSpPr>
        <p:spPr>
          <a:xfrm>
            <a:off x="2640719" y="5841971"/>
            <a:ext cx="4130271" cy="427172"/>
          </a:xfrm>
          <a:prstGeom prst="roundRect">
            <a:avLst>
              <a:gd name="adj" fmla="val 100000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algn="ctr">
              <a:defRPr/>
            </a:pPr>
            <a:endParaRPr lang="en-US" sz="1400" kern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1" name="OTLSHAPE_T_e6f5c918bdd649a1ac919cf22468a23b_JoinedDate"/>
          <p:cNvSpPr txBox="1"/>
          <p:nvPr>
            <p:custDataLst>
              <p:tags r:id="rId18"/>
            </p:custDataLst>
          </p:nvPr>
        </p:nvSpPr>
        <p:spPr>
          <a:xfrm>
            <a:off x="3428992" y="5963354"/>
            <a:ext cx="3078935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ru-RU" sz="1400" kern="0" spc="-4" dirty="0">
                <a:solidFill>
                  <a:prstClr val="white"/>
                </a:solidFill>
                <a:latin typeface="Arial Narrow" pitchFamily="34" charset="0"/>
              </a:rPr>
              <a:t>Оценка целевого </a:t>
            </a:r>
            <a:r>
              <a:rPr lang="ru-RU" sz="1400" kern="0" spc="-4" dirty="0" smtClean="0">
                <a:solidFill>
                  <a:prstClr val="white"/>
                </a:solidFill>
                <a:latin typeface="Arial Narrow" pitchFamily="34" charset="0"/>
              </a:rPr>
              <a:t>продукта </a:t>
            </a:r>
          </a:p>
        </p:txBody>
      </p:sp>
      <p:pic>
        <p:nvPicPr>
          <p:cNvPr id="85" name="Picture 12" descr="&amp;Kcy;&amp;acy;&amp;rcy;&amp;tcy;&amp;icy;&amp;ncy;&amp;kcy;&amp;icy; &amp;pcy;&amp;ocy; &amp;zcy;&amp;acy;&amp;pcy;&amp;rcy;&amp;ocy;&amp;scy;&amp;ucy; &amp;kcy;&amp;ocy;&amp;ncy;&amp;tcy;&amp;rcy;&amp;ocy;&amp;lcy;&amp;softcy; &amp;kcy;&amp;acy;&amp;chcy;&amp;iecy;&amp;scy;&amp;tcy;&amp;vcy;&amp;ocy; &amp;kcy;&amp;lcy;&amp;icy;&amp;pcy;&amp;acy;&amp;rcy;&amp;tcy;"/>
          <p:cNvPicPr>
            <a:picLocks noChangeAspect="1" noChangeArrowheads="1"/>
          </p:cNvPicPr>
          <p:nvPr/>
        </p:nvPicPr>
        <p:blipFill rotWithShape="1"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29880" r="75734" b="55644"/>
          <a:stretch/>
        </p:blipFill>
        <p:spPr bwMode="auto">
          <a:xfrm>
            <a:off x="2823886" y="5818831"/>
            <a:ext cx="498037" cy="448233"/>
          </a:xfrm>
          <a:prstGeom prst="rect">
            <a:avLst/>
          </a:prstGeom>
          <a:solidFill>
            <a:schemeClr val="accent5">
              <a:lumMod val="75000"/>
            </a:schemeClr>
          </a:solidFill>
          <a:extLst/>
        </p:spPr>
      </p:pic>
      <p:pic>
        <p:nvPicPr>
          <p:cNvPr id="77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208"/>
            <a:ext cx="9144000" cy="8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80" y="-10200"/>
            <a:ext cx="116867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93" y="31821"/>
            <a:ext cx="6995120" cy="63408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Образовательные технологии.</a:t>
            </a:r>
            <a:b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Проектный подход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9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39" y="190917"/>
            <a:ext cx="922936" cy="5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OTLSHAPE_TB_00000000000000000000000000000000_Separator8"/>
          <p:cNvCxnSpPr/>
          <p:nvPr>
            <p:custDataLst>
              <p:tags r:id="rId1"/>
            </p:custDataLst>
          </p:nvPr>
        </p:nvCxnSpPr>
        <p:spPr>
          <a:xfrm>
            <a:off x="10072226" y="3614371"/>
            <a:ext cx="0" cy="254000"/>
          </a:xfrm>
          <a:prstGeom prst="line">
            <a:avLst/>
          </a:prstGeom>
          <a:noFill/>
          <a:ln w="6350" cap="flat" cmpd="sng" algn="ctr">
            <a:solidFill>
              <a:srgbClr val="E7E6E6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77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208"/>
            <a:ext cx="9144000" cy="8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80" y="-10200"/>
            <a:ext cx="116867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93" y="31821"/>
            <a:ext cx="6995120" cy="63408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Проектная деятельность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86603" y="2975212"/>
            <a:ext cx="1629480" cy="636530"/>
          </a:xfrm>
          <a:prstGeom prst="homePlat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Замысел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71979"/>
            <a:ext cx="2088232" cy="6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узел 5"/>
          <p:cNvSpPr/>
          <p:nvPr/>
        </p:nvSpPr>
        <p:spPr>
          <a:xfrm>
            <a:off x="7032231" y="1818607"/>
            <a:ext cx="1498149" cy="13169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B0F0"/>
                </a:solidFill>
              </a:rPr>
              <a:t>Продукт (изделие)</a:t>
            </a:r>
            <a:endParaRPr lang="ru-RU" sz="1600" dirty="0">
              <a:solidFill>
                <a:srgbClr val="00B0F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49" y="2974608"/>
            <a:ext cx="18749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43" y="2974608"/>
            <a:ext cx="1800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лок-схема: узел 6"/>
          <p:cNvSpPr/>
          <p:nvPr/>
        </p:nvSpPr>
        <p:spPr>
          <a:xfrm>
            <a:off x="316877" y="842158"/>
            <a:ext cx="216024" cy="21602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объединение 7"/>
          <p:cNvSpPr/>
          <p:nvPr/>
        </p:nvSpPr>
        <p:spPr>
          <a:xfrm>
            <a:off x="262871" y="1058182"/>
            <a:ext cx="324036" cy="460448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93319" y="1066984"/>
            <a:ext cx="54006" cy="1726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312" y="1043248"/>
            <a:ext cx="101154" cy="22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2825" y="907885"/>
            <a:ext cx="129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«Заказчик»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7934" y="1860882"/>
            <a:ext cx="2456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Идея проекта</a:t>
            </a:r>
          </a:p>
          <a:p>
            <a:r>
              <a:rPr lang="ru-RU" dirty="0" smtClean="0"/>
              <a:t>(техническое задание)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316877" y="1602350"/>
            <a:ext cx="216024" cy="259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4" y="2581868"/>
            <a:ext cx="2746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29196" y="3111411"/>
            <a:ext cx="129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Разработка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6243" y="3111411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Внедрение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1325" y="3107194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Эксплуатация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1255594" y="1378424"/>
            <a:ext cx="5636525" cy="1405719"/>
          </a:xfrm>
          <a:custGeom>
            <a:avLst/>
            <a:gdLst>
              <a:gd name="connsiteX0" fmla="*/ 0 w 5636525"/>
              <a:gd name="connsiteY0" fmla="*/ 0 h 1405719"/>
              <a:gd name="connsiteX1" fmla="*/ 2961564 w 5636525"/>
              <a:gd name="connsiteY1" fmla="*/ 382137 h 1405719"/>
              <a:gd name="connsiteX2" fmla="*/ 5636525 w 5636525"/>
              <a:gd name="connsiteY2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6525" h="1405719">
                <a:moveTo>
                  <a:pt x="0" y="0"/>
                </a:moveTo>
                <a:cubicBezTo>
                  <a:pt x="1011071" y="73925"/>
                  <a:pt x="2022143" y="147851"/>
                  <a:pt x="2961564" y="382137"/>
                </a:cubicBezTo>
                <a:cubicBezTo>
                  <a:pt x="3900985" y="616423"/>
                  <a:pt x="5206620" y="1182805"/>
                  <a:pt x="5636525" y="1405719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799971" y="1602350"/>
            <a:ext cx="123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Оценка</a:t>
            </a:r>
          </a:p>
          <a:p>
            <a:pPr algn="ctr"/>
            <a:r>
              <a:rPr lang="ru-RU" dirty="0" smtClean="0"/>
              <a:t>результата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86603" y="3740314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104" name="Блок-схема: узел 103"/>
          <p:cNvSpPr/>
          <p:nvPr/>
        </p:nvSpPr>
        <p:spPr>
          <a:xfrm>
            <a:off x="7065459" y="3260267"/>
            <a:ext cx="1431691" cy="1329426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00B0F0"/>
                </a:solidFill>
              </a:rPr>
              <a:t>Образо-ватель-ный</a:t>
            </a:r>
            <a:r>
              <a:rPr lang="ru-RU" sz="1600" dirty="0" smtClean="0">
                <a:solidFill>
                  <a:srgbClr val="00B0F0"/>
                </a:solidFill>
              </a:rPr>
              <a:t> результат</a:t>
            </a:r>
            <a:endParaRPr lang="ru-RU" sz="1600" dirty="0">
              <a:solidFill>
                <a:srgbClr val="00B0F0"/>
              </a:solidFill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21" y="1092551"/>
            <a:ext cx="5000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23" y="854663"/>
            <a:ext cx="238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093509" y="100679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РОП</a:t>
            </a:r>
            <a:endParaRPr lang="ru-RU" dirty="0"/>
          </a:p>
        </p:txBody>
      </p:sp>
      <p:sp>
        <p:nvSpPr>
          <p:cNvPr id="45" name="Выноска 1 44"/>
          <p:cNvSpPr/>
          <p:nvPr/>
        </p:nvSpPr>
        <p:spPr>
          <a:xfrm>
            <a:off x="189692" y="4421797"/>
            <a:ext cx="6725806" cy="2266366"/>
          </a:xfrm>
          <a:prstGeom prst="borderCallout1">
            <a:avLst>
              <a:gd name="adj1" fmla="val 5358"/>
              <a:gd name="adj2" fmla="val 109001"/>
              <a:gd name="adj3" fmla="val 46732"/>
              <a:gd name="adj4" fmla="val 100814"/>
            </a:avLst>
          </a:pr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09109" y="4441394"/>
            <a:ext cx="658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Опыт работы по специальности над реальными проектами   с учетом потребностей предприятий-заказчиков</a:t>
            </a:r>
          </a:p>
          <a:p>
            <a:pPr marL="342900" indent="-342900">
              <a:buAutoNum type="arabicPeriod" startAt="2"/>
            </a:pPr>
            <a:r>
              <a:rPr lang="ru-RU" sz="2000" dirty="0" smtClean="0"/>
              <a:t>Реализуется взаимосвязь преподаваемых дисциплин с практикой</a:t>
            </a:r>
          </a:p>
          <a:p>
            <a:pPr marL="342900" indent="-342900">
              <a:buAutoNum type="arabicPeriod" startAt="2"/>
            </a:pPr>
            <a:r>
              <a:rPr lang="ru-RU" sz="2000" dirty="0" smtClean="0"/>
              <a:t>Специалист получает опыт командной работы</a:t>
            </a:r>
          </a:p>
          <a:p>
            <a:r>
              <a:rPr lang="ru-RU" sz="2000" dirty="0" smtClean="0"/>
              <a:t>4. Формируется умение доводить дело до конца и в срок!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66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39" y="190917"/>
            <a:ext cx="922936" cy="5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OTLSHAPE_TB_00000000000000000000000000000000_Separator8"/>
          <p:cNvCxnSpPr/>
          <p:nvPr>
            <p:custDataLst>
              <p:tags r:id="rId1"/>
            </p:custDataLst>
          </p:nvPr>
        </p:nvCxnSpPr>
        <p:spPr>
          <a:xfrm>
            <a:off x="10072226" y="3614371"/>
            <a:ext cx="0" cy="254000"/>
          </a:xfrm>
          <a:prstGeom prst="line">
            <a:avLst/>
          </a:prstGeom>
          <a:noFill/>
          <a:ln w="6350" cap="flat" cmpd="sng" algn="ctr">
            <a:solidFill>
              <a:srgbClr val="E7E6E6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77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208"/>
            <a:ext cx="9144000" cy="8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80" y="-10200"/>
            <a:ext cx="116867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93" y="31821"/>
            <a:ext cx="6995120" cy="63408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Проектная деятельность (примерные темы проектов)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15317"/>
            <a:ext cx="8640960" cy="512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>
                <a:latin typeface="Times New Roman"/>
                <a:ea typeface="Times New Roman"/>
              </a:rPr>
              <a:t>Разработать конструкцию шиберной задвижки для трубопровода в соответствии с техническим </a:t>
            </a:r>
            <a:r>
              <a:rPr lang="ru-RU" sz="2600" b="1" dirty="0" smtClean="0">
                <a:latin typeface="Times New Roman"/>
                <a:ea typeface="Times New Roman"/>
              </a:rPr>
              <a:t>заданием завода-изготовителя;</a:t>
            </a:r>
            <a:endParaRPr lang="ru-RU" sz="2600" b="1" dirty="0"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>
                <a:solidFill>
                  <a:srgbClr val="FF0000"/>
                </a:solidFill>
                <a:latin typeface="Times New Roman"/>
                <a:ea typeface="Times New Roman"/>
              </a:rPr>
              <a:t>Разработать устройство для автоматической загрузки в кассету 52 стаканчиков для выращивания овощей.</a:t>
            </a:r>
            <a:endParaRPr lang="ru-RU" sz="2600" b="1" dirty="0">
              <a:solidFill>
                <a:srgbClr val="FF0000"/>
              </a:solidFill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>
                <a:latin typeface="Times New Roman"/>
                <a:ea typeface="Times New Roman"/>
              </a:rPr>
              <a:t>Разработать устройство для обеспечения постоянства нагрузки на буровое долото;</a:t>
            </a:r>
            <a:endParaRPr lang="ru-RU" sz="2600" b="1" dirty="0"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>
                <a:solidFill>
                  <a:srgbClr val="FF0000"/>
                </a:solidFill>
                <a:latin typeface="Times New Roman"/>
                <a:ea typeface="Times New Roman"/>
              </a:rPr>
              <a:t>Разработать машину для изготовления сибирских пельменей</a:t>
            </a:r>
            <a:r>
              <a:rPr lang="ru-RU" sz="2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>
                <a:latin typeface="Times New Roman"/>
                <a:ea typeface="Times New Roman"/>
              </a:rPr>
              <a:t> </a:t>
            </a:r>
            <a:r>
              <a:rPr lang="ru-RU" sz="2600" b="1" dirty="0" smtClean="0">
                <a:latin typeface="Times New Roman"/>
                <a:ea typeface="Times New Roman"/>
              </a:rPr>
              <a:t>Разработать </a:t>
            </a:r>
            <a:r>
              <a:rPr lang="ru-RU" sz="2600" b="1" dirty="0">
                <a:latin typeface="Times New Roman"/>
                <a:ea typeface="Times New Roman"/>
              </a:rPr>
              <a:t>автоматическую линию для изготовления поясов крепления кабеля (</a:t>
            </a:r>
            <a:r>
              <a:rPr lang="ru-RU" sz="2600" b="1" dirty="0" err="1">
                <a:latin typeface="Times New Roman"/>
                <a:ea typeface="Times New Roman"/>
              </a:rPr>
              <a:t>клямс</a:t>
            </a:r>
            <a:r>
              <a:rPr lang="ru-RU" sz="2600" b="1" dirty="0">
                <a:latin typeface="Times New Roman"/>
                <a:ea typeface="Times New Roman"/>
              </a:rPr>
              <a:t>).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414818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39" y="190917"/>
            <a:ext cx="922936" cy="5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OTLSHAPE_TB_00000000000000000000000000000000_Separator8"/>
          <p:cNvCxnSpPr/>
          <p:nvPr>
            <p:custDataLst>
              <p:tags r:id="rId1"/>
            </p:custDataLst>
          </p:nvPr>
        </p:nvCxnSpPr>
        <p:spPr>
          <a:xfrm>
            <a:off x="10072226" y="3614371"/>
            <a:ext cx="0" cy="254000"/>
          </a:xfrm>
          <a:prstGeom prst="line">
            <a:avLst/>
          </a:prstGeom>
          <a:noFill/>
          <a:ln w="6350" cap="flat" cmpd="sng" algn="ctr">
            <a:solidFill>
              <a:srgbClr val="E7E6E6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77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08"/>
            <a:ext cx="9144000" cy="8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80" y="-10200"/>
            <a:ext cx="116867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721"/>
            <a:ext cx="6995120" cy="63408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Виды профессиональной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деятельности выпускника программы: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AutoShape 2" descr="data:image/png;base64,iVBORw0KGgoAAAANSUhEUgAAAGIAAABJCAYAAADGzvP7AAAZ50lEQVR4nO2c+VPj6Z3f/X+sU9nEld9SlUqqkh+SrbU3ictxymtXdr2be+3xNTt2ZjyzOy57xj1Hd0930yc3okHiEkISEjqRBDoRukAnlxA6QQiQuG8QAumVH3qmZ3qa7qY9fbBJf6reP3y/fJ7n+TzP6/vcwNe2t7d5pZernZ0dvvayg3ilVyDOrJl0jpl07nyAiCay/J+rUl77oJPpZBaLZ5KlwgpmzwTRZJZYah77yBTRRJZEZgFfJI7NN8VUIsv29jbTyez9fGZzeRbzK2xubqJ3hBmPzWL1TpLOLjKdnGcqPsdMOofROcb84jJqa5CV1XV8kTjjsVmiic/zSmcXSWUXUVuDLK+s4Q7NkMgssLW1xeh4ktn5PKm5RfzjSbzhOIv5FazeSXJLyxiHx5jN5QlH0/gnkvdj3d7eJp1don8ogic0wxufSHCHZkhnlxibzhDPLBBNZJmYmcUVjDGdzJJdKDCTzpFdKBBNZJlKZBkdTzx7EBMzc7QonFwU6KgRW+jSeXj7uox6iZXfVvfxxmUJr13o4O3rct64LMEdjPFRo5Y3r0pp7LFxqVnP9vY2F+rV/K/fiRgOxNDaQshNo1wXGREqnbSpXfzN++38l7cFvFejoklqp0UxxK+u9KCzh/hddR8X6tT8+EI7QqWTX1fJ+PnHYhQDo7x5VUptt4UfXWjnVvsAS4VV/uynd7guMnGn08xvbiv4+5u9SI0+LtSrud05yBufSLjcrOeDBg2/q+njFxfFNMsdbG1t8X6dGmGfk7evy2lXu/h9nZoL9Rreq1Hx1jUZ795S8NOPuvib37fzXk0fb1XJuNU+wJvXpLx7S8GvrvTw84/Fzx7ETDqHctBPs9xBbbeF92tUSA0jXKhX0yi1UyO20KIYoklqp13tIhJN02Pw8XGTjvc/bdTt7W2qhEakBh/ByRShqRQXm3TUdVtwBWOorUF+X3fP97fVfbxfq0LY5+TDBg2NUjtqa5AmmZ2/v9XLhw0amqR2NLYQrYohPmzQ0KJwItZ56NC4Sc4u0KIYorbbgrDPyQcNGi4J9PziopiLTTo+bNDwUaOWPrOfNtUwArmD31X38V6Niq2tLZqkdj5q1GIYivBRoxaVJcC7txQ4A9Nksks0Se3caDPRoXHRLHdgH5miU+NGqHTSLHdQI7bQILE+exBf1L0ho/Bcx2W5aeS55GsfmWJ7e5sh//RTp5X0e9nc3HrmMb2arM+RXoE4J3oF4pzoa8VikVd6uTo6OuJrvLJzYfdBHB6dkM7vnEnZld0z+543zZ+j2Iulk4dBxOa3+MFFK391xc5fXrbyg4uP1s9r3Y/9+dPqLy7b+PGt4Wea56P0ep3nqfz/e9UQ/+2a47nEksnvPBpEVe84V+XjSIZSCPRTCAfjfCwOc61vEqFh+rmAeKs1QJshxl1TnBr1FI3aKQSGaRr7Y7x2c+ilgvhNe4gm7SSiwQTV2ikEphkuiUO0DsZp0Uf5QDaO0pWmzZbix7eeLtbHgvjxbRd/W+/hF7Vu/rbWzet1Hn5e4+ZHNW4utAeeC4i/vubgtVvDfCQO83qdh9fuDPPzGhc/q3XzF5debo/4r9eGeO3OMK/Xe/hFnZufVLt4o97Dj28P80a9h/9508kv6z38rNbNDz+xPTsQZ9GzBvEi9bQgnqdOBZFc3Oan1a4z6beiwJl9z5veawu+9Bg+0/zK3imrpuIxmdzGmZRd2jqz73nT/DmK/ejo+GEQewdHjMUKD8juGqNXN/zQ+2hq5aF3Y7ECGp0TkVhLR08/7T16JL2DyNRW1AYnMo0NaZ8FkViL0RZAohhAZRjG6gzS2CqltrETudaJpLcfqcKEVGlEqrYh77MgV1vokGiR9FmRqc20digYHArTrbQhU5q5UytCqrbToxigT2tDojBickROjXE6tcrYdJ5mkZw+wzCtHWpkSjM1gm6EnSq6pFqCU0s0C2UYLKN0ygxIew1I1UM0CeU0NIjokpro7u2ntV1Ja4cKRb+bbpmOLpkRndmH1uCitqkTjdGLqF2KTGWjVdRNm9SEXG2jUz7AWKzAwWHpbCA8gQTm4Ykzg3CNJjCYR1FoHQw6x9AYXJjsAbTGYUyOEBqDC63Ji3V4HIPFh97sx+WboKfPitbkweqaxOoMIZbp0BiH6bcG0RhcGG0BVHonJkcYjdGNut/J8EgMzWAAjcGFxuii3xqkT2vDZAthNHsZ9icfCSI8OY/JEUGhtaMzedEY3Mg1DnQmL+r+YQKTiwza/Ci0Dkz2MLoBHyqdA9PQJAqNHZtrEuvwGOr+4Xv18cbQGl30qm30m/0MeaboH/TSbx3DG0yiNXmwO0NYXJNoTR6M9tDTgXiUHgXiLAqMZzHZAgw4QpiHJ9GZPGgGRrC6xnGOxjEPRTBZR7G4o1hd43hDaeQqC339biQSNc1tKoYD6T+4/OnU6h+c9lnrpYIYCSWpbZYgkWkRtPXS2++hoaWHux0K+gxu7opkiHu0NLSrEUt16K0hZMpBRJ0qBq0jCLtNhKP5/3dBHBaPmc1tnknz+a0z+5435fLbLz2Gz3R0dMoRR6l0wvLa3gPKzC0Rjc8/9H51Y/+BZ483yNLqLsHwFEsruw/5P0kLS2uEJxIPvZ/PrRAMRwmEoticAVze0FPn/WWtfSn2wuo2U7FZlvIbZPPbLK/tEU8vflr/RRaX1vBH7sWWW1y7ny4yNk0wPM2of5z5pQ2CwUmGXEGW1vZweYMsr+0xNpV8bCzHx+WzgZicmsHuCjwRhKhVxNWqOzS3tOF0jdDQ2kGDoAVRdy/NLW20CjupEwipqW9C0CKkQdhFXX0TKpUGh9PL9Rt1tHVKaG5t50rVbUQd3Shl3Ti846g1RmQ9vViGx1Co+vEHx7h87QafXK+ms1NMc2s3DfXN1De30t7ZTWObgjt3aqm720GHWIJA1P3Y2MciU0jlCkTtndxp7KD5bgcffHSJmsY2NBoNc5l52ntNdHR1I5X1ImjporVbSb/eQJOglV6FjkGbjx6xlF6VhZlsAYPJRq9SS2NLG0JRB3VNQgxGK4UvtWPprCAepS9X5svKLa2TX336nvHgl7rL/NIGC4UtFvKb5JbWyS2un72X5TfOHHt+ZeehRrofx8oOC/mtz/MtbN1P89m7peVtlpbv9ab0XOFeb15cv++zWNgkt/RwPM8dxFkllStpF8vpU2oRS5VIemTINYPU1NRhtTrQ6M20tXXR0trNoMP/TMo8LXa/b5xuuQKDyUJbexc9ciUNDW10y1R4R8JI5CqEnXIMZju9ag11d2oQSlSo1Hr6+m1IevW0iiQIhe3U3u2mT62nUShGrjGiUOpoaG45NZZzAyIYniQWz5JMLzK/sEoivUAqs0h0ZpbsfJ7JmSzp7DKx+ByTsdnnBmIxv8lcbpnswhrxZJbswhqx+CypuWWyuRVSs3lmc6skM4uk5vLMJLIkMkvEU1myi+vkljbIZFeIp3JMx7PMZvPMpBaZy60yk8gynciebxAvQ+cp9lcgzkEcjwRRLB4zt7B5JuXy22f2PW/KFc5P7MXT9hGn7ax9wSRm59iZdtYq3RAtHSpMjgg21xQD9iDecAb/WAZN/xDuYAZPIIE3mMIdTOEJpfCFUrj9CSzDk/hCKUYiGWzuKUKTOczOMeyeKZy+GO5AEl9kFl84g8MbxT0ap6tHh3l4EuvwBJ5gCncggcMTZcARQaq0IlUOMjKWfeTO2mj14w4k0Q14sbunUOiHsXuiGMxeQtElBu0hHL4ZbK5JbO5JdIOj2NyTDI/MYLSM4AkmcXinMQ+Fsbsn8YZS9OmG6NM7URt9ODzTDNoD2D1R3IEU/vF5HO578fb1u57uiMM2FKLfGj4TCIncQL1ATFVtGzduNKAd9NEoklNbXYdAJKVXY6NZKKGlvZcbtSKa2pUIWsU0NHdwvVqIQCSnpVNBh8yE0eKnWzFIS1svzS3dCIRS7nb2cbmqjpu1QrRGN8I2KXfbFFRVt3Crvov65i5UBjdytZWWdiXNIjly7dCpIMKTWRpbe6lr7qKlQ02zUM71GiG1AjF1DUL8k4uI5Sa6ZP3crhXSpRhE2K1DIFTQq7Gh0Q/RJelD0KlD2KmgrVuL2e6nvqmTWoGE1i4tDvck7T39XK0WIe7RYnNPUF3firBDSWuP8fmfNUWmHzwHCozNMjA0RmT60fl9Mc2X04/FCoyEM/dPU0dCKSzD41iGJ9AP+jA7Jx5I+7hynnTWZHaE8Y1lCU7kGIsV8ASSODyTOH0zjMUKmGxB3IEk4egi/eYRDBY/7mAa/3gWmzNMr86J25/AF5ljLFbA7prAHcw83VnTVweR5/cf3+DDy9WI2sVcunKby1V1vHepmqYmIVrrFDqjg2s3Bbzz7gXqBN18UtXAxetNXPqklqvXbnOztoVLN5u4cqOJusY2mjs1vP/hdT64dJPLV2sRSQwoVGaEXVqu3OmgU9hJh2yQZqGEqzfr+KSqlsbWbi7dFHCjUfzUIMQyE1U36nj3/atcuVFPj0zHrVoRnWIVHt8kd9tVvPdBFTqDi64eLTer7yJoEVMnVNLeredGfScfflSFoKuflk4VN27fRW8OvHgQw74oI+MLD/3MF0rjCWXwhVKn5jc6/vBYfpq8oUd/XWfVH3L6Goku4IvcizEwNktgcvErx/EcQfzD0Lk/Bn8F4pyAOCqdsLS8cyYVVnfP7HvetLx2fmIvnfYrl6ftrGfnl5iaefJ9xJM06o/QbzDjHY0w7AlisXvwh6NExmKMBCYZDUWZnE4RTy+i1hpJz+ZwecNMzcxhNdtwByZwefyEIlGGvSH8/ggOp49hTwB/OPbMd9bz8wVsw36crlFG/GMMu/0YLC58gSk8o2NEozOYrS7GpxK4vEE0ukGG3UFCEwmmoikcdheu0Ykz7KzPCGJuPk9kMvWVQcST8+i1OgatbuwuP3KFGrnaiNU6xMCgHa3Bhs5oRmeyMzBoxR8IY3f6MJpsSHsU9PUPMOQZZcDqQa42ouzTMjISQK3R4Rx5coW/qC9fDJ2miakkgxYHOoMFlzeM2eJAIlehN9pxeYPEZxK4fUG0ejNK3SAu9whWm4thb4Tp+CwWuxvv6PgTyznzxdBX+aq+qJl4hmFXgOlE7g8+l1le2yO3sHLqh/GsQbwovXAQbreXzg4ZOsMQHV2dtInauXKtmmtVt5HIldTdFdF8V4TXF6Dubht3WzpoFIgQSfpobZdw404tVquTltYO7rZ2UnW7lsbmFjrEUuyeyFPFcp4O/V44iC9rqbBJLr/BXG6VWOLefcRCfpPltT3mT7nJmo7Pkc2t3n8+7bbrFYivoNHwFG1iGXW1TehNdqxWB1VVtxFJVNyoFtAtU3KzRkBrayv+cPSZlPkKxClKzeZZWNq43xsS6QViyXkWl7fJLa2z+Ol99VJhi/Ts0jMp89zPEa/s5dorEOfEXoE4J/ZUIPZLJQKrm6S2dymenFCpVKhUKs8rtv+v7KlAHJ+csF48JLW9izO/ysBCAfNCgYPj4weAWOZ26Ilv3X/WaxSsbm6RW1hgYWGeTDrFXGaW6WiU6elplpZyLC0tsLuzTSwWJZlKE4tGiYTCpGczxOMJkvEE66srREIh8surpDMZpqJR4rEZ4ok4kUiY3HyWwvIKsdg0kxPjZDIZJifH8YfG2dra/LT8BaKxaWIzM4QjY8TjcaYTKcZCQaanY4RDIcbGxkgm40xNRfH73OweHp/SGs/WvtLQVKlUKJ4co8kusnJweP+9M7eLKv3534cNmfVIurvQDwwyZDFgHRpGp5RRJ7hLj0SM0ahlYECPSa9CrdWQSCaxW80kM1msFhOd3d3YrFYy6SSjTgfb+0WMpgE8Iz46uzrxuIYwGE14vF6cQ1Zksh4sVjNKrYkBkwHXiJ+xcJAhr58+tRq1cYCuzi6ahB2YB02YrTY8TieeES/mwSEC4QiDpn6GhywY+7UUtg5Pq/4ztYdA3BtuylQqx5TLm5ycJDk5HuPk2M9eMcD8Vozdo81PfSpAhZNymcGF5TMVWC6Xv/R8wmwmzcbW9iPTFFbXnq5WZyj3Ue/OZBUolo7Ib24+MBIcFNc5Ku1SqXye7+buHpXy5z7lcomtvXkqlZMHsnwARLlyQqlkoVQyUzq2cXzs5+QkTflkmXJ5k+OTbbaL62Q2p5hc8RBd9VE6OWJwoUBub/+RcaskAmoaBNTXNXCr+g6izm4aBY34A37sFjOmQSuGfi0tgjo6xN00NAu4UV1Di6Aeu3OY27UNtLe10yaRcru6htY2IX/33gWkCiVVn3yMsKsLrbyXmvomeqVttHRIuNMspLWxijv1zUxOTVN75xrXqhvolYlpEnbQUH+H+mYBvT0i6pub6VHruXz9BgaHl431VZrqamlurqe1qZXr169iHDA9AKJzaJRmq+cBEKFZIYG0AD4FUalUEFjclD8DU4HZlSEc0Ysclra+2ERfAlE+plTqp1SycHzs4+RklnJ5i0q5SKVSolw+5rh8wk6pxNj6Jv25eaonjSwf7J9p0t7b3WV3d/eJfl+2tY1Ndra2KJ2U/6A8igf7bH/hQ9nd23uk787ODk+qSaVSYW13B28ic79XVconrO7E2dzL3u8R5XKFTGGFk08XNlTKHB3vk98ao1x+TI/4fFgqUy5vc3wyQ6nkpVRyUCrZye+OYl1cxlNYI39wwEm5zN7RFpmNiccGrtYoGHVbkUu7uNsuZthpQ6k1oJD3oNQZkCmV6A39qDUazDbnE5rh5VmlAuVKBbk3xL/+4A7feOcyrwsVrGxt4E3eQeL7LtLR7xOZ6yBdWOav6zv5419f5FufNOGYSpBdGaYv+D/o8nybwanfsHOQv5/3qZN1uXxCsTDJQdLCXnKQvaSFg5SFRDzCYKyAabrA6Nw65XKZ7FaMtf2lx1ZgbW2V6ESErY01lvIFlpaWmMvO4/G4SWcypFIJ8oVlZmfnzvVyuFKpMJLI8E/eucJ/uNLEt6808a/ev81b4tfp8HwLdfhHaMI/od39p/zbjz/mW5808ec3WvjO1Wb+5OKHdHr/DE3oNdThn9Az+n36x395v2ecOlnvpWwcLIQol08ol8v39wufqVw+Ibe5w22nk+hq5Fw33rO0SqXCVY2Zr791mX/zQTX/7qNq/unbV7hu/C4dnj9FFfrf6COvU2P+z/zRm5f457+9wQ9rO/jGO1f4Yf3PEPu+gy78CwYm/w7r9O/p8HyTg6MN4JE94piD+VH2Eib2k2b2U2b2kmaWck6mV0eIrvqIro6webCNZabwQhvjZVqlUkFgdfOP3rrMv3z/Nq+Levn6m5e4oPoBXb5vY5p4m56R79Pq/B7/+NcX+WfvXuNblxv43o0WvnPzl4i9/x7D+BvYpi+gj/yKLu+3KR3fm7seuY+oVCqclI7YDtnZGhlgO2Bmze8k5k8QCyTZ3z1gKLHM3NrTT77/YK1SYX1njz+5WMcfv3OFb15u4OtvXeKuTUzPyPeRjHwXse8/0jP6PT7olfJHb17iX7x3i2+8c4W/qhWii/ycDs836R75T8j8f8nYfOf9if2xG7rDhRSbDiVbASv78TAr2TSjc+sYJpfoVAYITuVOHZbcC3voZj8HFAqMMhObZn1jnZl4gsWFBTKZDNmFJfb3d8kvLjA7O8fyyipLiznmsnPkcjkymQxzc1myuYUHGiOeTLGzvUl6do6Z6RlmEkmy8/Pk84tkZ9Ok0rNsbKyzXMgzv7DA3t4+c3MZZhJJkokE2bk54vEZkulZ1tc3yM5lyMzNkS/kmc2kyBcKj1w5VSqwsbdHi83LFY2FYGaeSrnM5l6a0FwrY/Nd7B4uc1IuY52Ic0k1iMQd5PDoiNLxAbFFNf5MIwsb/gf2G48F8dkqqlwqcrSeZ6OQY3V7h+OTEselEtHR+KnpjJltOmKfr5NHfB6mIj76LUP09MrR6/Vo9Dp6+5T09SlQ9vWhUMiJjE/gcfRjMDuQyeUIWxqwOV30KntJZWZZXV2DSpmWDjHizlb6LU7m5rLIeuVI5HJUaiUmvZK7rS1o9Dq0/TqUmn4SMzGCQT9Nre30G/RIusWoNFo8gQjBoJ9eRS8WsxmVQk6LUITVanlcszwXe+IRR6VS4WglRnE5Smlzjv3lWZL+MOPDUxwdHj11gaWjs6V5mgPFo1LpyU5PUWaxWHwm+T2NnQlE+aREaXeZw7Us6clZ9ncOHuhWT8iBurpqBE01KHp7UXS3IZN10N7Vjlyto6m5iVZRC8KWRq7euIGopQGlfoDAiJvwWIT2NgGa3i7qBXe5dvUKDU2NSGVqLl/8GKlcSo2gGX84wvRkiIYWEco+JfU3qhB3y6i69gk90i5EnWIaGurR9huxWUzcqatH3NlOT1cbog4x7W1tNDbU0tAkoE2mpK5RgKRXhailkXT28UvzZ2Uv4D6iwuT4GDv7BxwcHLKxtsz6xiZHR0WKxSOKxSKHh4ccHOxzcHjI0VGRUumY4+NjTk6OOSoWKeQXOTg85PDwgKOjEocHh+zv73F8fEyxWGR9bfWe79ERe3t7FA8PKR4ecnBwQPHo3r/zPCwW2d8/4Pi4xO7uLsfHxxQKedbW1jg8PKRYPGRvf59i8YjS8TH7e/vs7GxTfkEr8xdyMSQVtzNoMqDXa7FbTBj61XR2tGLUa9EZTHRJpDjsNtSqPmQKBV6vh94+Fb1KJVqjmdxcApWuH4NBh06rx+3z4fAFX0ToL8xeCAj/iIfY1AT5lXWiU+OMjI6STCbZ2d4imUywkC+ws7nBxHiYwsoqyWSSfKHA+Pg4mbk5drY3KRQKBPxeMukUiWSCeHr2RYT+wuzVVek5sVcgzom9AnFO7BWIc2KvQJwT+79oQxl505gyU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1166843"/>
            <a:ext cx="87369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 Проектно-конструкторская </a:t>
            </a:r>
          </a:p>
          <a:p>
            <a:r>
              <a:rPr lang="ru-RU" sz="2400" dirty="0" smtClean="0"/>
              <a:t>(</a:t>
            </a:r>
            <a:r>
              <a:rPr lang="ru-RU" sz="2400" dirty="0"/>
              <a:t>в отделах гл. конструктора, гл. технолога, гл. механика, проектного отдела</a:t>
            </a:r>
            <a:r>
              <a:rPr lang="ru-RU" sz="2400" dirty="0" smtClean="0"/>
              <a:t>);</a:t>
            </a:r>
          </a:p>
          <a:p>
            <a:endParaRPr lang="ru-RU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 Производственно-технологическая </a:t>
            </a:r>
          </a:p>
          <a:p>
            <a:r>
              <a:rPr lang="ru-RU" sz="2400" dirty="0" smtClean="0"/>
              <a:t>(</a:t>
            </a:r>
            <a:r>
              <a:rPr lang="ru-RU" sz="2400" dirty="0"/>
              <a:t>в отделах главного технолога, главного металлурга, главного сварщика, главного механика, главного метролога предприятия); </a:t>
            </a:r>
          </a:p>
          <a:p>
            <a:endParaRPr lang="ru-RU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 Организационно-управленческая </a:t>
            </a:r>
          </a:p>
          <a:p>
            <a:r>
              <a:rPr lang="ru-RU" sz="2400" dirty="0" smtClean="0"/>
              <a:t>(</a:t>
            </a:r>
            <a:r>
              <a:rPr lang="ru-RU" sz="2400" dirty="0"/>
              <a:t>в должности директора, гл. инженера, начальника цеха, начальника участка, мастера</a:t>
            </a:r>
            <a:r>
              <a:rPr lang="ru-RU" sz="2400" dirty="0" smtClean="0"/>
              <a:t>);</a:t>
            </a:r>
          </a:p>
          <a:p>
            <a:endParaRPr lang="ru-RU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  Научно-исследовательская </a:t>
            </a:r>
            <a:r>
              <a:rPr lang="ru-RU" sz="2400" dirty="0"/>
              <a:t>(в должности начальника лаборатории, инженера-исследователя, инженера-испытателя).</a:t>
            </a:r>
          </a:p>
        </p:txBody>
      </p:sp>
    </p:spTree>
    <p:extLst>
      <p:ext uri="{BB962C8B-B14F-4D97-AF65-F5344CB8AC3E}">
        <p14:creationId xmlns:p14="http://schemas.microsoft.com/office/powerpoint/2010/main" val="20553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39" y="190917"/>
            <a:ext cx="922936" cy="5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OTLSHAPE_TB_00000000000000000000000000000000_Separator8"/>
          <p:cNvCxnSpPr/>
          <p:nvPr>
            <p:custDataLst>
              <p:tags r:id="rId1"/>
            </p:custDataLst>
          </p:nvPr>
        </p:nvCxnSpPr>
        <p:spPr>
          <a:xfrm>
            <a:off x="10072226" y="3614371"/>
            <a:ext cx="0" cy="254000"/>
          </a:xfrm>
          <a:prstGeom prst="line">
            <a:avLst/>
          </a:prstGeom>
          <a:noFill/>
          <a:ln w="6350" cap="flat" cmpd="sng" algn="ctr">
            <a:solidFill>
              <a:srgbClr val="E7E6E6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77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08"/>
            <a:ext cx="9144000" cy="8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80" y="-10200"/>
            <a:ext cx="1168673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721"/>
            <a:ext cx="6995120" cy="63408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Партнеры программы: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AutoShape 2" descr="data:image/png;base64,iVBORw0KGgoAAAANSUhEUgAAAGIAAABJCAYAAADGzvP7AAAZ50lEQVR4nO2c+VPj6Z3f/X+sU9nEld9SlUqqkh+SrbU3ictxymtXdr2be+3xNTt2ZjyzOy57xj1Hd0930yc3okHiEkISEjqRBDoRukAnlxA6QQiQuG8QAumVH3qmZ3qa7qY9fbBJf6reP3y/fJ7n+TzP6/vcwNe2t7d5pZernZ0dvvayg3ilVyDOrJl0jpl07nyAiCay/J+rUl77oJPpZBaLZ5KlwgpmzwTRZJZYah77yBTRRJZEZgFfJI7NN8VUIsv29jbTyez9fGZzeRbzK2xubqJ3hBmPzWL1TpLOLjKdnGcqPsdMOofROcb84jJqa5CV1XV8kTjjsVmiic/zSmcXSWUXUVuDLK+s4Q7NkMgssLW1xeh4ktn5PKm5RfzjSbzhOIv5FazeSXJLyxiHx5jN5QlH0/gnkvdj3d7eJp1don8ogic0wxufSHCHZkhnlxibzhDPLBBNZJmYmcUVjDGdzJJdKDCTzpFdKBBNZJlKZBkdTzx7EBMzc7QonFwU6KgRW+jSeXj7uox6iZXfVvfxxmUJr13o4O3rct64LMEdjPFRo5Y3r0pp7LFxqVnP9vY2F+rV/K/fiRgOxNDaQshNo1wXGREqnbSpXfzN++38l7cFvFejoklqp0UxxK+u9KCzh/hddR8X6tT8+EI7QqWTX1fJ+PnHYhQDo7x5VUptt4UfXWjnVvsAS4VV/uynd7guMnGn08xvbiv4+5u9SI0+LtSrud05yBufSLjcrOeDBg2/q+njFxfFNMsdbG1t8X6dGmGfk7evy2lXu/h9nZoL9Rreq1Hx1jUZ795S8NOPuvib37fzXk0fb1XJuNU+wJvXpLx7S8GvrvTw84/Fzx7ETDqHctBPs9xBbbeF92tUSA0jXKhX0yi1UyO20KIYoklqp13tIhJN02Pw8XGTjvc/bdTt7W2qhEakBh/ByRShqRQXm3TUdVtwBWOorUF+X3fP97fVfbxfq0LY5+TDBg2NUjtqa5AmmZ2/v9XLhw0amqR2NLYQrYohPmzQ0KJwItZ56NC4Sc4u0KIYorbbgrDPyQcNGi4J9PziopiLTTo+bNDwUaOWPrOfNtUwArmD31X38V6Niq2tLZqkdj5q1GIYivBRoxaVJcC7txQ4A9Nksks0Se3caDPRoXHRLHdgH5miU+NGqHTSLHdQI7bQILE+exBf1L0ho/Bcx2W5aeS55GsfmWJ7e5sh//RTp5X0e9nc3HrmMb2arM+RXoE4J3oF4pzoa8VikVd6uTo6OuJrvLJzYfdBHB6dkM7vnEnZld0z+543zZ+j2Iulk4dBxOa3+MFFK391xc5fXrbyg4uP1s9r3Y/9+dPqLy7b+PGt4Wea56P0ep3nqfz/e9UQ/+2a47nEksnvPBpEVe84V+XjSIZSCPRTCAfjfCwOc61vEqFh+rmAeKs1QJshxl1TnBr1FI3aKQSGaRr7Y7x2c+ilgvhNe4gm7SSiwQTV2ikEphkuiUO0DsZp0Uf5QDaO0pWmzZbix7eeLtbHgvjxbRd/W+/hF7Vu/rbWzet1Hn5e4+ZHNW4utAeeC4i/vubgtVvDfCQO83qdh9fuDPPzGhc/q3XzF5debo/4r9eGeO3OMK/Xe/hFnZufVLt4o97Dj28P80a9h/9508kv6z38rNbNDz+xPTsQZ9GzBvEi9bQgnqdOBZFc3Oan1a4z6beiwJl9z5veawu+9Bg+0/zK3imrpuIxmdzGmZRd2jqz73nT/DmK/ejo+GEQewdHjMUKD8juGqNXN/zQ+2hq5aF3Y7ECGp0TkVhLR08/7T16JL2DyNRW1AYnMo0NaZ8FkViL0RZAohhAZRjG6gzS2CqltrETudaJpLcfqcKEVGlEqrYh77MgV1vokGiR9FmRqc20digYHArTrbQhU5q5UytCqrbToxigT2tDojBickROjXE6tcrYdJ5mkZw+wzCtHWpkSjM1gm6EnSq6pFqCU0s0C2UYLKN0ygxIew1I1UM0CeU0NIjokpro7u2ntV1Ja4cKRb+bbpmOLpkRndmH1uCitqkTjdGLqF2KTGWjVdRNm9SEXG2jUz7AWKzAwWHpbCA8gQTm4Ykzg3CNJjCYR1FoHQw6x9AYXJjsAbTGYUyOEBqDC63Ji3V4HIPFh97sx+WboKfPitbkweqaxOoMIZbp0BiH6bcG0RhcGG0BVHonJkcYjdGNut/J8EgMzWAAjcGFxuii3xqkT2vDZAthNHsZ9icfCSI8OY/JEUGhtaMzedEY3Mg1DnQmL+r+YQKTiwza/Ci0Dkz2MLoBHyqdA9PQJAqNHZtrEuvwGOr+4Xv18cbQGl30qm30m/0MeaboH/TSbx3DG0yiNXmwO0NYXJNoTR6M9tDTgXiUHgXiLAqMZzHZAgw4QpiHJ9GZPGgGRrC6xnGOxjEPRTBZR7G4o1hd43hDaeQqC339biQSNc1tKoYD6T+4/OnU6h+c9lnrpYIYCSWpbZYgkWkRtPXS2++hoaWHux0K+gxu7opkiHu0NLSrEUt16K0hZMpBRJ0qBq0jCLtNhKP5/3dBHBaPmc1tnknz+a0z+5435fLbLz2Gz3R0dMoRR6l0wvLa3gPKzC0Rjc8/9H51Y/+BZ483yNLqLsHwFEsruw/5P0kLS2uEJxIPvZ/PrRAMRwmEoticAVze0FPn/WWtfSn2wuo2U7FZlvIbZPPbLK/tEU8vflr/RRaX1vBH7sWWW1y7ny4yNk0wPM2of5z5pQ2CwUmGXEGW1vZweYMsr+0xNpV8bCzHx+WzgZicmsHuCjwRhKhVxNWqOzS3tOF0jdDQ2kGDoAVRdy/NLW20CjupEwipqW9C0CKkQdhFXX0TKpUGh9PL9Rt1tHVKaG5t50rVbUQd3Shl3Ti846g1RmQ9vViGx1Co+vEHx7h87QafXK+ms1NMc2s3DfXN1De30t7ZTWObgjt3aqm720GHWIJA1P3Y2MciU0jlCkTtndxp7KD5bgcffHSJmsY2NBoNc5l52ntNdHR1I5X1ImjporVbSb/eQJOglV6FjkGbjx6xlF6VhZlsAYPJRq9SS2NLG0JRB3VNQgxGK4UvtWPprCAepS9X5svKLa2TX336nvHgl7rL/NIGC4UtFvKb5JbWyS2un72X5TfOHHt+ZeehRrofx8oOC/mtz/MtbN1P89m7peVtlpbv9ab0XOFeb15cv++zWNgkt/RwPM8dxFkllStpF8vpU2oRS5VIemTINYPU1NRhtTrQ6M20tXXR0trNoMP/TMo8LXa/b5xuuQKDyUJbexc9ciUNDW10y1R4R8JI5CqEnXIMZju9ag11d2oQSlSo1Hr6+m1IevW0iiQIhe3U3u2mT62nUShGrjGiUOpoaG45NZZzAyIYniQWz5JMLzK/sEoivUAqs0h0ZpbsfJ7JmSzp7DKx+ByTsdnnBmIxv8lcbpnswhrxZJbswhqx+CypuWWyuRVSs3lmc6skM4uk5vLMJLIkMkvEU1myi+vkljbIZFeIp3JMx7PMZvPMpBaZy60yk8gynciebxAvQ+cp9lcgzkEcjwRRLB4zt7B5JuXy22f2PW/KFc5P7MXT9hGn7ax9wSRm59iZdtYq3RAtHSpMjgg21xQD9iDecAb/WAZN/xDuYAZPIIE3mMIdTOEJpfCFUrj9CSzDk/hCKUYiGWzuKUKTOczOMeyeKZy+GO5AEl9kFl84g8MbxT0ap6tHh3l4EuvwBJ5gCncggcMTZcARQaq0IlUOMjKWfeTO2mj14w4k0Q14sbunUOiHsXuiGMxeQtElBu0hHL4ZbK5JbO5JdIOj2NyTDI/MYLSM4AkmcXinMQ+Fsbsn8YZS9OmG6NM7URt9ODzTDNoD2D1R3IEU/vF5HO578fb1u57uiMM2FKLfGj4TCIncQL1ATFVtGzduNKAd9NEoklNbXYdAJKVXY6NZKKGlvZcbtSKa2pUIWsU0NHdwvVqIQCSnpVNBh8yE0eKnWzFIS1svzS3dCIRS7nb2cbmqjpu1QrRGN8I2KXfbFFRVt3Crvov65i5UBjdytZWWdiXNIjly7dCpIMKTWRpbe6lr7qKlQ02zUM71GiG1AjF1DUL8k4uI5Sa6ZP3crhXSpRhE2K1DIFTQq7Gh0Q/RJelD0KlD2KmgrVuL2e6nvqmTWoGE1i4tDvck7T39XK0WIe7RYnNPUF3firBDSWuP8fmfNUWmHzwHCozNMjA0RmT60fl9Mc2X04/FCoyEM/dPU0dCKSzD41iGJ9AP+jA7Jx5I+7hynnTWZHaE8Y1lCU7kGIsV8ASSODyTOH0zjMUKmGxB3IEk4egi/eYRDBY/7mAa/3gWmzNMr86J25/AF5ljLFbA7prAHcw83VnTVweR5/cf3+DDy9WI2sVcunKby1V1vHepmqYmIVrrFDqjg2s3Bbzz7gXqBN18UtXAxetNXPqklqvXbnOztoVLN5u4cqOJusY2mjs1vP/hdT64dJPLV2sRSQwoVGaEXVqu3OmgU9hJh2yQZqGEqzfr+KSqlsbWbi7dFHCjUfzUIMQyE1U36nj3/atcuVFPj0zHrVoRnWIVHt8kd9tVvPdBFTqDi64eLTer7yJoEVMnVNLeredGfScfflSFoKuflk4VN27fRW8OvHgQw74oI+MLD/3MF0rjCWXwhVKn5jc6/vBYfpq8oUd/XWfVH3L6Goku4IvcizEwNktgcvErx/EcQfzD0Lk/Bn8F4pyAOCqdsLS8cyYVVnfP7HvetLx2fmIvnfYrl6ftrGfnl5iaefJ9xJM06o/QbzDjHY0w7AlisXvwh6NExmKMBCYZDUWZnE4RTy+i1hpJz+ZwecNMzcxhNdtwByZwefyEIlGGvSH8/ggOp49hTwB/OPbMd9bz8wVsw36crlFG/GMMu/0YLC58gSk8o2NEozOYrS7GpxK4vEE0ukGG3UFCEwmmoikcdheu0Ykz7KzPCGJuPk9kMvWVQcST8+i1OgatbuwuP3KFGrnaiNU6xMCgHa3Bhs5oRmeyMzBoxR8IY3f6MJpsSHsU9PUPMOQZZcDqQa42ouzTMjISQK3R4Rx5coW/qC9fDJ2miakkgxYHOoMFlzeM2eJAIlehN9pxeYPEZxK4fUG0ejNK3SAu9whWm4thb4Tp+CwWuxvv6PgTyznzxdBX+aq+qJl4hmFXgOlE7g8+l1le2yO3sHLqh/GsQbwovXAQbreXzg4ZOsMQHV2dtInauXKtmmtVt5HIldTdFdF8V4TXF6Dubht3WzpoFIgQSfpobZdw404tVquTltYO7rZ2UnW7lsbmFjrEUuyeyFPFcp4O/V44iC9rqbBJLr/BXG6VWOLefcRCfpPltT3mT7nJmo7Pkc2t3n8+7bbrFYivoNHwFG1iGXW1TehNdqxWB1VVtxFJVNyoFtAtU3KzRkBrayv+cPSZlPkKxClKzeZZWNq43xsS6QViyXkWl7fJLa2z+Ol99VJhi/Ts0jMp89zPEa/s5dorEOfEXoE4J/ZUIPZLJQKrm6S2dymenFCpVKhUKs8rtv+v7KlAHJ+csF48JLW9izO/ysBCAfNCgYPj4weAWOZ26Ilv3X/WaxSsbm6RW1hgYWGeTDrFXGaW6WiU6elplpZyLC0tsLuzTSwWJZlKE4tGiYTCpGczxOMJkvEE66srREIh8surpDMZpqJR4rEZ4ok4kUiY3HyWwvIKsdg0kxPjZDIZJifH8YfG2dra/LT8BaKxaWIzM4QjY8TjcaYTKcZCQaanY4RDIcbGxkgm40xNRfH73OweHp/SGs/WvtLQVKlUKJ4co8kusnJweP+9M7eLKv3534cNmfVIurvQDwwyZDFgHRpGp5RRJ7hLj0SM0ahlYECPSa9CrdWQSCaxW80kM1msFhOd3d3YrFYy6SSjTgfb+0WMpgE8Iz46uzrxuIYwGE14vF6cQ1Zksh4sVjNKrYkBkwHXiJ+xcJAhr58+tRq1cYCuzi6ahB2YB02YrTY8TieeES/mwSEC4QiDpn6GhywY+7UUtg5Pq/4ztYdA3BtuylQqx5TLm5ycJDk5HuPk2M9eMcD8Vozdo81PfSpAhZNymcGF5TMVWC6Xv/R8wmwmzcbW9iPTFFbXnq5WZyj3Ue/OZBUolo7Ib24+MBIcFNc5Ku1SqXye7+buHpXy5z7lcomtvXkqlZMHsnwARLlyQqlkoVQyUzq2cXzs5+QkTflkmXJ5k+OTbbaL62Q2p5hc8RBd9VE6OWJwoUBub/+RcaskAmoaBNTXNXCr+g6izm4aBY34A37sFjOmQSuGfi0tgjo6xN00NAu4UV1Di6Aeu3OY27UNtLe10yaRcru6htY2IX/33gWkCiVVn3yMsKsLrbyXmvomeqVttHRIuNMspLWxijv1zUxOTVN75xrXqhvolYlpEnbQUH+H+mYBvT0i6pub6VHruXz9BgaHl431VZrqamlurqe1qZXr169iHDA9AKJzaJRmq+cBEKFZIYG0AD4FUalUEFjclD8DU4HZlSEc0Ysclra+2ERfAlE+plTqp1SycHzs4+RklnJ5i0q5SKVSolw+5rh8wk6pxNj6Jv25eaonjSwf7J9p0t7b3WV3d/eJfl+2tY1Ndra2KJ2U/6A8igf7bH/hQ9nd23uk787ODk+qSaVSYW13B28ic79XVconrO7E2dzL3u8R5XKFTGGFk08XNlTKHB3vk98ao1x+TI/4fFgqUy5vc3wyQ6nkpVRyUCrZye+OYl1cxlNYI39wwEm5zN7RFpmNiccGrtYoGHVbkUu7uNsuZthpQ6k1oJD3oNQZkCmV6A39qDUazDbnE5rh5VmlAuVKBbk3xL/+4A7feOcyrwsVrGxt4E3eQeL7LtLR7xOZ6yBdWOav6zv5419f5FufNOGYSpBdGaYv+D/o8nybwanfsHOQv5/3qZN1uXxCsTDJQdLCXnKQvaSFg5SFRDzCYKyAabrA6Nw65XKZ7FaMtf2lx1ZgbW2V6ESErY01lvIFlpaWmMvO4/G4SWcypFIJ8oVlZmfnzvVyuFKpMJLI8E/eucJ/uNLEt6808a/ev81b4tfp8HwLdfhHaMI/od39p/zbjz/mW5808ec3WvjO1Wb+5OKHdHr/DE3oNdThn9Az+n36x395v2ecOlnvpWwcLIQol08ol8v39wufqVw+Ibe5w22nk+hq5Fw33rO0SqXCVY2Zr791mX/zQTX/7qNq/unbV7hu/C4dnj9FFfrf6COvU2P+z/zRm5f457+9wQ9rO/jGO1f4Yf3PEPu+gy78CwYm/w7r9O/p8HyTg6MN4JE94piD+VH2Eib2k2b2U2b2kmaWck6mV0eIrvqIro6webCNZabwQhvjZVqlUkFgdfOP3rrMv3z/Nq+Levn6m5e4oPoBXb5vY5p4m56R79Pq/B7/+NcX+WfvXuNblxv43o0WvnPzl4i9/x7D+BvYpi+gj/yKLu+3KR3fm7seuY+oVCqclI7YDtnZGhlgO2Bmze8k5k8QCyTZ3z1gKLHM3NrTT77/YK1SYX1njz+5WMcfv3OFb15u4OtvXeKuTUzPyPeRjHwXse8/0jP6PT7olfJHb17iX7x3i2+8c4W/qhWii/ycDs836R75T8j8f8nYfOf9if2xG7rDhRSbDiVbASv78TAr2TSjc+sYJpfoVAYITuVOHZbcC3voZj8HFAqMMhObZn1jnZl4gsWFBTKZDNmFJfb3d8kvLjA7O8fyyipLiznmsnPkcjkymQxzc1myuYUHGiOeTLGzvUl6do6Z6RlmEkmy8/Pk84tkZ9Ok0rNsbKyzXMgzv7DA3t4+c3MZZhJJkokE2bk54vEZkulZ1tc3yM5lyMzNkS/kmc2kyBcKj1w5VSqwsbdHi83LFY2FYGaeSrnM5l6a0FwrY/Nd7B4uc1IuY52Ic0k1iMQd5PDoiNLxAbFFNf5MIwsb/gf2G48F8dkqqlwqcrSeZ6OQY3V7h+OTEselEtHR+KnpjJltOmKfr5NHfB6mIj76LUP09MrR6/Vo9Dp6+5T09SlQ9vWhUMiJjE/gcfRjMDuQyeUIWxqwOV30KntJZWZZXV2DSpmWDjHizlb6LU7m5rLIeuVI5HJUaiUmvZK7rS1o9Dq0/TqUmn4SMzGCQT9Nre30G/RIusWoNFo8gQjBoJ9eRS8WsxmVQk6LUITVanlcszwXe+IRR6VS4WglRnE5Smlzjv3lWZL+MOPDUxwdHj11gaWjs6V5mgPFo1LpyU5PUWaxWHwm+T2NnQlE+aREaXeZw7Us6clZ9ncOHuhWT8iBurpqBE01KHp7UXS3IZN10N7Vjlyto6m5iVZRC8KWRq7euIGopQGlfoDAiJvwWIT2NgGa3i7qBXe5dvUKDU2NSGVqLl/8GKlcSo2gGX84wvRkiIYWEco+JfU3qhB3y6i69gk90i5EnWIaGurR9huxWUzcqatH3NlOT1cbog4x7W1tNDbU0tAkoE2mpK5RgKRXhailkXT28UvzZ2Uv4D6iwuT4GDv7BxwcHLKxtsz6xiZHR0WKxSOKxSKHh4ccHOxzcHjI0VGRUumY4+NjTk6OOSoWKeQXOTg85PDwgKOjEocHh+zv73F8fEyxWGR9bfWe79ERe3t7FA8PKR4ecnBwQPHo3r/zPCwW2d8/4Pi4xO7uLsfHxxQKedbW1jg8PKRYPGRvf59i8YjS8TH7e/vs7GxTfkEr8xdyMSQVtzNoMqDXa7FbTBj61XR2tGLUa9EZTHRJpDjsNtSqPmQKBV6vh94+Fb1KJVqjmdxcApWuH4NBh06rx+3z4fAFX0ToL8xeCAj/iIfY1AT5lXWiU+OMjI6STCbZ2d4imUywkC+ws7nBxHiYwsoqyWSSfKHA+Pg4mbk5drY3KRQKBPxeMukUiWSCeHr2RYT+wuzVVek5sVcgzom9AnFO7BWIc2KvQJwT+79oQxl505gyU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1105992"/>
            <a:ext cx="84339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АО «ГМС Нефтемаш», </a:t>
            </a:r>
            <a:endParaRPr lang="ru-RU" sz="4000" dirty="0" smtClean="0"/>
          </a:p>
          <a:p>
            <a:r>
              <a:rPr lang="ru-RU" sz="4000" dirty="0" smtClean="0"/>
              <a:t>ОАО </a:t>
            </a:r>
            <a:r>
              <a:rPr lang="ru-RU" sz="4000" dirty="0"/>
              <a:t>«</a:t>
            </a:r>
            <a:r>
              <a:rPr lang="ru-RU" sz="4000" dirty="0" err="1"/>
              <a:t>Сибнефтемаш</a:t>
            </a:r>
            <a:r>
              <a:rPr lang="ru-RU" sz="4000" dirty="0"/>
              <a:t>», </a:t>
            </a:r>
            <a:endParaRPr lang="ru-RU" sz="4000" dirty="0" smtClean="0"/>
          </a:p>
          <a:p>
            <a:r>
              <a:rPr lang="ru-RU" sz="4000" dirty="0" smtClean="0"/>
              <a:t>ОАО </a:t>
            </a:r>
            <a:r>
              <a:rPr lang="ru-RU" sz="4000" dirty="0"/>
              <a:t>«Тюменские машиностроители», </a:t>
            </a:r>
            <a:endParaRPr lang="ru-RU" sz="4000" dirty="0" smtClean="0"/>
          </a:p>
          <a:p>
            <a:r>
              <a:rPr lang="ru-RU" sz="4000" dirty="0" smtClean="0"/>
              <a:t>ОАО </a:t>
            </a:r>
            <a:r>
              <a:rPr lang="ru-RU" sz="4000" dirty="0"/>
              <a:t>«ГРОМ», </a:t>
            </a:r>
            <a:endParaRPr lang="ru-RU" sz="4000" dirty="0" smtClean="0"/>
          </a:p>
          <a:p>
            <a:r>
              <a:rPr lang="ru-RU" sz="4000" dirty="0" smtClean="0"/>
              <a:t>ООО </a:t>
            </a:r>
            <a:r>
              <a:rPr lang="ru-RU" sz="4000" dirty="0"/>
              <a:t>«</a:t>
            </a:r>
            <a:r>
              <a:rPr lang="ru-RU" sz="4000" dirty="0" err="1"/>
              <a:t>Югсон</a:t>
            </a:r>
            <a:r>
              <a:rPr lang="ru-RU" sz="4000" dirty="0"/>
              <a:t>-Сервис», </a:t>
            </a:r>
            <a:endParaRPr lang="ru-RU" sz="4000" dirty="0" smtClean="0"/>
          </a:p>
          <a:p>
            <a:r>
              <a:rPr lang="ru-RU" sz="4000" dirty="0" smtClean="0"/>
              <a:t>ОАО </a:t>
            </a:r>
            <a:r>
              <a:rPr lang="ru-RU" sz="4000" dirty="0"/>
              <a:t>«Опытный завод «Электрон», </a:t>
            </a:r>
            <a:endParaRPr lang="ru-RU" sz="4000" dirty="0" smtClean="0"/>
          </a:p>
          <a:p>
            <a:r>
              <a:rPr lang="ru-RU" sz="4000" dirty="0" smtClean="0"/>
              <a:t>ЗАО </a:t>
            </a:r>
            <a:r>
              <a:rPr lang="ru-RU" sz="4000" dirty="0"/>
              <a:t>«Тюменский </a:t>
            </a:r>
            <a:r>
              <a:rPr lang="ru-RU" sz="4000" dirty="0" smtClean="0"/>
              <a:t>    машиностроительный </a:t>
            </a:r>
            <a:r>
              <a:rPr lang="ru-RU" sz="4000" dirty="0"/>
              <a:t>завод»</a:t>
            </a:r>
          </a:p>
        </p:txBody>
      </p:sp>
    </p:spTree>
    <p:extLst>
      <p:ext uri="{BB962C8B-B14F-4D97-AF65-F5344CB8AC3E}">
        <p14:creationId xmlns:p14="http://schemas.microsoft.com/office/powerpoint/2010/main" val="21875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1474</Words>
  <Application>Microsoft Office PowerPoint</Application>
  <PresentationFormat>Экран (4:3)</PresentationFormat>
  <Paragraphs>147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8_Тема Office</vt:lpstr>
      <vt:lpstr>Концепция образовательной программы бакалавриата по направлению 15.03.01 Машиностроение, профиль «Системы автоматизированного проектирования и технологической подготовки производства»</vt:lpstr>
      <vt:lpstr>Современные проблемы инженерного  образования </vt:lpstr>
      <vt:lpstr>Ключевые инструменты и технологии модернизации образовательной программы по направлению Машиностроение</vt:lpstr>
      <vt:lpstr>Основной принцип инновационной образовательной среды для подготовки инженеров нового поколения</vt:lpstr>
      <vt:lpstr>Образовательные технологии. Проектный подход</vt:lpstr>
      <vt:lpstr>Проектная деятельность</vt:lpstr>
      <vt:lpstr>Проектная деятельность (примерные темы проектов)</vt:lpstr>
      <vt:lpstr>Виды профессиональной деятельности выпускника программы:</vt:lpstr>
      <vt:lpstr>Партнеры программы:</vt:lpstr>
      <vt:lpstr>Лестница успеха выпускника программы: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Глумов Иван Сергеевич</dc:creator>
  <cp:lastModifiedBy>User</cp:lastModifiedBy>
  <cp:revision>397</cp:revision>
  <cp:lastPrinted>2016-10-22T12:53:03Z</cp:lastPrinted>
  <dcterms:created xsi:type="dcterms:W3CDTF">2016-09-24T10:24:49Z</dcterms:created>
  <dcterms:modified xsi:type="dcterms:W3CDTF">2017-04-17T11:49:51Z</dcterms:modified>
</cp:coreProperties>
</file>