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93" r:id="rId3"/>
    <p:sldId id="287" r:id="rId4"/>
    <p:sldId id="294" r:id="rId5"/>
    <p:sldId id="296" r:id="rId6"/>
    <p:sldId id="295" r:id="rId7"/>
    <p:sldId id="29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C22"/>
    <a:srgbClr val="BF22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820" autoAdjust="0"/>
  </p:normalViewPr>
  <p:slideViewPr>
    <p:cSldViewPr>
      <p:cViewPr varScale="1">
        <p:scale>
          <a:sx n="103" d="100"/>
          <a:sy n="103" d="100"/>
        </p:scale>
        <p:origin x="2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B59DF-2DA0-470A-8452-2209E0D7BA64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236C6-CD9A-4598-BEE5-D5BB988EF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029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4CB0D-2469-4949-91C2-3D55AB225C2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628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236C6-CD9A-4598-BEE5-D5BB988EF54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258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236C6-CD9A-4598-BEE5-D5BB988EF54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80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A6A6-BB78-4881-AD3E-9C83CCD61107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F0FE-2CE1-4964-B2FD-388319E96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2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A6A6-BB78-4881-AD3E-9C83CCD61107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F0FE-2CE1-4964-B2FD-388319E96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072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A6A6-BB78-4881-AD3E-9C83CCD61107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F0FE-2CE1-4964-B2FD-388319E96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842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1964-719B-4997-98AB-92D4ABE9DB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702A-7EF7-4FB3-9D7C-827E29A56B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263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1964-719B-4997-98AB-92D4ABE9DB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702A-7EF7-4FB3-9D7C-827E29A56B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992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1964-719B-4997-98AB-92D4ABE9DB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702A-7EF7-4FB3-9D7C-827E29A56B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784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1964-719B-4997-98AB-92D4ABE9DB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702A-7EF7-4FB3-9D7C-827E29A56B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329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1964-719B-4997-98AB-92D4ABE9DB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702A-7EF7-4FB3-9D7C-827E29A56B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449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1964-719B-4997-98AB-92D4ABE9DB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702A-7EF7-4FB3-9D7C-827E29A56B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346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1964-719B-4997-98AB-92D4ABE9DB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702A-7EF7-4FB3-9D7C-827E29A56B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08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1964-719B-4997-98AB-92D4ABE9DB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702A-7EF7-4FB3-9D7C-827E29A56B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11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A6A6-BB78-4881-AD3E-9C83CCD61107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F0FE-2CE1-4964-B2FD-388319E96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667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1964-719B-4997-98AB-92D4ABE9DB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702A-7EF7-4FB3-9D7C-827E29A56B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467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1964-719B-4997-98AB-92D4ABE9DB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702A-7EF7-4FB3-9D7C-827E29A56B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768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1964-719B-4997-98AB-92D4ABE9DB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702A-7EF7-4FB3-9D7C-827E29A56B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20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A6A6-BB78-4881-AD3E-9C83CCD61107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F0FE-2CE1-4964-B2FD-388319E96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810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A6A6-BB78-4881-AD3E-9C83CCD61107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F0FE-2CE1-4964-B2FD-388319E96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42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A6A6-BB78-4881-AD3E-9C83CCD61107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F0FE-2CE1-4964-B2FD-388319E96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43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A6A6-BB78-4881-AD3E-9C83CCD61107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F0FE-2CE1-4964-B2FD-388319E96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33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A6A6-BB78-4881-AD3E-9C83CCD61107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F0FE-2CE1-4964-B2FD-388319E96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162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A6A6-BB78-4881-AD3E-9C83CCD61107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F0FE-2CE1-4964-B2FD-388319E96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93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A6A6-BB78-4881-AD3E-9C83CCD61107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F0FE-2CE1-4964-B2FD-388319E96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32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25000"/>
                <a:lumOff val="75000"/>
                <a:alpha val="34000"/>
              </a:schemeClr>
            </a:gs>
            <a:gs pos="36000">
              <a:schemeClr val="accent1">
                <a:tint val="44500"/>
                <a:satMod val="160000"/>
              </a:schemeClr>
            </a:gs>
            <a:gs pos="66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0A6A6-BB78-4881-AD3E-9C83CCD61107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6F0FE-2CE1-4964-B2FD-388319E96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35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25000"/>
                <a:lumOff val="75000"/>
                <a:alpha val="34000"/>
              </a:schemeClr>
            </a:gs>
            <a:gs pos="36000">
              <a:schemeClr val="accent1">
                <a:tint val="44500"/>
                <a:satMod val="160000"/>
              </a:schemeClr>
            </a:gs>
            <a:gs pos="66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61964-719B-4997-98AB-92D4ABE9DB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3702A-7EF7-4FB3-9D7C-827E29A56B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98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5" Type="http://schemas.openxmlformats.org/officeDocument/2006/relationships/image" Target="../media/image15.png"/><Relationship Id="rId10" Type="http://schemas.openxmlformats.org/officeDocument/2006/relationships/image" Target="../media/image11.jpe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QQ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700" l="0" r="97859">
                        <a14:foregroundMark x1="40688" y1="5434" x2="26801" y2="17680"/>
                        <a14:foregroundMark x1="43024" y1="31062" x2="58339" y2="16139"/>
                        <a14:foregroundMark x1="46398" y1="20925" x2="58144" y2="16383"/>
                        <a14:foregroundMark x1="68397" y1="24899" x2="70084" y2="37388"/>
                        <a14:foregroundMark x1="61518" y1="26521" x2="65152" y2="37388"/>
                        <a14:foregroundMark x1="69890" y1="19870" x2="59831" y2="15572"/>
                        <a14:foregroundMark x1="60675" y1="12895" x2="58793" y2="17437"/>
                        <a14:foregroundMark x1="49384" y1="16139" x2="53861" y2="20357"/>
                        <a14:foregroundMark x1="51525" y1="15085" x2="52823" y2="15328"/>
                        <a14:foregroundMark x1="40039" y1="12084" x2="33030" y2="17680"/>
                        <a14:backgroundMark x1="13433" y1="38118" x2="13433" y2="38118"/>
                        <a14:backgroundMark x1="14666" y1="19465" x2="14666" y2="19465"/>
                        <a14:backgroundMark x1="75211" y1="53285" x2="75211" y2="53285"/>
                        <a14:backgroundMark x1="73459" y1="53041" x2="73459" y2="53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39" y="1584451"/>
            <a:ext cx="4702917" cy="376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>
            <a:spLocks noGrp="1"/>
          </p:cNvSpPr>
          <p:nvPr>
            <p:ph type="ctrTitle"/>
          </p:nvPr>
        </p:nvSpPr>
        <p:spPr>
          <a:xfrm>
            <a:off x="107504" y="5877272"/>
            <a:ext cx="7520940" cy="864096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руководитель программы</a:t>
            </a:r>
            <a:b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Сергей Александрович</a:t>
            </a:r>
            <a:b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Эртман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4" descr="D:\Design\ПРЕЗЕНТАЦИИ\Презентация ТИУ ректору\приложенные файлы\шапка презы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112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user\Desktop\ТИУ лого i universit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31820"/>
            <a:ext cx="1512168" cy="84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251520" y="440668"/>
            <a:ext cx="8640960" cy="11881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Логистический аудит </a:t>
            </a: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транспортных процессов и систем</a:t>
            </a:r>
            <a:endParaRPr lang="ru-RU" sz="36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94191" y1="37442" x2="94191" y2="37442"/>
                        <a14:foregroundMark x1="96324" y1="26279" x2="96324" y2="26279"/>
                        <a14:foregroundMark x1="87647" y1="79767" x2="87647" y2="79767"/>
                        <a14:foregroundMark x1="98529" y1="84535" x2="98529" y2="84535"/>
                        <a14:foregroundMark x1="17059" y1="86163" x2="17059" y2="86163"/>
                        <a14:foregroundMark x1="14853" y1="84070" x2="14853" y2="84070"/>
                        <a14:foregroundMark x1="21250" y1="88837" x2="10515" y2="91628"/>
                        <a14:foregroundMark x1="92279" y1="29070" x2="96765" y2="39186"/>
                        <a14:foregroundMark x1="90515" y1="64535" x2="90882" y2="62791"/>
                        <a14:foregroundMark x1="53456" y1="87907" x2="53971" y2="91977"/>
                        <a14:backgroundMark x1="82353" y1="35116" x2="82353" y2="35116"/>
                        <a14:backgroundMark x1="80441" y1="30116" x2="82353" y2="35930"/>
                        <a14:backgroundMark x1="99338" y1="66860" x2="99853" y2="66860"/>
                        <a14:backgroundMark x1="99191" y1="76163" x2="99632" y2="76744"/>
                        <a14:backgroundMark x1="53162" y1="87326" x2="53971" y2="939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639" y="2924944"/>
            <a:ext cx="6219361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0"/>
            <a:ext cx="9163050" cy="11247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460"/>
            <a:ext cx="7524328" cy="1041276"/>
          </a:xfrm>
        </p:spPr>
        <p:txBody>
          <a:bodyPr>
            <a:noAutofit/>
          </a:bodyPr>
          <a:lstStyle/>
          <a:p>
            <a:r>
              <a:rPr lang="ru-RU" sz="3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Профстандарт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br>
              <a:rPr lang="ru-RU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Специалист по логистике</a:t>
            </a:r>
            <a:endParaRPr lang="ru-RU" sz="3600" b="1" i="1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292080" y="3140968"/>
            <a:ext cx="3672408" cy="3456384"/>
            <a:chOff x="5292080" y="3140968"/>
            <a:chExt cx="3672408" cy="3456384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8820472" y="3140968"/>
              <a:ext cx="144016" cy="2952328"/>
              <a:chOff x="8820472" y="3140968"/>
              <a:chExt cx="144016" cy="2952328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 flipV="1">
                <a:off x="8964488" y="3140968"/>
                <a:ext cx="0" cy="2952328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flipV="1">
                <a:off x="8892480" y="4293096"/>
                <a:ext cx="0" cy="18002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8820472" y="5193196"/>
                <a:ext cx="0" cy="9001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Группа 11"/>
            <p:cNvGrpSpPr/>
            <p:nvPr/>
          </p:nvGrpSpPr>
          <p:grpSpPr>
            <a:xfrm rot="5400000" flipV="1">
              <a:off x="6678234" y="5067182"/>
              <a:ext cx="144016" cy="2916324"/>
              <a:chOff x="5832140" y="3644524"/>
              <a:chExt cx="144016" cy="2952328"/>
            </a:xfrm>
          </p:grpSpPr>
          <p:cxnSp>
            <p:nvCxnSpPr>
              <p:cNvPr id="13" name="Прямая соединительная линия 12"/>
              <p:cNvCxnSpPr/>
              <p:nvPr/>
            </p:nvCxnSpPr>
            <p:spPr>
              <a:xfrm flipV="1">
                <a:off x="5976156" y="3644524"/>
                <a:ext cx="0" cy="2952328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flipV="1">
                <a:off x="5904148" y="4796652"/>
                <a:ext cx="0" cy="18002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flipV="1">
                <a:off x="5832140" y="5696752"/>
                <a:ext cx="0" cy="9001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Заголовок 1"/>
          <p:cNvSpPr txBox="1">
            <a:spLocks/>
          </p:cNvSpPr>
          <p:nvPr/>
        </p:nvSpPr>
        <p:spPr>
          <a:xfrm>
            <a:off x="539552" y="1700808"/>
            <a:ext cx="8136904" cy="3492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Wingdings" pitchFamily="2" charset="2"/>
              <a:buChar char="ü"/>
            </a:pP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74"/>
          <a:stretch/>
        </p:blipFill>
        <p:spPr bwMode="auto">
          <a:xfrm>
            <a:off x="7740352" y="13712"/>
            <a:ext cx="1419225" cy="111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539552" y="1700808"/>
            <a:ext cx="7992888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r">
              <a:buAutoNum type="arabicPeriod"/>
            </a:pP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>
            <a:endCxn id="3" idx="0"/>
          </p:cNvCxnSpPr>
          <p:nvPr/>
        </p:nvCxnSpPr>
        <p:spPr>
          <a:xfrm>
            <a:off x="251520" y="6237312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877678"/>
              </p:ext>
            </p:extLst>
          </p:nvPr>
        </p:nvGraphicFramePr>
        <p:xfrm>
          <a:off x="280140" y="1196752"/>
          <a:ext cx="8252300" cy="50878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3504"/>
                <a:gridCol w="1732132"/>
                <a:gridCol w="3240360"/>
                <a:gridCol w="2736304"/>
              </a:tblGrid>
              <a:tr h="36109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Обобщенные трудовые функции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70" marR="4787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Возможные должности</a:t>
                      </a:r>
                      <a:endParaRPr lang="ru-RU" sz="13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70" marR="478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Требования к образованию и обучению и опыту</a:t>
                      </a:r>
                      <a:endParaRPr lang="ru-RU" sz="13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70" marR="47870" marT="0" marB="0" anchor="ctr"/>
                </a:tc>
              </a:tr>
              <a:tr h="257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70" marR="47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70" marR="4787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76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70" marR="47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75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Подготовка и осуществление перевозки грузов в цепи поставок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70" marR="4787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000" lvl="0" indent="-2160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Char char="–"/>
                      </a:pPr>
                      <a:r>
                        <a:rPr lang="ru-RU" sz="13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Специалист по перевозкам </a:t>
                      </a:r>
                    </a:p>
                    <a:p>
                      <a:pPr marL="216000" lvl="0" indent="-2160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Char char="–"/>
                      </a:pPr>
                      <a:r>
                        <a:rPr lang="ru-RU" sz="13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Специалист-логист по транспорту </a:t>
                      </a:r>
                    </a:p>
                    <a:p>
                      <a:pPr marL="216000" lvl="0" indent="-2160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Char char="–"/>
                      </a:pPr>
                      <a:r>
                        <a:rPr lang="ru-RU" sz="13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Специалист по продажам транспортных услуг </a:t>
                      </a:r>
                    </a:p>
                    <a:p>
                      <a:pPr marL="216000" lvl="0" indent="-2160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Char char="–"/>
                      </a:pPr>
                      <a:r>
                        <a:rPr lang="ru-RU" sz="13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Транспортный аналитик</a:t>
                      </a:r>
                      <a:endParaRPr lang="ru-RU" sz="13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70" marR="47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Среднее профессиональное образование – программы подготовки квалифицированных рабочих (служащих)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70" marR="47870" marT="0" marB="0" anchor="ctr"/>
                </a:tc>
              </a:tr>
              <a:tr h="9129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ru-RU" sz="13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70" marR="47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процесса перевозки груза в цепи поставок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70" marR="4787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000" lvl="0" indent="-2160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Char char="–"/>
                      </a:pPr>
                      <a:r>
                        <a:rPr lang="ru-RU" sz="13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Менеджер по логистике на транспорте </a:t>
                      </a:r>
                      <a:endParaRPr lang="ru-RU" sz="13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16000" lvl="0" indent="-2160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Char char="–"/>
                      </a:pPr>
                      <a:r>
                        <a:rPr lang="ru-RU" sz="13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Координатор </a:t>
                      </a:r>
                      <a:r>
                        <a:rPr lang="ru-RU" sz="13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 логистике на транспорте </a:t>
                      </a:r>
                      <a:endParaRPr lang="ru-RU" sz="13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16000" lvl="0" indent="-2160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Char char="–"/>
                      </a:pPr>
                      <a:r>
                        <a:rPr lang="ru-RU" sz="13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Начальник </a:t>
                      </a:r>
                      <a:r>
                        <a:rPr lang="ru-RU" sz="13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отдела логистике на транспорте</a:t>
                      </a:r>
                      <a:endParaRPr lang="ru-RU" sz="13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70" marR="4787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Высшее образование – </a:t>
                      </a:r>
                      <a:endParaRPr lang="ru-RU" sz="13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 </a:t>
                      </a:r>
                      <a:r>
                        <a:rPr lang="ru-RU" sz="13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бакалавриата</a:t>
                      </a:r>
                      <a:endParaRPr lang="ru-RU" sz="13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Пять лет в качестве специалиста по логистике и транспорту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70" marR="47870" marT="0" marB="0" anchor="ctr"/>
                </a:tc>
              </a:tr>
              <a:tr h="10976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ru-RU" sz="13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70" marR="47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 результатов логистической деятельности по перевозке груза в цепи поставок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70" marR="4787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000" lvl="0" indent="-2160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Char char="–"/>
                      </a:pPr>
                      <a:r>
                        <a:rPr lang="ru-RU" sz="13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Начальник отдела транспорта и логистики </a:t>
                      </a:r>
                    </a:p>
                    <a:p>
                      <a:pPr marL="216000" lvl="0" indent="-2160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Char char="–"/>
                      </a:pPr>
                      <a:r>
                        <a:rPr lang="ru-RU" sz="13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Руководитель отдела транспортной логистики </a:t>
                      </a:r>
                    </a:p>
                    <a:p>
                      <a:pPr marL="216000" lvl="0" indent="-2160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Char char="–"/>
                      </a:pPr>
                      <a:r>
                        <a:rPr lang="ru-RU" sz="13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Заместитель директора по логистике на транспорте</a:t>
                      </a:r>
                      <a:endParaRPr lang="ru-RU" sz="13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70" marR="4787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Высшее образование </a:t>
                      </a:r>
                      <a:r>
                        <a:rPr lang="ru-RU" sz="13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специалитет</a:t>
                      </a:r>
                      <a:r>
                        <a:rPr lang="ru-RU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магистратура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Пять лет в качестве менеджера по логистике и транспорту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70" marR="4787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0976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ru-RU" sz="13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70" marR="47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стратегии в области логистической деятельности по перевозкам грузов в цепи поставок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70" marR="4787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000" lvl="0" indent="-2160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Char char="–"/>
                      </a:pPr>
                      <a:r>
                        <a:rPr lang="ru-RU" sz="13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Директор по логистике </a:t>
                      </a:r>
                    </a:p>
                    <a:p>
                      <a:pPr marL="216000" lvl="0" indent="-2160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Char char="–"/>
                      </a:pPr>
                      <a:r>
                        <a:rPr lang="ru-RU" sz="13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Зам.генерального</a:t>
                      </a:r>
                      <a:r>
                        <a:rPr lang="ru-RU" sz="13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директора по логистике </a:t>
                      </a:r>
                    </a:p>
                    <a:p>
                      <a:pPr marL="216000" lvl="0" indent="-2160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Char char="–"/>
                      </a:pPr>
                      <a:r>
                        <a:rPr lang="ru-RU" sz="13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Директор по транспорту</a:t>
                      </a:r>
                      <a:endParaRPr lang="ru-RU" sz="13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70" marR="4787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Высшее образование </a:t>
                      </a:r>
                      <a:r>
                        <a:rPr lang="ru-RU" sz="13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специалитет</a:t>
                      </a:r>
                      <a:r>
                        <a:rPr lang="ru-RU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магистратура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Пять лет в качестве руководителя отдела логистики и транспорта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70" marR="4787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8316416" y="6237312"/>
            <a:ext cx="72008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37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0"/>
            <a:ext cx="9163050" cy="11247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460"/>
            <a:ext cx="7524328" cy="1041276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Реализуемые принципы обучения</a:t>
            </a:r>
            <a:endParaRPr lang="ru-RU" sz="3600" b="1" i="1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292080" y="3140968"/>
            <a:ext cx="3672408" cy="3456384"/>
            <a:chOff x="5292080" y="3140968"/>
            <a:chExt cx="3672408" cy="3456384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8820472" y="3140968"/>
              <a:ext cx="144016" cy="2952328"/>
              <a:chOff x="8820472" y="3140968"/>
              <a:chExt cx="144016" cy="2952328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 flipV="1">
                <a:off x="8964488" y="3140968"/>
                <a:ext cx="0" cy="2952328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flipV="1">
                <a:off x="8892480" y="4293096"/>
                <a:ext cx="0" cy="18002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8820472" y="5193196"/>
                <a:ext cx="0" cy="9001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Группа 11"/>
            <p:cNvGrpSpPr/>
            <p:nvPr/>
          </p:nvGrpSpPr>
          <p:grpSpPr>
            <a:xfrm rot="5400000" flipV="1">
              <a:off x="6678234" y="5067182"/>
              <a:ext cx="144016" cy="2916324"/>
              <a:chOff x="5832140" y="3644524"/>
              <a:chExt cx="144016" cy="2952328"/>
            </a:xfrm>
          </p:grpSpPr>
          <p:cxnSp>
            <p:nvCxnSpPr>
              <p:cNvPr id="13" name="Прямая соединительная линия 12"/>
              <p:cNvCxnSpPr/>
              <p:nvPr/>
            </p:nvCxnSpPr>
            <p:spPr>
              <a:xfrm flipV="1">
                <a:off x="5976156" y="3644524"/>
                <a:ext cx="0" cy="2952328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flipV="1">
                <a:off x="5904148" y="4796652"/>
                <a:ext cx="0" cy="18002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flipV="1">
                <a:off x="5832140" y="5696752"/>
                <a:ext cx="0" cy="9001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Заголовок 1"/>
          <p:cNvSpPr txBox="1">
            <a:spLocks/>
          </p:cNvSpPr>
          <p:nvPr/>
        </p:nvSpPr>
        <p:spPr>
          <a:xfrm>
            <a:off x="539552" y="1700808"/>
            <a:ext cx="8136904" cy="3492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Wingdings" pitchFamily="2" charset="2"/>
              <a:buChar char="ü"/>
            </a:pP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74"/>
          <a:stretch/>
        </p:blipFill>
        <p:spPr bwMode="auto">
          <a:xfrm>
            <a:off x="7740352" y="13712"/>
            <a:ext cx="1419225" cy="111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539552" y="1700808"/>
            <a:ext cx="7992888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r">
              <a:buAutoNum type="arabicPeriod"/>
            </a:pP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>
            <a:endCxn id="3" idx="0"/>
          </p:cNvCxnSpPr>
          <p:nvPr/>
        </p:nvCxnSpPr>
        <p:spPr>
          <a:xfrm>
            <a:off x="251520" y="6237312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2"/>
          <p:cNvSpPr/>
          <p:nvPr/>
        </p:nvSpPr>
        <p:spPr>
          <a:xfrm>
            <a:off x="8316416" y="6237312"/>
            <a:ext cx="72008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395536" y="2060848"/>
            <a:ext cx="8496944" cy="3916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46088" indent="-446088" algn="l">
              <a:buFont typeface="+mj-lt"/>
              <a:buAutoNum type="arabicPeriod"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720725" indent="-457200" algn="l">
              <a:buFont typeface="+mj-lt"/>
              <a:buAutoNum type="arabicPeriod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Проектный подход</a:t>
            </a:r>
          </a:p>
          <a:p>
            <a:pPr marL="720725" indent="-457200" algn="l">
              <a:buFont typeface="Wingdings" pitchFamily="2" charset="2"/>
              <a:buChar char="ü"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прохождение практики на протяжении всего периода обучения в реальном секторе производства</a:t>
            </a:r>
          </a:p>
          <a:p>
            <a:pPr marL="720725" indent="-457200" algn="l">
              <a:buFont typeface="Wingdings" pitchFamily="2" charset="2"/>
              <a:buChar char="ü"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720725" indent="-457200" algn="l">
              <a:buFont typeface="+mj-lt"/>
              <a:buAutoNum type="arabicPeriod" startAt="2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Модульный принцип обучения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(разработка разделов проекта)</a:t>
            </a:r>
          </a:p>
          <a:p>
            <a:pPr marL="720725" indent="-457200" algn="l">
              <a:buFont typeface="Wingdings" pitchFamily="2" charset="2"/>
              <a:buChar char="ü"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Современные логистические технологии и транспортное право</a:t>
            </a:r>
          </a:p>
          <a:p>
            <a:pPr marL="720725" indent="-457200" algn="l">
              <a:buFont typeface="Wingdings" pitchFamily="2" charset="2"/>
              <a:buChar char="ü"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Исследования транспортных процессов и систем в бизнес-среде</a:t>
            </a:r>
          </a:p>
          <a:p>
            <a:pPr marL="720725" indent="-457200" algn="l">
              <a:buFont typeface="Wingdings" pitchFamily="2" charset="2"/>
              <a:buChar char="ü"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Управление потерями и рисками в транспортных процессах</a:t>
            </a:r>
          </a:p>
          <a:p>
            <a:pPr marL="720725" indent="-457200" algn="l">
              <a:buFont typeface="Wingdings" pitchFamily="2" charset="2"/>
              <a:buChar char="ü"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Проектирование логистических процессов и систем на транспорте</a:t>
            </a:r>
          </a:p>
          <a:p>
            <a:pPr marL="720725" indent="-457200" algn="l">
              <a:buFont typeface="Wingdings" pitchFamily="2" charset="2"/>
              <a:buChar char="ü"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Логистический аудит: формирование отчета</a:t>
            </a:r>
          </a:p>
          <a:p>
            <a:pPr marL="457200" indent="-457200" algn="l">
              <a:buFont typeface="+mj-lt"/>
              <a:buAutoNum type="arabicPeriod" startAt="2"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720725" indent="-457200" algn="l">
              <a:buFont typeface="+mj-lt"/>
              <a:buAutoNum type="arabicPeriod" startAt="3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Подготовка востребованного рынком продукта  –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отчета по проведению комплексного логистического аудита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предприятия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+mj-lt"/>
              <a:buAutoNum type="arabicPeriod" startAt="3"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+mj-lt"/>
              <a:buAutoNum type="arabicPeriod" startAt="3"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marL="446088" indent="-446088" algn="l">
              <a:buFont typeface="Wingdings" pitchFamily="2" charset="2"/>
              <a:buChar char="ü"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13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0"/>
            <a:ext cx="9163050" cy="11247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460"/>
            <a:ext cx="7524328" cy="1041276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Стоимость услуг на рынке</a:t>
            </a:r>
            <a:endParaRPr lang="ru-RU" sz="3600" b="1" i="1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292080" y="3140968"/>
            <a:ext cx="3672408" cy="3456384"/>
            <a:chOff x="5292080" y="3140968"/>
            <a:chExt cx="3672408" cy="3456384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8820472" y="3140968"/>
              <a:ext cx="144016" cy="2952328"/>
              <a:chOff x="8820472" y="3140968"/>
              <a:chExt cx="144016" cy="2952328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 flipV="1">
                <a:off x="8964488" y="3140968"/>
                <a:ext cx="0" cy="2952328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flipV="1">
                <a:off x="8892480" y="4293096"/>
                <a:ext cx="0" cy="18002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8820472" y="5193196"/>
                <a:ext cx="0" cy="9001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Группа 11"/>
            <p:cNvGrpSpPr/>
            <p:nvPr/>
          </p:nvGrpSpPr>
          <p:grpSpPr>
            <a:xfrm rot="5400000" flipV="1">
              <a:off x="6678234" y="5067182"/>
              <a:ext cx="144016" cy="2916324"/>
              <a:chOff x="5832140" y="3644524"/>
              <a:chExt cx="144016" cy="2952328"/>
            </a:xfrm>
          </p:grpSpPr>
          <p:cxnSp>
            <p:nvCxnSpPr>
              <p:cNvPr id="13" name="Прямая соединительная линия 12"/>
              <p:cNvCxnSpPr/>
              <p:nvPr/>
            </p:nvCxnSpPr>
            <p:spPr>
              <a:xfrm flipV="1">
                <a:off x="5976156" y="3644524"/>
                <a:ext cx="0" cy="2952328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flipV="1">
                <a:off x="5904148" y="4796652"/>
                <a:ext cx="0" cy="18002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flipV="1">
                <a:off x="5832140" y="5696752"/>
                <a:ext cx="0" cy="9001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Заголовок 1"/>
          <p:cNvSpPr txBox="1">
            <a:spLocks/>
          </p:cNvSpPr>
          <p:nvPr/>
        </p:nvSpPr>
        <p:spPr>
          <a:xfrm>
            <a:off x="539552" y="1700808"/>
            <a:ext cx="8136904" cy="3492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Wingdings" pitchFamily="2" charset="2"/>
              <a:buChar char="ü"/>
            </a:pP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74"/>
          <a:stretch/>
        </p:blipFill>
        <p:spPr bwMode="auto">
          <a:xfrm>
            <a:off x="7740352" y="13712"/>
            <a:ext cx="1419225" cy="111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539552" y="1700808"/>
            <a:ext cx="7992888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r">
              <a:buAutoNum type="arabicPeriod"/>
            </a:pP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>
            <a:endCxn id="3" idx="0"/>
          </p:cNvCxnSpPr>
          <p:nvPr/>
        </p:nvCxnSpPr>
        <p:spPr>
          <a:xfrm>
            <a:off x="251520" y="6237312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2"/>
          <p:cNvSpPr/>
          <p:nvPr/>
        </p:nvSpPr>
        <p:spPr>
          <a:xfrm>
            <a:off x="8316416" y="6237312"/>
            <a:ext cx="72008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97" y="1736934"/>
            <a:ext cx="8563181" cy="35642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5778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0"/>
            <a:ext cx="9163050" cy="11247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460"/>
            <a:ext cx="7524328" cy="1041276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Организации-партнеры</a:t>
            </a:r>
            <a:endParaRPr lang="ru-RU" sz="3600" b="1" i="1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292080" y="3140968"/>
            <a:ext cx="3672408" cy="3456384"/>
            <a:chOff x="5292080" y="3140968"/>
            <a:chExt cx="3672408" cy="3456384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8820472" y="3140968"/>
              <a:ext cx="144016" cy="2952328"/>
              <a:chOff x="8820472" y="3140968"/>
              <a:chExt cx="144016" cy="2952328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 flipV="1">
                <a:off x="8964488" y="3140968"/>
                <a:ext cx="0" cy="2952328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flipV="1">
                <a:off x="8892480" y="4293096"/>
                <a:ext cx="0" cy="18002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8820472" y="5193196"/>
                <a:ext cx="0" cy="9001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Группа 11"/>
            <p:cNvGrpSpPr/>
            <p:nvPr/>
          </p:nvGrpSpPr>
          <p:grpSpPr>
            <a:xfrm rot="5400000" flipV="1">
              <a:off x="6678234" y="5067182"/>
              <a:ext cx="144016" cy="2916324"/>
              <a:chOff x="5832140" y="3644524"/>
              <a:chExt cx="144016" cy="2952328"/>
            </a:xfrm>
          </p:grpSpPr>
          <p:cxnSp>
            <p:nvCxnSpPr>
              <p:cNvPr id="13" name="Прямая соединительная линия 12"/>
              <p:cNvCxnSpPr/>
              <p:nvPr/>
            </p:nvCxnSpPr>
            <p:spPr>
              <a:xfrm flipV="1">
                <a:off x="5976156" y="3644524"/>
                <a:ext cx="0" cy="2952328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flipV="1">
                <a:off x="5904148" y="4796652"/>
                <a:ext cx="0" cy="18002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flipV="1">
                <a:off x="5832140" y="5696752"/>
                <a:ext cx="0" cy="9001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Заголовок 1"/>
          <p:cNvSpPr txBox="1">
            <a:spLocks/>
          </p:cNvSpPr>
          <p:nvPr/>
        </p:nvSpPr>
        <p:spPr>
          <a:xfrm>
            <a:off x="539552" y="1700808"/>
            <a:ext cx="8136904" cy="3492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Wingdings" pitchFamily="2" charset="2"/>
              <a:buChar char="ü"/>
            </a:pP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74"/>
          <a:stretch/>
        </p:blipFill>
        <p:spPr bwMode="auto">
          <a:xfrm>
            <a:off x="7740352" y="13712"/>
            <a:ext cx="1419225" cy="111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539552" y="1700808"/>
            <a:ext cx="7992888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r">
              <a:buAutoNum type="arabicPeriod"/>
            </a:pP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>
            <a:endCxn id="3" idx="0"/>
          </p:cNvCxnSpPr>
          <p:nvPr/>
        </p:nvCxnSpPr>
        <p:spPr>
          <a:xfrm>
            <a:off x="251520" y="6237312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2"/>
          <p:cNvSpPr/>
          <p:nvPr/>
        </p:nvSpPr>
        <p:spPr>
          <a:xfrm>
            <a:off x="8316416" y="6237312"/>
            <a:ext cx="72008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395536" y="2060848"/>
            <a:ext cx="8496944" cy="3916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46088" indent="-446088" algn="l">
              <a:buFont typeface="+mj-lt"/>
              <a:buAutoNum type="arabicPeriod"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720725" indent="-457200" algn="l">
              <a:buFont typeface="+mj-lt"/>
              <a:buAutoNum type="arabicPeriod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Подтвердившие намерения о сотрудничестве</a:t>
            </a:r>
          </a:p>
          <a:p>
            <a:pPr marL="720725" indent="-457200" algn="l">
              <a:buFont typeface="Wingdings" pitchFamily="2" charset="2"/>
              <a:buChar char="ü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Золотые луга</a:t>
            </a:r>
          </a:p>
          <a:p>
            <a:pPr marL="720725" indent="-457200" algn="l">
              <a:buFont typeface="Wingdings" pitchFamily="2" charset="2"/>
              <a:buChar char="ü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Строительный двор</a:t>
            </a:r>
          </a:p>
          <a:p>
            <a:pPr marL="720725" indent="-457200" algn="l">
              <a:buFont typeface="Wingdings" pitchFamily="2" charset="2"/>
              <a:buChar char="ü"/>
            </a:pP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ТК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ШЕРЛ</a:t>
            </a:r>
          </a:p>
          <a:p>
            <a:pPr marL="720725" indent="-457200" algn="l">
              <a:buFont typeface="Wingdings" pitchFamily="2" charset="2"/>
              <a:buChar char="ü"/>
            </a:pP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ТК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ИЦТ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-Тюмень</a:t>
            </a:r>
          </a:p>
          <a:p>
            <a:pPr marL="720725" indent="-457200" algn="l">
              <a:buFont typeface="Wingdings" pitchFamily="2" charset="2"/>
              <a:buChar char="ü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Ясень-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агро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720725" indent="-457200" algn="l">
              <a:buFont typeface="Wingdings" pitchFamily="2" charset="2"/>
              <a:buChar char="ü"/>
            </a:pP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ТК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КИТ</a:t>
            </a:r>
          </a:p>
          <a:p>
            <a:pPr marL="720725" indent="-457200" algn="l">
              <a:buFont typeface="Wingdings" pitchFamily="2" charset="2"/>
              <a:buChar char="ü"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720725" indent="-457200" algn="l">
              <a:buFont typeface="Wingdings" pitchFamily="2" charset="2"/>
              <a:buChar char="ü"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720725" indent="-457200" algn="l">
              <a:buFont typeface="+mj-lt"/>
              <a:buAutoNum type="arabicPeriod" startAt="2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 этапе переговоров:</a:t>
            </a:r>
          </a:p>
          <a:p>
            <a:pPr marL="720725" indent="-457200" algn="l">
              <a:buFont typeface="Wingdings" pitchFamily="2" charset="2"/>
              <a:buChar char="ü"/>
            </a:pP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Транснефть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720725" indent="-457200" algn="l">
              <a:buFont typeface="Wingdings" pitchFamily="2" charset="2"/>
              <a:buChar char="ü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Газпром</a:t>
            </a:r>
          </a:p>
          <a:p>
            <a:pPr marL="720725" indent="-457200" algn="l">
              <a:buFont typeface="Wingdings" pitchFamily="2" charset="2"/>
              <a:buChar char="ü"/>
            </a:pP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СИБУР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720725" indent="-457200" algn="l">
              <a:buFont typeface="Wingdings" pitchFamily="2" charset="2"/>
              <a:buChar char="ü"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Leroy Merlyn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+mj-lt"/>
              <a:buAutoNum type="arabicPeriod" startAt="3"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+mj-lt"/>
              <a:buAutoNum type="arabicPeriod" startAt="3"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marL="446088" indent="-446088" algn="l">
              <a:buFont typeface="Wingdings" pitchFamily="2" charset="2"/>
              <a:buChar char="ü"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62" b="91915" l="3548" r="97339">
                        <a14:foregroundMark x1="84035" y1="37872" x2="84035" y2="37872"/>
                        <a14:foregroundMark x1="68293" y1="72340" x2="68293" y2="72340"/>
                        <a14:foregroundMark x1="69401" y1="71489" x2="69401" y2="71489"/>
                        <a14:foregroundMark x1="75610" y1="74043" x2="75610" y2="74043"/>
                        <a14:foregroundMark x1="80044" y1="73617" x2="80044" y2="73617"/>
                        <a14:foregroundMark x1="80710" y1="63404" x2="80710" y2="63404"/>
                        <a14:foregroundMark x1="56541" y1="42553" x2="56541" y2="42553"/>
                        <a14:foregroundMark x1="42794" y1="37872" x2="42794" y2="37872"/>
                        <a14:foregroundMark x1="42572" y1="40426" x2="42572" y2="40426"/>
                        <a14:foregroundMark x1="41020" y1="39149" x2="41020" y2="39149"/>
                        <a14:foregroundMark x1="26164" y1="38723" x2="26164" y2="38723"/>
                        <a14:foregroundMark x1="43681" y1="35745" x2="43459" y2="42553"/>
                        <a14:foregroundMark x1="19956" y1="34894" x2="19956" y2="34894"/>
                        <a14:foregroundMark x1="19069" y1="42979" x2="19069" y2="42979"/>
                        <a14:foregroundMark x1="29933" y1="39149" x2="29933" y2="39149"/>
                        <a14:foregroundMark x1="29047" y1="42553" x2="29047" y2="42553"/>
                        <a14:foregroundMark x1="21729" y1="42553" x2="21729" y2="42553"/>
                        <a14:foregroundMark x1="34812" y1="34468" x2="34812" y2="34468"/>
                        <a14:foregroundMark x1="35255" y1="39149" x2="35255" y2="39149"/>
                        <a14:foregroundMark x1="39468" y1="40000" x2="39468" y2="40000"/>
                        <a14:foregroundMark x1="47007" y1="39149" x2="47007" y2="39149"/>
                        <a14:foregroundMark x1="50776" y1="39149" x2="50776" y2="39149"/>
                        <a14:foregroundMark x1="55432" y1="39149" x2="55432" y2="39149"/>
                        <a14:foregroundMark x1="61863" y1="40426" x2="61863" y2="40426"/>
                        <a14:foregroundMark x1="58537" y1="42979" x2="58537" y2="42979"/>
                        <a14:foregroundMark x1="65410" y1="40000" x2="65410" y2="40000"/>
                        <a14:foregroundMark x1="58758" y1="59574" x2="58758" y2="59574"/>
                        <a14:foregroundMark x1="74058" y1="60000" x2="74058" y2="60000"/>
                        <a14:foregroundMark x1="81818" y1="57447" x2="81818" y2="57447"/>
                        <a14:foregroundMark x1="82040" y1="62128" x2="82040" y2="62128"/>
                        <a14:foregroundMark x1="82705" y1="67234" x2="82705" y2="67234"/>
                        <a14:foregroundMark x1="78492" y1="66383" x2="78492" y2="66383"/>
                        <a14:foregroundMark x1="79379" y1="62979" x2="79379" y2="62979"/>
                        <a14:foregroundMark x1="73836" y1="65106" x2="73836" y2="65106"/>
                        <a14:foregroundMark x1="56763" y1="88936" x2="63636" y2="82553"/>
                        <a14:foregroundMark x1="79157" y1="17021" x2="88027" y2="13191"/>
                        <a14:foregroundMark x1="78936" y1="25106" x2="78936" y2="25106"/>
                        <a14:foregroundMark x1="74945" y1="33191" x2="74945" y2="33191"/>
                        <a14:foregroundMark x1="72727" y1="42553" x2="72727" y2="42553"/>
                        <a14:foregroundMark x1="71840" y1="46383" x2="65632" y2="72766"/>
                        <a14:foregroundMark x1="85588" y1="22979" x2="77605" y2="438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261" y="1819200"/>
            <a:ext cx="1872208" cy="97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426" b="91915" l="3704" r="93651">
                        <a14:foregroundMark x1="31922" y1="41702" x2="31922" y2="41702"/>
                        <a14:foregroundMark x1="37037" y1="42553" x2="37037" y2="42553"/>
                        <a14:foregroundMark x1="41799" y1="37872" x2="41799" y2="37872"/>
                        <a14:foregroundMark x1="47972" y1="40851" x2="47972" y2="40851"/>
                        <a14:foregroundMark x1="40388" y1="42553" x2="40388" y2="42553"/>
                        <a14:foregroundMark x1="53086" y1="35319" x2="53086" y2="35319"/>
                        <a14:foregroundMark x1="51852" y1="39149" x2="51852" y2="39149"/>
                        <a14:foregroundMark x1="50088" y1="40426" x2="50088" y2="40426"/>
                        <a14:foregroundMark x1="56437" y1="37447" x2="56437" y2="37447"/>
                        <a14:foregroundMark x1="59788" y1="39149" x2="59788" y2="39149"/>
                        <a14:foregroundMark x1="64727" y1="37872" x2="64727" y2="37872"/>
                        <a14:foregroundMark x1="69489" y1="37872" x2="69489" y2="37872"/>
                        <a14:foregroundMark x1="74427" y1="39574" x2="74427" y2="39574"/>
                        <a14:foregroundMark x1="79365" y1="38723" x2="79365" y2="38723"/>
                        <a14:foregroundMark x1="83774" y1="40851" x2="83774" y2="40851"/>
                        <a14:foregroundMark x1="86596" y1="39149" x2="86596" y2="39149"/>
                        <a14:foregroundMark x1="34921" y1="57021" x2="34921" y2="57021"/>
                        <a14:foregroundMark x1="26631" y1="54043" x2="26631" y2="54043"/>
                        <a14:foregroundMark x1="37037" y1="58298" x2="37037" y2="58298"/>
                        <a14:foregroundMark x1="39859" y1="55319" x2="39859" y2="55319"/>
                        <a14:foregroundMark x1="42152" y1="57447" x2="42152" y2="57447"/>
                        <a14:foregroundMark x1="47443" y1="56596" x2="47443" y2="56596"/>
                        <a14:foregroundMark x1="16049" y1="64681" x2="16049" y2="64681"/>
                        <a14:foregroundMark x1="13051" y1="55319" x2="13051" y2="55319"/>
                        <a14:foregroundMark x1="18342" y1="63830" x2="18342" y2="63830"/>
                        <a14:foregroundMark x1="17637" y1="57872" x2="17637" y2="57872"/>
                        <a14:foregroundMark x1="19929" y1="52766" x2="19929" y2="52766"/>
                        <a14:foregroundMark x1="22575" y1="51915" x2="22575" y2="51915"/>
                        <a14:foregroundMark x1="88360" y1="30638" x2="88360" y2="30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77" t="14737" r="4125" b="26318"/>
          <a:stretch/>
        </p:blipFill>
        <p:spPr bwMode="auto">
          <a:xfrm>
            <a:off x="6372200" y="1988840"/>
            <a:ext cx="208823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527" y="3392679"/>
            <a:ext cx="932422" cy="117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 descr="Похожее изображение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996" y="2946446"/>
            <a:ext cx="1620180" cy="109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Картинки по запросу леруа мерлен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010" y="4888846"/>
            <a:ext cx="2031761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Картинки по запросу транснефть 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014" y="3954394"/>
            <a:ext cx="2608507" cy="107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Картинки по запросу газпром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367" b="100000" l="8375" r="92250">
                        <a14:foregroundMark x1="25625" y1="32911" x2="25625" y2="32911"/>
                        <a14:foregroundMark x1="37125" y1="58481" x2="37125" y2="58481"/>
                        <a14:foregroundMark x1="45750" y1="57468" x2="45750" y2="57468"/>
                        <a14:foregroundMark x1="51500" y1="64304" x2="53250" y2="64304"/>
                        <a14:foregroundMark x1="63000" y1="51646" x2="63000" y2="51646"/>
                        <a14:foregroundMark x1="68750" y1="57468" x2="68750" y2="57468"/>
                        <a14:foregroundMark x1="69875" y1="53924" x2="69875" y2="53924"/>
                        <a14:foregroundMark x1="76125" y1="51646" x2="76125" y2="51646"/>
                        <a14:foregroundMark x1="83125" y1="54937" x2="83125" y2="54937"/>
                        <a14:foregroundMark x1="27375" y1="18987" x2="27375" y2="18987"/>
                        <a14:foregroundMark x1="29125" y1="29367" x2="29125" y2="293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200" y="2792728"/>
            <a:ext cx="2450964" cy="121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Picture 19" descr="Картинки по запросу сибур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3848" l="9585" r="93450">
                        <a14:foregroundMark x1="74281" y1="27039" x2="74281" y2="27039"/>
                        <a14:foregroundMark x1="61821" y1="19313" x2="61821" y2="19313"/>
                        <a14:foregroundMark x1="44569" y1="28755" x2="44569" y2="28755"/>
                        <a14:foregroundMark x1="43610" y1="9013" x2="42652" y2="12446"/>
                        <a14:foregroundMark x1="44569" y1="23605" x2="41693" y2="41631"/>
                        <a14:foregroundMark x1="36901" y1="45064" x2="20447" y2="69099"/>
                        <a14:foregroundMark x1="15655" y1="70815" x2="17572" y2="93991"/>
                        <a14:foregroundMark x1="60863" y1="4721" x2="60863" y2="4721"/>
                        <a14:foregroundMark x1="93450" y1="70815" x2="93450" y2="793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4647312"/>
            <a:ext cx="1584176" cy="176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52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0"/>
            <a:ext cx="9163050" cy="11247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460"/>
            <a:ext cx="7524328" cy="1041276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Контактные данные</a:t>
            </a:r>
            <a:endParaRPr lang="ru-RU" sz="3600" b="1" i="1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292080" y="3140968"/>
            <a:ext cx="3672408" cy="3456384"/>
            <a:chOff x="5292080" y="3140968"/>
            <a:chExt cx="3672408" cy="3456384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8820472" y="3140968"/>
              <a:ext cx="144016" cy="2952328"/>
              <a:chOff x="8820472" y="3140968"/>
              <a:chExt cx="144016" cy="2952328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 flipV="1">
                <a:off x="8964488" y="3140968"/>
                <a:ext cx="0" cy="2952328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flipV="1">
                <a:off x="8892480" y="4293096"/>
                <a:ext cx="0" cy="18002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8820472" y="5193196"/>
                <a:ext cx="0" cy="9001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Группа 11"/>
            <p:cNvGrpSpPr/>
            <p:nvPr/>
          </p:nvGrpSpPr>
          <p:grpSpPr>
            <a:xfrm rot="5400000" flipV="1">
              <a:off x="6678234" y="5067182"/>
              <a:ext cx="144016" cy="2916324"/>
              <a:chOff x="5832140" y="3644524"/>
              <a:chExt cx="144016" cy="2952328"/>
            </a:xfrm>
          </p:grpSpPr>
          <p:cxnSp>
            <p:nvCxnSpPr>
              <p:cNvPr id="13" name="Прямая соединительная линия 12"/>
              <p:cNvCxnSpPr/>
              <p:nvPr/>
            </p:nvCxnSpPr>
            <p:spPr>
              <a:xfrm flipV="1">
                <a:off x="5976156" y="3644524"/>
                <a:ext cx="0" cy="2952328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flipV="1">
                <a:off x="5904148" y="4796652"/>
                <a:ext cx="0" cy="18002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flipV="1">
                <a:off x="5832140" y="5696752"/>
                <a:ext cx="0" cy="9001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Заголовок 1"/>
          <p:cNvSpPr txBox="1">
            <a:spLocks/>
          </p:cNvSpPr>
          <p:nvPr/>
        </p:nvSpPr>
        <p:spPr>
          <a:xfrm>
            <a:off x="539552" y="1700808"/>
            <a:ext cx="8136904" cy="3492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Wingdings" pitchFamily="2" charset="2"/>
              <a:buChar char="ü"/>
            </a:pP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74"/>
          <a:stretch/>
        </p:blipFill>
        <p:spPr bwMode="auto">
          <a:xfrm>
            <a:off x="7740352" y="13712"/>
            <a:ext cx="1419225" cy="111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539552" y="1700808"/>
            <a:ext cx="7992888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r">
              <a:buAutoNum type="arabicPeriod"/>
            </a:pP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>
            <a:endCxn id="3" idx="0"/>
          </p:cNvCxnSpPr>
          <p:nvPr/>
        </p:nvCxnSpPr>
        <p:spPr>
          <a:xfrm>
            <a:off x="251520" y="6237312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2"/>
          <p:cNvSpPr/>
          <p:nvPr/>
        </p:nvSpPr>
        <p:spPr>
          <a:xfrm>
            <a:off x="8316416" y="6237312"/>
            <a:ext cx="72008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395536" y="2060848"/>
            <a:ext cx="8496944" cy="3916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46088" indent="-446088" algn="l">
              <a:buFont typeface="+mj-lt"/>
              <a:buAutoNum type="arabicPeriod"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63525" algn="l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Руководитель образовательной программы </a:t>
            </a:r>
          </a:p>
          <a:p>
            <a:pPr marL="263525" algn="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Эртман Сергей Александрович</a:t>
            </a:r>
          </a:p>
          <a:p>
            <a:pPr marL="263525" algn="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+7-982-923-9278</a:t>
            </a:r>
          </a:p>
          <a:p>
            <a:pPr marL="263525" algn="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к. 306/3</a:t>
            </a:r>
          </a:p>
          <a:p>
            <a:pPr marL="263525" algn="l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Администратор</a:t>
            </a:r>
          </a:p>
          <a:p>
            <a:pPr marL="263525" algn="r"/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Шаповалова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Светлана Васильевна</a:t>
            </a:r>
          </a:p>
          <a:p>
            <a:pPr marL="263525" algn="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+7-905-820-1575</a:t>
            </a:r>
          </a:p>
          <a:p>
            <a:pPr marL="263525" algn="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к. 306/3</a:t>
            </a:r>
          </a:p>
          <a:p>
            <a:pPr marL="263525" algn="l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Помощник</a:t>
            </a:r>
          </a:p>
          <a:p>
            <a:pPr marL="263525" algn="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Эртман Юлия Александровна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+7-912-992-7889</a:t>
            </a:r>
          </a:p>
          <a:p>
            <a:pPr marL="457200" indent="-457200" algn="l">
              <a:buFont typeface="+mj-lt"/>
              <a:buAutoNum type="arabicPeriod" startAt="3"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marL="446088" indent="-446088" algn="l">
              <a:buFont typeface="Wingdings" pitchFamily="2" charset="2"/>
              <a:buChar char="ü"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59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225</Words>
  <Application>Microsoft Office PowerPoint</Application>
  <PresentationFormat>Экран (4:3)</PresentationFormat>
  <Paragraphs>100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Тема Office</vt:lpstr>
      <vt:lpstr>1_Тема Office</vt:lpstr>
      <vt:lpstr>руководитель программы  Сергей Александрович                          Эртман</vt:lpstr>
      <vt:lpstr>Профстандарт: Специалист по логистике</vt:lpstr>
      <vt:lpstr>Реализуемые принципы обучения</vt:lpstr>
      <vt:lpstr>Стоимость услуг на рынке</vt:lpstr>
      <vt:lpstr>Организации-партнеры</vt:lpstr>
      <vt:lpstr>Контактные данные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Ertman</dc:creator>
  <cp:lastModifiedBy>Кукина Марина Петровна</cp:lastModifiedBy>
  <cp:revision>85</cp:revision>
  <dcterms:created xsi:type="dcterms:W3CDTF">2017-03-15T02:12:23Z</dcterms:created>
  <dcterms:modified xsi:type="dcterms:W3CDTF">2017-04-21T10:52:36Z</dcterms:modified>
</cp:coreProperties>
</file>