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93" r:id="rId3"/>
    <p:sldId id="287" r:id="rId4"/>
    <p:sldId id="297" r:id="rId5"/>
    <p:sldId id="296" r:id="rId6"/>
    <p:sldId id="29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22"/>
    <a:srgbClr val="BF2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820" autoAdjust="0"/>
  </p:normalViewPr>
  <p:slideViewPr>
    <p:cSldViewPr>
      <p:cViewPr varScale="1">
        <p:scale>
          <a:sx n="74" d="100"/>
          <a:sy n="74" d="100"/>
        </p:scale>
        <p:origin x="144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B59DF-2DA0-470A-8452-2209E0D7BA64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236C6-CD9A-4598-BEE5-D5BB988EF5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2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CB0D-2469-4949-91C2-3D55AB225C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2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236C6-CD9A-4598-BEE5-D5BB988EF5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0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7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4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6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9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8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2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4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46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08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1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6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67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68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0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1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2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3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3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6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3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25000"/>
                <a:lumOff val="75000"/>
                <a:alpha val="34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66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A6A6-BB78-4881-AD3E-9C83CCD61107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F0FE-2CE1-4964-B2FD-388319E96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25000"/>
                <a:lumOff val="75000"/>
                <a:alpha val="34000"/>
              </a:schemeClr>
            </a:gs>
            <a:gs pos="36000">
              <a:schemeClr val="accent1">
                <a:tint val="44500"/>
                <a:satMod val="160000"/>
              </a:schemeClr>
            </a:gs>
            <a:gs pos="66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61964-719B-4997-98AB-92D4ABE9DB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702A-7EF7-4FB3-9D7C-827E29A56B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8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atveevaad@tyuiu.ru" TargetMode="External"/><Relationship Id="rId5" Type="http://schemas.openxmlformats.org/officeDocument/2006/relationships/hyperlink" Target="mailto:merdanovsm@tyuiu.r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D:\Design\ПРЕЗЕНТАЦИИ\Презентация ТИУ ректору\приложенные файлы\шапка през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1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1820"/>
            <a:ext cx="1512168" cy="8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-536305" y="-34065"/>
            <a:ext cx="8640960" cy="1188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Наземные транспортно-технологические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средства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16091"/>
              </p:ext>
            </p:extLst>
          </p:nvPr>
        </p:nvGraphicFramePr>
        <p:xfrm>
          <a:off x="107504" y="4012470"/>
          <a:ext cx="8928992" cy="251287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27536"/>
                <a:gridCol w="6901456"/>
              </a:tblGrid>
              <a:tr h="55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Направление подготовки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</a:rPr>
                        <a:t>23.05.01 </a:t>
                      </a:r>
                      <a:r>
                        <a:rPr lang="ru-RU" sz="1600" dirty="0">
                          <a:effectLst/>
                        </a:rPr>
                        <a:t>«Наземные транспортно-технологические </a:t>
                      </a:r>
                      <a:r>
                        <a:rPr lang="ru-RU" sz="1600" dirty="0" smtClean="0">
                          <a:effectLst/>
                        </a:rPr>
                        <a:t>средства»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Квалификация – Инженер, Нормативный срок обучения 5 лет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4053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Заведующий кафедрой: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Мерданов </a:t>
                      </a:r>
                      <a:r>
                        <a:rPr lang="ru-RU" sz="1600" dirty="0" err="1">
                          <a:effectLst/>
                        </a:rPr>
                        <a:t>Шахбуба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Магомедкеримович</a:t>
                      </a:r>
                      <a:r>
                        <a:rPr lang="ru-RU" sz="1600" dirty="0">
                          <a:effectLst/>
                        </a:rPr>
                        <a:t>,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д. т. н., профессор.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Телефон: (3452) 28-33-86.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r>
                        <a:rPr lang="en-US" sz="1600" dirty="0">
                          <a:effectLst/>
                        </a:rPr>
                        <a:t>mail</a:t>
                      </a:r>
                      <a:r>
                        <a:rPr lang="ru-RU" sz="1600" dirty="0">
                          <a:effectLst/>
                        </a:rPr>
                        <a:t>: </a:t>
                      </a:r>
                      <a:r>
                        <a:rPr lang="en-US" sz="1600" u="sng" dirty="0">
                          <a:effectLst/>
                          <a:hlinkClick r:id="rId5"/>
                        </a:rPr>
                        <a:t>merdanovsm@tyuiu.ru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u="sng" dirty="0">
                          <a:effectLst/>
                          <a:hlinkClick r:id="rId6"/>
                        </a:rPr>
                        <a:t>matveevaad@tyuiu.ru</a:t>
                      </a:r>
                      <a:r>
                        <a:rPr lang="en-US" sz="1600" dirty="0">
                          <a:effectLst/>
                        </a:rPr>
                        <a:t>;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Тюмень, ул. </a:t>
                      </a:r>
                      <a:r>
                        <a:rPr lang="ru-RU" sz="1600" dirty="0" err="1">
                          <a:effectLst/>
                        </a:rPr>
                        <a:t>Мельникайте</a:t>
                      </a:r>
                      <a:r>
                        <a:rPr lang="ru-RU" sz="1600" dirty="0">
                          <a:effectLst/>
                        </a:rPr>
                        <a:t> 72, ауд. 244.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Приемная комиссия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Тюмень, ул. Республики 47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56261"/>
            <a:ext cx="7560840" cy="28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63050" cy="1124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0"/>
            <a:ext cx="7524328" cy="104127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Подъемно-транспортные, строительные, дорожные машины и оборудование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3140968"/>
            <a:ext cx="3672408" cy="3456384"/>
            <a:chOff x="5292080" y="3140968"/>
            <a:chExt cx="3672408" cy="3456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820472" y="3140968"/>
              <a:ext cx="144016" cy="2952328"/>
              <a:chOff x="8820472" y="3140968"/>
              <a:chExt cx="144016" cy="29523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64488" y="3140968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892480" y="4293096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8820472" y="5193196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5400000" flipV="1">
              <a:off x="6678234" y="5067182"/>
              <a:ext cx="144016" cy="2916324"/>
              <a:chOff x="5832140" y="3644524"/>
              <a:chExt cx="144016" cy="295232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76156" y="3644524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904148" y="4796652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832140" y="5696752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539552" y="1700808"/>
            <a:ext cx="8136904" cy="3492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7740352" y="13712"/>
            <a:ext cx="1419225" cy="1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21976" y="1916832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>
            <a:off x="251520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8316416" y="6237312"/>
            <a:ext cx="7200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63" y="1292196"/>
            <a:ext cx="2430117" cy="1609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20" y="3100642"/>
            <a:ext cx="2619375" cy="1743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7524" y="1434230"/>
            <a:ext cx="70317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Объекты профессиональной </a:t>
            </a:r>
            <a:r>
              <a:rPr lang="ru-RU" sz="2000" b="1" dirty="0" smtClean="0"/>
              <a:t>деятельности специалиста:</a:t>
            </a:r>
            <a:endParaRPr lang="ru-RU" sz="2000" dirty="0"/>
          </a:p>
          <a:p>
            <a:r>
              <a:rPr lang="ru-RU" dirty="0"/>
              <a:t>- автомобили;</a:t>
            </a:r>
          </a:p>
          <a:p>
            <a:r>
              <a:rPr lang="ru-RU" dirty="0"/>
              <a:t>- тракторы;</a:t>
            </a:r>
          </a:p>
          <a:p>
            <a:r>
              <a:rPr lang="ru-RU" dirty="0" smtClean="0"/>
              <a:t>- </a:t>
            </a:r>
            <a:r>
              <a:rPr lang="ru-RU" dirty="0"/>
              <a:t>автомобильные и тракторные прицепы полуприцепы;</a:t>
            </a:r>
          </a:p>
          <a:p>
            <a:r>
              <a:rPr lang="ru-RU" dirty="0" smtClean="0"/>
              <a:t>-наземные транспортно-технологические </a:t>
            </a:r>
            <a:r>
              <a:rPr lang="ru-RU" dirty="0"/>
              <a:t>средства с комбинированными энергетическими установками;</a:t>
            </a:r>
          </a:p>
          <a:p>
            <a:r>
              <a:rPr lang="ru-RU" dirty="0"/>
              <a:t>- подъёмно-транспортные, строительные дорожные средства и оборудование;</a:t>
            </a:r>
          </a:p>
          <a:p>
            <a:r>
              <a:rPr lang="ru-RU" dirty="0"/>
              <a:t>- технические средства агропромышленного комплекса;</a:t>
            </a:r>
          </a:p>
          <a:p>
            <a:r>
              <a:rPr lang="ru-RU" dirty="0" smtClean="0"/>
              <a:t>- </a:t>
            </a:r>
            <a:r>
              <a:rPr lang="ru-RU" dirty="0"/>
              <a:t>средства и механизмы коммунального хозяйства;</a:t>
            </a:r>
          </a:p>
          <a:p>
            <a:r>
              <a:rPr lang="ru-RU" dirty="0" smtClean="0"/>
              <a:t>- средства </a:t>
            </a:r>
            <a:r>
              <a:rPr lang="ru-RU" dirty="0"/>
              <a:t>и оборудования для ликвидации последствий </a:t>
            </a:r>
            <a:r>
              <a:rPr lang="ru-RU" dirty="0" smtClean="0"/>
              <a:t>чрезвычайных </a:t>
            </a:r>
            <a:r>
              <a:rPr lang="ru-RU" dirty="0"/>
              <a:t>ситуаций, стихийных бедствий, тушения пожаров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0" y="4866091"/>
            <a:ext cx="3467100" cy="13144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88" y="4849592"/>
            <a:ext cx="3051788" cy="12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63050" cy="1124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0"/>
            <a:ext cx="7524328" cy="104127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Подъемно-транспортные, строительные, дорожные машины и оборудование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3140968"/>
            <a:ext cx="3672408" cy="3456384"/>
            <a:chOff x="5292080" y="3140968"/>
            <a:chExt cx="3672408" cy="3456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820472" y="3140968"/>
              <a:ext cx="144016" cy="2952328"/>
              <a:chOff x="8820472" y="3140968"/>
              <a:chExt cx="144016" cy="29523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64488" y="3140968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892480" y="4293096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8820472" y="5193196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5400000" flipV="1">
              <a:off x="6678234" y="5067182"/>
              <a:ext cx="144016" cy="2916324"/>
              <a:chOff x="5832140" y="3644524"/>
              <a:chExt cx="144016" cy="295232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76156" y="3644524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904148" y="4796652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832140" y="5696752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7740352" y="13712"/>
            <a:ext cx="1419225" cy="1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39552" y="1700808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>
            <a:off x="251520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8316416" y="6237312"/>
            <a:ext cx="7200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2060848"/>
            <a:ext cx="8496944" cy="3916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34" y="1567618"/>
            <a:ext cx="6096000" cy="4597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" y="1567619"/>
            <a:ext cx="3450110" cy="46001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058" y="1196752"/>
            <a:ext cx="8789414" cy="51360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будет знать</a:t>
            </a:r>
            <a:r>
              <a:rPr lang="ru-RU" sz="15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техническое и организационное обеспечение исследований, анализ результатов и разработка предложений по их реализации;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способов достижения целей проекта, выявление приоритетов решения задач при производстве, модернизации и ремонте наземных транспортно-технологических средств, их технологического оборудования и комплексов на их базе;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использование прикладных программ расчета узлов, агрегатов и систем транспортно-технологических средств и их технологического оборудования;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конструкторско-техническую документацию для производства новых или модернизируемых образцов наземных транспортно-технологических средств и их технологического оборудования с использованием информационных технологий;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производственно-технологическую деятельность: разработка технологической документации для производства, модернизации, ремонта и эксплуатации наземных транспортно-технологических средств и их технологического оборудования;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организацию процесса производства узлов и агрегатов наземных транспортно-технологических средств;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организацию эксплуатации наземных транспортно-технологических средств и комплексов;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организацию технического контроля при исследовании, проектировании, производстве и эксплуатации наземных транспортно-технологических средств и их технологического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0253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63050" cy="1124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0"/>
            <a:ext cx="7524328" cy="104127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Подъемно-транспортные, строительные, дорожные машины и оборудование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3140968"/>
            <a:ext cx="3672408" cy="3456384"/>
            <a:chOff x="5292080" y="3140968"/>
            <a:chExt cx="3672408" cy="3456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820472" y="3140968"/>
              <a:ext cx="144016" cy="2952328"/>
              <a:chOff x="8820472" y="3140968"/>
              <a:chExt cx="144016" cy="29523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64488" y="3140968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892480" y="4293096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8820472" y="5193196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5400000" flipV="1">
              <a:off x="6678234" y="5067182"/>
              <a:ext cx="144016" cy="2916324"/>
              <a:chOff x="5832140" y="3644524"/>
              <a:chExt cx="144016" cy="295232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76156" y="3644524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904148" y="4796652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832140" y="5696752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503548" y="1934834"/>
            <a:ext cx="8136904" cy="3492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7740352" y="13712"/>
            <a:ext cx="1419225" cy="1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39552" y="1700808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>
            <a:off x="251520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8316416" y="6237312"/>
            <a:ext cx="7200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14421" r="-446" b="509"/>
          <a:stretch/>
        </p:blipFill>
        <p:spPr>
          <a:xfrm>
            <a:off x="40811" y="1168308"/>
            <a:ext cx="8779661" cy="5032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534" y="884310"/>
            <a:ext cx="8634908" cy="5353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будет уметь:</a:t>
            </a:r>
            <a:endParaRPr lang="ru-RU" sz="15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анализировать </a:t>
            </a:r>
            <a:r>
              <a:rPr lang="ru-RU" sz="15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и перспективы развития средств механизации и автоматизации подъёмно-транспортных, строительных и дорожных работ, их технологического оборудования и комплексов на их базе;</a:t>
            </a:r>
          </a:p>
          <a:p>
            <a:pPr indent="288290" algn="just">
              <a:lnSpc>
                <a:spcPct val="102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проводить теоретические и экспериментальные научные исследования по поиску и проверке новых идей совершенствования средств механизации и автоматизации подъёмно-транспортных, строительных и дорожных работ;</a:t>
            </a:r>
          </a:p>
          <a:p>
            <a:pPr algn="just">
              <a:lnSpc>
                <a:spcPct val="102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   - разрабатывать </a:t>
            </a:r>
            <a:r>
              <a:rPr lang="ru-RU" sz="15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конкретные варианты </a:t>
            </a:r>
            <a:r>
              <a:rPr lang="ru-RU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5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проблем производства, модернизации и ремонта средств механизации и автоматизации подъёмно-транспортных, строительных и дорожных работ, </a:t>
            </a:r>
            <a:endParaRPr lang="ru-RU" sz="15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2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- использовать </a:t>
            </a:r>
            <a:r>
              <a:rPr lang="ru-RU" sz="15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прикладные программы расчета узлов, агрегатов и систем средств механизации и автоматизации подъёмно-транспортных, строительных и дорожных работ</a:t>
            </a:r>
            <a:r>
              <a:rPr lang="ru-RU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88290" algn="just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разрабатывать с использованием информационных технологий, конструкторско-техническую документацию для производства новых или модернизируемых образцов средств механизации и автоматизации подъёмно-транспортных, строительных и дорожных работ и их технологического оборудования;</a:t>
            </a:r>
          </a:p>
          <a:p>
            <a:pPr indent="288290" algn="just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разрабатывать </a:t>
            </a:r>
            <a:r>
              <a:rPr lang="ru-RU" sz="15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технические условия, стандарты и технические описания средств механизации и автоматизации подъёмно-транспортных, строительных и дорожных работ;</a:t>
            </a:r>
          </a:p>
          <a:p>
            <a:pPr indent="288290" algn="just">
              <a:lnSpc>
                <a:spcPct val="11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разрабатывать </a:t>
            </a:r>
            <a:r>
              <a:rPr lang="ru-RU" sz="15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технологическую документацию для производства, модернизации, эксплуатации, технического обслуживания и ремонта средств механизации и автоматизации подъёмно-транспортных, строительных и дорожных работ</a:t>
            </a:r>
            <a:r>
              <a:rPr lang="ru-RU" sz="15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0"/>
            <a:ext cx="9163050" cy="1124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60"/>
            <a:ext cx="7524328" cy="1041276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Сфера профессиональной деятельности выпускников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292080" y="3140968"/>
            <a:ext cx="3672408" cy="3456384"/>
            <a:chOff x="5292080" y="3140968"/>
            <a:chExt cx="3672408" cy="3456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8820472" y="3140968"/>
              <a:ext cx="144016" cy="2952328"/>
              <a:chOff x="8820472" y="3140968"/>
              <a:chExt cx="144016" cy="295232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8964488" y="3140968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892480" y="4293096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8820472" y="5193196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5400000" flipV="1">
              <a:off x="6678234" y="5067182"/>
              <a:ext cx="144016" cy="2916324"/>
              <a:chOff x="5832140" y="3644524"/>
              <a:chExt cx="144016" cy="2952328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976156" y="3644524"/>
                <a:ext cx="0" cy="2952328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5904148" y="4796652"/>
                <a:ext cx="0" cy="18002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5832140" y="5696752"/>
                <a:ext cx="0" cy="9001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539552" y="1700808"/>
            <a:ext cx="8136904" cy="3492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4"/>
          <a:stretch/>
        </p:blipFill>
        <p:spPr bwMode="auto">
          <a:xfrm>
            <a:off x="7740352" y="13712"/>
            <a:ext cx="1419225" cy="11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39552" y="1700808"/>
            <a:ext cx="79928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r">
              <a:buAutoNum type="arabicPeriod"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3" idx="0"/>
          </p:cNvCxnSpPr>
          <p:nvPr/>
        </p:nvCxnSpPr>
        <p:spPr>
          <a:xfrm>
            <a:off x="251520" y="6237312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8316416" y="6237312"/>
            <a:ext cx="72008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66482" y="2096852"/>
            <a:ext cx="8496944" cy="3916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6088" indent="-446088" algn="l">
              <a:buFont typeface="+mj-lt"/>
              <a:buAutoNum type="arabicPeriod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+mj-lt"/>
              <a:buAutoNum type="arabicPeriod" startAt="3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46088" indent="-446088" algn="l">
              <a:buFont typeface="Wingdings" pitchFamily="2" charset="2"/>
              <a:buChar char="ü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482" y="1338317"/>
            <a:ext cx="8209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 востребован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такими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крупными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компаниями, как: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89" y="4053398"/>
            <a:ext cx="4716109" cy="2147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53" y="1743654"/>
            <a:ext cx="2571428" cy="2571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3" y="1808821"/>
            <a:ext cx="3066961" cy="25350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68423"/>
            <a:ext cx="1232084" cy="227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292</Words>
  <Application>Microsoft Office PowerPoint</Application>
  <PresentationFormat>Экран (4:3)</PresentationFormat>
  <Paragraphs>52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Подъемно-транспортные, строительные, дорожные машины и оборудование</vt:lpstr>
      <vt:lpstr>Подъемно-транспортные, строительные, дорожные машины и оборудование</vt:lpstr>
      <vt:lpstr>Подъемно-транспортные, строительные, дорожные машины и оборудование</vt:lpstr>
      <vt:lpstr>Сфера профессиональной деятельности выпускников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Ertman</dc:creator>
  <cp:lastModifiedBy>User</cp:lastModifiedBy>
  <cp:revision>105</cp:revision>
  <dcterms:created xsi:type="dcterms:W3CDTF">2017-03-15T02:12:23Z</dcterms:created>
  <dcterms:modified xsi:type="dcterms:W3CDTF">2017-05-10T07:37:36Z</dcterms:modified>
</cp:coreProperties>
</file>