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4" r:id="rId3"/>
    <p:sldId id="269" r:id="rId4"/>
    <p:sldId id="272" r:id="rId5"/>
    <p:sldId id="273" r:id="rId6"/>
    <p:sldId id="267" r:id="rId7"/>
    <p:sldId id="262" r:id="rId8"/>
    <p:sldId id="259" r:id="rId9"/>
    <p:sldId id="261" r:id="rId10"/>
    <p:sldId id="270" r:id="rId11"/>
    <p:sldId id="27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54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021BC-4901-47FB-B529-D4DDAB35A6F4}" type="datetimeFigureOut">
              <a:rPr lang="ru-RU" smtClean="0"/>
              <a:t>04.07.2017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B79AE-A84A-4731-9D73-39442F8BA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624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22137-CFCE-4512-8163-53162993CB3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45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240D-C4E4-41FA-B1DB-4C98309120F8}" type="datetimeFigureOut">
              <a:rPr lang="ru-RU" smtClean="0"/>
              <a:t>04.07.2017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089A-4015-4FFE-95C4-63434DB18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11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240D-C4E4-41FA-B1DB-4C98309120F8}" type="datetimeFigureOut">
              <a:rPr lang="ru-RU" smtClean="0"/>
              <a:t>04.07.2017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089A-4015-4FFE-95C4-63434DB18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965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240D-C4E4-41FA-B1DB-4C98309120F8}" type="datetimeFigureOut">
              <a:rPr lang="ru-RU" smtClean="0"/>
              <a:t>04.07.2017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089A-4015-4FFE-95C4-63434DB18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742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240D-C4E4-41FA-B1DB-4C98309120F8}" type="datetimeFigureOut">
              <a:rPr lang="ru-RU" smtClean="0"/>
              <a:t>04.07.2017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089A-4015-4FFE-95C4-63434DB18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094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240D-C4E4-41FA-B1DB-4C98309120F8}" type="datetimeFigureOut">
              <a:rPr lang="ru-RU" smtClean="0"/>
              <a:t>04.07.2017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089A-4015-4FFE-95C4-63434DB18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884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240D-C4E4-41FA-B1DB-4C98309120F8}" type="datetimeFigureOut">
              <a:rPr lang="ru-RU" smtClean="0"/>
              <a:t>04.07.2017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089A-4015-4FFE-95C4-63434DB18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206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240D-C4E4-41FA-B1DB-4C98309120F8}" type="datetimeFigureOut">
              <a:rPr lang="ru-RU" smtClean="0"/>
              <a:t>04.07.2017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089A-4015-4FFE-95C4-63434DB18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184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240D-C4E4-41FA-B1DB-4C98309120F8}" type="datetimeFigureOut">
              <a:rPr lang="ru-RU" smtClean="0"/>
              <a:t>04.07.2017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089A-4015-4FFE-95C4-63434DB18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828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240D-C4E4-41FA-B1DB-4C98309120F8}" type="datetimeFigureOut">
              <a:rPr lang="ru-RU" smtClean="0"/>
              <a:t>04.07.2017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089A-4015-4FFE-95C4-63434DB18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930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240D-C4E4-41FA-B1DB-4C98309120F8}" type="datetimeFigureOut">
              <a:rPr lang="ru-RU" smtClean="0"/>
              <a:t>04.07.2017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089A-4015-4FFE-95C4-63434DB18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268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240D-C4E4-41FA-B1DB-4C98309120F8}" type="datetimeFigureOut">
              <a:rPr lang="ru-RU" smtClean="0"/>
              <a:t>04.07.2017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089A-4015-4FFE-95C4-63434DB18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39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E240D-C4E4-41FA-B1DB-4C98309120F8}" type="datetimeFigureOut">
              <a:rPr lang="ru-RU" smtClean="0"/>
              <a:t>04.07.2017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3089A-4015-4FFE-95C4-63434DB18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454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eskozin@mail.ru" TargetMode="External"/><Relationship Id="rId2" Type="http://schemas.openxmlformats.org/officeDocument/2006/relationships/hyperlink" Target="mailto:kozines@tyuiu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6685" y="706255"/>
            <a:ext cx="10668000" cy="1709399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Образовательная программа</a:t>
            </a:r>
            <a:b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высшего образования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7503" y="2415654"/>
            <a:ext cx="11132457" cy="852444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«Автотранспортная </a:t>
            </a:r>
            <a:r>
              <a:rPr lang="ru-RU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мехатроника</a:t>
            </a:r>
            <a:r>
              <a:rPr lang="ru-RU" sz="4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3A5FF-3451-4453-A531-037CD8E3749E}" type="slidenum">
              <a:rPr lang="ru-RU" sz="4000" smtClean="0"/>
              <a:t>1</a:t>
            </a:fld>
            <a:endParaRPr lang="ru-RU" sz="40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70640" y="3750835"/>
            <a:ext cx="10910455" cy="1226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Направление: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23.03.03.ЭТМ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(эксплуатация транспортно-технологических машин и комплексов)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4667" y="3628600"/>
            <a:ext cx="11168634" cy="1325563"/>
          </a:xfrm>
          <a:prstGeom prst="rect">
            <a:avLst/>
          </a:prstGeom>
          <a:noFill/>
          <a:ln w="222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645882" y="5314665"/>
            <a:ext cx="4559970" cy="753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Профиль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Автотранспортная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мехатроника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(АТМ)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22355" y="5184894"/>
            <a:ext cx="4483497" cy="1013534"/>
          </a:xfrm>
          <a:prstGeom prst="rect">
            <a:avLst/>
          </a:prstGeom>
          <a:noFill/>
          <a:ln w="254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Соединительная линия уступом 12"/>
          <p:cNvCxnSpPr>
            <a:stCxn id="8" idx="1"/>
            <a:endCxn id="11" idx="1"/>
          </p:cNvCxnSpPr>
          <p:nvPr/>
        </p:nvCxnSpPr>
        <p:spPr>
          <a:xfrm rot="10800000" flipH="1" flipV="1">
            <a:off x="404667" y="4291381"/>
            <a:ext cx="3317688" cy="1400279"/>
          </a:xfrm>
          <a:prstGeom prst="bentConnector3">
            <a:avLst>
              <a:gd name="adj1" fmla="val -689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38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345" y="365125"/>
            <a:ext cx="10910455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Образовательные результаты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3888" y="1921160"/>
            <a:ext cx="10749557" cy="4936840"/>
          </a:xfrm>
        </p:spPr>
        <p:txBody>
          <a:bodyPr>
            <a:normAutofit fontScale="62500" lnSpcReduction="20000"/>
          </a:bodyPr>
          <a:lstStyle/>
          <a:p>
            <a:pPr marL="0" indent="457200" algn="just">
              <a:buNone/>
            </a:pPr>
            <a:r>
              <a:rPr lang="ru-RU" b="1" dirty="0" smtClean="0"/>
              <a:t>Место работы выпускника:</a:t>
            </a:r>
          </a:p>
          <a:p>
            <a:pPr marL="0" indent="457200" algn="just">
              <a:buNone/>
            </a:pPr>
            <a:r>
              <a:rPr lang="ru-RU" i="1" dirty="0"/>
              <a:t>ГК «Автоград», ХК «Дина» (</a:t>
            </a:r>
            <a:r>
              <a:rPr lang="ru-RU" i="1" dirty="0" err="1"/>
              <a:t>Фольцваген</a:t>
            </a:r>
            <a:r>
              <a:rPr lang="ru-RU" i="1" dirty="0"/>
              <a:t>, Мазда, БМВ, Шкода) и прочие предприятия по продаже и сервису автомобилей, Транспортные подразделения компаний Роснефть, Газпром, </a:t>
            </a:r>
            <a:r>
              <a:rPr lang="ru-RU" i="1" dirty="0" err="1"/>
              <a:t>Транснефть</a:t>
            </a:r>
            <a:r>
              <a:rPr lang="ru-RU" i="1" dirty="0"/>
              <a:t>, Сургутнефтегаз и др., ПАТП №1, 2 г. Тюмень, МКУ «</a:t>
            </a:r>
            <a:r>
              <a:rPr lang="ru-RU" i="1" dirty="0" err="1"/>
              <a:t>Тюменьгортранс</a:t>
            </a:r>
            <a:r>
              <a:rPr lang="ru-RU" i="1" dirty="0"/>
              <a:t>» и прочие предприятия в сфере автомобильного транспорта (более 500 предприятий в городе Тюмень)</a:t>
            </a:r>
            <a:endParaRPr lang="ru-RU" b="1" dirty="0" smtClean="0"/>
          </a:p>
          <a:p>
            <a:pPr marL="0" indent="457200" algn="just">
              <a:buNone/>
            </a:pPr>
            <a:r>
              <a:rPr lang="ru-RU" b="1" dirty="0" smtClean="0"/>
              <a:t>Область профессиональной деятельности: </a:t>
            </a:r>
          </a:p>
          <a:p>
            <a:pPr marL="0" indent="457200" algn="just">
              <a:buNone/>
            </a:pPr>
            <a:r>
              <a:rPr lang="ru-RU" dirty="0"/>
              <a:t>Автомобильная диагностика и автоэлектрика; Производство и продажа автомобилей, их комплектующих, автобизнес; Обслуживание и ремонт автомобилей; Предприятия нефтегазового сектора (управления технологического транспорта); </a:t>
            </a:r>
            <a:r>
              <a:rPr lang="ru-RU" dirty="0" err="1"/>
              <a:t>Автоэкспертиза</a:t>
            </a:r>
            <a:r>
              <a:rPr lang="ru-RU" dirty="0"/>
              <a:t>; Государственные предприятия (ГИБДД, Управление общественным транспортом</a:t>
            </a:r>
            <a:r>
              <a:rPr lang="ru-RU" dirty="0" smtClean="0"/>
              <a:t>).</a:t>
            </a:r>
          </a:p>
          <a:p>
            <a:pPr marL="0" indent="0" algn="just">
              <a:buNone/>
            </a:pPr>
            <a:r>
              <a:rPr lang="ru-RU" i="1" dirty="0">
                <a:solidFill>
                  <a:srgbClr val="FF0000"/>
                </a:solidFill>
              </a:rPr>
              <a:t>Также профиль подготовки напрямую соответствует Профессиональным стандартам Министерства труда и социальной защиты Российской Федерации от 2014 года:</a:t>
            </a:r>
            <a:endParaRPr lang="ru-RU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i="1" dirty="0">
                <a:solidFill>
                  <a:srgbClr val="FF0000"/>
                </a:solidFill>
              </a:rPr>
              <a:t>Специалист по </a:t>
            </a:r>
            <a:r>
              <a:rPr lang="ru-RU" i="1" dirty="0" err="1">
                <a:solidFill>
                  <a:srgbClr val="FF0000"/>
                </a:solidFill>
              </a:rPr>
              <a:t>мехатронике</a:t>
            </a:r>
            <a:r>
              <a:rPr lang="ru-RU" i="1" dirty="0">
                <a:solidFill>
                  <a:srgbClr val="FF0000"/>
                </a:solidFill>
              </a:rPr>
              <a:t> в автомобилестроении; Специалист по </a:t>
            </a:r>
            <a:r>
              <a:rPr lang="ru-RU" i="1" dirty="0" err="1">
                <a:solidFill>
                  <a:srgbClr val="FF0000"/>
                </a:solidFill>
              </a:rPr>
              <a:t>мехатронным</a:t>
            </a:r>
            <a:r>
              <a:rPr lang="ru-RU" i="1" dirty="0">
                <a:solidFill>
                  <a:srgbClr val="FF0000"/>
                </a:solidFill>
              </a:rPr>
              <a:t> системам автомобиля; Специалист по техническому диагностированию и контролю технического состояния автотранспортных средств при периодическом техническом осмотре».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457200" algn="just">
              <a:buNone/>
            </a:pPr>
            <a:r>
              <a:rPr lang="ru-RU" b="1" dirty="0"/>
              <a:t>Будущая профессия</a:t>
            </a:r>
            <a:r>
              <a:rPr lang="ru-RU" b="1" dirty="0" smtClean="0"/>
              <a:t>: </a:t>
            </a:r>
            <a:endParaRPr lang="ru-RU" b="1" dirty="0"/>
          </a:p>
          <a:p>
            <a:pPr marL="0" indent="457200" algn="just">
              <a:buNone/>
            </a:pPr>
            <a:r>
              <a:rPr lang="ru-RU" dirty="0" smtClean="0"/>
              <a:t>Слесарь </a:t>
            </a:r>
            <a:r>
              <a:rPr lang="ru-RU" dirty="0"/>
              <a:t>по ремонту автомобилей; </a:t>
            </a:r>
            <a:r>
              <a:rPr lang="ru-RU" dirty="0" err="1"/>
              <a:t>Автодиагност</a:t>
            </a:r>
            <a:r>
              <a:rPr lang="ru-RU" dirty="0"/>
              <a:t>; </a:t>
            </a:r>
            <a:r>
              <a:rPr lang="ru-RU" dirty="0" smtClean="0"/>
              <a:t>контролер технического состояния автомобиля; </a:t>
            </a:r>
            <a:r>
              <a:rPr lang="ru-RU" dirty="0"/>
              <a:t>Мастер-приемщик; Инженер по гарантии; Мастер цеха; Механик колонны; Начальник колонны; Начальник производства; Главный инженер; Заместитель генерального директора по сервису; Руководитель предприятия.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78816" y="6403243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4783A5FF-3451-4453-A531-037CD8E3749E}" type="slidenum">
              <a:rPr lang="ru-RU" sz="4000"/>
              <a:pPr/>
              <a:t>10</a:t>
            </a:fld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45032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454551"/>
              </p:ext>
            </p:extLst>
          </p:nvPr>
        </p:nvGraphicFramePr>
        <p:xfrm>
          <a:off x="838200" y="1825625"/>
          <a:ext cx="10515600" cy="440086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928582"/>
                <a:gridCol w="7587018"/>
              </a:tblGrid>
              <a:tr h="1016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Направление подготовки 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23.03.03 «Эксплуатация транспортно-технологических машин и комплексов»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08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Профиль/программа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Автотранспортная </a:t>
                      </a:r>
                      <a:r>
                        <a:rPr lang="ru-RU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мехатроника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08051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Руководитель образовательной программы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Козин Евгений Сергеевич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08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Конт. тел.: +7</a:t>
                      </a: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912 924 3991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08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u="sng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E-mail:</a:t>
                      </a:r>
                      <a:r>
                        <a:rPr lang="en-US" sz="2000" u="sng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 </a:t>
                      </a:r>
                      <a:r>
                        <a:rPr lang="en-US" sz="2000" u="sng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kozines</a:t>
                      </a:r>
                      <a:r>
                        <a:rPr lang="ru-RU" sz="20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@</a:t>
                      </a:r>
                      <a:r>
                        <a:rPr lang="en-US" sz="2000" u="sng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tyuiu</a:t>
                      </a:r>
                      <a:r>
                        <a:rPr lang="ru-RU" sz="20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.</a:t>
                      </a:r>
                      <a:r>
                        <a:rPr lang="en-US" sz="2000" u="sng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ru</a:t>
                      </a: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lang="en-US" sz="2000" u="sng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eskozin</a:t>
                      </a:r>
                      <a:r>
                        <a:rPr lang="ru-RU" sz="20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@</a:t>
                      </a:r>
                      <a:r>
                        <a:rPr lang="en-US" sz="20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mail</a:t>
                      </a:r>
                      <a:r>
                        <a:rPr lang="ru-RU" sz="20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.</a:t>
                      </a:r>
                      <a:r>
                        <a:rPr lang="en-US" sz="2000" u="sng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ru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515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Тюмень, ул. </a:t>
                      </a:r>
                      <a:r>
                        <a:rPr lang="ru-RU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Мельникайте</a:t>
                      </a: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 (Институт</a:t>
                      </a:r>
                      <a:r>
                        <a:rPr lang="ru-RU" sz="20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Транспорта)</a:t>
                      </a: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каб</a:t>
                      </a: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310а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5151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Приемная комиссия:</a:t>
                      </a:r>
                      <a:endParaRPr lang="ru-RU" sz="20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Тюмень, ул. Республики, 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 тел. 8 800 700 57 71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8824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3733828" y="6103582"/>
            <a:ext cx="7817399" cy="5756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733828" y="5427534"/>
            <a:ext cx="7817399" cy="5756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733828" y="4757737"/>
            <a:ext cx="7817399" cy="5756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772" y="365125"/>
            <a:ext cx="1091045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Область, объекты и виды профессиональной деятельности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выпускников*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151" y="1921160"/>
            <a:ext cx="11113076" cy="297469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b="1" dirty="0" smtClean="0"/>
              <a:t>Область профессиональной деятельности: </a:t>
            </a:r>
          </a:p>
          <a:p>
            <a:pPr marL="0" indent="0" algn="just">
              <a:buNone/>
            </a:pPr>
            <a:r>
              <a:rPr lang="ru-RU" dirty="0" smtClean="0"/>
              <a:t>Эксплуатация, ремонт и сервисное обслуживание транспортных и транспортно-технологических машин различного назначения </a:t>
            </a:r>
            <a:r>
              <a:rPr lang="en-US" dirty="0" smtClean="0"/>
              <a:t>&lt;</a:t>
            </a:r>
            <a:r>
              <a:rPr lang="ru-RU" dirty="0" smtClean="0"/>
              <a:t>…</a:t>
            </a:r>
            <a:r>
              <a:rPr lang="en-US" dirty="0" smtClean="0"/>
              <a:t>&gt;</a:t>
            </a:r>
            <a:r>
              <a:rPr lang="ru-RU" dirty="0" smtClean="0"/>
              <a:t>, их агрегатов, систем и элементов</a:t>
            </a:r>
          </a:p>
          <a:p>
            <a:pPr marL="0" indent="0" algn="just">
              <a:buNone/>
            </a:pPr>
            <a:r>
              <a:rPr lang="ru-RU" b="1" dirty="0" smtClean="0"/>
              <a:t>Объекты профессиональной </a:t>
            </a:r>
            <a:r>
              <a:rPr lang="ru-RU" b="1" dirty="0"/>
              <a:t>деятельности: </a:t>
            </a:r>
            <a:endParaRPr lang="ru-RU" b="1" dirty="0" smtClean="0"/>
          </a:p>
          <a:p>
            <a:pPr marL="0" indent="0" algn="just">
              <a:buNone/>
            </a:pPr>
            <a:r>
              <a:rPr lang="ru-RU" dirty="0" smtClean="0"/>
              <a:t>Транспортные и технологические машины, предприятия и организации, проводящие их эксплуатацию, хранение, заправку, ТО, ремонт, сервис, а также материально-техническое обеспечение эксплуатационных предприятия и владельцев транспортных средств  всех форм собственности</a:t>
            </a:r>
          </a:p>
          <a:p>
            <a:pPr marL="0" indent="0" algn="just">
              <a:buNone/>
            </a:pPr>
            <a:r>
              <a:rPr lang="ru-RU" b="1" dirty="0" smtClean="0"/>
              <a:t>Виды</a:t>
            </a:r>
            <a:r>
              <a:rPr lang="ru-RU" dirty="0" smtClean="0"/>
              <a:t> </a:t>
            </a:r>
            <a:r>
              <a:rPr lang="ru-RU" b="1" dirty="0" smtClean="0"/>
              <a:t>профессиональной деятельности и краткая характеристика: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44834" y="6343868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4783A5FF-3451-4453-A531-037CD8E3749E}" type="slidenum">
              <a:rPr lang="ru-RU" sz="4000"/>
              <a:pPr/>
              <a:t>2</a:t>
            </a:fld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8151" y="4780981"/>
            <a:ext cx="2978728" cy="55245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Расчетно-проектная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8151" y="5430553"/>
            <a:ext cx="2978728" cy="55245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Производственно-технологическая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8151" y="6080125"/>
            <a:ext cx="2978728" cy="55245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Сервисно</a:t>
            </a:r>
            <a:r>
              <a:rPr lang="ru-RU" dirty="0" smtClean="0"/>
              <a:t>-эксплуатационная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165100" y="4419600"/>
            <a:ext cx="273051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65100" y="4419600"/>
            <a:ext cx="0" cy="193675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endCxn id="9" idx="1"/>
          </p:cNvCxnSpPr>
          <p:nvPr/>
        </p:nvCxnSpPr>
        <p:spPr>
          <a:xfrm>
            <a:off x="165100" y="6356350"/>
            <a:ext cx="273051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endCxn id="8" idx="1"/>
          </p:cNvCxnSpPr>
          <p:nvPr/>
        </p:nvCxnSpPr>
        <p:spPr>
          <a:xfrm>
            <a:off x="165100" y="5706778"/>
            <a:ext cx="273051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endCxn id="7" idx="1"/>
          </p:cNvCxnSpPr>
          <p:nvPr/>
        </p:nvCxnSpPr>
        <p:spPr>
          <a:xfrm>
            <a:off x="165100" y="5057206"/>
            <a:ext cx="273051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733829" y="4872540"/>
            <a:ext cx="7746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 разработка нормативно-технологической документации и проектирование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733828" y="5387975"/>
            <a:ext cx="8240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организация производственной деятельности предприятия, решение инженерных задач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733828" y="6032945"/>
            <a:ext cx="8037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проведение работ по эксплуатации автомобилей, испытанию, обслуживанию и ремонту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01625" y="6659824"/>
            <a:ext cx="51972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*согласно ФГОС 23.03.03, утвержденный Приказом </a:t>
            </a:r>
            <a:r>
              <a:rPr lang="ru-RU" sz="1100" dirty="0" err="1" smtClean="0"/>
              <a:t>Минобрнауки</a:t>
            </a:r>
            <a:r>
              <a:rPr lang="ru-RU" sz="1100" dirty="0" smtClean="0"/>
              <a:t> РФ от 14.12.2015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61833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2754"/>
            <a:ext cx="10515600" cy="12858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Уникальность и новизна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рынке образовательных услуг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4" t="5036" r="65055" b="74080"/>
          <a:stretch/>
        </p:blipFill>
        <p:spPr>
          <a:xfrm>
            <a:off x="236211" y="3682795"/>
            <a:ext cx="4839286" cy="28276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1924309"/>
            <a:ext cx="276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кол-во ВУЗов в РФ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419087"/>
            <a:ext cx="35120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Кол-во ВУЗов,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имеющих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направление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подготовки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23.03.03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Эксплуатация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машин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03427" y="1831976"/>
            <a:ext cx="3203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Кол-во ВУЗов,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имеющих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различные направления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подготовки по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мехатронике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03427" y="2821362"/>
            <a:ext cx="35368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Кол-во ВУЗов,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которых существую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одновременно оба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направления: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эксплуатация машин и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мехатроника</a:t>
            </a:r>
            <a:endParaRPr lang="ru-RU" b="1" i="1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36211" y="1924309"/>
            <a:ext cx="513089" cy="36933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36210" y="2570640"/>
            <a:ext cx="513089" cy="36933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562408" y="1948285"/>
            <a:ext cx="513089" cy="36933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562407" y="3055217"/>
            <a:ext cx="513089" cy="36933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927100" y="487285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1450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3454400" y="4872859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150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4515999" y="482246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48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4511406" y="416214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18</a:t>
            </a:r>
            <a:endParaRPr lang="ru-RU" dirty="0"/>
          </a:p>
        </p:txBody>
      </p:sp>
      <p:cxnSp>
        <p:nvCxnSpPr>
          <p:cNvPr id="43" name="Прямая соединительная линия 42"/>
          <p:cNvCxnSpPr>
            <a:endCxn id="41" idx="2"/>
          </p:cNvCxnSpPr>
          <p:nvPr/>
        </p:nvCxnSpPr>
        <p:spPr>
          <a:xfrm flipV="1">
            <a:off x="4406900" y="4531481"/>
            <a:ext cx="313858" cy="4756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5750532" y="4022449"/>
            <a:ext cx="6095999" cy="71071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ЕДИНСТВЕННОЕ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РОССИИ НАПРАВЛЕНИЕ ПОДГОТОВКИ ДАННЫХ СПЕЦИАЛИСТОВ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5750532" y="4831850"/>
            <a:ext cx="6096000" cy="1815882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Ближайший профильный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конкурент 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Харьковский автомобильно-дорожный институт - факультет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мехатроники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автотранспортных средств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Смежные факультеты и направления подготовки связаны  с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мехатроникой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Мехатроника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Мехатроника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 робототехника»,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Мехатроника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 машиностроение или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мехатроника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машиностроении»</a:t>
            </a:r>
            <a:endParaRPr lang="ru-RU" sz="1600" dirty="0"/>
          </a:p>
        </p:txBody>
      </p:sp>
      <p:pic>
        <p:nvPicPr>
          <p:cNvPr id="46" name="Picture 2" descr="http://cifra.studentmiv.ru/wp-content/uploads/2015/10/Mehatronika_sinergiya-otrasley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617" y="1566628"/>
            <a:ext cx="2444011" cy="240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://2.bp.blogspot.com/-dmQsxB7_kII/Te2lUncga1I/AAAAAAAAAIU/-qXRZb-Paz8/s1600/Delorea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942" y="1401207"/>
            <a:ext cx="605325" cy="41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91923" y="1902429"/>
            <a:ext cx="561261" cy="433128"/>
          </a:xfrm>
          <a:prstGeom prst="rect">
            <a:avLst/>
          </a:prstGeom>
        </p:spPr>
      </p:pic>
      <p:pic>
        <p:nvPicPr>
          <p:cNvPr id="49" name="Picture 6" descr="http://my-life.ua/uploads/blog/redactor/689e804e76c681dd0800939cd3a2a4a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70"/>
          <a:stretch/>
        </p:blipFill>
        <p:spPr bwMode="auto">
          <a:xfrm>
            <a:off x="11059395" y="2466526"/>
            <a:ext cx="515676" cy="65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895" y="3248780"/>
            <a:ext cx="752752" cy="52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036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Текущее состояние и перспективы развития автомобильной отрасли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02" y="2098329"/>
            <a:ext cx="4660562" cy="325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://autoclub36.ru/wp-content/uploads/2015/10/tesla-autopilo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003" y="2257988"/>
            <a:ext cx="2336902" cy="155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1.moyo.ua/img/products/2371/76_4000x_14591352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049" y="4020342"/>
            <a:ext cx="2288030" cy="122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1102" y="5355773"/>
            <a:ext cx="44799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tx2"/>
                </a:solidFill>
              </a:rPr>
              <a:t>1. Современный автомобиль имеет большое количество </a:t>
            </a:r>
            <a:r>
              <a:rPr lang="ru-RU" dirty="0" err="1" smtClean="0">
                <a:solidFill>
                  <a:schemeClr val="tx2"/>
                </a:solidFill>
              </a:rPr>
              <a:t>энергопотребителей</a:t>
            </a:r>
            <a:r>
              <a:rPr lang="ru-RU" dirty="0" smtClean="0">
                <a:solidFill>
                  <a:schemeClr val="tx2"/>
                </a:solidFill>
              </a:rPr>
              <a:t>. Отчетливо наблюдается их рост по годам. Возрастает число отказов электрики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36931" y="5355773"/>
            <a:ext cx="4479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tx2"/>
                </a:solidFill>
              </a:rPr>
              <a:t>2. Количество автомобилей в г. Тюмени составляет около 400 тыс. Вокруг них развита большая инфраструктура обслуживающих предприятий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35790" y="5357928"/>
            <a:ext cx="2979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tx2"/>
                </a:solidFill>
              </a:rPr>
              <a:t>3. Перспективы отрасли: автопилотируемые автомобили; электромобили, гибриды.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44388" y="5921116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4783A5FF-3451-4453-A531-037CD8E3749E}" type="slidenum">
              <a:rPr lang="ru-RU" sz="4000"/>
              <a:pPr/>
              <a:t>4</a:t>
            </a:fld>
            <a:endParaRPr lang="ru-RU" sz="40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/>
          <a:srcRect t="19197" r="8391" b="5605"/>
          <a:stretch/>
        </p:blipFill>
        <p:spPr>
          <a:xfrm>
            <a:off x="4781663" y="2257988"/>
            <a:ext cx="4571471" cy="277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89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такой специалист-</a:t>
            </a:r>
            <a:r>
              <a:rPr lang="ru-RU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мехатроник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01381" y="6441691"/>
            <a:ext cx="3214854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Автомобильный </a:t>
            </a:r>
            <a:r>
              <a:rPr lang="ru-RU" dirty="0" err="1" smtClean="0"/>
              <a:t>мехатроник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974" y="2830859"/>
            <a:ext cx="719830" cy="539873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336237" y="2963468"/>
            <a:ext cx="4140654" cy="40011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0070C0"/>
                </a:solidFill>
              </a:rPr>
              <a:t>Автодиагност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36237" y="3667420"/>
            <a:ext cx="4140654" cy="40011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Эксперт в области </a:t>
            </a:r>
            <a:r>
              <a:rPr lang="ru-RU" sz="2000" b="1" dirty="0" err="1" smtClean="0">
                <a:solidFill>
                  <a:srgbClr val="0070C0"/>
                </a:solidFill>
              </a:rPr>
              <a:t>электросистем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974" y="3554028"/>
            <a:ext cx="719829" cy="479886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6974" y="4928316"/>
            <a:ext cx="725692" cy="465921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7336237" y="4346478"/>
            <a:ext cx="4140654" cy="40388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Инженер-механик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6975" y="4217210"/>
            <a:ext cx="729878" cy="533153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7336236" y="5029311"/>
            <a:ext cx="4140655" cy="40011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Программист электронных блоков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36236" y="5533087"/>
            <a:ext cx="4140654" cy="70788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Конструктор-проектировщик автомобильных компонентов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36236" y="6344640"/>
            <a:ext cx="4140653" cy="40011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Руководитель предприятия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s://im0-tub-ru.yandex.net/i?id=271eac9f0a6ffaa539d0eaccc52d4ec9&amp;n=33&amp;h=215&amp;w=2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975" y="5534090"/>
            <a:ext cx="729878" cy="636091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6974" y="6308175"/>
            <a:ext cx="743461" cy="557596"/>
          </a:xfrm>
          <a:prstGeom prst="rect">
            <a:avLst/>
          </a:prstGeom>
          <a:ln w="31750">
            <a:solidFill>
              <a:srgbClr val="0070C0"/>
            </a:solidFill>
          </a:ln>
        </p:spPr>
      </p:pic>
      <p:pic>
        <p:nvPicPr>
          <p:cNvPr id="1028" name="Picture 4" descr="http://youjat.com/ru/NikorosCalm/%D0%A4%D0%BE%D1%82%D0%BE-%D0%B8-%D0%B2%D0%B8%D0%B4%D0%B5%D0%BE/%D0%A4%D0%BE%D1%82%D0%BE+%D0%BF%D1%80%D0%BE%D1%84%D0%B8%D0%BB%D1%8F-02/33811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545" y="3239656"/>
            <a:ext cx="2930525" cy="293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Соединительная линия уступом 27"/>
          <p:cNvCxnSpPr>
            <a:stCxn id="1028" idx="3"/>
            <a:endCxn id="12" idx="1"/>
          </p:cNvCxnSpPr>
          <p:nvPr/>
        </p:nvCxnSpPr>
        <p:spPr>
          <a:xfrm>
            <a:off x="4474070" y="4704919"/>
            <a:ext cx="1732904" cy="45635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>
            <a:stCxn id="1028" idx="3"/>
            <a:endCxn id="1026" idx="1"/>
          </p:cNvCxnSpPr>
          <p:nvPr/>
        </p:nvCxnSpPr>
        <p:spPr>
          <a:xfrm>
            <a:off x="4474070" y="4704919"/>
            <a:ext cx="1732905" cy="114721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Соединительная линия уступом 1023"/>
          <p:cNvCxnSpPr>
            <a:stCxn id="1028" idx="3"/>
            <a:endCxn id="19" idx="1"/>
          </p:cNvCxnSpPr>
          <p:nvPr/>
        </p:nvCxnSpPr>
        <p:spPr>
          <a:xfrm>
            <a:off x="4474070" y="4704919"/>
            <a:ext cx="1732904" cy="188205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Соединительная линия уступом 1026"/>
          <p:cNvCxnSpPr>
            <a:stCxn id="1028" idx="3"/>
            <a:endCxn id="14" idx="1"/>
          </p:cNvCxnSpPr>
          <p:nvPr/>
        </p:nvCxnSpPr>
        <p:spPr>
          <a:xfrm flipV="1">
            <a:off x="4474070" y="4483787"/>
            <a:ext cx="1732905" cy="22113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Соединительная линия уступом 1029"/>
          <p:cNvCxnSpPr>
            <a:stCxn id="1028" idx="3"/>
            <a:endCxn id="11" idx="1"/>
          </p:cNvCxnSpPr>
          <p:nvPr/>
        </p:nvCxnSpPr>
        <p:spPr>
          <a:xfrm flipV="1">
            <a:off x="4474070" y="3793971"/>
            <a:ext cx="1732904" cy="91094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Соединительная линия уступом 1031"/>
          <p:cNvCxnSpPr>
            <a:stCxn id="1028" idx="3"/>
          </p:cNvCxnSpPr>
          <p:nvPr/>
        </p:nvCxnSpPr>
        <p:spPr>
          <a:xfrm flipV="1">
            <a:off x="4474070" y="3100796"/>
            <a:ext cx="1732904" cy="160412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 descr="http://cifra.studentmiv.ru/wp-content/uploads/2015/10/Mehatronika_sinergiya-otrasley_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23" y="1152264"/>
            <a:ext cx="2119951" cy="208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2383807" y="1463557"/>
            <a:ext cx="9635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err="1" smtClean="0"/>
              <a:t>Мехатроника</a:t>
            </a:r>
            <a:r>
              <a:rPr lang="ru-RU" sz="1600" dirty="0" smtClean="0"/>
              <a:t> </a:t>
            </a:r>
            <a:r>
              <a:rPr lang="ru-RU" sz="1600" dirty="0"/>
              <a:t>– это наука, которая посвящена созданию и целенаправленной эксплуатации машин и систем, движение которых определяется электронно-вычислительной техникой. Она базируется на знаниях механики, микропроцессорной техники, информатики, электроники и компьютерном управлении движения агрегатов и </a:t>
            </a:r>
            <a:r>
              <a:rPr lang="ru-RU" sz="1600" dirty="0" smtClean="0"/>
              <a:t>машин.</a:t>
            </a:r>
            <a:endParaRPr lang="ru-RU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27833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5553"/>
            <a:ext cx="10515600" cy="11130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структуры Образовательной программы</a:t>
            </a:r>
            <a:endParaRPr lang="ru-RU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4043517"/>
              </p:ext>
            </p:extLst>
          </p:nvPr>
        </p:nvGraphicFramePr>
        <p:xfrm>
          <a:off x="333232" y="1690688"/>
          <a:ext cx="5758820" cy="50903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58820"/>
              </a:tblGrid>
              <a:tr h="1369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дисциплины (вариативная часть – профильные дисциплины)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0" marR="850" marT="850" marB="0" anchor="ctr">
                    <a:solidFill>
                      <a:schemeClr val="tx1"/>
                    </a:solidFill>
                  </a:tcPr>
                </a:tc>
              </a:tr>
              <a:tr h="136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Проектная деятельность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0" marR="850" marT="850" marB="0" anchor="ctr"/>
                </a:tc>
              </a:tr>
              <a:tr h="1324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Иностранный язык в профессиональной сфере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0" marR="850" marT="850" marB="0" anchor="ctr"/>
                </a:tc>
              </a:tr>
              <a:tr h="136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Силовые агрегаты и мехатронные системы двигателей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0" marR="850" marT="850" marB="0" anchor="ctr"/>
                </a:tc>
              </a:tr>
              <a:tr h="1477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Топливо-смазочные материалы для автомобилей и автомобильных мехатронных систем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0" marR="850" marT="850" marB="0" anchor="ctr"/>
                </a:tc>
              </a:tr>
              <a:tr h="2576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Теоретические основы обеспечения работоспособности автомобилей и автомобильных </a:t>
                      </a:r>
                      <a:r>
                        <a:rPr lang="ru-RU" sz="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мехатронных</a:t>
                      </a:r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систем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0" marR="850" marT="850" marB="0" anchor="ctr"/>
                </a:tc>
              </a:tr>
              <a:tr h="1351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Программирование в области автомобильных мехатронных систем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0" marR="850" marT="850" marB="0" anchor="ctr"/>
                </a:tc>
              </a:tr>
              <a:tr h="153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Автоматизированное проектирование автомобильных мехатронных систем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0" marR="850" marT="850" marB="0" anchor="ctr"/>
                </a:tc>
              </a:tr>
              <a:tr h="1292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Схемотехника автомобильных мехатронных систем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0" marR="850" marT="850" marB="0" anchor="ctr"/>
                </a:tc>
              </a:tr>
              <a:tr h="1450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Компоненты автомобильных мехатронных систем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0" marR="850" marT="850" marB="0" anchor="ctr"/>
                </a:tc>
              </a:tr>
              <a:tr h="1548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Практико-ориентированный модуль №1: "Изучение конструкции автомобилей"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0" marR="850" marT="850" marB="0" anchor="ctr"/>
                </a:tc>
              </a:tr>
              <a:tr h="1477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Основы конструкций автомобилей и автомобильных мехатронных систем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0" marR="850" marT="850" marB="0" anchor="ctr"/>
                </a:tc>
              </a:tr>
              <a:tr h="1772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Электрооборудование и мехатронные системы автомобилей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0" marR="850" marT="850" marB="0" anchor="ctr"/>
                </a:tc>
              </a:tr>
              <a:tr h="1548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Практико-ориентированный модуль №2: "Технологические процессы ТО и Р"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0" marR="850" marT="850" marB="0" anchor="ctr"/>
                </a:tc>
              </a:tr>
              <a:tr h="2576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Технология технического обслуживания и ремонта автомобилей и автомобильных мехатронных систем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0" marR="850" marT="850" marB="0" anchor="ctr"/>
                </a:tc>
              </a:tr>
              <a:tr h="2576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Технология диагностирования автомобилей и автомобильных мехатронных систем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0" marR="850" marT="850" marB="0" anchor="ctr"/>
                </a:tc>
              </a:tr>
              <a:tr h="2576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Эксплуатация технологического оборудования для технического обслуживания и ремонта автомобилей и автомобильных мехатронных систем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0" marR="850" marT="850" marB="0" anchor="ctr"/>
                </a:tc>
              </a:tr>
              <a:tr h="1656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Практико-ориентированный модуль №3: "Управление автопредприятием"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0" marR="850" marT="850" marB="0" anchor="ctr"/>
                </a:tc>
              </a:tr>
              <a:tr h="1745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Организация сервиса автомобилей 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0" marR="850" marT="850" marB="0" anchor="ctr"/>
                </a:tc>
              </a:tr>
              <a:tr h="1584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Нормативное и информационное обеспечение управления на предприятиями автомобильного транспорта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0" marR="850" marT="850" marB="0" anchor="ctr"/>
                </a:tc>
              </a:tr>
              <a:tr h="2238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Прикладная физическая культура 1 или Прикладная физическая культура 2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0" marR="850" marT="850" marB="0" anchor="ctr"/>
                </a:tc>
              </a:tr>
              <a:tr h="2202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Элективный модуль мобильности 1 или Элективный модуль мобильности 2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0" marR="850" marT="850" marB="0" anchor="ctr"/>
                </a:tc>
              </a:tr>
              <a:tr h="1367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Теория автомобиля или Технико-эксплуатационные свойства автомобилей и мехатронных систем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0" marR="850" marT="850" marB="0" anchor="ctr"/>
                </a:tc>
              </a:tr>
              <a:tr h="2576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запасами на предприятиях автомобильного транспорта или Ресурсосбережение на предприятиях автомобильного транспорта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0" marR="850" marT="850" marB="0" anchor="ctr"/>
                </a:tc>
              </a:tr>
              <a:tr h="1575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Предприятия автомобильного сервиса или Проектирование транспортной инфраструктуры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0" marR="850" marT="850" marB="0" anchor="ctr"/>
                </a:tc>
              </a:tr>
              <a:tr h="1602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Исследование операций или Теория массового обслуживания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0" marR="850" marT="850" marB="0" anchor="ctr"/>
                </a:tc>
              </a:tr>
              <a:tr h="2576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техническими системами или Методы принятия управленческих решений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0" marR="850" marT="850" marB="0" anchor="ctr"/>
                </a:tc>
              </a:tr>
              <a:tr h="2576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Моделирование транспортно-технологических систем или Транспортная логистика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0" marR="850" marT="85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646460" y="2741259"/>
            <a:ext cx="5076967" cy="133544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Перечень дисциплин, направленных на изучение автомобильной </a:t>
            </a:r>
            <a:r>
              <a:rPr lang="ru-RU" dirty="0" err="1" smtClean="0"/>
              <a:t>мехатроники</a:t>
            </a:r>
            <a:r>
              <a:rPr lang="ru-RU" dirty="0" smtClean="0"/>
              <a:t>: </a:t>
            </a:r>
          </a:p>
          <a:p>
            <a:pPr algn="just"/>
            <a:r>
              <a:rPr lang="ru-RU" dirty="0" smtClean="0"/>
              <a:t>автомобили (устройство, ТО и Р, эксплуатация) + программирование + </a:t>
            </a:r>
            <a:r>
              <a:rPr lang="ru-RU" dirty="0" err="1" smtClean="0"/>
              <a:t>схемотехника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076700" y="1907821"/>
            <a:ext cx="2569760" cy="26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6646458" y="4293834"/>
            <a:ext cx="5076967" cy="11214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3 практико-ориентированных модуля:</a:t>
            </a:r>
          </a:p>
          <a:p>
            <a:pPr algn="just"/>
            <a:r>
              <a:rPr lang="ru-RU" dirty="0"/>
              <a:t>Управление </a:t>
            </a:r>
            <a:r>
              <a:rPr lang="ru-RU" dirty="0" smtClean="0"/>
              <a:t>автопредприятием + </a:t>
            </a:r>
            <a:r>
              <a:rPr lang="ru-RU" dirty="0"/>
              <a:t>Технологические процессы ТО и </a:t>
            </a:r>
            <a:r>
              <a:rPr lang="ru-RU" dirty="0" smtClean="0"/>
              <a:t>Р + </a:t>
            </a:r>
            <a:r>
              <a:rPr lang="ru-RU" dirty="0"/>
              <a:t>Изучение конструкции автомобилей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646460" y="1478178"/>
            <a:ext cx="5076967" cy="104594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Дисциплина «проектная деятельность», в которой обучающиеся сами создают элементы </a:t>
            </a:r>
            <a:r>
              <a:rPr lang="ru-RU" dirty="0" err="1" smtClean="0"/>
              <a:t>мехатронных</a:t>
            </a:r>
            <a:r>
              <a:rPr lang="ru-RU" dirty="0" smtClean="0"/>
              <a:t> систем автомобиля или модернизируют их.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076700" y="3096964"/>
            <a:ext cx="2569760" cy="408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endCxn id="8" idx="1"/>
          </p:cNvCxnSpPr>
          <p:nvPr/>
        </p:nvCxnSpPr>
        <p:spPr>
          <a:xfrm>
            <a:off x="4076700" y="3722571"/>
            <a:ext cx="2569758" cy="11319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646457" y="5731713"/>
            <a:ext cx="5076967" cy="46459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Практики</a:t>
            </a:r>
            <a:endParaRPr lang="ru-RU" dirty="0"/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ru-RU" sz="4000" dirty="0" smtClean="0"/>
              <a:t>5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4000" y="2597150"/>
            <a:ext cx="3822700" cy="6159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4000" y="3663951"/>
            <a:ext cx="3822700" cy="2120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54000" y="1817638"/>
            <a:ext cx="3822700" cy="1376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327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1353800" cy="116114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практик и их содержание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938777"/>
              </p:ext>
            </p:extLst>
          </p:nvPr>
        </p:nvGraphicFramePr>
        <p:xfrm>
          <a:off x="389376" y="1107848"/>
          <a:ext cx="5692109" cy="5624162"/>
        </p:xfrm>
        <a:graphic>
          <a:graphicData uri="http://schemas.openxmlformats.org/drawingml/2006/table">
            <a:tbl>
              <a:tblPr/>
              <a:tblGrid>
                <a:gridCol w="1018510"/>
                <a:gridCol w="1727200"/>
                <a:gridCol w="1001485"/>
                <a:gridCol w="928915"/>
                <a:gridCol w="1015999"/>
              </a:tblGrid>
              <a:tr h="13144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Код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компетенции согласно ФГОС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57" marR="2157" marT="2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БЛОК 2 Практики</a:t>
                      </a:r>
                    </a:p>
                  </a:txBody>
                  <a:tcPr marL="2157" marR="2157" marT="21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28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Б.2 П1 Учебная практика</a:t>
                      </a:r>
                    </a:p>
                  </a:txBody>
                  <a:tcPr marL="2157" marR="2157" marT="21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Б.2 П2 Производственная практика</a:t>
                      </a:r>
                    </a:p>
                  </a:txBody>
                  <a:tcPr marL="2157" marR="2157" marT="2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93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Практика по получению первичных профессиональных умений и навыков, в том числе первичных умений и навыков научно-исследовательской деятельности</a:t>
                      </a:r>
                    </a:p>
                  </a:txBody>
                  <a:tcPr marL="2157" marR="2157" marT="21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err="1" smtClean="0">
                          <a:effectLst/>
                          <a:latin typeface="Times New Roman" panose="02020603050405020304" pitchFamily="18" charset="0"/>
                        </a:rPr>
                        <a:t>Производствен</a:t>
                      </a:r>
                      <a:endParaRPr lang="ru-RU" sz="1050" b="0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050" b="0" i="0" u="none" strike="noStrike" dirty="0" err="1" smtClean="0">
                          <a:effectLst/>
                          <a:latin typeface="Times New Roman" panose="02020603050405020304" pitchFamily="18" charset="0"/>
                        </a:rPr>
                        <a:t>ная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57" marR="2157" marT="2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err="1" smtClean="0">
                          <a:effectLst/>
                          <a:latin typeface="Times New Roman" panose="02020603050405020304" pitchFamily="18" charset="0"/>
                        </a:rPr>
                        <a:t>Технологичес</a:t>
                      </a:r>
                      <a:endParaRPr lang="ru-RU" sz="1050" b="0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05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кая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57" marR="2157" marT="2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Преддипломная</a:t>
                      </a:r>
                    </a:p>
                  </a:txBody>
                  <a:tcPr marL="2157" marR="2157" marT="2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5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ПК-1</a:t>
                      </a:r>
                    </a:p>
                  </a:txBody>
                  <a:tcPr marL="2157" marR="2157" marT="2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57" marR="2157" marT="215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57" marR="2157" marT="2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57" marR="2157" marT="2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57" marR="2157" marT="2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5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ПК-2</a:t>
                      </a:r>
                    </a:p>
                  </a:txBody>
                  <a:tcPr marL="2157" marR="2157" marT="2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57" marR="2157" marT="215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57" marR="2157" marT="2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57" marR="2157" marT="2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157" marR="2157" marT="2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5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ПК-3</a:t>
                      </a:r>
                    </a:p>
                  </a:txBody>
                  <a:tcPr marL="2157" marR="2157" marT="2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57" marR="2157" marT="215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57" marR="2157" marT="2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57" marR="2157" marT="2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57" marR="2157" marT="2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5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ПК-4</a:t>
                      </a:r>
                    </a:p>
                  </a:txBody>
                  <a:tcPr marL="2157" marR="2157" marT="2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2157" marR="2157" marT="215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2157" marR="2157" marT="2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2157" marR="2157" marT="2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2157" marR="2157" marT="2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1475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ПК-5</a:t>
                      </a:r>
                    </a:p>
                  </a:txBody>
                  <a:tcPr marL="2157" marR="2157" marT="2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57" marR="2157" marT="215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57" marR="2157" marT="2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57" marR="2157" marT="2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57" marR="2157" marT="2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5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ПК-6</a:t>
                      </a:r>
                    </a:p>
                  </a:txBody>
                  <a:tcPr marL="2157" marR="2157" marT="2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57" marR="2157" marT="215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57" marR="2157" marT="2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57" marR="2157" marT="2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57" marR="2157" marT="2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5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effectLst/>
                          <a:latin typeface="Times New Roman" panose="02020603050405020304" pitchFamily="18" charset="0"/>
                        </a:rPr>
                        <a:t>ПК-7</a:t>
                      </a:r>
                    </a:p>
                  </a:txBody>
                  <a:tcPr marL="2157" marR="2157" marT="2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57" marR="2157" marT="215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57" marR="2157" marT="2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57" marR="2157" marT="2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57" marR="2157" marT="2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5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ПК-8</a:t>
                      </a:r>
                    </a:p>
                  </a:txBody>
                  <a:tcPr marL="2157" marR="2157" marT="2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57" marR="2157" marT="215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57" marR="2157" marT="2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57" marR="2157" marT="2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2157" marR="2157" marT="2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1475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ПК-9</a:t>
                      </a:r>
                    </a:p>
                  </a:txBody>
                  <a:tcPr marL="2157" marR="2157" marT="2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57" marR="2157" marT="215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57" marR="2157" marT="2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57" marR="2157" marT="2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57" marR="2157" marT="2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5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ПК-10</a:t>
                      </a:r>
                    </a:p>
                  </a:txBody>
                  <a:tcPr marL="2157" marR="2157" marT="2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2157" marR="2157" marT="215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2157" marR="2157" marT="2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2157" marR="2157" marT="2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2157" marR="2157" marT="2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1475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ПК-11</a:t>
                      </a:r>
                    </a:p>
                  </a:txBody>
                  <a:tcPr marL="2157" marR="2157" marT="2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57" marR="2157" marT="215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57" marR="2157" marT="2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57" marR="2157" marT="2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57" marR="2157" marT="2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5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ПК-12</a:t>
                      </a:r>
                    </a:p>
                  </a:txBody>
                  <a:tcPr marL="2157" marR="2157" marT="2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2157" marR="2157" marT="215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2157" marR="2157" marT="2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2157" marR="2157" marT="2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57" marR="2157" marT="2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5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ПК-13</a:t>
                      </a:r>
                    </a:p>
                  </a:txBody>
                  <a:tcPr marL="2157" marR="2157" marT="2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57" marR="2157" marT="215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57" marR="2157" marT="2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57" marR="2157" marT="2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2157" marR="2157" marT="2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1475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ПК-14</a:t>
                      </a:r>
                    </a:p>
                  </a:txBody>
                  <a:tcPr marL="2157" marR="2157" marT="2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57" marR="2157" marT="215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57" marR="2157" marT="2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57" marR="2157" marT="2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57" marR="2157" marT="2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5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ПК-15</a:t>
                      </a:r>
                    </a:p>
                  </a:txBody>
                  <a:tcPr marL="2157" marR="2157" marT="2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57" marR="2157" marT="215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57" marR="2157" marT="2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57" marR="2157" marT="2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57" marR="2157" marT="2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5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ПК-16</a:t>
                      </a:r>
                    </a:p>
                  </a:txBody>
                  <a:tcPr marL="2157" marR="2157" marT="2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57" marR="2157" marT="215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57" marR="2157" marT="2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57" marR="2157" marT="2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57" marR="2157" marT="2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5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ПК-17</a:t>
                      </a:r>
                    </a:p>
                  </a:txBody>
                  <a:tcPr marL="2157" marR="2157" marT="2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2157" marR="2157" marT="215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2157" marR="2157" marT="2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2157" marR="2157" marT="2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57" marR="2157" marT="2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5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effectLst/>
                          <a:latin typeface="Times New Roman" panose="02020603050405020304" pitchFamily="18" charset="0"/>
                        </a:rPr>
                        <a:t>ПК-37</a:t>
                      </a:r>
                    </a:p>
                  </a:txBody>
                  <a:tcPr marL="2157" marR="2157" marT="2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57" marR="2157" marT="215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57" marR="2157" marT="2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57" marR="2157" marT="2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2157" marR="2157" marT="2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1475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ПК-38</a:t>
                      </a:r>
                    </a:p>
                  </a:txBody>
                  <a:tcPr marL="2157" marR="2157" marT="2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57" marR="2157" marT="215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57" marR="2157" marT="2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57" marR="2157" marT="2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57" marR="2157" marT="2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5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ПК-39</a:t>
                      </a:r>
                    </a:p>
                  </a:txBody>
                  <a:tcPr marL="2157" marR="2157" marT="2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57" marR="2157" marT="215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57" marR="2157" marT="2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2157" marR="2157" marT="2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2157" marR="2157" marT="2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1475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ПК-40</a:t>
                      </a:r>
                    </a:p>
                  </a:txBody>
                  <a:tcPr marL="2157" marR="2157" marT="2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57" marR="2157" marT="215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57" marR="2157" marT="2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57" marR="2157" marT="2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2157" marR="2157" marT="2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1475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ПК-41</a:t>
                      </a:r>
                    </a:p>
                  </a:txBody>
                  <a:tcPr marL="2157" marR="2157" marT="2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57" marR="2157" marT="215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57" marR="2157" marT="2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2157" marR="2157" marT="2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2157" marR="2157" marT="2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1475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ПК-42</a:t>
                      </a:r>
                    </a:p>
                  </a:txBody>
                  <a:tcPr marL="2157" marR="2157" marT="2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57" marR="2157" marT="215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57" marR="2157" marT="2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2157" marR="2157" marT="2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2157" marR="2157" marT="2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1475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ПК-43</a:t>
                      </a:r>
                    </a:p>
                  </a:txBody>
                  <a:tcPr marL="2157" marR="2157" marT="2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57" marR="2157" marT="215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57" marR="2157" marT="2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2157" marR="2157" marT="2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57" marR="2157" marT="2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5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 panose="02020603050405020304" pitchFamily="18" charset="0"/>
                        </a:rPr>
                        <a:t>ПК-44</a:t>
                      </a:r>
                    </a:p>
                  </a:txBody>
                  <a:tcPr marL="2157" marR="2157" marT="2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2157" marR="2157" marT="215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2157" marR="2157" marT="2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2157" marR="2157" marT="2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57" marR="2157" marT="2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458857" y="1045029"/>
            <a:ext cx="5602514" cy="129177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smtClean="0"/>
              <a:t>Цель:</a:t>
            </a:r>
            <a:r>
              <a:rPr lang="ru-RU" sz="1400" dirty="0" smtClean="0"/>
              <a:t> ознакомление </a:t>
            </a:r>
            <a:r>
              <a:rPr lang="ru-RU" sz="1400" dirty="0"/>
              <a:t>студентов с основными объектами будущей профессиональной деятельности, организацией работ </a:t>
            </a:r>
            <a:r>
              <a:rPr lang="ru-RU" sz="1400" dirty="0" smtClean="0"/>
              <a:t>на предприятиях отрасли</a:t>
            </a:r>
          </a:p>
          <a:p>
            <a:pPr algn="just"/>
            <a:r>
              <a:rPr lang="ru-RU" sz="1400" b="1" dirty="0" smtClean="0"/>
              <a:t>Задание:</a:t>
            </a:r>
            <a:r>
              <a:rPr lang="ru-RU" sz="1400" dirty="0" smtClean="0"/>
              <a:t> провести </a:t>
            </a:r>
            <a:r>
              <a:rPr lang="ru-RU" sz="1400" dirty="0"/>
              <a:t>анализ </a:t>
            </a:r>
            <a:r>
              <a:rPr lang="ru-RU" sz="1400" dirty="0" smtClean="0"/>
              <a:t>конструкции конкретного автомобиля </a:t>
            </a:r>
            <a:r>
              <a:rPr lang="ru-RU" sz="1400" dirty="0"/>
              <a:t>по </a:t>
            </a:r>
            <a:r>
              <a:rPr lang="ru-RU" sz="1400" dirty="0" smtClean="0"/>
              <a:t>заданному плану</a:t>
            </a:r>
          </a:p>
          <a:p>
            <a:pPr algn="just"/>
            <a:r>
              <a:rPr lang="ru-RU" sz="1400" b="1" dirty="0" smtClean="0"/>
              <a:t>Продолжительность: </a:t>
            </a:r>
            <a:r>
              <a:rPr lang="ru-RU" sz="1400" dirty="0" smtClean="0"/>
              <a:t>2 недели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58857" y="2438396"/>
            <a:ext cx="5602514" cy="132080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smtClean="0"/>
              <a:t>Цель:</a:t>
            </a:r>
            <a:r>
              <a:rPr lang="ru-RU" sz="1400" dirty="0" smtClean="0"/>
              <a:t> </a:t>
            </a:r>
            <a:r>
              <a:rPr lang="ru-RU" sz="1400" dirty="0"/>
              <a:t>освоение </a:t>
            </a:r>
            <a:r>
              <a:rPr lang="ru-RU" sz="1400" dirty="0" smtClean="0"/>
              <a:t>технологии выполнения </a:t>
            </a:r>
            <a:r>
              <a:rPr lang="ru-RU" sz="1400" dirty="0"/>
              <a:t>работ по рабочим профессиям, соответствующим профилю производственного подразделения организации и направлению подготовки</a:t>
            </a:r>
            <a:r>
              <a:rPr lang="ru-RU" sz="1400" dirty="0" smtClean="0"/>
              <a:t>.</a:t>
            </a:r>
          </a:p>
          <a:p>
            <a:pPr algn="just"/>
            <a:r>
              <a:rPr lang="ru-RU" sz="1400" b="1" dirty="0" smtClean="0"/>
              <a:t>Задание:</a:t>
            </a:r>
            <a:r>
              <a:rPr lang="ru-RU" sz="1400" dirty="0" smtClean="0"/>
              <a:t> провести </a:t>
            </a:r>
            <a:r>
              <a:rPr lang="ru-RU" sz="1400" dirty="0"/>
              <a:t>анализ </a:t>
            </a:r>
            <a:r>
              <a:rPr lang="ru-RU" sz="1400" dirty="0" smtClean="0"/>
              <a:t>конструкции конкретного автомобиля </a:t>
            </a:r>
            <a:r>
              <a:rPr lang="ru-RU" sz="1400" dirty="0"/>
              <a:t>по </a:t>
            </a:r>
            <a:r>
              <a:rPr lang="ru-RU" sz="1400" dirty="0" smtClean="0"/>
              <a:t>заданному плану, особенностей его обслуживания и ремонта</a:t>
            </a:r>
          </a:p>
          <a:p>
            <a:pPr algn="just"/>
            <a:r>
              <a:rPr lang="ru-RU" sz="1400" b="1" dirty="0" smtClean="0"/>
              <a:t>Продолжительность: </a:t>
            </a:r>
            <a:r>
              <a:rPr lang="ru-RU" sz="1400" dirty="0" smtClean="0"/>
              <a:t>4 недели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58857" y="3860792"/>
            <a:ext cx="5602514" cy="8998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smtClean="0"/>
              <a:t>Цель:</a:t>
            </a:r>
            <a:r>
              <a:rPr lang="ru-RU" sz="1400" dirty="0" smtClean="0"/>
              <a:t> изучение организации основных технологических процессов автотранспортных предприятия.</a:t>
            </a:r>
          </a:p>
          <a:p>
            <a:pPr algn="just"/>
            <a:r>
              <a:rPr lang="ru-RU" sz="1400" b="1" dirty="0" smtClean="0"/>
              <a:t>Задание:</a:t>
            </a:r>
            <a:r>
              <a:rPr lang="ru-RU" sz="1400" dirty="0" smtClean="0"/>
              <a:t> провести </a:t>
            </a:r>
            <a:r>
              <a:rPr lang="ru-RU" sz="1400" dirty="0"/>
              <a:t>анализ </a:t>
            </a:r>
            <a:r>
              <a:rPr lang="ru-RU" sz="1400" dirty="0" smtClean="0"/>
              <a:t>конкретного технологического процесса</a:t>
            </a:r>
          </a:p>
          <a:p>
            <a:pPr algn="just"/>
            <a:r>
              <a:rPr lang="ru-RU" sz="1400" b="1" dirty="0" smtClean="0"/>
              <a:t>Продолжительность: </a:t>
            </a:r>
            <a:r>
              <a:rPr lang="ru-RU" sz="1400" dirty="0"/>
              <a:t>4 недели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458857" y="4862274"/>
            <a:ext cx="5602514" cy="13353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smtClean="0"/>
              <a:t>Цель:</a:t>
            </a:r>
            <a:r>
              <a:rPr lang="ru-RU" sz="1400" dirty="0" smtClean="0"/>
              <a:t> </a:t>
            </a:r>
            <a:r>
              <a:rPr lang="ru-RU" sz="1400" dirty="0"/>
              <a:t>освоение </a:t>
            </a:r>
            <a:r>
              <a:rPr lang="ru-RU" sz="1400" dirty="0" smtClean="0"/>
              <a:t>работ, соответствующих инженерно-техническим должностям по профилю </a:t>
            </a:r>
            <a:r>
              <a:rPr lang="ru-RU" sz="1400" dirty="0"/>
              <a:t>производственного подразделения организации и направлению подготовки</a:t>
            </a:r>
            <a:r>
              <a:rPr lang="ru-RU" sz="1400" dirty="0" smtClean="0"/>
              <a:t>.</a:t>
            </a:r>
          </a:p>
          <a:p>
            <a:pPr algn="just"/>
            <a:r>
              <a:rPr lang="ru-RU" sz="1400" b="1" dirty="0" smtClean="0"/>
              <a:t>Задание:</a:t>
            </a:r>
            <a:r>
              <a:rPr lang="ru-RU" sz="1400" dirty="0" smtClean="0"/>
              <a:t> провести </a:t>
            </a:r>
            <a:r>
              <a:rPr lang="ru-RU" sz="1400" dirty="0"/>
              <a:t>анализ </a:t>
            </a:r>
            <a:r>
              <a:rPr lang="ru-RU" sz="1400" dirty="0" smtClean="0"/>
              <a:t>деятельности конкретного предприятия</a:t>
            </a:r>
            <a:r>
              <a:rPr lang="ru-RU" sz="1400" b="1" dirty="0"/>
              <a:t> </a:t>
            </a:r>
            <a:r>
              <a:rPr lang="ru-RU" sz="1400" dirty="0" smtClean="0"/>
              <a:t>по заданному плану</a:t>
            </a:r>
          </a:p>
          <a:p>
            <a:pPr algn="just"/>
            <a:r>
              <a:rPr lang="ru-RU" sz="1400" b="1" dirty="0" smtClean="0"/>
              <a:t>Продолжительность: </a:t>
            </a:r>
            <a:r>
              <a:rPr lang="ru-RU" sz="1400" dirty="0"/>
              <a:t>4 недели</a:t>
            </a:r>
          </a:p>
        </p:txBody>
      </p:sp>
      <p:cxnSp>
        <p:nvCxnSpPr>
          <p:cNvPr id="13" name="Прямая соединительная линия 12"/>
          <p:cNvCxnSpPr>
            <a:endCxn id="8" idx="1"/>
          </p:cNvCxnSpPr>
          <p:nvPr/>
        </p:nvCxnSpPr>
        <p:spPr>
          <a:xfrm flipV="1">
            <a:off x="3062514" y="1690915"/>
            <a:ext cx="3396343" cy="7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3021784" y="167531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618684" y="231394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>
            <a:stCxn id="9" idx="1"/>
          </p:cNvCxnSpPr>
          <p:nvPr/>
        </p:nvCxnSpPr>
        <p:spPr>
          <a:xfrm flipH="1" flipV="1">
            <a:off x="3641543" y="3098796"/>
            <a:ext cx="281731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endCxn id="16" idx="4"/>
          </p:cNvCxnSpPr>
          <p:nvPr/>
        </p:nvCxnSpPr>
        <p:spPr>
          <a:xfrm flipV="1">
            <a:off x="3641543" y="2359660"/>
            <a:ext cx="1" cy="739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4583884" y="231394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526224" y="231421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4605926" y="2320294"/>
            <a:ext cx="817" cy="1990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10" idx="1"/>
          </p:cNvCxnSpPr>
          <p:nvPr/>
        </p:nvCxnSpPr>
        <p:spPr>
          <a:xfrm flipH="1">
            <a:off x="4605926" y="4310736"/>
            <a:ext cx="18529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 flipV="1">
            <a:off x="5552574" y="2320294"/>
            <a:ext cx="18551" cy="3209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11" idx="1"/>
          </p:cNvCxnSpPr>
          <p:nvPr/>
        </p:nvCxnSpPr>
        <p:spPr>
          <a:xfrm flipH="1" flipV="1">
            <a:off x="5571125" y="5529936"/>
            <a:ext cx="88773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ru-RU" sz="4000" dirty="0" smtClean="0"/>
              <a:t>6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321643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с ключевыми работодателями 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069" y="1825624"/>
            <a:ext cx="11682483" cy="1736441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Ключевой работодатель: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ГК «Автоград»</a:t>
            </a:r>
          </a:p>
          <a:p>
            <a:pPr marL="0" indent="0" algn="just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Виды взаимодействия: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практики, практико-ориентированные модули, лекции, экскурсии,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задействованность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студентов в производственных процессах ГК «Автоград»</a:t>
            </a:r>
          </a:p>
          <a:p>
            <a:pPr marL="0" indent="0" algn="just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Программа взаимодействия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(на 2017-2018 уч. год):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174965"/>
              </p:ext>
            </p:extLst>
          </p:nvPr>
        </p:nvGraphicFramePr>
        <p:xfrm>
          <a:off x="300250" y="3452884"/>
          <a:ext cx="10726000" cy="32959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0135"/>
                <a:gridCol w="1613830"/>
                <a:gridCol w="1286020"/>
                <a:gridCol w="1091169"/>
                <a:gridCol w="515783"/>
                <a:gridCol w="440135"/>
                <a:gridCol w="440135"/>
                <a:gridCol w="440135"/>
                <a:gridCol w="488274"/>
                <a:gridCol w="541000"/>
                <a:gridCol w="614355"/>
                <a:gridCol w="568507"/>
                <a:gridCol w="440135"/>
                <a:gridCol w="440135"/>
                <a:gridCol w="440135"/>
                <a:gridCol w="440135"/>
                <a:gridCol w="485982"/>
              </a:tblGrid>
              <a:tr h="21392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Наименование мероприятия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Результаты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Исполнители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chemeClr val="bg1"/>
                          </a:solidFill>
                          <a:effectLst/>
                        </a:rPr>
                        <a:t>сентябрь</a:t>
                      </a:r>
                      <a:endParaRPr lang="ru-RU" sz="7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chemeClr val="bg1"/>
                          </a:solidFill>
                          <a:effectLst/>
                        </a:rPr>
                        <a:t>октябрь</a:t>
                      </a:r>
                      <a:endParaRPr lang="ru-RU" sz="7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chemeClr val="bg1"/>
                          </a:solidFill>
                          <a:effectLst/>
                        </a:rPr>
                        <a:t>ноябрь</a:t>
                      </a:r>
                      <a:endParaRPr lang="ru-RU" sz="7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chemeClr val="bg1"/>
                          </a:solidFill>
                          <a:effectLst/>
                        </a:rPr>
                        <a:t>декабрь</a:t>
                      </a:r>
                      <a:endParaRPr lang="ru-RU" sz="7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chemeClr val="bg1"/>
                          </a:solidFill>
                          <a:effectLst/>
                        </a:rPr>
                        <a:t>январь</a:t>
                      </a:r>
                      <a:endParaRPr lang="ru-RU" sz="7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chemeClr val="bg1"/>
                          </a:solidFill>
                          <a:effectLst/>
                        </a:rPr>
                        <a:t>февраль</a:t>
                      </a:r>
                      <a:endParaRPr lang="ru-RU" sz="7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chemeClr val="bg1"/>
                          </a:solidFill>
                          <a:effectLst/>
                        </a:rPr>
                        <a:t>март</a:t>
                      </a:r>
                      <a:endParaRPr lang="ru-RU" sz="7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chemeClr val="bg1"/>
                          </a:solidFill>
                          <a:effectLst/>
                        </a:rPr>
                        <a:t>апрель</a:t>
                      </a:r>
                      <a:endParaRPr lang="ru-RU" sz="7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chemeClr val="bg1"/>
                          </a:solidFill>
                          <a:effectLst/>
                        </a:rPr>
                        <a:t>май</a:t>
                      </a:r>
                      <a:endParaRPr lang="ru-RU" sz="7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chemeClr val="bg1"/>
                          </a:solidFill>
                          <a:effectLst/>
                        </a:rPr>
                        <a:t>июнь</a:t>
                      </a:r>
                      <a:endParaRPr lang="ru-RU" sz="7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chemeClr val="bg1"/>
                          </a:solidFill>
                          <a:effectLst/>
                        </a:rPr>
                        <a:t>июль</a:t>
                      </a:r>
                      <a:endParaRPr lang="ru-RU" sz="7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chemeClr val="bg1"/>
                          </a:solidFill>
                          <a:effectLst/>
                        </a:rPr>
                        <a:t>август</a:t>
                      </a:r>
                      <a:endParaRPr lang="ru-RU" sz="7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сентябрь</a:t>
                      </a:r>
                      <a:endParaRPr lang="ru-RU" sz="7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>
                    <a:solidFill>
                      <a:schemeClr val="tx1"/>
                    </a:solidFill>
                  </a:tcPr>
                </a:tc>
              </a:tr>
              <a:tr h="2993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Экскурсия поступивших в автосалоны ГК Автоград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Ознакомление с деятельностью предприятия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преподаватель от ИТ, сотрудник Автоград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18-19 сентября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</a:tr>
              <a:tr h="3316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Лекция представителей ГК Автоград студентам направления подготовки 23.03.03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Ознакомление с деятельностью предприятия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РОП, сотрудник Автоград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11-12 декабря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</a:tr>
              <a:tr h="6037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Практические занятия студентов на территории ГК Автоград в рамках Практико-ориентированного модуля №1: "Изучение конструкции автомобилей"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Получение практических знаний по устройству автомобиля, электрооборудованию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Руководитель модуля от ИТ, руководитель направления ГК Автоград, сотрудники ГК Автоград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26-30 марта: свободная 2 половина дня - обучение; 02-06 апреля: практические занятия; 9-13 апреля: свободная 1 половина дня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</a:tr>
              <a:tr h="7035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Учебная практика студентов на территории ГК Автоград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Получение практических знаний по устройству автомобиля, электрооборудованию, видам технологического оборудования, техпроцессам ТОиР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Руководитель практики от ИТ, руководитель направления ГК Автоград, сотрудники ГК Автоград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2-13 июля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</a:tr>
              <a:tr h="2993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Помощь студентов профиля "АТМ" в подготовке и реализации World Skills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Изучение деятельности предприятия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РОП, руководитель направления ГК Автоград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16 января - 20 февраля: вторник-четверг с 14.00 до 17.00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</a:tr>
              <a:tr h="4401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Экскурсия и проведения открытого практического занятия студентов "АТМ" на базе "Колледжа транспорта"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Закрепление теоретических знаний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преподаватель от ИТ, сотрудник Автоград, сотрудник Коллежда транспорта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12-13 марта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</a:tr>
              <a:tr h="4041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Участие представителей ГК "Автоград" в защите концептов проектов в рамках дисциплины "Проектная деятельность"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Поиск идей для проектов, мониторинг талантливых студентов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РОП, сотрудник Автоград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4-8 июня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4" marR="6094" marT="6094" marB="0" anchor="ctr"/>
                </a:tc>
              </a:tr>
            </a:tbl>
          </a:graphicData>
        </a:graphic>
      </p:graphicFrame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30352" y="6329055"/>
            <a:ext cx="2743200" cy="365125"/>
          </a:xfrm>
        </p:spPr>
        <p:txBody>
          <a:bodyPr/>
          <a:lstStyle/>
          <a:p>
            <a:r>
              <a:rPr lang="ru-RU" sz="4000" dirty="0" smtClean="0"/>
              <a:t>7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60619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961" y="174057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принципы проектной работы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499620"/>
            <a:ext cx="7792872" cy="5444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Этапы реализации проекта (1 этап = 1 году обучения):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Теоретическая подготовка для работ по проектированию/конструированию.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Конструирование опытного образца.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тенденций развития и потребностей рассматриваемой отрасли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Выбор направления для разработки </a:t>
            </a:r>
            <a:r>
              <a:rPr lang="ru-RU" sz="1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мехатронной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системы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Выбор автомобиля для создания прототипа в уменьшенном масштабе 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Конструирование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Формализации технологии изготовления – техническая документация на каждую деталь, отражающая технологию изготовления и требуемое техническое обеспечение.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Изготовление опытного образца (партии) в соответствии с принципами конструктивной преемственности, доводочные испытания, анализ показателей эксплуатации.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Изготовление деталей прототипа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Сборка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конструктивного совершенства и доработка 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Эксплуатационные испытания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и воспроизведение на опытном образце </a:t>
            </a:r>
            <a:r>
              <a:rPr lang="ru-RU" sz="1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мехатронных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систем, способствующих прогрессу в выбранной отрасли, 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</a:t>
            </a:r>
            <a:r>
              <a:rPr lang="ru-RU" sz="1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мехатронной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системы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Доработка прототипа для практической реализации </a:t>
            </a:r>
            <a:r>
              <a:rPr lang="ru-RU" sz="1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мехатронной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системы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Испытания системы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и обоснование технического предложения для конвертации и внедрения полученных систем на производстве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 5. 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Оценка потенциального экономического эффекта.</a:t>
            </a:r>
            <a:endParaRPr lang="ru-RU" dirty="0"/>
          </a:p>
        </p:txBody>
      </p:sp>
      <p:pic>
        <p:nvPicPr>
          <p:cNvPr id="2050" name="Picture 2" descr="&amp;Kcy;&amp;acy;&amp;rcy;&amp;tcy;&amp;icy;&amp;ncy;&amp;kcy;&amp;icy; &amp;pcy;&amp;ocy; &amp;zcy;&amp;acy;&amp;pcy;&amp;rcy;&amp;ocy;&amp;scy;&amp;ucy; &amp;acy;&amp;vcy;&amp;tcy;&amp;ocy;&amp;mcy;&amp;ocy;&amp;bcy;&amp;icy;&amp;lcy;&amp;softcy; &amp;vcy; solidwork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583" y="1554336"/>
            <a:ext cx="2878540" cy="161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95" y="3410016"/>
            <a:ext cx="2668517" cy="1579220"/>
          </a:xfrm>
          <a:prstGeom prst="rect">
            <a:avLst/>
          </a:prstGeom>
        </p:spPr>
      </p:pic>
      <p:pic>
        <p:nvPicPr>
          <p:cNvPr id="2052" name="Picture 4" descr="&amp;Kcy;&amp;acy;&amp;rcy;&amp;tcy;&amp;icy;&amp;ncy;&amp;kcy;&amp;icy; &amp;pcy;&amp;ocy; &amp;zcy;&amp;acy;&amp;pcy;&amp;rcy;&amp;ocy;&amp;scy;&amp;ucy; ardui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595" y="5475020"/>
            <a:ext cx="1377065" cy="114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&amp;Kcy;&amp;acy;&amp;rcy;&amp;tcy;&amp;icy;&amp;ncy;&amp;kcy;&amp;icy; &amp;pcy;&amp;ocy; &amp;zcy;&amp;acy;&amp;pcy;&amp;rcy;&amp;ocy;&amp;scy;&amp;ucy; &amp;dcy;&amp;acy;&amp;tcy;&amp;chcy;&amp;icy;&amp;kcy; &amp;rcy;&amp;acy;&amp;scy;&amp;scy;&amp;tcy;&amp;ocy;&amp;yacy;&amp;ncy;&amp;icy;&amp;yacy; arduin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225" y="5668359"/>
            <a:ext cx="1139635" cy="75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6394" y="1499620"/>
            <a:ext cx="119463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6394" y="1499620"/>
            <a:ext cx="0" cy="21852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8679976" y="3220872"/>
            <a:ext cx="0" cy="4640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679976" y="3234519"/>
            <a:ext cx="3302758" cy="136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1982734" y="1499620"/>
            <a:ext cx="0" cy="174854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6394" y="3684896"/>
            <a:ext cx="864358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36393" y="3684896"/>
            <a:ext cx="1" cy="130434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6393" y="4989236"/>
            <a:ext cx="11946341" cy="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" name="Прямая соединительная линия 2048"/>
          <p:cNvCxnSpPr/>
          <p:nvPr/>
        </p:nvCxnSpPr>
        <p:spPr>
          <a:xfrm flipH="1">
            <a:off x="11982733" y="3248167"/>
            <a:ext cx="1" cy="1734898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5" name="Прямая соединительная линия 2054"/>
          <p:cNvCxnSpPr/>
          <p:nvPr/>
        </p:nvCxnSpPr>
        <p:spPr>
          <a:xfrm>
            <a:off x="36393" y="4983065"/>
            <a:ext cx="0" cy="18749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7" name="Прямая соединительная линия 2056"/>
          <p:cNvCxnSpPr/>
          <p:nvPr/>
        </p:nvCxnSpPr>
        <p:spPr>
          <a:xfrm>
            <a:off x="36393" y="6858000"/>
            <a:ext cx="119463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9" name="Прямая соединительная линия 2058"/>
          <p:cNvCxnSpPr/>
          <p:nvPr/>
        </p:nvCxnSpPr>
        <p:spPr>
          <a:xfrm>
            <a:off x="11982733" y="4983065"/>
            <a:ext cx="0" cy="18749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ru-RU" sz="4000" dirty="0" smtClean="0"/>
              <a:t>8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6722602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1583</Words>
  <Application>Microsoft Office PowerPoint</Application>
  <PresentationFormat>Широкоэкранный</PresentationFormat>
  <Paragraphs>416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Arial Cyr</vt:lpstr>
      <vt:lpstr>Calibri</vt:lpstr>
      <vt:lpstr>Calibri Light</vt:lpstr>
      <vt:lpstr>Times New Roman</vt:lpstr>
      <vt:lpstr>Тема Office</vt:lpstr>
      <vt:lpstr>Образовательная программа высшего образования</vt:lpstr>
      <vt:lpstr>Область, объекты и виды профессиональной деятельности выпускников*</vt:lpstr>
      <vt:lpstr>Уникальность и новизна программы на рынке образовательных услуг</vt:lpstr>
      <vt:lpstr>Текущее состояние и перспективы развития автомобильной отрасли</vt:lpstr>
      <vt:lpstr>Презентация PowerPoint</vt:lpstr>
      <vt:lpstr>Особенности структуры Образовательной программы</vt:lpstr>
      <vt:lpstr>Виды практик и их содержание</vt:lpstr>
      <vt:lpstr>Взаимодействие с ключевыми работодателями </vt:lpstr>
      <vt:lpstr>Основные принципы проектной работы</vt:lpstr>
      <vt:lpstr>Образовательные результаты</vt:lpstr>
      <vt:lpstr>Контакты</vt:lpstr>
    </vt:vector>
  </TitlesOfParts>
  <Company>PooShock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Образовательная программа высшего образования</dc:title>
  <dc:creator>Евгений Козин</dc:creator>
  <cp:lastModifiedBy>Козин Евгений Сергеевич</cp:lastModifiedBy>
  <cp:revision>37</cp:revision>
  <dcterms:created xsi:type="dcterms:W3CDTF">2017-05-11T05:13:55Z</dcterms:created>
  <dcterms:modified xsi:type="dcterms:W3CDTF">2017-07-04T08:13:11Z</dcterms:modified>
</cp:coreProperties>
</file>