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97" r:id="rId3"/>
    <p:sldId id="298" r:id="rId4"/>
    <p:sldId id="301" r:id="rId5"/>
    <p:sldId id="30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4C22"/>
    <a:srgbClr val="BF2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820" autoAdjust="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B59DF-2DA0-470A-8452-2209E0D7BA64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236C6-CD9A-4598-BEE5-D5BB988EF5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029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52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07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84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263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992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784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3294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4490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46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608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118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6671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5467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768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10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42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43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339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162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93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832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25000"/>
                <a:lumOff val="75000"/>
                <a:alpha val="34000"/>
              </a:schemeClr>
            </a:gs>
            <a:gs pos="3600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A6A6-BB78-4881-AD3E-9C83CCD61107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6F0FE-2CE1-4964-B2FD-388319E96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353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25000"/>
                <a:lumOff val="75000"/>
                <a:alpha val="34000"/>
              </a:schemeClr>
            </a:gs>
            <a:gs pos="36000">
              <a:schemeClr val="accent1">
                <a:tint val="44500"/>
                <a:satMod val="160000"/>
              </a:schemeClr>
            </a:gs>
            <a:gs pos="66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61964-719B-4997-98AB-92D4ABE9DB1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25.05.2017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702A-7EF7-4FB3-9D7C-827E29A56B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98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D:\Design\ПРЕЗЕНТАЦИИ\Презентация ТИУ ректору\приложенные файлы\шапка през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128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user\Desktop\ТИУ лого i universit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31820"/>
            <a:ext cx="1512168" cy="84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7116091"/>
              </p:ext>
            </p:extLst>
          </p:nvPr>
        </p:nvGraphicFramePr>
        <p:xfrm>
          <a:off x="107504" y="3714753"/>
          <a:ext cx="8928992" cy="314324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27536"/>
                <a:gridCol w="6901456"/>
              </a:tblGrid>
              <a:tr h="18196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Направление подготовки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«Нефтегазовое дело» (</a:t>
                      </a:r>
                      <a:r>
                        <a:rPr lang="ru-RU" sz="1600" b="0" dirty="0" err="1" smtClean="0"/>
                        <a:t>НДб</a:t>
                      </a:r>
                      <a:r>
                        <a:rPr lang="ru-RU" sz="1600" b="0" dirty="0" smtClean="0"/>
                        <a:t>)</a:t>
                      </a:r>
                      <a:br>
                        <a:rPr lang="ru-RU" sz="1600" b="0" dirty="0" smtClean="0"/>
                      </a:br>
                      <a:r>
                        <a:rPr lang="ru-RU" sz="1600" b="0" u="sng" dirty="0" smtClean="0"/>
                        <a:t>Квалификация</a:t>
                      </a:r>
                      <a:r>
                        <a:rPr lang="ru-RU" sz="1600" b="0" dirty="0" smtClean="0"/>
                        <a:t> - бакалавр</a:t>
                      </a:r>
                      <a:br>
                        <a:rPr lang="ru-RU" sz="1600" b="0" dirty="0" smtClean="0"/>
                      </a:br>
                      <a:r>
                        <a:rPr lang="ru-RU" sz="1600" b="0" u="sng" dirty="0" smtClean="0"/>
                        <a:t>Нормативный срок обучения </a:t>
                      </a:r>
                      <a:r>
                        <a:rPr lang="ru-RU" sz="1600" b="0" dirty="0" smtClean="0"/>
                        <a:t>–4 года</a:t>
                      </a:r>
                    </a:p>
                    <a:p>
                      <a:pPr lvl="0"/>
                      <a:r>
                        <a:rPr lang="ru-RU" sz="1600" b="0" u="sng" dirty="0" smtClean="0"/>
                        <a:t>Профили: 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«Проектирование и эксплуатация систем транспорта, хранения и сбыта углеводородов» (</a:t>
                      </a:r>
                      <a:r>
                        <a:rPr lang="ru-RU" sz="16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ПТХб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«Строительство и обслуживание систем транспорта, хранения и сбыта углеводородов» (</a:t>
                      </a:r>
                      <a:r>
                        <a:rPr lang="ru-RU" sz="16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СОТб</a:t>
                      </a:r>
                      <a:r>
                        <a:rPr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235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Кафедра: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«Транспорт углеводородных ресурсов»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г. Тюмень, ул. </a:t>
                      </a: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Мельникайте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, 72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itchFamily="18" charset="0"/>
                        </a:rPr>
                        <a:t>Тел.: 8(3452) 20-19-31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8" name="Содержимое 17" descr="13266758_1602556810059312_895985778_n.jpg"/>
          <p:cNvPicPr>
            <a:picLocks noGrp="1" noChangeAspect="1"/>
          </p:cNvPicPr>
          <p:nvPr>
            <p:ph idx="1"/>
          </p:nvPr>
        </p:nvPicPr>
        <p:blipFill>
          <a:blip r:embed="rId4">
            <a:lum contrast="-6000"/>
          </a:blip>
          <a:stretch>
            <a:fillRect/>
          </a:stretch>
        </p:blipFill>
        <p:spPr>
          <a:xfrm>
            <a:off x="1996754" y="1188000"/>
            <a:ext cx="4683734" cy="24553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Reuters-petroleo-hombre.jpg"/>
          <p:cNvPicPr>
            <a:picLocks noChangeAspect="1"/>
          </p:cNvPicPr>
          <p:nvPr/>
        </p:nvPicPr>
        <p:blipFill>
          <a:blip r:embed="rId2">
            <a:lum bright="-17000" contrast="-36000"/>
          </a:blip>
          <a:stretch>
            <a:fillRect/>
          </a:stretch>
        </p:blipFill>
        <p:spPr>
          <a:xfrm>
            <a:off x="0" y="1143000"/>
            <a:ext cx="9144000" cy="5715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539552" y="170080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7504" y="201803"/>
            <a:ext cx="87129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357298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chemeClr val="bg1"/>
                </a:solidFill>
              </a:rPr>
              <a:t>Бакалавр по направлению будет знать:</a:t>
            </a:r>
            <a:endParaRPr lang="ru-RU" u="sng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свойства исходного сырья, материалов и реагентов, влияние их свойств на ресурсосбережение и надежность технологических процессов;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способы осуществления основных технологических процессов;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прогрессивные методы строительства, монтажа и эксплуатации технологического оборудования.</a:t>
            </a:r>
          </a:p>
          <a:p>
            <a:r>
              <a:rPr lang="ru-RU" b="1" u="sng" dirty="0" smtClean="0">
                <a:solidFill>
                  <a:schemeClr val="bg1"/>
                </a:solidFill>
              </a:rPr>
              <a:t>Бакалавр по направлению будет уметь: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оптимизировать и регулировать процесс перекачки в стационарных и нестационарных режимах;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рассчитывать основания, фундаменты и осадку грунта под сооружениями;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учитывать условия эксплуатации материалов, применяемых для строительства объектов трубопроводного транспорта.</a:t>
            </a:r>
          </a:p>
          <a:p>
            <a:pPr lvl="0"/>
            <a:r>
              <a:rPr lang="ru-RU" b="1" u="sng" dirty="0" smtClean="0">
                <a:solidFill>
                  <a:schemeClr val="bg1"/>
                </a:solidFill>
              </a:rPr>
              <a:t>Объекты профессиональной деятельности: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техника и технологии трубопроводного транспорта нефти и газа, подземного хранения газа;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техника и технологии хранения и сбыта нефти, нефтепродуктов и сжиженных газов;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оборудование для добычи нефти и газа, сбора и подготовки скважинной продукции на суше и на море.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214282" y="171448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2274" y="208428"/>
            <a:ext cx="8712968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Нефтегазовое дело </a:t>
            </a:r>
            <a:endParaRPr lang="ru-RU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21848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Некоторые изучаемые дисциплины: </a:t>
            </a:r>
            <a:endParaRPr lang="ru-RU" u="sng" dirty="0" smtClean="0"/>
          </a:p>
          <a:p>
            <a:r>
              <a:rPr lang="ru-RU" b="1" dirty="0" smtClean="0"/>
              <a:t>Проектирование и эксплуатация систем транспорта, хранения и сбыта углеводородов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основы нефтегазового дела;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основы технической диагностики;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трубопроводный транспорт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нефтебазы и терминалы;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специальные методы перекачки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трубопроводный транспорт газа;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производство, транспорт и хранение сжиженных углеводородных газов;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системы автоматизированного проектирования </a:t>
            </a:r>
            <a:r>
              <a:rPr lang="ru-RU" dirty="0" err="1" smtClean="0"/>
              <a:t>нефтегазотранспортных</a:t>
            </a:r>
            <a:r>
              <a:rPr lang="ru-RU" dirty="0" smtClean="0"/>
              <a:t> объектов.</a:t>
            </a:r>
          </a:p>
          <a:p>
            <a:r>
              <a:rPr lang="ru-RU" b="1" dirty="0" smtClean="0"/>
              <a:t>Строительство и обслуживание систем транспорта, хранения и сбыта углеводородов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оборудование трубопроводного транспорта нефти;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оборудование нефтебаз и терминалов;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информационные технологии проектирования </a:t>
            </a:r>
            <a:r>
              <a:rPr lang="ru-RU" dirty="0" err="1" smtClean="0"/>
              <a:t>нефтегазотранспортных</a:t>
            </a:r>
            <a:r>
              <a:rPr lang="ru-RU" dirty="0" smtClean="0"/>
              <a:t> объектов;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строительные конструкции и </a:t>
            </a:r>
            <a:r>
              <a:rPr lang="ru-RU" dirty="0" err="1" smtClean="0"/>
              <a:t>трубопроводностроительные</a:t>
            </a:r>
            <a:r>
              <a:rPr lang="ru-RU" dirty="0" smtClean="0"/>
              <a:t> материалы;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сооружение насосных и компрессорных станций;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сооружение резервуарных парков и газохранилищ.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050" y="0"/>
            <a:ext cx="9163050" cy="1124744"/>
          </a:xfrm>
          <a:prstGeom prst="rect">
            <a:avLst/>
          </a:prstGeom>
        </p:spPr>
      </p:pic>
      <p:sp>
        <p:nvSpPr>
          <p:cNvPr id="19" name="Заголовок 1"/>
          <p:cNvSpPr txBox="1">
            <a:spLocks/>
          </p:cNvSpPr>
          <p:nvPr/>
        </p:nvSpPr>
        <p:spPr>
          <a:xfrm>
            <a:off x="539552" y="1844824"/>
            <a:ext cx="81369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Wingdings" pitchFamily="2" charset="2"/>
              <a:buChar char="ü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74"/>
          <a:stretch/>
        </p:blipFill>
        <p:spPr bwMode="auto">
          <a:xfrm>
            <a:off x="7740352" y="13712"/>
            <a:ext cx="1419225" cy="1111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539552" y="1700808"/>
            <a:ext cx="7992888" cy="42484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r">
              <a:buAutoNum type="arabicPeriod"/>
            </a:pP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158" y="184666"/>
            <a:ext cx="614366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Сфера профессиональной деятельности выпускников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3429000"/>
            <a:ext cx="3071802" cy="725128"/>
          </a:xfrm>
          <a:prstGeom prst="rect">
            <a:avLst/>
          </a:prstGeom>
        </p:spPr>
      </p:pic>
      <p:pic>
        <p:nvPicPr>
          <p:cNvPr id="13" name="Рисунок 12" descr="Logo_Luc-gorizo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0700" y="1400491"/>
            <a:ext cx="3711740" cy="1033465"/>
          </a:xfrm>
          <a:prstGeom prst="rect">
            <a:avLst/>
          </a:prstGeom>
        </p:spPr>
      </p:pic>
      <p:pic>
        <p:nvPicPr>
          <p:cNvPr id="18" name="Рисунок 17" descr="Gazprom-Logo-rus.svg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7158" y="1187515"/>
            <a:ext cx="3286148" cy="1614834"/>
          </a:xfrm>
          <a:prstGeom prst="rect">
            <a:avLst/>
          </a:prstGeom>
        </p:spPr>
      </p:pic>
      <p:pic>
        <p:nvPicPr>
          <p:cNvPr id="23" name="Рисунок 22" descr="rosneft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62638" y="4253586"/>
            <a:ext cx="2570628" cy="2570628"/>
          </a:xfrm>
          <a:prstGeom prst="rect">
            <a:avLst/>
          </a:prstGeom>
        </p:spPr>
      </p:pic>
      <p:pic>
        <p:nvPicPr>
          <p:cNvPr id="24" name="Рисунок 23" descr="sng.g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57950" y="4857760"/>
            <a:ext cx="2000264" cy="166688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998" y="2885696"/>
            <a:ext cx="3030917" cy="129938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22227"/>
            <a:ext cx="1845320" cy="2002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3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172</Words>
  <Application>Microsoft Office PowerPoint</Application>
  <PresentationFormat>Экран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1_Тема Office</vt:lpstr>
      <vt:lpstr>Нефтегазовое дело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Ertman</dc:creator>
  <cp:lastModifiedBy>Кукина Марина Петровна</cp:lastModifiedBy>
  <cp:revision>104</cp:revision>
  <dcterms:created xsi:type="dcterms:W3CDTF">2017-03-15T02:12:23Z</dcterms:created>
  <dcterms:modified xsi:type="dcterms:W3CDTF">2017-05-25T10:39:01Z</dcterms:modified>
</cp:coreProperties>
</file>