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2"/>
  </p:notesMasterIdLst>
  <p:handoutMasterIdLst>
    <p:handoutMasterId r:id="rId13"/>
  </p:handoutMasterIdLst>
  <p:sldIdLst>
    <p:sldId id="256" r:id="rId2"/>
    <p:sldId id="381" r:id="rId3"/>
    <p:sldId id="371" r:id="rId4"/>
    <p:sldId id="383" r:id="rId5"/>
    <p:sldId id="384" r:id="rId6"/>
    <p:sldId id="385" r:id="rId7"/>
    <p:sldId id="386" r:id="rId8"/>
    <p:sldId id="387" r:id="rId9"/>
    <p:sldId id="382" r:id="rId10"/>
    <p:sldId id="365" r:id="rId1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B61"/>
    <a:srgbClr val="2E8A95"/>
    <a:srgbClr val="E4E4E4"/>
    <a:srgbClr val="3DB2BF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7941" autoAdjust="0"/>
  </p:normalViewPr>
  <p:slideViewPr>
    <p:cSldViewPr snapToGrid="0">
      <p:cViewPr>
        <p:scale>
          <a:sx n="129" d="100"/>
          <a:sy n="129" d="100"/>
        </p:scale>
        <p:origin x="-1236" y="-732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2033141"/>
            <a:ext cx="8836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  <a:t>Конкурс научных и инновационных проектов </a:t>
            </a: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91432" y="3459344"/>
            <a:ext cx="3816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Дмитрий Николаевич Паутов,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руководитель Центра организации и сопровождения научных проектов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9434" y="1630679"/>
            <a:ext cx="4371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3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48632" y="2826913"/>
            <a:ext cx="359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Дмитрий Николаевич Паутов,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руководитель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ЦОСНП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69107"/>
            <a:ext cx="7492181" cy="413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Часто задаваемые вопросы  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47142"/>
              </p:ext>
            </p:extLst>
          </p:nvPr>
        </p:nvGraphicFramePr>
        <p:xfrm>
          <a:off x="169282" y="648929"/>
          <a:ext cx="8746117" cy="4405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601"/>
                <a:gridCol w="4373516"/>
              </a:tblGrid>
              <a:tr h="153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ВОПРОС</a:t>
                      </a:r>
                      <a:endParaRPr lang="ru-RU" sz="14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  <a:tc>
                  <a:txBody>
                    <a:bodyPr/>
                    <a:lstStyle/>
                    <a:p>
                      <a:pPr marL="449580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ОТВЕТ</a:t>
                      </a:r>
                      <a:endParaRPr lang="ru-RU" sz="140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</a:tr>
              <a:tr h="2240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Кто может быть Руководителем научного проекта (РНП) </a:t>
                      </a:r>
                      <a:endParaRPr lang="ru-RU" sz="14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РНП - штатный работник ТИУ, отвечающий требованиям: 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 опыт научно-исследовательской, опытно-конструкторской и/или инновационной деятельности в области заявленной тематики не менее 3-х лет, подтверждаемый участием в научных, научно-технических и/или инновационных проектах, результатами исследовательской  деятельности (РИД), публикациями в журналах, входящих в БД </a:t>
                      </a:r>
                      <a:r>
                        <a:rPr lang="ru-RU" sz="1200" kern="1200" dirty="0" err="1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200" kern="1200" dirty="0" err="1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 наличие ученой степени доктора или кандидата наук (или иной зарубежной степени, сопоставимой с указанными выше, т.е. </a:t>
                      </a:r>
                      <a:r>
                        <a:rPr lang="ru-RU" sz="1200" kern="1200" dirty="0" err="1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или </a:t>
                      </a:r>
                      <a:r>
                        <a:rPr lang="ru-RU" sz="1200" kern="1200" dirty="0" err="1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Dr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Sci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</a:tr>
              <a:tr h="46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Кто является руководителем Претендента (по основному месту работы) </a:t>
                      </a:r>
                      <a:endParaRPr lang="ru-RU" sz="14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Непосредственный руководитель РНП по основному месту работы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</a:tr>
              <a:tr h="307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Сколько человек может входить во ВНК </a:t>
                      </a:r>
                      <a:endParaRPr lang="ru-RU" sz="14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членов ВНК не ограничено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</a:tr>
              <a:tr h="395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Сколько членов ВНК могут НЕ являться сотрудниками ТИУ </a:t>
                      </a:r>
                      <a:endParaRPr lang="ru-RU" sz="14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членов ВНК – лиц, привлеченных для выполнения работ (оказания услуг) по гражданско-правовым договорам, не ограничено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</a:tr>
              <a:tr h="46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Зачем предоставлять оригиналы документов и доказывать опыт, если все данные имеются в ТИУ </a:t>
                      </a:r>
                      <a:endParaRPr lang="ru-RU" sz="14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Оригиналы документов необходимо предоставлять для подтверждения их наличия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с целью дальнейшего предоставления пакета документов на Областной конкурс грантов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287" marR="3628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6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20726"/>
            <a:ext cx="7492181" cy="413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Основные причины доработки заявок 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66368" y="932049"/>
            <a:ext cx="8537361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66368" y="752168"/>
            <a:ext cx="9011264" cy="4146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chemeClr val="tx2"/>
                </a:solidFill>
                <a:latin typeface="Arial" charset="0"/>
              </a:rPr>
              <a:t>1. Подпись</a:t>
            </a: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1700" b="1" dirty="0" smtClean="0">
                <a:solidFill>
                  <a:schemeClr val="tx2"/>
                </a:solidFill>
                <a:latin typeface="Arial" charset="0"/>
              </a:rPr>
              <a:t>РНП</a:t>
            </a: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 указывается на каждой странице предоставляемых документов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700" b="1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027" name="Picture 3" descr="C:\Users\pomorjovasn\Desktop\1_Зая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6" y="1089798"/>
            <a:ext cx="2834721" cy="3809339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morjovasn\Desktop\2_Перечень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/>
          <a:stretch/>
        </p:blipFill>
        <p:spPr bwMode="auto">
          <a:xfrm>
            <a:off x="3077101" y="1089798"/>
            <a:ext cx="2824318" cy="3467574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morjovasn\Desktop\3_Смет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-1870"/>
          <a:stretch/>
        </p:blipFill>
        <p:spPr bwMode="auto">
          <a:xfrm>
            <a:off x="6083709" y="1107833"/>
            <a:ext cx="2912806" cy="3457481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morjovasn\Desktop\4_дорожная карт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59841" y="3316468"/>
            <a:ext cx="2824318" cy="1528839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38714"/>
            <a:ext cx="7492181" cy="413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Основные причины доработки заявок 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66368" y="932049"/>
            <a:ext cx="8537361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27703" y="1378974"/>
            <a:ext cx="3414251" cy="352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ru-RU" sz="1700" b="1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2050" name="Picture 2" descr="C:\Users\pomorjovasn\Desktop\ВН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4236010" y="1010266"/>
            <a:ext cx="4037836" cy="3517490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/>
        </p:nvSpPr>
        <p:spPr>
          <a:xfrm>
            <a:off x="-221226" y="1463324"/>
            <a:ext cx="4881716" cy="1092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ru-RU" sz="1700" b="1" dirty="0" smtClean="0">
                <a:solidFill>
                  <a:schemeClr val="tx2"/>
                </a:solidFill>
                <a:latin typeface="Arial" charset="0"/>
              </a:rPr>
              <a:t>. Документ о составе ВНК</a:t>
            </a: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должен содержать: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700" b="1" dirty="0">
                <a:solidFill>
                  <a:srgbClr val="0070C0"/>
                </a:solidFill>
                <a:latin typeface="Arial" charset="0"/>
              </a:rPr>
              <a:t>н</a:t>
            </a: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азвание проекта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тему НИОКР </a:t>
            </a:r>
            <a:endParaRPr lang="ru-RU" sz="1700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39610"/>
            <a:ext cx="7492181" cy="413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Основные причины доработки заявок 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66368" y="932049"/>
            <a:ext cx="8537361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0" y="836517"/>
            <a:ext cx="4881716" cy="1092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chemeClr val="tx2"/>
                </a:solidFill>
                <a:latin typeface="Arial" charset="0"/>
              </a:rPr>
              <a:t>3. Презентация</a:t>
            </a: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 должна быть читабельной,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хорошо просматриваемой</a:t>
            </a:r>
            <a:endParaRPr lang="ru-RU" sz="17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3078" name="Picture 6" descr="C:\Users\pomorjovasn\Desktop\презентация_текст_нор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1"/>
          <a:stretch/>
        </p:blipFill>
        <p:spPr bwMode="auto">
          <a:xfrm>
            <a:off x="132736" y="1635716"/>
            <a:ext cx="4137326" cy="25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morjovasn\Desktop\240_F_162296503_w2oLio5BI8g1uIzsgStDfQTdyHrVwTni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" y="3935859"/>
            <a:ext cx="881216" cy="9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omorjovasn\Desktop\пр_п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48" y="1224269"/>
            <a:ext cx="4350894" cy="2551164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morjovasn\Desktop\240_F_162296503_w2oLio5BI8g1uIzsgStDfQTdyHrVwT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881" y="3150000"/>
            <a:ext cx="842122" cy="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20726"/>
            <a:ext cx="7492181" cy="413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Основные причины доработки заявок 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66368" y="932049"/>
            <a:ext cx="8537361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66368" y="945430"/>
            <a:ext cx="4417142" cy="2256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chemeClr val="tx2"/>
                </a:solidFill>
                <a:latin typeface="Arial" charset="0"/>
              </a:rPr>
              <a:t>4. Календарный план (дорожная карта)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должны содержать: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- осязаемый результат этапа работ,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- показатели ПРОУ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700" b="1" dirty="0">
              <a:solidFill>
                <a:srgbClr val="0070C0"/>
              </a:solidFill>
              <a:latin typeface="Arial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700" b="1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097" name="Picture 1" descr="C:\Users\pomorjovasn\Desktop\К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t="1752" r="3683"/>
          <a:stretch/>
        </p:blipFill>
        <p:spPr bwMode="auto">
          <a:xfrm>
            <a:off x="4549878" y="811556"/>
            <a:ext cx="4439264" cy="2524252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omorjovasn\Desktop\240_F_162296503_w2oLio5BI8g1uIzsgStDfQTdyHrVwTni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87" y="3091041"/>
            <a:ext cx="881216" cy="9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omorjovasn\Desktop\пл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/>
          <a:stretch/>
        </p:blipFill>
        <p:spPr bwMode="auto">
          <a:xfrm>
            <a:off x="0" y="2735532"/>
            <a:ext cx="6406471" cy="1836726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omorjovasn\Desktop\240_F_162296503_w2oLio5BI8g1uIzsgStDfQTdyHrVwT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88" y="4204915"/>
            <a:ext cx="842122" cy="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20726"/>
            <a:ext cx="7492181" cy="413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Основные причины доработки заявок 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66368" y="932049"/>
            <a:ext cx="8537361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66368" y="752168"/>
            <a:ext cx="9011264" cy="4146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chemeClr val="tx2"/>
                </a:solidFill>
                <a:latin typeface="Arial" charset="0"/>
              </a:rPr>
              <a:t>5. Показатели ПРОУ </a:t>
            </a: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должны быть сформулированы и прописаны, а не содержать ссылки на пункты Программы развития опорного университета</a:t>
            </a:r>
          </a:p>
        </p:txBody>
      </p:sp>
      <p:pic>
        <p:nvPicPr>
          <p:cNvPr id="5122" name="Picture 2" descr="C:\Users\pomorjovasn\Desktop\К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289"/>
          <a:stretch/>
        </p:blipFill>
        <p:spPr bwMode="auto">
          <a:xfrm>
            <a:off x="165572" y="1600284"/>
            <a:ext cx="4117855" cy="2450731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omorjovasn\Desktop\ПРОУ - нельз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1412"/>
          <a:stretch/>
        </p:blipFill>
        <p:spPr bwMode="auto">
          <a:xfrm>
            <a:off x="4505632" y="2219633"/>
            <a:ext cx="4505632" cy="2426878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omorjovasn\Desktop\240_F_162296503_w2oLio5BI8g1uIzsgStDfQTdyHrVwTni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42" y="3742699"/>
            <a:ext cx="881216" cy="9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omorjovasn\Desktop\240_F_162296503_w2oLio5BI8g1uIzsgStDfQTdyHrVwT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72" y="4051015"/>
            <a:ext cx="842122" cy="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20726"/>
            <a:ext cx="7492181" cy="413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Основные причины доработки заявок 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66368" y="932049"/>
            <a:ext cx="8537361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66368" y="932049"/>
            <a:ext cx="4025081" cy="4146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chemeClr val="tx2"/>
                </a:solidFill>
                <a:latin typeface="Arial" charset="0"/>
              </a:rPr>
              <a:t>6. Смета</a:t>
            </a: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 должна содержать наименование статьи расхода и иметь обоснование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700" b="1" dirty="0" smtClean="0">
              <a:solidFill>
                <a:srgbClr val="565656"/>
              </a:solidFill>
              <a:latin typeface="Arial" charset="0"/>
            </a:endParaRPr>
          </a:p>
        </p:txBody>
      </p:sp>
      <p:pic>
        <p:nvPicPr>
          <p:cNvPr id="6146" name="Picture 2" descr="C:\Users\pomorjovasn\Desktop\смета_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49" y="752168"/>
            <a:ext cx="4760795" cy="2684207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omorjovasn\Desktop\Смета - плох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" r="1160" b="2739"/>
          <a:stretch/>
        </p:blipFill>
        <p:spPr bwMode="auto">
          <a:xfrm>
            <a:off x="102624" y="2286000"/>
            <a:ext cx="5810865" cy="2094272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omorjovasn\Desktop\240_F_162296503_w2oLio5BI8g1uIzsgStDfQTdyHrVwT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7" y="4031715"/>
            <a:ext cx="842122" cy="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morjovasn\Desktop\240_F_162296503_w2oLio5BI8g1uIzsgStDfQTdyHrVwTni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0" y="3212011"/>
            <a:ext cx="881216" cy="9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0426" y="282621"/>
            <a:ext cx="7492181" cy="413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Практический совет Претенденту 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66368" y="932049"/>
            <a:ext cx="8537361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66369" y="895958"/>
            <a:ext cx="3590612" cy="2249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1. Презентация должна визуализировать выступление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очной защиты проекта </a:t>
            </a:r>
          </a:p>
        </p:txBody>
      </p:sp>
      <p:pic>
        <p:nvPicPr>
          <p:cNvPr id="7" name="Picture 2" descr="C:\Users\pomorjovasn\Desktop\240_F_162296503_w2oLio5BI8g1uIzsgStDfQTdyHrVwTni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29" y="3479867"/>
            <a:ext cx="1039759" cy="10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omorjovasn\Desktop\актуа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1793445"/>
            <a:ext cx="2876505" cy="1617735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omorjovasn\Desktop\ак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7" y="3307941"/>
            <a:ext cx="3072321" cy="1732320"/>
          </a:xfrm>
          <a:prstGeom prst="rect">
            <a:avLst/>
          </a:prstGeom>
          <a:noFill/>
          <a:ln>
            <a:solidFill>
              <a:srgbClr val="372B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/>
        </p:nvSpPr>
        <p:spPr>
          <a:xfrm>
            <a:off x="3484592" y="1913200"/>
            <a:ext cx="5766619" cy="2249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2. Проведите оценку проекта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со стороны эксперта, не участвующего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в процессе разработки и/или реализации проекта, по показателям экспертной оцени согласно Приложению №5 к Положению о конкурсе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" charset="0"/>
              </a:rPr>
              <a:t>научных и инновационных проектов</a:t>
            </a:r>
            <a:endParaRPr lang="ru-RU" sz="17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1" name="Picture 2" descr="C:\Users\pomorjovasn\Desktop\240_F_162296503_w2oLio5BI8g1uIzsgStDfQTdyHrVwTni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80" y="2020523"/>
            <a:ext cx="567244" cy="58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omorjovasn\Desktop\240_F_162296503_w2oLio5BI8g1uIzsgStDfQTdyHrVwT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80" y="4162329"/>
            <a:ext cx="619075" cy="6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8282</TotalTime>
  <Words>302</Words>
  <Application>Microsoft Office PowerPoint</Application>
  <PresentationFormat>Экран (16:9)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ТИУ</vt:lpstr>
      <vt:lpstr>Презентация PowerPoint</vt:lpstr>
      <vt:lpstr>Часто задаваемые вопросы  </vt:lpstr>
      <vt:lpstr>Основные причины доработки заявок </vt:lpstr>
      <vt:lpstr>Основные причины доработки заявок </vt:lpstr>
      <vt:lpstr>Основные причины доработки заявок </vt:lpstr>
      <vt:lpstr>Основные причины доработки заявок </vt:lpstr>
      <vt:lpstr>Основные причины доработки заявок </vt:lpstr>
      <vt:lpstr>Основные причины доработки заявок </vt:lpstr>
      <vt:lpstr>Практический совет Претенденту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Черепанова Лариса Юрьевна</cp:lastModifiedBy>
  <cp:revision>732</cp:revision>
  <cp:lastPrinted>2018-09-21T09:04:07Z</cp:lastPrinted>
  <dcterms:created xsi:type="dcterms:W3CDTF">2016-12-17T11:57:02Z</dcterms:created>
  <dcterms:modified xsi:type="dcterms:W3CDTF">2018-09-24T09:08:56Z</dcterms:modified>
</cp:coreProperties>
</file>