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0"/>
  </p:notesMasterIdLst>
  <p:handoutMasterIdLst>
    <p:handoutMasterId r:id="rId11"/>
  </p:handoutMasterIdLst>
  <p:sldIdLst>
    <p:sldId id="256" r:id="rId2"/>
    <p:sldId id="371" r:id="rId3"/>
    <p:sldId id="373" r:id="rId4"/>
    <p:sldId id="374" r:id="rId5"/>
    <p:sldId id="376" r:id="rId6"/>
    <p:sldId id="377" r:id="rId7"/>
    <p:sldId id="378" r:id="rId8"/>
    <p:sldId id="365" r:id="rId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6957" autoAdjust="0"/>
  </p:normalViewPr>
  <p:slideViewPr>
    <p:cSldViewPr snapToGrid="0">
      <p:cViewPr>
        <p:scale>
          <a:sx n="129" d="100"/>
          <a:sy n="129" d="100"/>
        </p:scale>
        <p:origin x="-1224" y="-444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888361"/>
            <a:ext cx="88362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Название проекта </a:t>
            </a:r>
            <a:r>
              <a:rPr lang="ru-RU" sz="32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r>
              <a:rPr lang="ru-RU" sz="3200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sz="3200" b="1" i="1" baseline="30000" dirty="0" smtClean="0">
                <a:solidFill>
                  <a:srgbClr val="FF0000"/>
                </a:solidFill>
                <a:latin typeface="Arial Narrow"/>
                <a:cs typeface="Arial Narrow"/>
              </a:rPr>
              <a:t>обязательный</a:t>
            </a:r>
            <a:r>
              <a:rPr lang="ru-RU" sz="3200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sz="3200" b="1" i="1" baseline="30000" dirty="0" smtClean="0">
                <a:solidFill>
                  <a:srgbClr val="FF0000"/>
                </a:solidFill>
                <a:latin typeface="Arial Narrow"/>
                <a:cs typeface="Arial Narrow"/>
              </a:rPr>
              <a:t>раздел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</a:p>
          <a:p>
            <a:pPr algn="ctr"/>
            <a:endParaRPr lang="ru-RU" sz="3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Тема НИОКР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6370" y="40124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И.О. Фамилия претендента 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r>
              <a:rPr lang="ru-RU" sz="3200" b="1" i="1" dirty="0">
                <a:solidFill>
                  <a:srgbClr val="FF0000"/>
                </a:solidFill>
                <a:latin typeface="Arial Narrow"/>
                <a:cs typeface="Arial Narrow"/>
              </a:rPr>
              <a:t> *</a:t>
            </a:r>
            <a:r>
              <a:rPr lang="ru-RU" sz="3200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обязательный</a:t>
            </a:r>
            <a:r>
              <a:rPr lang="ru-RU" sz="3200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sz="3200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раздел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93204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Тема НИОКР</a:t>
            </a:r>
            <a:r>
              <a:rPr lang="ru-RU" sz="2000" b="1" i="1" dirty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r>
              <a:rPr lang="ru-RU" sz="2000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endParaRPr lang="ru-RU" sz="2000" b="1" i="1" baseline="300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Аннотация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проекта </a:t>
            </a:r>
            <a:r>
              <a:rPr lang="ru-RU" sz="20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endParaRPr lang="ru-RU" sz="2000" b="1" dirty="0" smtClean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Общая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продолжительность выполнения НИОКР</a:t>
            </a:r>
            <a:r>
              <a:rPr lang="ru-RU" sz="20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105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обязательный</a:t>
            </a: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раздел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Цель НИОКР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28600" y="1911626"/>
            <a:ext cx="7905135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Задачи: </a:t>
            </a:r>
            <a:r>
              <a:rPr lang="ru-RU" sz="3200" b="1" i="1" dirty="0" smtClean="0">
                <a:solidFill>
                  <a:srgbClr val="FF0000"/>
                </a:solidFill>
                <a:latin typeface="Arial Narrow" pitchFamily="34" charset="0"/>
              </a:rPr>
              <a:t>*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обязательный</a:t>
            </a: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раздел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9280"/>
              </p:ext>
            </p:extLst>
          </p:nvPr>
        </p:nvGraphicFramePr>
        <p:xfrm>
          <a:off x="147484" y="1342103"/>
          <a:ext cx="8841659" cy="2293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52"/>
                <a:gridCol w="1541190"/>
                <a:gridCol w="1003270"/>
                <a:gridCol w="1120289"/>
                <a:gridCol w="1240027"/>
                <a:gridCol w="1915829"/>
                <a:gridCol w="1619202"/>
              </a:tblGrid>
              <a:tr h="7493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Объект 2"/>
          <p:cNvSpPr>
            <a:spLocks noGrp="1"/>
          </p:cNvSpPr>
          <p:nvPr/>
        </p:nvSpPr>
        <p:spPr>
          <a:xfrm>
            <a:off x="499970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обязательный</a:t>
            </a: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раздел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3" y="480115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*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 обязательный</a:t>
            </a:r>
            <a:r>
              <a:rPr lang="ru-RU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ru-RU" b="1" i="1" baseline="30000" dirty="0">
                <a:solidFill>
                  <a:srgbClr val="FF0000"/>
                </a:solidFill>
                <a:latin typeface="Arial Narrow"/>
                <a:cs typeface="Arial Narrow"/>
              </a:rPr>
              <a:t>раздел</a:t>
            </a:r>
            <a:r>
              <a:rPr lang="ru-RU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14644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 Narrow" pitchFamily="34" charset="0"/>
              </a:rPr>
              <a:t>Рекомендуемые разделы презентации проекта 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117986" y="732946"/>
            <a:ext cx="8937523" cy="39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1400" b="1" spc="-20" dirty="0">
                <a:latin typeface="Arial Narrow" pitchFamily="34" charset="0"/>
              </a:rPr>
              <a:t>Объект, предмет и гипотеза НИОКР.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Методологическая основа и методы исследования.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Изложение сущности и степени новизны НИОКР, а также преимуществ конечного инновационного продукта по сравнению с аналогами.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Описание ожидаемого научного и научно-технического результата НИОКР.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Описание предполагаемой научной и научно-технической продукции, предназначенной для реализации.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Описание потенциала коммерциализации научного проекта, в рамках которого выполняется НИОКР (потенциальный рынок сбыта, планируемые объемы продаж и потребители технологической инновации).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Практическая значимость НИОКР и проекта в целом (описание эффекта от внедрения технологической инновации, эффекта </a:t>
            </a:r>
            <a:r>
              <a:rPr lang="ru-RU" sz="1400" b="1" spc="-20" dirty="0" err="1">
                <a:latin typeface="Arial Narrow" pitchFamily="34" charset="0"/>
              </a:rPr>
              <a:t>импортозамещения</a:t>
            </a:r>
            <a:r>
              <a:rPr lang="ru-RU" sz="1400" b="1" spc="-20" dirty="0">
                <a:latin typeface="Arial Narrow" pitchFamily="34" charset="0"/>
              </a:rPr>
              <a:t> на государственном и региональном уровнях).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Описание возможностей реализации инновационного проекта на территории Тюменской области (включая описание возможности открытия производства и создания рабочих мест, оказания услуг и производства новой продукции).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Описание имеющегося задела для НИОКР.</a:t>
            </a:r>
          </a:p>
          <a:p>
            <a:pPr lvl="0" algn="just"/>
            <a:r>
              <a:rPr lang="ru-RU" sz="1400" b="1" spc="-20" dirty="0">
                <a:latin typeface="Arial Narrow" pitchFamily="34" charset="0"/>
              </a:rPr>
              <a:t>Степень влияния результатов проекта на выполнение показателей ПРОУ и приоритетного проекта «Вузы как центры пространства создания инноваций» (на какие показатели и какими действиями результаты проекта влияют</a:t>
            </a:r>
            <a:r>
              <a:rPr lang="ru-RU" sz="1400" b="1" spc="-20" dirty="0" smtClean="0">
                <a:latin typeface="Arial Narrow" pitchFamily="34" charset="0"/>
              </a:rPr>
              <a:t>).</a:t>
            </a:r>
          </a:p>
          <a:p>
            <a:pPr marL="0" lvl="0" indent="0" algn="just">
              <a:buNone/>
            </a:pPr>
            <a:endParaRPr lang="ru-RU" sz="500" dirty="0"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rgbClr val="FF0000"/>
                </a:solidFill>
                <a:latin typeface="Arial Narrow" pitchFamily="34" charset="0"/>
              </a:rPr>
              <a:t>Претендент вправе по своей инициативе дополнить презентацию иными разделами, содержащими материалы, которые Претендент считает целесообразным рассмотреть членам конкурсной комиссии.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1400" dirty="0" smtClean="0">
              <a:solidFill>
                <a:srgbClr val="565656"/>
              </a:solidFill>
              <a:latin typeface="Arial Narrow" pitchFamily="34" charset="0"/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endParaRPr lang="ru-RU" sz="1400" b="1" dirty="0" smtClean="0">
              <a:solidFill>
                <a:srgbClr val="565656"/>
              </a:solidFill>
              <a:latin typeface="Arial Narrow" pitchFamily="34" charset="0"/>
            </a:endParaRPr>
          </a:p>
          <a:p>
            <a:pPr algn="just">
              <a:lnSpc>
                <a:spcPct val="80000"/>
              </a:lnSpc>
            </a:pPr>
            <a:endParaRPr lang="ru-RU" sz="1400" dirty="0">
              <a:solidFill>
                <a:srgbClr val="565656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Ф.И.О.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претендента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Контактная информация (тел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., е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-mail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7873</TotalTime>
  <Words>290</Words>
  <Application>Microsoft Office PowerPoint</Application>
  <PresentationFormat>Экран (16:9)</PresentationFormat>
  <Paragraphs>74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ТИУ</vt:lpstr>
      <vt:lpstr>Презентация PowerPoint</vt:lpstr>
      <vt:lpstr>Общая информация * обязательный раздел </vt:lpstr>
      <vt:lpstr>Актуальность  проведения НИОКР и реализации проекта в целом </vt:lpstr>
      <vt:lpstr>Цель НИОКР  </vt:lpstr>
      <vt:lpstr>Календарный план  (дорожная карта) выполнения НИОКР </vt:lpstr>
      <vt:lpstr>Временный научный коллектив</vt:lpstr>
      <vt:lpstr>Рекомендуемые разделы презентации проекта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Поморёва Светлана Николаевна</cp:lastModifiedBy>
  <cp:revision>701</cp:revision>
  <cp:lastPrinted>2018-09-13T06:50:36Z</cp:lastPrinted>
  <dcterms:created xsi:type="dcterms:W3CDTF">2016-12-17T11:57:02Z</dcterms:created>
  <dcterms:modified xsi:type="dcterms:W3CDTF">2018-09-13T09:43:14Z</dcterms:modified>
</cp:coreProperties>
</file>