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31"/>
  </p:notesMasterIdLst>
  <p:handoutMasterIdLst>
    <p:handoutMasterId r:id="rId32"/>
  </p:handoutMasterIdLst>
  <p:sldIdLst>
    <p:sldId id="256" r:id="rId2"/>
    <p:sldId id="371" r:id="rId3"/>
    <p:sldId id="374" r:id="rId4"/>
    <p:sldId id="373" r:id="rId5"/>
    <p:sldId id="379" r:id="rId6"/>
    <p:sldId id="380" r:id="rId7"/>
    <p:sldId id="381" r:id="rId8"/>
    <p:sldId id="382" r:id="rId9"/>
    <p:sldId id="383" r:id="rId10"/>
    <p:sldId id="384" r:id="rId11"/>
    <p:sldId id="385" r:id="rId12"/>
    <p:sldId id="386" r:id="rId13"/>
    <p:sldId id="387" r:id="rId14"/>
    <p:sldId id="388" r:id="rId15"/>
    <p:sldId id="389" r:id="rId16"/>
    <p:sldId id="391" r:id="rId17"/>
    <p:sldId id="390" r:id="rId18"/>
    <p:sldId id="376" r:id="rId19"/>
    <p:sldId id="394" r:id="rId20"/>
    <p:sldId id="395" r:id="rId21"/>
    <p:sldId id="396" r:id="rId22"/>
    <p:sldId id="397" r:id="rId23"/>
    <p:sldId id="398" r:id="rId24"/>
    <p:sldId id="399" r:id="rId25"/>
    <p:sldId id="400" r:id="rId26"/>
    <p:sldId id="401" r:id="rId27"/>
    <p:sldId id="402" r:id="rId28"/>
    <p:sldId id="403" r:id="rId29"/>
    <p:sldId id="365" r:id="rId30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6">
          <p15:clr>
            <a:srgbClr val="A4A3A4"/>
          </p15:clr>
        </p15:guide>
        <p15:guide id="2" orient="horz" pos="3030">
          <p15:clr>
            <a:srgbClr val="A4A3A4"/>
          </p15:clr>
        </p15:guide>
        <p15:guide id="3" orient="horz" pos="1351">
          <p15:clr>
            <a:srgbClr val="A4A3A4"/>
          </p15:clr>
        </p15:guide>
        <p15:guide id="4" orient="horz" pos="1632">
          <p15:clr>
            <a:srgbClr val="A4A3A4"/>
          </p15:clr>
        </p15:guide>
        <p15:guide id="5" orient="horz" pos="706">
          <p15:clr>
            <a:srgbClr val="A4A3A4"/>
          </p15:clr>
        </p15:guide>
        <p15:guide id="6" orient="horz" pos="355">
          <p15:clr>
            <a:srgbClr val="A4A3A4"/>
          </p15:clr>
        </p15:guide>
        <p15:guide id="7" orient="horz" pos="1880">
          <p15:clr>
            <a:srgbClr val="A4A3A4"/>
          </p15:clr>
        </p15:guide>
        <p15:guide id="8" orient="horz" pos="491">
          <p15:clr>
            <a:srgbClr val="A4A3A4"/>
          </p15:clr>
        </p15:guide>
        <p15:guide id="9" pos="2910">
          <p15:clr>
            <a:srgbClr val="A4A3A4"/>
          </p15:clr>
        </p15:guide>
        <p15:guide id="10" pos="340">
          <p15:clr>
            <a:srgbClr val="A4A3A4"/>
          </p15:clr>
        </p15:guide>
        <p15:guide id="11" pos="1559">
          <p15:clr>
            <a:srgbClr val="A4A3A4"/>
          </p15:clr>
        </p15:guide>
        <p15:guide id="12" pos="4031">
          <p15:clr>
            <a:srgbClr val="A4A3A4"/>
          </p15:clr>
        </p15:guide>
        <p15:guide id="13" pos="5410">
          <p15:clr>
            <a:srgbClr val="A4A3A4"/>
          </p15:clr>
        </p15:guide>
        <p15:guide id="14" pos="49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FF1"/>
    <a:srgbClr val="2E8A95"/>
    <a:srgbClr val="E4E4E4"/>
    <a:srgbClr val="3DB2BF"/>
    <a:srgbClr val="372B61"/>
    <a:srgbClr val="37ABA0"/>
    <a:srgbClr val="48A7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5" autoAdjust="0"/>
    <p:restoredTop sz="96957" autoAdjust="0"/>
  </p:normalViewPr>
  <p:slideViewPr>
    <p:cSldViewPr snapToGrid="0">
      <p:cViewPr>
        <p:scale>
          <a:sx n="100" d="100"/>
          <a:sy n="100" d="100"/>
        </p:scale>
        <p:origin x="318" y="648"/>
      </p:cViewPr>
      <p:guideLst>
        <p:guide orient="horz" pos="2756"/>
        <p:guide orient="horz" pos="3030"/>
        <p:guide orient="horz" pos="1351"/>
        <p:guide orient="horz" pos="1632"/>
        <p:guide orient="horz" pos="706"/>
        <p:guide orient="horz" pos="355"/>
        <p:guide orient="horz" pos="1880"/>
        <p:guide orient="horz" pos="491"/>
        <p:guide pos="2910"/>
        <p:guide pos="340"/>
        <p:guide pos="1559"/>
        <p:guide pos="4031"/>
        <p:guide pos="5410"/>
        <p:guide pos="49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F49A1EFD-7A7D-45D8-8D14-6216EA3D3DF5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9D872F54-B054-48CC-AA19-B2A5509DAF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10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48F198E2-19E9-48F7-81BF-3E68B08F6E24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F070C96C-E352-4AFB-A977-BC7D8C2513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40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4312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803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56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2155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14864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2155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14864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14864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2155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2721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4000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4488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12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4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08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393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234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makarovaoa\Desktop\шаблон презентации.jp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660" cy="516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7A984-A4F0-41B3-9738-B2144BD11549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172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36" r:id="rId13"/>
    <p:sldLayoutId id="214748365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endParaRPr lang="en-US"/>
          </a:p>
        </p:txBody>
      </p:sp>
      <p:pic>
        <p:nvPicPr>
          <p:cNvPr id="14" name="Picture 13" descr="8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51435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72141" y="1888361"/>
            <a:ext cx="88362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 </a:t>
            </a:r>
            <a:endParaRPr lang="ru-RU" sz="3200" b="1" dirty="0" smtClean="0">
              <a:solidFill>
                <a:schemeClr val="bg1">
                  <a:lumMod val="85000"/>
                </a:schemeClr>
              </a:solidFill>
              <a:latin typeface="Arial Narrow"/>
              <a:cs typeface="Arial Narrow"/>
            </a:endParaRPr>
          </a:p>
          <a:p>
            <a:pPr algn="ctr"/>
            <a:endParaRPr lang="ru-RU" sz="3200" dirty="0">
              <a:solidFill>
                <a:schemeClr val="bg1">
                  <a:lumMod val="8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471" y="113120"/>
            <a:ext cx="2938369" cy="156837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986139" y="4185037"/>
            <a:ext cx="14720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Н.С. Захаров </a:t>
            </a:r>
            <a:endParaRPr lang="ru-RU" sz="14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91338" y="1891953"/>
            <a:ext cx="76280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Название проекта: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  <a:p>
            <a:pPr indent="177800" algn="just"/>
            <a:r>
              <a:rPr lang="ru-RU" dirty="0">
                <a:solidFill>
                  <a:schemeClr val="bg1"/>
                </a:solidFill>
              </a:rPr>
              <a:t>Автономная модульная транспортно-технологическая платформа.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Тема </a:t>
            </a:r>
            <a:r>
              <a:rPr lang="ru-RU" b="1" dirty="0" smtClean="0">
                <a:solidFill>
                  <a:schemeClr val="bg1"/>
                </a:solidFill>
              </a:rPr>
              <a:t>НИОКР :</a:t>
            </a:r>
            <a:r>
              <a:rPr lang="ru-RU" dirty="0">
                <a:solidFill>
                  <a:schemeClr val="bg1"/>
                </a:solidFill>
                <a:ea typeface="Times New Roman" pitchFamily="18" charset="0"/>
              </a:rPr>
              <a:t>Разработка и экспериментальная апробация опытного образца автономной </a:t>
            </a:r>
            <a:r>
              <a:rPr lang="ru-RU" dirty="0">
                <a:solidFill>
                  <a:schemeClr val="bg1"/>
                </a:solidFill>
              </a:rPr>
              <a:t>транспортно-технологической платформы модульной конструкции многоцелевого назначения.</a:t>
            </a:r>
          </a:p>
          <a:p>
            <a:pPr algn="just"/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70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626" y="1644376"/>
            <a:ext cx="2450111" cy="1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F:\Чертежи в Компасе\Эмблемы 3д печать\Эмблемы 3д печать\a_6335cac8ca4e1e77f2ef0fafc77ce31a_thm_blank_200x20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0" t="17907" r="16512" b="15784"/>
          <a:stretch/>
        </p:blipFill>
        <p:spPr bwMode="auto">
          <a:xfrm>
            <a:off x="709671" y="1670771"/>
            <a:ext cx="286614" cy="29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Большой архив моих документов!\Барахло-4\Тюменский МОТОРНЫЙ ЗАВОД!\ТС-350\ТСМ-350 (В.А. Грацианов!)\K-JR03xUTY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7" b="13738"/>
          <a:stretch>
            <a:fillRect/>
          </a:stretch>
        </p:blipFill>
        <p:spPr bwMode="auto">
          <a:xfrm>
            <a:off x="3481788" y="1644376"/>
            <a:ext cx="2006135" cy="14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F:\Большой архив моих документов!\Барахло-4\Тюменский МОТОРНЫЙ ЗАВОД!\ТС-350\ТС-350 Модернизации людей (Вконтакт, луноходы)\RGxtlcSYKR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229" y="1644376"/>
            <a:ext cx="2131056" cy="140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Большой архив моих документов!\Барахло-4\Тюменский МОТОРНЫЙ ЗАВОД!\ТС-350\0_fcc28_30d1f396_ori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229" y="3280198"/>
            <a:ext cx="2131056" cy="157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F:\Большой архив моих документов!\Барахло-4\Тюменский МОТОРНЫЙ ЗАВОД!\ТС-350\ТС-350 Модернизации людей (Вконтакт, луноходы)\Бульдозер с гидроприводом\BOf32RnZhC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59" y="3264452"/>
            <a:ext cx="2198043" cy="159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5" t="-1" r="6644" b="645"/>
          <a:stretch/>
        </p:blipFill>
        <p:spPr bwMode="auto">
          <a:xfrm>
            <a:off x="3442967" y="3264452"/>
            <a:ext cx="2083775" cy="1593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75826" y="610076"/>
            <a:ext cx="51776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cs typeface="Times New Roman" pitchFamily="18" charset="0"/>
              </a:rPr>
              <a:t>Автотранспортная тележка ТС-350.</a:t>
            </a:r>
          </a:p>
          <a:p>
            <a:r>
              <a:rPr lang="ru-RU" sz="1400" b="1" dirty="0" smtClean="0">
                <a:cs typeface="Times New Roman" pitchFamily="18" charset="0"/>
              </a:rPr>
              <a:t>Производитель: Тюменский моторный завод.</a:t>
            </a:r>
          </a:p>
          <a:p>
            <a:r>
              <a:rPr lang="ru-RU" sz="1400" b="1" dirty="0" smtClean="0">
                <a:cs typeface="Times New Roman" pitchFamily="18" charset="0"/>
              </a:rPr>
              <a:t>Период выпуска: 1995 – 2005 г.г.</a:t>
            </a:r>
            <a:endParaRPr lang="ru-RU" sz="1400" b="1" dirty="0" smtClean="0"/>
          </a:p>
          <a:p>
            <a:r>
              <a:rPr lang="ru-RU" sz="1400" b="1" dirty="0" smtClean="0">
                <a:cs typeface="Times New Roman" pitchFamily="18" charset="0"/>
              </a:rPr>
              <a:t>Полезная нагрузка: 350 кг</a:t>
            </a:r>
            <a:r>
              <a:rPr lang="ru-RU" sz="1400" dirty="0" smtClean="0">
                <a:cs typeface="Times New Roman" pitchFamily="18" charset="0"/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60050" y="160551"/>
            <a:ext cx="5549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Прототип</a:t>
            </a:r>
            <a:r>
              <a:rPr lang="ru-RU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транспортно-технологической  платформы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39033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96563" y="183374"/>
            <a:ext cx="6001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Структура и состав транспортно-технологического модуля</a:t>
            </a:r>
            <a:endParaRPr lang="ru-RU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8099" t="30712" r="22968" b="28558"/>
          <a:stretch>
            <a:fillRect/>
          </a:stretch>
        </p:blipFill>
        <p:spPr bwMode="auto">
          <a:xfrm>
            <a:off x="2176556" y="552706"/>
            <a:ext cx="4041080" cy="317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097890" y="3857287"/>
            <a:ext cx="70369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1. Видеокамера</a:t>
            </a:r>
            <a:r>
              <a:rPr lang="en-US" dirty="0" smtClean="0"/>
              <a:t>;</a:t>
            </a:r>
            <a:r>
              <a:rPr lang="ru-RU" dirty="0" smtClean="0"/>
              <a:t> 2. Блок управления движением</a:t>
            </a:r>
            <a:r>
              <a:rPr lang="en-US" dirty="0" smtClean="0"/>
              <a:t>; 3. </a:t>
            </a:r>
            <a:r>
              <a:rPr lang="ru-RU" dirty="0" smtClean="0"/>
              <a:t>Блок навигации </a:t>
            </a:r>
          </a:p>
          <a:p>
            <a:r>
              <a:rPr lang="ru-RU" dirty="0" smtClean="0"/>
              <a:t>и позиционирования</a:t>
            </a:r>
            <a:r>
              <a:rPr lang="en-US" dirty="0" smtClean="0"/>
              <a:t>;</a:t>
            </a:r>
            <a:r>
              <a:rPr lang="ru-RU" dirty="0" smtClean="0"/>
              <a:t> 4. Литиевый аккумулятор</a:t>
            </a:r>
            <a:r>
              <a:rPr lang="en-US" dirty="0" smtClean="0"/>
              <a:t>;</a:t>
            </a:r>
            <a:r>
              <a:rPr lang="ru-RU" dirty="0" smtClean="0"/>
              <a:t> 5. Двигатель-колесо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 smtClean="0"/>
              <a:t>6. Пульт дистанционного управления.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4118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1883" t="28163" r="6890" b="16791"/>
          <a:stretch/>
        </p:blipFill>
        <p:spPr>
          <a:xfrm>
            <a:off x="1072661" y="1048820"/>
            <a:ext cx="6567853" cy="37065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89810" y="164446"/>
            <a:ext cx="6243723" cy="474669"/>
          </a:xfrm>
          <a:noFill/>
        </p:spPr>
        <p:txBody>
          <a:bodyPr>
            <a:noAutofit/>
          </a:bodyPr>
          <a:lstStyle/>
          <a:p>
            <a:r>
              <a:rPr lang="ru-RU" sz="1800" b="1" dirty="0" smtClean="0"/>
              <a:t>Жизненный цикл реализации инновационного проекта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66093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4091" y="619185"/>
            <a:ext cx="83249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56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ea typeface="Times New Roman" pitchFamily="18" charset="0"/>
              <a:cs typeface="Times New Roman" pitchFamily="18" charset="0"/>
            </a:endParaRPr>
          </a:p>
          <a:p>
            <a:pPr lvl="0" indent="355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Реализация инновационного проекта обеспечит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lvl="0" indent="3556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Создание центра концентрации технологических компетенций в области разработки и проектирование новых беспилотных технологий. </a:t>
            </a: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2. Создание новых конкурентоспособных направлений в системе подготовки </a:t>
            </a:r>
            <a:endParaRPr lang="en-US" dirty="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профессиональных кадров, в том числе реализации программы высшего профессионального образования по специальности  “Беспилотные транспортные средства”.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3. Проведение образовательных проектов и программ по тематике БТС.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4. </a:t>
            </a:r>
            <a:r>
              <a:rPr lang="ru-RU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Создание центров детского развития и системы конкурсных мероприятий для школьников по тематике БТС.</a:t>
            </a:r>
            <a:endParaRPr lang="ru-RU" dirty="0" smtClean="0"/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 </a:t>
            </a:r>
            <a:endParaRPr lang="ru-RU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44091" y="217200"/>
            <a:ext cx="6243723" cy="474669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Жизненный цикл реализации инновационного проекта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42238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/>
          <a:srcRect l="27669" t="28461" r="23678" b="18908"/>
          <a:stretch/>
        </p:blipFill>
        <p:spPr>
          <a:xfrm>
            <a:off x="1532061" y="635869"/>
            <a:ext cx="5114923" cy="4139872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671788" y="266536"/>
            <a:ext cx="47101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Описание потенциала коммерциализации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09413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16835" y="1509700"/>
            <a:ext cx="58895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>
                <a:latin typeface="Arial Narrow" panose="020B0606020202030204" pitchFamily="34" charset="0"/>
              </a:rPr>
              <a:t>1. </a:t>
            </a:r>
            <a:r>
              <a:rPr lang="ru-RU" sz="1400" b="1" dirty="0" smtClean="0">
                <a:latin typeface="Arial Narrow" panose="020B0606020202030204" pitchFamily="34" charset="0"/>
              </a:rPr>
              <a:t>Выполнена модель автономного автомобиля.</a:t>
            </a:r>
          </a:p>
          <a:p>
            <a:pPr marL="285750" indent="-285750"/>
            <a:r>
              <a:rPr lang="en-US" sz="1400" b="1" dirty="0" smtClean="0">
                <a:latin typeface="Arial Narrow" panose="020B0606020202030204" pitchFamily="34" charset="0"/>
              </a:rPr>
              <a:t>2. </a:t>
            </a:r>
            <a:r>
              <a:rPr lang="ru-RU" sz="1400" b="1" dirty="0" smtClean="0">
                <a:latin typeface="Arial Narrow" panose="020B0606020202030204" pitchFamily="34" charset="0"/>
              </a:rPr>
              <a:t>Разработаны алгоритмы: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Arial Narrow" panose="020B0606020202030204" pitchFamily="34" charset="0"/>
              </a:rPr>
              <a:t>Автоматическая парковка</a:t>
            </a:r>
            <a:r>
              <a:rPr lang="en-US" sz="1400" b="1" dirty="0" smtClean="0">
                <a:latin typeface="Arial Narrow" panose="020B0606020202030204" pitchFamily="34" charset="0"/>
              </a:rPr>
              <a:t>.</a:t>
            </a:r>
            <a:endParaRPr lang="ru-RU" sz="1400" b="1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Arial Narrow" panose="020B0606020202030204" pitchFamily="34" charset="0"/>
              </a:rPr>
              <a:t>Автоматическое торможение</a:t>
            </a:r>
            <a:r>
              <a:rPr lang="en-US" sz="1400" b="1" dirty="0" smtClean="0">
                <a:latin typeface="Arial Narrow" panose="020B0606020202030204" pitchFamily="34" charset="0"/>
              </a:rPr>
              <a:t>.</a:t>
            </a:r>
            <a:endParaRPr lang="ru-RU" sz="1400" b="1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Arial Narrow" panose="020B0606020202030204" pitchFamily="34" charset="0"/>
              </a:rPr>
              <a:t>Дистанционное управление по радиосвязи</a:t>
            </a:r>
            <a:r>
              <a:rPr lang="en-US" sz="1400" b="1" dirty="0" smtClean="0">
                <a:latin typeface="Arial Narrow" panose="020B0606020202030204" pitchFamily="34" charset="0"/>
              </a:rPr>
              <a:t> </a:t>
            </a:r>
            <a:r>
              <a:rPr lang="ru-RU" sz="1400" b="1" dirty="0" smtClean="0">
                <a:latin typeface="Arial Narrow" panose="020B0606020202030204" pitchFamily="34" charset="0"/>
              </a:rPr>
              <a:t>и протоколу </a:t>
            </a:r>
            <a:r>
              <a:rPr lang="en-US" sz="1400" b="1" dirty="0" err="1" smtClean="0">
                <a:latin typeface="Arial Narrow" panose="020B0606020202030204" pitchFamily="34" charset="0"/>
              </a:rPr>
              <a:t>bluetooth</a:t>
            </a:r>
            <a:r>
              <a:rPr lang="en-US" sz="1400" b="1" dirty="0" smtClean="0">
                <a:latin typeface="Arial Narrow" panose="020B0606020202030204" pitchFamily="34" charset="0"/>
              </a:rPr>
              <a:t>.</a:t>
            </a:r>
            <a:endParaRPr lang="ru-RU" sz="1400" b="1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Arial Narrow" panose="020B0606020202030204" pitchFamily="34" charset="0"/>
              </a:rPr>
              <a:t>Система удержания в полосе</a:t>
            </a:r>
            <a:r>
              <a:rPr lang="en-US" sz="1400" b="1" dirty="0" smtClean="0">
                <a:latin typeface="Arial Narrow" panose="020B0606020202030204" pitchFamily="34" charset="0"/>
              </a:rPr>
              <a:t> </a:t>
            </a:r>
            <a:r>
              <a:rPr lang="ru-RU" sz="1400" b="1" dirty="0" smtClean="0">
                <a:latin typeface="Arial Narrow" panose="020B0606020202030204" pitchFamily="34" charset="0"/>
              </a:rPr>
              <a:t>движения</a:t>
            </a:r>
            <a:r>
              <a:rPr lang="en-US" sz="1400" b="1" dirty="0" smtClean="0">
                <a:latin typeface="Arial Narrow" panose="020B0606020202030204" pitchFamily="34" charset="0"/>
              </a:rPr>
              <a:t>.</a:t>
            </a:r>
            <a:endParaRPr lang="ru-RU" sz="1400" b="1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Arial Narrow" panose="020B0606020202030204" pitchFamily="34" charset="0"/>
              </a:rPr>
              <a:t>Предупреждение и информирование водителя, взаимодействие «</a:t>
            </a:r>
            <a:r>
              <a:rPr lang="en-US" sz="1400" b="1" dirty="0" smtClean="0">
                <a:latin typeface="Arial Narrow" panose="020B0606020202030204" pitchFamily="34" charset="0"/>
              </a:rPr>
              <a:t>V2I</a:t>
            </a:r>
            <a:r>
              <a:rPr lang="ru-RU" sz="1400" b="1" dirty="0" smtClean="0">
                <a:latin typeface="Arial Narrow" panose="020B0606020202030204" pitchFamily="34" charset="0"/>
              </a:rPr>
              <a:t>»</a:t>
            </a:r>
            <a:r>
              <a:rPr lang="en-US" sz="1400" b="1" dirty="0" smtClean="0">
                <a:latin typeface="Arial Narrow" panose="020B0606020202030204" pitchFamily="34" charset="0"/>
              </a:rPr>
              <a:t>.</a:t>
            </a:r>
            <a:endParaRPr lang="ru-RU" sz="1400" b="1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Arial Narrow" panose="020B0606020202030204" pitchFamily="34" charset="0"/>
              </a:rPr>
              <a:t>Автономное движение по объемному каркасу полигона</a:t>
            </a:r>
            <a:r>
              <a:rPr lang="en-US" sz="1400" b="1" dirty="0" smtClean="0">
                <a:latin typeface="Arial Narrow" panose="020B0606020202030204" pitchFamily="34" charset="0"/>
              </a:rPr>
              <a:t>.</a:t>
            </a:r>
            <a:r>
              <a:rPr lang="ru-RU" sz="1400" b="1" dirty="0" smtClean="0">
                <a:latin typeface="Arial Narrow" panose="020B0606020202030204" pitchFamily="34" charset="0"/>
              </a:rPr>
              <a:t> </a:t>
            </a:r>
          </a:p>
          <a:p>
            <a:pPr marL="285750" indent="-285750"/>
            <a:r>
              <a:rPr lang="ru-RU" sz="1400" b="1" dirty="0" smtClean="0">
                <a:latin typeface="Arial Narrow" panose="020B0606020202030204" pitchFamily="34" charset="0"/>
              </a:rPr>
              <a:t>3. Проводятся НИР в рамках реализации системы компьютерного зрения. 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" r="17824" b="9849"/>
          <a:stretch/>
        </p:blipFill>
        <p:spPr>
          <a:xfrm>
            <a:off x="1026597" y="1509700"/>
            <a:ext cx="2049746" cy="14972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05" b="7299"/>
          <a:stretch/>
        </p:blipFill>
        <p:spPr>
          <a:xfrm>
            <a:off x="1026597" y="3102121"/>
            <a:ext cx="2048961" cy="14239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53876" y="3720643"/>
            <a:ext cx="58154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Arial Narrow" panose="020B0606020202030204" pitchFamily="34" charset="0"/>
              </a:rPr>
              <a:t>Проводятся НИОКР в рамках реализации управления автономным транспортным манипулятором на колесном шасси.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891329"/>
            <a:ext cx="903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177800" algn="just"/>
            <a:r>
              <a:rPr lang="ru-RU" sz="1400" b="1" dirty="0" smtClean="0">
                <a:latin typeface="Arial Narrow" panose="020B0606020202030204" pitchFamily="34" charset="0"/>
              </a:rPr>
              <a:t>В рамках образовательной программе «Автотранспортная </a:t>
            </a:r>
            <a:r>
              <a:rPr lang="ru-RU" sz="1400" b="1" dirty="0" err="1" smtClean="0">
                <a:latin typeface="Arial Narrow" panose="020B0606020202030204" pitchFamily="34" charset="0"/>
              </a:rPr>
              <a:t>мехатроника</a:t>
            </a:r>
            <a:r>
              <a:rPr lang="ru-RU" sz="1400" b="1" dirty="0" smtClean="0">
                <a:latin typeface="Arial Narrow" panose="020B0606020202030204" pitchFamily="34" charset="0"/>
              </a:rPr>
              <a:t>» и гранта на научные разработки ТИУ наработан значительный потенциал компетенций в области управления автономными транспортными системами</a:t>
            </a:r>
            <a:r>
              <a:rPr lang="en-US" sz="1400" b="1" dirty="0" smtClean="0">
                <a:latin typeface="Arial Narrow" panose="020B0606020202030204" pitchFamily="34" charset="0"/>
              </a:rPr>
              <a:t>:</a:t>
            </a:r>
            <a:r>
              <a:rPr lang="ru-RU" sz="1400" b="1" dirty="0" smtClean="0">
                <a:latin typeface="Arial Narrow" panose="020B0606020202030204" pitchFamily="34" charset="0"/>
              </a:rPr>
              <a:t> 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16156" y="289756"/>
            <a:ext cx="4445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Описание имеющегося задела для НИОКР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07850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82415" y="2596578"/>
            <a:ext cx="1881851" cy="25091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772" y="1011497"/>
            <a:ext cx="2509135" cy="17743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/>
          <a:srcRect l="22619" t="16481" r="35358" b="9710"/>
          <a:stretch/>
        </p:blipFill>
        <p:spPr>
          <a:xfrm>
            <a:off x="1077039" y="1011497"/>
            <a:ext cx="1209618" cy="16996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830" y="1005741"/>
            <a:ext cx="1238958" cy="1705390"/>
          </a:xfrm>
          <a:prstGeom prst="rect">
            <a:avLst/>
          </a:prstGeom>
        </p:spPr>
      </p:pic>
      <p:pic>
        <p:nvPicPr>
          <p:cNvPr id="8" name="Picture 4" descr="свидетельство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23628" y="2912782"/>
            <a:ext cx="1316441" cy="1964104"/>
          </a:xfrm>
          <a:prstGeom prst="rect">
            <a:avLst/>
          </a:prstGeom>
          <a:noFill/>
        </p:spPr>
      </p:pic>
      <p:pic>
        <p:nvPicPr>
          <p:cNvPr id="9" name="Picture 6" descr="свидетельство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58620" y="2910220"/>
            <a:ext cx="1313379" cy="1966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877486" y="281433"/>
            <a:ext cx="4445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Описание имеющегося задела для НИОКР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84685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664330"/>
              </p:ext>
            </p:extLst>
          </p:nvPr>
        </p:nvGraphicFramePr>
        <p:xfrm>
          <a:off x="729762" y="665376"/>
          <a:ext cx="6909098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3475"/>
                <a:gridCol w="3925623"/>
              </a:tblGrid>
              <a:tr h="574163">
                <a:tc>
                  <a:txBody>
                    <a:bodyPr/>
                    <a:lstStyle/>
                    <a:p>
                      <a:pPr marL="273050" indent="0" algn="ctr" defTabSz="901700"/>
                      <a:r>
                        <a:rPr lang="ru-RU" sz="1400" dirty="0" smtClean="0"/>
                        <a:t>ТВИККУ, 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кафедра «Электроснабжения и радиотелемеханики»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79500" indent="0"/>
                      <a:r>
                        <a:rPr lang="ru-RU" sz="1400" dirty="0" smtClean="0"/>
                        <a:t>ТИУ,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кафедра САТМ</a:t>
                      </a:r>
                      <a:endParaRPr lang="ru-RU" sz="1400" dirty="0"/>
                    </a:p>
                  </a:txBody>
                  <a:tcPr/>
                </a:tc>
              </a:tr>
              <a:tr h="482915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Лаборатория радиотехнических систем.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Лаборатория диагностики и технического 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ru-RU" sz="1400" b="1" dirty="0" smtClean="0"/>
                        <a:t>обслуживания автомобилей.</a:t>
                      </a:r>
                      <a:endParaRPr lang="ru-RU" sz="1400" dirty="0"/>
                    </a:p>
                  </a:txBody>
                  <a:tcPr/>
                </a:tc>
              </a:tr>
              <a:tr h="258728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Ул. Льва Толстого, д.1.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Ул.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Мельникайте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72, ауд. 119.</a:t>
                      </a:r>
                      <a:endParaRPr lang="ru-RU" sz="1400" dirty="0"/>
                    </a:p>
                  </a:txBody>
                  <a:tcPr/>
                </a:tc>
              </a:tr>
              <a:tr h="404041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Полигон для испытания колесной и гусеничной техники.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Лаборатория испытания тепловых двигателей и энергетических установок.</a:t>
                      </a:r>
                      <a:endParaRPr lang="ru-RU" sz="1400" dirty="0"/>
                    </a:p>
                  </a:txBody>
                  <a:tcPr/>
                </a:tc>
              </a:tr>
              <a:tr h="404041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31-военный городок, оз. Андреевское.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Ул.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Мельникайте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72, ауд. 125.</a:t>
                      </a:r>
                      <a:endParaRPr lang="ru-RU" sz="1400" dirty="0"/>
                    </a:p>
                  </a:txBody>
                  <a:tcPr/>
                </a:tc>
              </a:tr>
              <a:tr h="404041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a typeface="Calibri" panose="020F0502020204030204" pitchFamily="34" charset="0"/>
                        </a:rPr>
                        <a:t>Лаборатория «Конструкция</a:t>
                      </a:r>
                      <a:r>
                        <a:rPr lang="en-US" sz="1400" b="1" dirty="0" smtClean="0"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b="1" dirty="0" smtClean="0">
                          <a:ea typeface="Calibri" panose="020F0502020204030204" pitchFamily="34" charset="0"/>
                        </a:rPr>
                        <a:t> транспортно</a:t>
                      </a:r>
                      <a:r>
                        <a:rPr lang="en-US" sz="1400" b="1" dirty="0" smtClean="0"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b="1" dirty="0" smtClean="0">
                          <a:ea typeface="Calibri" panose="020F0502020204030204" pitchFamily="34" charset="0"/>
                        </a:rPr>
                        <a:t>– технологических машин</a:t>
                      </a:r>
                      <a:r>
                        <a:rPr lang="en-US" sz="1400" b="1" dirty="0" smtClean="0"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b="1" dirty="0" smtClean="0">
                          <a:ea typeface="Calibri" panose="020F0502020204030204" pitchFamily="34" charset="0"/>
                        </a:rPr>
                        <a:t> и оборудования».</a:t>
                      </a:r>
                      <a:endParaRPr lang="ru-RU" sz="1400" dirty="0"/>
                    </a:p>
                  </a:txBody>
                  <a:tcPr/>
                </a:tc>
              </a:tr>
              <a:tr h="258728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Ул.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Мельникайте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72, ауд. 111.</a:t>
                      </a:r>
                      <a:endParaRPr lang="ru-RU" sz="1400" dirty="0"/>
                    </a:p>
                  </a:txBody>
                  <a:tcPr/>
                </a:tc>
              </a:tr>
              <a:tr h="404041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a typeface="Calibri" panose="020F0502020204030204" pitchFamily="34" charset="0"/>
                        </a:rPr>
                        <a:t>Лаборатория «Беспилотные транспортные средства».</a:t>
                      </a:r>
                      <a:endParaRPr lang="ru-RU" sz="1400" dirty="0"/>
                    </a:p>
                  </a:txBody>
                  <a:tcPr/>
                </a:tc>
              </a:tr>
              <a:tr h="258728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Ул.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Мельникайте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72, ауд. 227, 229, 310а.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886279" y="142100"/>
            <a:ext cx="4306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Ресурсная база инновационного проекта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17364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367444"/>
              </p:ext>
            </p:extLst>
          </p:nvPr>
        </p:nvGraphicFramePr>
        <p:xfrm>
          <a:off x="298939" y="958361"/>
          <a:ext cx="8493368" cy="39558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845"/>
                <a:gridCol w="1890624"/>
                <a:gridCol w="645497"/>
                <a:gridCol w="854433"/>
                <a:gridCol w="1399706"/>
                <a:gridCol w="1829471"/>
                <a:gridCol w="1545792"/>
              </a:tblGrid>
              <a:tr h="351858">
                <a:tc>
                  <a:txBody>
                    <a:bodyPr/>
                    <a:lstStyle/>
                    <a:p>
                      <a:pPr algn="l"/>
                      <a:r>
                        <a:rPr lang="ru-RU" sz="900" dirty="0">
                          <a:effectLst/>
                        </a:rPr>
                        <a:t>№ п/п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269" marR="4926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Наименование этапа работ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269" marR="492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Начало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(дд.мм.гг)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269" marR="492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Окончание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(дд.мм.гг)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269" marR="4926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</a:rPr>
                        <a:t>Вид документа и результат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269" marR="4926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</a:rPr>
                        <a:t>Показатели ПРОУ, на которые оказывает влияние результат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269" marR="4926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Сумма затрат, руб.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269" marR="49269" marT="0" marB="0" anchor="ctr"/>
                </a:tc>
              </a:tr>
              <a:tr h="1055574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269" marR="4926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Разработка методики стендовых и полигонных испытаний ходовой части транспортной тележки ТС-350 в различных дорожных и скоростных условиях.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269" marR="492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01.01.19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269" marR="492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01.02.19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269" marR="4926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Научно-технический отчёт: методика стендовых и полигонных испытаний ходовой части транспортной тележки ТС-350 в различных дорожных и скоростных условиях.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Акт выполненных работ.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269" marR="4926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269" marR="492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35 000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269" marR="49269" marT="0" marB="0" anchor="ctr"/>
                </a:tc>
              </a:tr>
              <a:tr h="586429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900" dirty="0" smtClean="0">
                          <a:effectLst/>
                          <a:latin typeface="+mn-lt"/>
                          <a:ea typeface="+mn-ea"/>
                        </a:rPr>
                        <a:t>2.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269" marR="4926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Стендовые и полигонные испытания ходовой части транспортной тележки ТС-350 в различных дорожных и скоростных условиях.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269" marR="492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01.02.19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269" marR="492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01.05.19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269" marR="4926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Протокол испытаний.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Акт выполненных работ.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269" marR="4926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269" marR="492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100 000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269" marR="49269" marT="0" marB="0" anchor="ctr"/>
                </a:tc>
              </a:tr>
              <a:tr h="1642003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900" dirty="0" smtClean="0">
                          <a:effectLst/>
                        </a:rPr>
                        <a:t>3.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269" marR="4926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Анализ литературных источников и патентный поиск по проблеме разработки научно-технических решений в области беспилотных технологий.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269" marR="492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01.01.19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269" marR="492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01.05.19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269" marR="4926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Научно-технический отчёт: подбор оптимальных интеграционных, компоновочных и технологических решений для проектирования и изготовления беспилотной модульной транспортно-технологической платформы.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Акт выполненных работ.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269" marR="4926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269" marR="492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25 000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269" marR="49269" marT="0" marB="0"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774703" y="1972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chemeClr val="tx2"/>
                </a:solidFill>
                <a:latin typeface="Arial Narrow" pitchFamily="34" charset="0"/>
              </a:rPr>
              <a:t>Календарный план </a:t>
            </a:r>
            <a:br>
              <a:rPr lang="ru-RU" b="1" i="1" dirty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b="1" i="1" dirty="0">
                <a:solidFill>
                  <a:schemeClr val="tx2"/>
                </a:solidFill>
                <a:latin typeface="Arial Narrow" pitchFamily="34" charset="0"/>
              </a:rPr>
              <a:t>(дорожная карта) выполнения НИОКР </a:t>
            </a:r>
            <a:endParaRPr lang="ru-RU" b="1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9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497508"/>
              </p:ext>
            </p:extLst>
          </p:nvPr>
        </p:nvGraphicFramePr>
        <p:xfrm>
          <a:off x="465992" y="833925"/>
          <a:ext cx="8291147" cy="39490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039"/>
                <a:gridCol w="1845609"/>
                <a:gridCol w="630127"/>
                <a:gridCol w="834090"/>
                <a:gridCol w="1366381"/>
                <a:gridCol w="1785913"/>
                <a:gridCol w="1508988"/>
              </a:tblGrid>
              <a:tr h="1716995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 dirty="0" smtClean="0">
                          <a:effectLst/>
                        </a:rPr>
                        <a:t>4.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Разработка технического задания на проектирование и изготовление беспилотной модульной транспортно-технологической платформы.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01.05.19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01.06.19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Техническое задание на проектирование и изготовление беспилотной модульной транспортно-технологической платформы.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Акт выполненных работ.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r>
                        <a:rPr lang="ru-RU" sz="1000">
                          <a:effectLst/>
                        </a:rPr>
                        <a:t>0 000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86798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 dirty="0" smtClean="0">
                          <a:effectLst/>
                        </a:rPr>
                        <a:t>5.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Приобретение необходимых материалов и комплектующих.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01.06.19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01.</a:t>
                      </a:r>
                      <a:r>
                        <a:rPr lang="en-US" sz="1000">
                          <a:effectLst/>
                        </a:rPr>
                        <a:t>11</a:t>
                      </a:r>
                      <a:r>
                        <a:rPr lang="ru-RU" sz="1000">
                          <a:effectLst/>
                        </a:rPr>
                        <a:t>.19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Перечень необходимых материалов и комплект-их.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20 000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545296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 dirty="0" smtClean="0">
                          <a:effectLst/>
                        </a:rPr>
                        <a:t>6.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Разработка компоновки конструкции платформы и модуля, разработка дизайнерских решений элементов конструкции, отработка элементов конструкции на технологичность.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01.0</a:t>
                      </a:r>
                      <a:r>
                        <a:rPr lang="en-US" sz="1000">
                          <a:effectLst/>
                        </a:rPr>
                        <a:t>6</a:t>
                      </a:r>
                      <a:r>
                        <a:rPr lang="ru-RU" sz="1000">
                          <a:effectLst/>
                        </a:rPr>
                        <a:t>.19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01.0</a:t>
                      </a:r>
                      <a:r>
                        <a:rPr lang="en-US" sz="1000">
                          <a:effectLst/>
                        </a:rPr>
                        <a:t>9</a:t>
                      </a:r>
                      <a:r>
                        <a:rPr lang="ru-RU" sz="1000">
                          <a:effectLst/>
                        </a:rPr>
                        <a:t>.19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Научно-технический отчёт: оптимальные компоновочные и дизайнерские решения конструкции транспортной платформы и модуля. 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Акт выполненных работ.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№6, 7 ПРОУ: Число публикаций организации, индексируемых в информационно-аналитической системе научного цитирования WebofScience, </a:t>
                      </a:r>
                      <a:r>
                        <a:rPr lang="en-US" sz="1000">
                          <a:effectLst/>
                        </a:rPr>
                        <a:t>Scopus</a:t>
                      </a:r>
                      <a:r>
                        <a:rPr lang="ru-RU" sz="1000">
                          <a:effectLst/>
                        </a:rPr>
                        <a:t> в расчете на 100 НПР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110 000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92288" y="13568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chemeClr val="tx2"/>
                </a:solidFill>
                <a:latin typeface="Arial Narrow" pitchFamily="34" charset="0"/>
              </a:rPr>
              <a:t>Календарный план </a:t>
            </a:r>
            <a:br>
              <a:rPr lang="ru-RU" b="1" i="1" dirty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b="1" i="1" dirty="0">
                <a:solidFill>
                  <a:schemeClr val="tx2"/>
                </a:solidFill>
                <a:latin typeface="Arial Narrow" pitchFamily="34" charset="0"/>
              </a:rPr>
              <a:t>(дорожная карта) выполнения НИОКР </a:t>
            </a:r>
            <a:endParaRPr lang="ru-RU" b="1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478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>
                <a:latin typeface="Arial Narrow" pitchFamily="34" charset="0"/>
              </a:rPr>
              <a:t>Общая </a:t>
            </a:r>
            <a:r>
              <a:rPr lang="ru-RU" sz="3200" b="1" i="1" dirty="0" smtClean="0">
                <a:latin typeface="Arial Narrow" pitchFamily="34" charset="0"/>
              </a:rPr>
              <a:t>информация</a:t>
            </a:r>
            <a:endParaRPr lang="ru-RU" sz="3200" b="1" dirty="0"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2" y="93204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76213" algn="just">
              <a:lnSpc>
                <a:spcPct val="80000"/>
              </a:lnSpc>
              <a:buFont typeface="Arial" pitchFamily="34" charset="0"/>
              <a:buAutoNum type="arabicPeriod"/>
            </a:pPr>
            <a:r>
              <a:rPr lang="ru-RU" sz="2600" b="1" dirty="0" smtClean="0">
                <a:latin typeface="Arial" charset="0"/>
              </a:rPr>
              <a:t>Тема НИОКР</a:t>
            </a:r>
            <a:r>
              <a:rPr lang="ru-RU" sz="2600" b="1" i="1" dirty="0">
                <a:latin typeface="Arial Narrow"/>
                <a:cs typeface="Arial Narrow"/>
              </a:rPr>
              <a:t> </a:t>
            </a:r>
            <a:endParaRPr lang="en-US" sz="2600" b="1" i="1" dirty="0" smtClean="0">
              <a:latin typeface="Arial Narrow"/>
              <a:cs typeface="Arial Narrow"/>
            </a:endParaRPr>
          </a:p>
          <a:p>
            <a:pPr marL="0" indent="176213" algn="just">
              <a:lnSpc>
                <a:spcPct val="80000"/>
              </a:lnSpc>
              <a:buNone/>
            </a:pPr>
            <a:r>
              <a:rPr lang="ru-RU" sz="2600" dirty="0" smtClean="0">
                <a:ea typeface="Times New Roman" pitchFamily="18" charset="0"/>
              </a:rPr>
              <a:t>Разработка </a:t>
            </a:r>
            <a:r>
              <a:rPr lang="ru-RU" sz="2600" dirty="0">
                <a:ea typeface="Times New Roman" pitchFamily="18" charset="0"/>
              </a:rPr>
              <a:t>и экспериментальная апробация опытного образца автономной </a:t>
            </a:r>
            <a:r>
              <a:rPr lang="ru-RU" sz="2600" dirty="0"/>
              <a:t>транспортно-технологической платформы модульной конструкции многоцелевого назначения.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600" b="1" i="1" baseline="30000" dirty="0" smtClean="0">
                <a:latin typeface="Arial Narrow"/>
                <a:cs typeface="Arial Narrow"/>
              </a:rPr>
              <a:t> </a:t>
            </a:r>
          </a:p>
          <a:p>
            <a:pPr marL="0" indent="0">
              <a:lnSpc>
                <a:spcPct val="80000"/>
              </a:lnSpc>
              <a:buNone/>
            </a:pPr>
            <a:endParaRPr lang="ru-RU" sz="2600" b="1" dirty="0" smtClean="0">
              <a:latin typeface="Arial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600" b="1" dirty="0" smtClean="0">
                <a:latin typeface="Arial" charset="0"/>
              </a:rPr>
              <a:t>2. </a:t>
            </a:r>
            <a:r>
              <a:rPr lang="ru-RU" sz="2600" b="1" dirty="0" smtClean="0">
                <a:latin typeface="Arial" charset="0"/>
              </a:rPr>
              <a:t>Аннотация </a:t>
            </a:r>
            <a:r>
              <a:rPr lang="ru-RU" sz="2600" b="1" dirty="0">
                <a:latin typeface="Arial" charset="0"/>
              </a:rPr>
              <a:t>проекта </a:t>
            </a:r>
          </a:p>
          <a:p>
            <a:pPr marL="0" lvl="0" indent="176213" algn="just">
              <a:lnSpc>
                <a:spcPct val="80000"/>
              </a:lnSpc>
              <a:buNone/>
            </a:pPr>
            <a:r>
              <a:rPr lang="ru-RU" sz="2600" dirty="0"/>
              <a:t>Инновационный проект предполагает в соответствии с государственной программой по приоритетному направлению развития науки, технологий и техники в Российской Федерации реализацию по собственной разработке опытного образца автономной модульной транспортно-технологической платформы, программно-аппаратных средств, обеспечивающих движение транспортного средства в частично или полностью беспилотном режиме, и  на их основе – разработку ряда модификаций автономных транспортных средств модульной конструкции различного назначения, освоение их производства.</a:t>
            </a:r>
          </a:p>
          <a:p>
            <a:pPr marL="514350" indent="-514350">
              <a:lnSpc>
                <a:spcPct val="80000"/>
              </a:lnSpc>
              <a:buAutoNum type="arabicPeriod"/>
            </a:pPr>
            <a:endParaRPr lang="ru-RU" sz="2600" b="1" dirty="0" smtClean="0">
              <a:latin typeface="Arial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600" b="1" dirty="0" smtClean="0">
                <a:latin typeface="Arial" charset="0"/>
              </a:rPr>
              <a:t>3. </a:t>
            </a:r>
            <a:r>
              <a:rPr lang="ru-RU" sz="2600" b="1" dirty="0" smtClean="0">
                <a:latin typeface="Arial" charset="0"/>
              </a:rPr>
              <a:t>Общая </a:t>
            </a:r>
            <a:r>
              <a:rPr lang="ru-RU" sz="2600" b="1" dirty="0" smtClean="0">
                <a:latin typeface="Arial" charset="0"/>
              </a:rPr>
              <a:t>продолжительность </a:t>
            </a:r>
            <a:r>
              <a:rPr lang="ru-RU" sz="2600" b="1" dirty="0" smtClean="0">
                <a:latin typeface="Arial" charset="0"/>
              </a:rPr>
              <a:t>выполнения – 2 года.</a:t>
            </a:r>
            <a:endParaRPr lang="ru-RU" sz="260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sz="2600" b="1" dirty="0" smtClean="0"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9117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345196"/>
              </p:ext>
            </p:extLst>
          </p:nvPr>
        </p:nvGraphicFramePr>
        <p:xfrm>
          <a:off x="465991" y="870439"/>
          <a:ext cx="8144151" cy="39829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4365"/>
                <a:gridCol w="1812887"/>
                <a:gridCol w="618956"/>
                <a:gridCol w="819302"/>
                <a:gridCol w="1342156"/>
                <a:gridCol w="1754250"/>
                <a:gridCol w="1482235"/>
              </a:tblGrid>
              <a:tr h="1510761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900" dirty="0" smtClean="0">
                          <a:effectLst/>
                        </a:rPr>
                        <a:t>7.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39" marR="636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Математическое моделирование силовых и температурных деформаций элементов конструкции платформы и модуля, прочностные расчеты конструкции ходовой части транспортной платформы.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39" marR="636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01.0</a:t>
                      </a:r>
                      <a:r>
                        <a:rPr lang="en-US" sz="900">
                          <a:effectLst/>
                        </a:rPr>
                        <a:t>6</a:t>
                      </a:r>
                      <a:r>
                        <a:rPr lang="ru-RU" sz="900">
                          <a:effectLst/>
                        </a:rPr>
                        <a:t>.19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39" marR="636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01.0</a:t>
                      </a:r>
                      <a:r>
                        <a:rPr lang="en-US" sz="900">
                          <a:effectLst/>
                        </a:rPr>
                        <a:t>9</a:t>
                      </a:r>
                      <a:r>
                        <a:rPr lang="ru-RU" sz="900">
                          <a:effectLst/>
                        </a:rPr>
                        <a:t>.19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39" marR="636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Научно-технический отчёт: математические модели и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расчеты на прочность корпуса и конструкции ходовой части транспортной платформы.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Акт выполненных работ.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39" marR="636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№6, 7 ПРОУ: Число публикаций организации, индексируемых в информационно-аналитической системе научного цитирования WebofScience, </a:t>
                      </a:r>
                      <a:r>
                        <a:rPr lang="en-US" sz="900">
                          <a:effectLst/>
                        </a:rPr>
                        <a:t>Scopus</a:t>
                      </a:r>
                      <a:r>
                        <a:rPr lang="ru-RU" sz="900">
                          <a:effectLst/>
                        </a:rPr>
                        <a:t> в расчете на 100 НПР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39" marR="636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210 000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39" marR="63639" marT="0" marB="0" anchor="ctr"/>
                </a:tc>
              </a:tr>
              <a:tr h="961393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900" dirty="0" smtClean="0">
                          <a:effectLst/>
                        </a:rPr>
                        <a:t>8.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39" marR="636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Разработка эскизных проектов элементов конструкции транспортной платформы и модуля.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39" marR="636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01.0</a:t>
                      </a:r>
                      <a:r>
                        <a:rPr lang="en-US" sz="900">
                          <a:effectLst/>
                        </a:rPr>
                        <a:t>9</a:t>
                      </a:r>
                      <a:r>
                        <a:rPr lang="ru-RU" sz="900">
                          <a:effectLst/>
                        </a:rPr>
                        <a:t>.19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39" marR="636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01.</a:t>
                      </a:r>
                      <a:r>
                        <a:rPr lang="en-US" sz="900">
                          <a:effectLst/>
                        </a:rPr>
                        <a:t>11</a:t>
                      </a:r>
                      <a:r>
                        <a:rPr lang="ru-RU" sz="900">
                          <a:effectLst/>
                        </a:rPr>
                        <a:t>.19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39" marR="636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Альбом эскизных проектов. элементов конструкции транспортной платформы и модуля.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Акт выполненных работ.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39" marR="636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39" marR="636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160 000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39" marR="63639" marT="0" marB="0" anchor="ctr"/>
                </a:tc>
              </a:tr>
              <a:tr h="1510761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900" dirty="0" smtClean="0">
                          <a:effectLst/>
                        </a:rPr>
                        <a:t>9.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39" marR="636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Разработка конструкторско-технологической документации изготовления элементов транспортной платформы и модуля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Защита интеллектуальной собств-ти.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39" marR="636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01.</a:t>
                      </a:r>
                      <a:r>
                        <a:rPr lang="en-US" sz="900">
                          <a:effectLst/>
                        </a:rPr>
                        <a:t>11</a:t>
                      </a:r>
                      <a:r>
                        <a:rPr lang="ru-RU" sz="900">
                          <a:effectLst/>
                        </a:rPr>
                        <a:t>.19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39" marR="636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01.</a:t>
                      </a:r>
                      <a:r>
                        <a:rPr lang="en-US" sz="900">
                          <a:effectLst/>
                        </a:rPr>
                        <a:t>02</a:t>
                      </a:r>
                      <a:r>
                        <a:rPr lang="ru-RU" sz="900">
                          <a:effectLst/>
                        </a:rPr>
                        <a:t>.</a:t>
                      </a:r>
                      <a:r>
                        <a:rPr lang="en-US" sz="9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39" marR="636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Конструкторско-технологическая документация изготовления элементов транспортной платформы и модуля.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Акт выполненных работ.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Патент на полезную модель.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39" marR="636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№6, 7 ПРОУ: Число публикаций организации, индексируемых в информационно-аналитической системе научного цитирования WebofScience, </a:t>
                      </a:r>
                      <a:r>
                        <a:rPr lang="en-US" sz="900">
                          <a:effectLst/>
                        </a:rPr>
                        <a:t>Scopus</a:t>
                      </a:r>
                      <a:r>
                        <a:rPr lang="ru-RU" sz="900">
                          <a:effectLst/>
                        </a:rPr>
                        <a:t> в расчете на 100 НПР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39" marR="636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240 000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39" marR="63639" marT="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92288" y="13568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chemeClr val="tx2"/>
                </a:solidFill>
                <a:latin typeface="Arial Narrow" pitchFamily="34" charset="0"/>
              </a:rPr>
              <a:t>Календарный план </a:t>
            </a:r>
            <a:br>
              <a:rPr lang="ru-RU" b="1" i="1" dirty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b="1" i="1" dirty="0">
                <a:solidFill>
                  <a:schemeClr val="tx2"/>
                </a:solidFill>
                <a:latin typeface="Arial Narrow" pitchFamily="34" charset="0"/>
              </a:rPr>
              <a:t>(дорожная карта) выполнения НИОКР </a:t>
            </a:r>
            <a:endParaRPr lang="ru-RU" b="1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737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98881"/>
              </p:ext>
            </p:extLst>
          </p:nvPr>
        </p:nvGraphicFramePr>
        <p:xfrm>
          <a:off x="369277" y="857370"/>
          <a:ext cx="8528539" cy="38816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9202"/>
                <a:gridCol w="1898453"/>
                <a:gridCol w="648169"/>
                <a:gridCol w="857971"/>
                <a:gridCol w="1405503"/>
                <a:gridCol w="1837047"/>
                <a:gridCol w="1552194"/>
              </a:tblGrid>
              <a:tr h="1350151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 dirty="0" smtClean="0">
                          <a:effectLst/>
                        </a:rPr>
                        <a:t>10.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Разработка конструкторско-технологической документации изготовления технологической оснастки для выполнения элементов конструкции транспортной платформы и модуля.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01.</a:t>
                      </a:r>
                      <a:r>
                        <a:rPr lang="en-US" sz="1000">
                          <a:effectLst/>
                        </a:rPr>
                        <a:t>11</a:t>
                      </a:r>
                      <a:r>
                        <a:rPr lang="ru-RU" sz="1000">
                          <a:effectLst/>
                        </a:rPr>
                        <a:t>.19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01.</a:t>
                      </a:r>
                      <a:r>
                        <a:rPr lang="en-US" sz="1000">
                          <a:effectLst/>
                        </a:rPr>
                        <a:t>1</a:t>
                      </a:r>
                      <a:r>
                        <a:rPr lang="ru-RU" sz="1000">
                          <a:effectLst/>
                        </a:rPr>
                        <a:t>2.19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Конструкторско-технологическая документация изготовления технологической оснастки.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Акт выполненных работ.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110 000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518919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 dirty="0" smtClean="0">
                          <a:effectLst/>
                        </a:rPr>
                        <a:t>11.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Изготовление технологической оснастки.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01.</a:t>
                      </a:r>
                      <a:r>
                        <a:rPr lang="en-US" sz="1000">
                          <a:effectLst/>
                        </a:rPr>
                        <a:t>1</a:t>
                      </a:r>
                      <a:r>
                        <a:rPr lang="ru-RU" sz="1000">
                          <a:effectLst/>
                        </a:rPr>
                        <a:t>2.19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01.</a:t>
                      </a:r>
                      <a:r>
                        <a:rPr lang="en-US" sz="1000">
                          <a:effectLst/>
                        </a:rPr>
                        <a:t>02</a:t>
                      </a:r>
                      <a:r>
                        <a:rPr lang="ru-RU" sz="1000">
                          <a:effectLst/>
                        </a:rPr>
                        <a:t>.</a:t>
                      </a:r>
                      <a:r>
                        <a:rPr lang="en-US" sz="1000">
                          <a:effectLst/>
                        </a:rPr>
                        <a:t>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Технологическая оснастка для выполнения элементов конструкции транспортной платформы и модуля.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 Акт выполненных работ.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160 000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12613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 dirty="0" smtClean="0">
                          <a:effectLst/>
                        </a:rPr>
                        <a:t>12.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Изготовление конструктивных элементов транспортной платформы и модуля.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01.02.20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01.07.20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Основные элементы конструкции транспортной платформы и модуля.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 Акт выполненных работ.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100 000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92288" y="13568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chemeClr val="tx2"/>
                </a:solidFill>
                <a:latin typeface="Arial Narrow" pitchFamily="34" charset="0"/>
              </a:rPr>
              <a:t>Календарный план </a:t>
            </a:r>
            <a:br>
              <a:rPr lang="ru-RU" b="1" i="1" dirty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b="1" i="1" dirty="0">
                <a:solidFill>
                  <a:schemeClr val="tx2"/>
                </a:solidFill>
                <a:latin typeface="Arial Narrow" pitchFamily="34" charset="0"/>
              </a:rPr>
              <a:t>(дорожная карта) выполнения НИОКР </a:t>
            </a:r>
            <a:endParaRPr lang="ru-RU" b="1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84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507144"/>
              </p:ext>
            </p:extLst>
          </p:nvPr>
        </p:nvGraphicFramePr>
        <p:xfrm>
          <a:off x="465992" y="976948"/>
          <a:ext cx="8184539" cy="3566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5924"/>
                <a:gridCol w="1826552"/>
                <a:gridCol w="617351"/>
                <a:gridCol w="823365"/>
                <a:gridCol w="1348811"/>
                <a:gridCol w="1762950"/>
                <a:gridCol w="1489586"/>
              </a:tblGrid>
              <a:tr h="913789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900" dirty="0" smtClean="0">
                          <a:effectLst/>
                        </a:rPr>
                        <a:t>13.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44" marR="587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Разработка конструкции мехатронных модулей основных и вспомогательных движений в составе транспортной платформы и модуля. 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Защита интеллектуальной собств-ти.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44" marR="5874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01.11.19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44" marR="5874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01.</a:t>
                      </a:r>
                      <a:r>
                        <a:rPr lang="en-US" sz="900">
                          <a:effectLst/>
                        </a:rPr>
                        <a:t>1</a:t>
                      </a:r>
                      <a:r>
                        <a:rPr lang="ru-RU" sz="900">
                          <a:effectLst/>
                        </a:rPr>
                        <a:t>2.19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44" marR="587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Акт выполненных работ.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Патенты на полезную модель.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44" marR="587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№6, 7 ПРОУ: Число публикаций организации, индексируемых в информационно-аналитической системе научного цитирования WebofScience, </a:t>
                      </a:r>
                      <a:r>
                        <a:rPr lang="en-US" sz="900">
                          <a:effectLst/>
                        </a:rPr>
                        <a:t>Scopus</a:t>
                      </a:r>
                      <a:r>
                        <a:rPr lang="ru-RU" sz="900">
                          <a:effectLst/>
                        </a:rPr>
                        <a:t> в расчете на 100 НПР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44" marR="5874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</a:t>
                      </a:r>
                      <a:r>
                        <a:rPr lang="ru-RU" sz="900">
                          <a:effectLst/>
                        </a:rPr>
                        <a:t>0 000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44" marR="58744" marT="0" marB="0" anchor="ctr"/>
                </a:tc>
              </a:tr>
              <a:tr h="783248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900" dirty="0" smtClean="0">
                          <a:effectLst/>
                        </a:rPr>
                        <a:t>14.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44" marR="587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Разработка конструкторско-технологической документации изготовления мехатронных модулей.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44" marR="5874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44" marR="5874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44" marR="587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Конструкторско-технологическая документация изготовления мехатронных модулей. 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Акт выполненных работ.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44" marR="587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44" marR="5874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90 000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44" marR="58744" marT="0" marB="0" anchor="ctr"/>
                </a:tc>
              </a:tr>
              <a:tr h="1044331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900" dirty="0" smtClean="0">
                          <a:effectLst/>
                        </a:rPr>
                        <a:t>15.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44" marR="587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Разработка алгоритмов управления 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мехатронными модулями основных и вспомогательных движений.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44" marR="5874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44" marR="5874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44" marR="587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Научно-технический отчёт: алгоритмы управления 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мехатронными модулями основных и вспомогательных движений.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Акт выполненных работ.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44" marR="587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44" marR="58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300 000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44" marR="58744" marT="0" marB="0" anchor="ctr"/>
                </a:tc>
              </a:tr>
              <a:tr h="652707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900" dirty="0" smtClean="0">
                          <a:effectLst/>
                        </a:rPr>
                        <a:t>16.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44" marR="587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Изготовление мехатронных модулей.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44" marR="5874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01.</a:t>
                      </a:r>
                      <a:r>
                        <a:rPr lang="en-US" sz="900">
                          <a:effectLst/>
                        </a:rPr>
                        <a:t>1</a:t>
                      </a:r>
                      <a:r>
                        <a:rPr lang="ru-RU" sz="900">
                          <a:effectLst/>
                        </a:rPr>
                        <a:t>2.19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44" marR="5874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01.</a:t>
                      </a:r>
                      <a:r>
                        <a:rPr lang="en-US" sz="900">
                          <a:effectLst/>
                        </a:rPr>
                        <a:t>0</a:t>
                      </a:r>
                      <a:r>
                        <a:rPr lang="ru-RU" sz="900">
                          <a:effectLst/>
                        </a:rPr>
                        <a:t>7.</a:t>
                      </a:r>
                      <a:r>
                        <a:rPr lang="en-US" sz="900">
                          <a:effectLst/>
                        </a:rPr>
                        <a:t>20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44" marR="587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Мехатронные модули основных и вспомогательных движений Акт выполненных работ.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44" marR="587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44" marR="587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160 000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44" marR="58744" marT="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92288" y="13568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chemeClr val="tx2"/>
                </a:solidFill>
                <a:latin typeface="Arial Narrow" pitchFamily="34" charset="0"/>
              </a:rPr>
              <a:t>Календарный план </a:t>
            </a:r>
            <a:br>
              <a:rPr lang="ru-RU" b="1" i="1" dirty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b="1" i="1" dirty="0">
                <a:solidFill>
                  <a:schemeClr val="tx2"/>
                </a:solidFill>
                <a:latin typeface="Arial Narrow" pitchFamily="34" charset="0"/>
              </a:rPr>
              <a:t>(дорожная карта) выполнения НИОКР </a:t>
            </a:r>
            <a:endParaRPr lang="ru-RU" b="1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306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390861"/>
              </p:ext>
            </p:extLst>
          </p:nvPr>
        </p:nvGraphicFramePr>
        <p:xfrm>
          <a:off x="386862" y="1006841"/>
          <a:ext cx="8369485" cy="34234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063"/>
                <a:gridCol w="1863047"/>
                <a:gridCol w="636082"/>
                <a:gridCol w="841970"/>
                <a:gridCol w="1379291"/>
                <a:gridCol w="1802787"/>
                <a:gridCol w="1523245"/>
              </a:tblGrid>
              <a:tr h="950341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900" dirty="0" smtClean="0">
                          <a:effectLst/>
                        </a:rPr>
                        <a:t>17.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93" marR="610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Программная реализация алгоритмов управления мехатронными модулями основных и вспомогательных движений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Защита интеллектуальной собств-ти.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93" marR="610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93" marR="610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93" marR="610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Программный код.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Акт выполненных работ.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Свидетельство о регистрации программ для ЭВМ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93" marR="610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№6, 7 ПРОУ: Число публикаций организации, индексируемых в информационно-аналитической системе научного цитирования WebofScience, </a:t>
                      </a:r>
                      <a:r>
                        <a:rPr lang="en-US" sz="900">
                          <a:effectLst/>
                        </a:rPr>
                        <a:t>Scopus</a:t>
                      </a:r>
                      <a:r>
                        <a:rPr lang="ru-RU" sz="900">
                          <a:effectLst/>
                        </a:rPr>
                        <a:t> в расчете на 100 НПР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93" marR="610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90 000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93" marR="61093" marT="0" marB="0" anchor="ctr"/>
                </a:tc>
              </a:tr>
              <a:tr h="1086104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900" dirty="0" smtClean="0">
                          <a:effectLst/>
                        </a:rPr>
                        <a:t>18.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93" marR="610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Разработка алгоритмов управления гибридной силовой установкой и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управления движением.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93" marR="610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01.06.19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93" marR="610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01.</a:t>
                      </a:r>
                      <a:r>
                        <a:rPr lang="en-US" sz="900">
                          <a:effectLst/>
                        </a:rPr>
                        <a:t>1</a:t>
                      </a:r>
                      <a:r>
                        <a:rPr lang="ru-RU" sz="900">
                          <a:effectLst/>
                        </a:rPr>
                        <a:t>2.19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93" marR="610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Научно-технический отчёт: алгоритмы управления гибридной силовой установкой и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управления движением транспортной платформы.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Акт выполненных работ.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93" marR="610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93" marR="610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300 000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93" marR="61093" marT="0" marB="0" anchor="ctr"/>
                </a:tc>
              </a:tr>
              <a:tr h="814578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900" dirty="0" smtClean="0">
                          <a:effectLst/>
                        </a:rPr>
                        <a:t>19.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93" marR="610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Программная реализация алгоритмов управления гибридной силовой установкой, управления движением.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Защита интеллектуальной собств-ти.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93" marR="610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01.12.19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93" marR="610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01.04.20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93" marR="610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Программный код.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Акт выполненных работ.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Свидетельство о регистрации программ для ЭВМ.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93" marR="610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№6, 7 ПРОУ: Число публикаций организации, индексируемых в информационно-аналитической системе научного цитирования WebofScience, </a:t>
                      </a:r>
                      <a:r>
                        <a:rPr lang="en-US" sz="900">
                          <a:effectLst/>
                        </a:rPr>
                        <a:t>Scopus</a:t>
                      </a:r>
                      <a:r>
                        <a:rPr lang="ru-RU" sz="900">
                          <a:effectLst/>
                        </a:rPr>
                        <a:t> в расчете на 100 НПР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93" marR="610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400 000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93" marR="61093" marT="0" marB="0" anchor="ctr"/>
                </a:tc>
              </a:tr>
              <a:tr h="543052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900" dirty="0" smtClean="0">
                          <a:effectLst/>
                        </a:rPr>
                        <a:t>20.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93" marR="610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Отладка на стенде ПО управления гибридной силовой установкой, управления движением.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93" marR="610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01.04.20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93" marR="610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01.07.20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93" marR="610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Акт выполненных работ.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93" marR="610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93" marR="610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100 000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93" marR="61093" marT="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92288" y="13568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chemeClr val="tx2"/>
                </a:solidFill>
                <a:latin typeface="Arial Narrow" pitchFamily="34" charset="0"/>
              </a:rPr>
              <a:t>Календарный план </a:t>
            </a:r>
            <a:br>
              <a:rPr lang="ru-RU" b="1" i="1" dirty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b="1" i="1" dirty="0">
                <a:solidFill>
                  <a:schemeClr val="tx2"/>
                </a:solidFill>
                <a:latin typeface="Arial Narrow" pitchFamily="34" charset="0"/>
              </a:rPr>
              <a:t>(дорожная карта) выполнения НИОКР </a:t>
            </a:r>
            <a:endParaRPr lang="ru-RU" b="1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177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496785"/>
              </p:ext>
            </p:extLst>
          </p:nvPr>
        </p:nvGraphicFramePr>
        <p:xfrm>
          <a:off x="474785" y="956603"/>
          <a:ext cx="8228809" cy="3566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7633"/>
                <a:gridCol w="1831732"/>
                <a:gridCol w="625390"/>
                <a:gridCol w="827818"/>
                <a:gridCol w="1356108"/>
                <a:gridCol w="1772486"/>
                <a:gridCol w="1497642"/>
              </a:tblGrid>
              <a:tr h="1493393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900" dirty="0" smtClean="0">
                          <a:effectLst/>
                        </a:rPr>
                        <a:t>21.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93" marR="610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Сборка основных конструктивных элементов транспортной платформы и модуля, монтаж мехатронных модулей основных и вспомогательных систем,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монтаж гибридной силовой установки,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монтаж компонентов электронной системы автономного управления движением, системы позиционирования и навигации.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93" marR="610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01.</a:t>
                      </a:r>
                      <a:r>
                        <a:rPr lang="en-US" sz="900">
                          <a:effectLst/>
                        </a:rPr>
                        <a:t>0</a:t>
                      </a:r>
                      <a:r>
                        <a:rPr lang="ru-RU" sz="900">
                          <a:effectLst/>
                        </a:rPr>
                        <a:t>7.</a:t>
                      </a:r>
                      <a:r>
                        <a:rPr lang="en-US" sz="9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93" marR="610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01.</a:t>
                      </a:r>
                      <a:r>
                        <a:rPr lang="en-US" sz="900">
                          <a:effectLst/>
                        </a:rPr>
                        <a:t>0</a:t>
                      </a:r>
                      <a:r>
                        <a:rPr lang="ru-RU" sz="900">
                          <a:effectLst/>
                        </a:rPr>
                        <a:t>9.</a:t>
                      </a:r>
                      <a:r>
                        <a:rPr lang="en-US" sz="9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93" marR="610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Акт выполненных работ.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93" marR="610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93" marR="610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160 000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93" marR="61093" marT="0" marB="0" anchor="ctr"/>
                </a:tc>
              </a:tr>
              <a:tr h="407289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900" dirty="0" smtClean="0">
                          <a:effectLst/>
                        </a:rPr>
                        <a:t>22.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93" marR="610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Пуско-наладочные работы транспортной платформы и модуля.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93" marR="610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01.</a:t>
                      </a:r>
                      <a:r>
                        <a:rPr lang="en-US" sz="900">
                          <a:effectLst/>
                        </a:rPr>
                        <a:t>0</a:t>
                      </a:r>
                      <a:r>
                        <a:rPr lang="ru-RU" sz="900">
                          <a:effectLst/>
                        </a:rPr>
                        <a:t>9.</a:t>
                      </a:r>
                      <a:r>
                        <a:rPr lang="en-US" sz="9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93" marR="610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01.10.</a:t>
                      </a:r>
                      <a:r>
                        <a:rPr lang="en-US" sz="9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93" marR="610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Акт выполненных работ.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93" marR="610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93" marR="610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110 000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93" marR="61093" marT="0" marB="0" anchor="ctr"/>
                </a:tc>
              </a:tr>
              <a:tr h="1086104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900" dirty="0" smtClean="0">
                          <a:effectLst/>
                        </a:rPr>
                        <a:t>23.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93" marR="610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Разработка методики стендовых и полигонных испытаний работы основных электронных систем, функциональных узлов и модульной транспортно-технологической платформы в целом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93" marR="610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93" marR="610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93" marR="610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Научно-технический отчёт: Методика стендовых и полигонных испытаний модульной транспортно-технологической платформы.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Акт выполненных работ.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93" marR="610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№6, 7 ПРОУ: Число публикаций организации, индексируемых в информационно-аналитической системе научного цитирования WebofScience, </a:t>
                      </a:r>
                      <a:r>
                        <a:rPr lang="en-US" sz="900">
                          <a:effectLst/>
                        </a:rPr>
                        <a:t>Scopus</a:t>
                      </a:r>
                      <a:r>
                        <a:rPr lang="ru-RU" sz="900">
                          <a:effectLst/>
                        </a:rPr>
                        <a:t> в расчете на 100 НПР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93" marR="610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40</a:t>
                      </a:r>
                      <a:r>
                        <a:rPr lang="ru-RU" sz="900">
                          <a:effectLst/>
                        </a:rPr>
                        <a:t> 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93" marR="61093" marT="0" marB="0" anchor="ctr"/>
                </a:tc>
              </a:tr>
              <a:tr h="407289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900" dirty="0" smtClean="0">
                          <a:effectLst/>
                        </a:rPr>
                        <a:t>24.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93" marR="610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Стендовые испытания модульной транспортно-технологической платформы.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93" marR="610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01.10.</a:t>
                      </a:r>
                      <a:r>
                        <a:rPr lang="en-US" sz="9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93" marR="610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01.12.</a:t>
                      </a:r>
                      <a:r>
                        <a:rPr lang="en-US" sz="9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93" marR="610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Протокол испытаний.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Акт выполненных работ.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93" marR="610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93" marR="610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60 000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93" marR="61093" marT="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92288" y="13568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chemeClr val="tx2"/>
                </a:solidFill>
                <a:latin typeface="Arial Narrow" pitchFamily="34" charset="0"/>
              </a:rPr>
              <a:t>Календарный план </a:t>
            </a:r>
            <a:br>
              <a:rPr lang="ru-RU" b="1" i="1" dirty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b="1" i="1" dirty="0">
                <a:solidFill>
                  <a:schemeClr val="tx2"/>
                </a:solidFill>
                <a:latin typeface="Arial Narrow" pitchFamily="34" charset="0"/>
              </a:rPr>
              <a:t>(дорожная карта) выполнения НИОКР </a:t>
            </a:r>
            <a:endParaRPr lang="ru-RU" b="1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0030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925227"/>
              </p:ext>
            </p:extLst>
          </p:nvPr>
        </p:nvGraphicFramePr>
        <p:xfrm>
          <a:off x="474785" y="933572"/>
          <a:ext cx="8229601" cy="350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7663"/>
                <a:gridCol w="1831909"/>
                <a:gridCol w="625450"/>
                <a:gridCol w="827898"/>
                <a:gridCol w="1356238"/>
                <a:gridCol w="1772656"/>
                <a:gridCol w="1497787"/>
              </a:tblGrid>
              <a:tr h="45720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 dirty="0" smtClean="0">
                          <a:effectLst/>
                        </a:rPr>
                        <a:t>25.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Полигонные испытания модульной транспортно-технологической платформы.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01.12.</a:t>
                      </a:r>
                      <a:r>
                        <a:rPr lang="en-US" sz="1000">
                          <a:effectLst/>
                        </a:rPr>
                        <a:t>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01.01.</a:t>
                      </a:r>
                      <a:r>
                        <a:rPr lang="en-US" sz="1000">
                          <a:effectLst/>
                        </a:rPr>
                        <a:t>2</a:t>
                      </a: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Протокол испытаний.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Акт выполненных работ.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r>
                        <a:rPr lang="en-US" sz="1000">
                          <a:effectLst/>
                        </a:rPr>
                        <a:t>5</a:t>
                      </a:r>
                      <a:r>
                        <a:rPr lang="ru-RU" sz="1000">
                          <a:effectLst/>
                        </a:rPr>
                        <a:t>0 000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3360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 dirty="0" smtClean="0">
                          <a:effectLst/>
                        </a:rPr>
                        <a:t>26.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Формирование учебно-методического комплекса по разработке и эксплуатации автономных транспортных систем.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01.06.19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01.12.</a:t>
                      </a:r>
                      <a:r>
                        <a:rPr lang="en-US" sz="1000">
                          <a:effectLst/>
                        </a:rPr>
                        <a:t>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УМК по программам ВО, ДПО.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№1, 3, 9 ПРОУ: Общая численность студентов, обучающихся по программам </a:t>
                      </a:r>
                      <a:r>
                        <a:rPr lang="ru-RU" sz="1000" dirty="0" err="1">
                          <a:effectLst/>
                        </a:rPr>
                        <a:t>бакалавриата</a:t>
                      </a:r>
                      <a:r>
                        <a:rPr lang="ru-RU" sz="1000" dirty="0">
                          <a:effectLst/>
                        </a:rPr>
                        <a:t>, </a:t>
                      </a:r>
                      <a:r>
                        <a:rPr lang="ru-RU" sz="1000" dirty="0" err="1">
                          <a:effectLst/>
                        </a:rPr>
                        <a:t>специалитета</a:t>
                      </a:r>
                      <a:r>
                        <a:rPr lang="ru-RU" sz="1000" dirty="0">
                          <a:effectLst/>
                        </a:rPr>
                        <a:t>, магистратуры по очной форме обучения; Количество УГСН, по которым реализуются образовательные программы; Доля выпускников, трудоустроившихся в течение календарного года в регионе, следующего за годом выпуска, в общей численности выпускников, обучавшихся по ОПОП ВО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70 000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 dirty="0" smtClean="0">
                          <a:effectLst/>
                        </a:rPr>
                        <a:t>27.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Формирование отчета по НИОКР.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01.06.19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01.01.</a:t>
                      </a:r>
                      <a:r>
                        <a:rPr lang="en-US" sz="1000">
                          <a:effectLst/>
                        </a:rPr>
                        <a:t>2</a:t>
                      </a: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Отчет о НИОКР.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Акт выполненных работ.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№2, 5 ПРОУ: Доходы вуза из всех источников; Объем НИОКР в расчете на 1 НПР.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60 000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92288" y="13568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chemeClr val="tx2"/>
                </a:solidFill>
                <a:latin typeface="Arial Narrow" pitchFamily="34" charset="0"/>
              </a:rPr>
              <a:t>Календарный план </a:t>
            </a:r>
            <a:br>
              <a:rPr lang="ru-RU" b="1" i="1" dirty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b="1" i="1" dirty="0">
                <a:solidFill>
                  <a:schemeClr val="tx2"/>
                </a:solidFill>
                <a:latin typeface="Arial Narrow" pitchFamily="34" charset="0"/>
              </a:rPr>
              <a:t>(дорожная карта) выполнения НИОКР </a:t>
            </a:r>
            <a:endParaRPr lang="ru-RU" b="1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7615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897239"/>
              </p:ext>
            </p:extLst>
          </p:nvPr>
        </p:nvGraphicFramePr>
        <p:xfrm>
          <a:off x="209549" y="816072"/>
          <a:ext cx="8534402" cy="40022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0248"/>
                <a:gridCol w="1081715"/>
                <a:gridCol w="959155"/>
                <a:gridCol w="534075"/>
                <a:gridCol w="1815507"/>
                <a:gridCol w="3803702"/>
              </a:tblGrid>
              <a:tr h="1024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900" dirty="0">
                          <a:effectLst/>
                        </a:rPr>
                        <a:t>№ п/п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34" marR="269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900" dirty="0">
                          <a:effectLst/>
                        </a:rPr>
                        <a:t>Ф.И.О.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34" marR="269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900" dirty="0">
                          <a:effectLst/>
                        </a:rPr>
                        <a:t>Ученая </a:t>
                      </a:r>
                      <a:r>
                        <a:rPr lang="ru-RU" sz="900" dirty="0" smtClean="0">
                          <a:effectLst/>
                        </a:rPr>
                        <a:t>степень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и </a:t>
                      </a:r>
                      <a:r>
                        <a:rPr lang="ru-RU" sz="900" dirty="0" smtClean="0">
                          <a:effectLst/>
                        </a:rPr>
                        <a:t>звание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34" marR="269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900" dirty="0" smtClean="0">
                          <a:effectLst/>
                        </a:rPr>
                        <a:t>Возраст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34" marR="269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900">
                          <a:effectLst/>
                        </a:rPr>
                        <a:t>Должность и место работы или учебы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34" marR="269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900">
                          <a:effectLst/>
                        </a:rPr>
                        <a:t>Опыт и компетенции по тематике проекта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34" marR="26934" marT="0" marB="0" anchor="ctr"/>
                </a:tc>
              </a:tr>
              <a:tr h="7733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900" dirty="0">
                          <a:effectLst/>
                        </a:rPr>
                        <a:t>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34" marR="269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Руководитель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Захаров Николай Степанович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34" marR="269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Д.т.н., профессор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34" marR="269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34" marR="269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Зав. кафедрой САТМ, ИТ ТИУ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34" marR="26934" marT="0" marB="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Изменение зарядного тока автомобильных аккумуляторных батарей в зимний период / Захаров Н.С., </a:t>
                      </a:r>
                      <a:r>
                        <a:rPr lang="ru-RU" sz="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Сапоженков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Н.О. // Научно-технический вестник Поволжья. 2014. № 5. С. 196-198.</a:t>
                      </a:r>
                    </a:p>
                    <a:p>
                      <a:pPr lvl="0"/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Виртуальный тренажер для моделирования процессов функционирования тормозной системы автомобиля / Захаров Н.С., Абакумов Г.В., Карнаухов В.Н., </a:t>
                      </a:r>
                      <a:r>
                        <a:rPr lang="ru-RU" sz="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Елесин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А.С. // Научно-технический вестник Поволжья. 2012. № 6. С. 245-248.</a:t>
                      </a:r>
                    </a:p>
                    <a:p>
                      <a:pPr lvl="0"/>
                      <a:r>
                        <a:rPr lang="en-US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Methods of optimization of vehicle parameters / </a:t>
                      </a:r>
                      <a:r>
                        <a:rPr lang="en-US" sz="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Nekrasov</a:t>
                      </a:r>
                      <a:r>
                        <a:rPr lang="en-US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V.I., </a:t>
                      </a:r>
                      <a:r>
                        <a:rPr lang="en-US" sz="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Ziganshin</a:t>
                      </a:r>
                      <a:r>
                        <a:rPr lang="en-US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R.A., </a:t>
                      </a:r>
                      <a:r>
                        <a:rPr lang="en-US" sz="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Ziganshina</a:t>
                      </a:r>
                      <a:r>
                        <a:rPr lang="en-US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A.V., </a:t>
                      </a:r>
                      <a:r>
                        <a:rPr lang="en-US" sz="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Zakharov</a:t>
                      </a:r>
                      <a:r>
                        <a:rPr lang="en-US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N.S., </a:t>
                      </a:r>
                      <a:r>
                        <a:rPr lang="en-US" sz="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Shpitko</a:t>
                      </a:r>
                      <a:r>
                        <a:rPr lang="en-US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G.N. // International Journal of Mechanical Engineering and Technology. 2018. 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Т. 9. № 3. С. 1031-1037. </a:t>
                      </a:r>
                      <a:r>
                        <a:rPr lang="en-US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(SCOPUS)</a:t>
                      </a:r>
                      <a:endParaRPr lang="ru-RU" sz="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Выполнение НИР по теме: Совершенствование технологических процессов ТО и Р автомобилей ОАО «Сургутнефтегаз»</a:t>
                      </a:r>
                    </a:p>
                    <a:p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Выполнение НИР по Тематическому плану госбюджетных НИР ТИУ НА 2016-2020 гг.: Проектирование и оптимизация подсистем сервиса и технологической эксплуатации транспортных и  технологических машин 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34" marR="26934" marT="0" marB="0"/>
                </a:tc>
              </a:tr>
              <a:tr h="7185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34" marR="269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Козин Евгений Сергеевич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34" marR="2693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lang="ru-RU" sz="1000" dirty="0" smtClean="0">
                          <a:effectLst/>
                        </a:rPr>
                        <a:t>к.т.н.</a:t>
                      </a:r>
                      <a:r>
                        <a:rPr lang="ru-RU" sz="1000" dirty="0" smtClean="0">
                          <a:effectLst/>
                        </a:rPr>
                        <a:t>, </a:t>
                      </a:r>
                      <a:r>
                        <a:rPr lang="ru-RU" sz="1000" dirty="0">
                          <a:effectLst/>
                        </a:rPr>
                        <a:t>доцент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34" marR="269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31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34" marR="269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Доцент каф. САТМ, РОП «Автотранспортная мехатроника», ТИУ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34" marR="26934" marT="0" marB="0" anchor="ctr"/>
                </a:tc>
                <a:tc>
                  <a:txBody>
                    <a:bodyPr/>
                    <a:lstStyle/>
                    <a:p>
                      <a:pPr marL="0" marR="0" lvl="3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Грант на создание опытного образца по теме: «Учебно-методический испытательный комплекс для разработки, отладки и совершенствования беспилотных систем управления автотранспортными средствами», декабрь, 2017</a:t>
                      </a:r>
                    </a:p>
                    <a:p>
                      <a:pPr marL="0" marR="0" lvl="3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Диплом 3 «ВУЗПРОМФЕСТ-2018», тематика: «Автономные транспортные средства», апрель, 2018</a:t>
                      </a:r>
                    </a:p>
                    <a:p>
                      <a:pPr marL="1371600" lvl="3" indent="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34" marR="26934" marT="0" marB="0"/>
                </a:tc>
              </a:tr>
              <a:tr h="2561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34" marR="269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Сапоженков Николай Олегович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34" marR="269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к.т.н.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34" marR="269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29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34" marR="269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доцент кафедры САТМ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34" marR="269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Неоднократный победитель всероссийских соревнований по автомодельному спорту. Мастер спорта России. Проектирование и изготовление спортивных автомоделей, радиоуправляемых машин и вездеходов РТК на основе САПР. 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34" marR="26934" marT="0" marB="0" anchor="ctr"/>
                </a:tc>
              </a:tr>
              <a:tr h="2561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34" marR="269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Макаров Егор  Иванович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34" marR="269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К.т.н.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34" marR="269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27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34" marR="269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ТИУ, институт транспорта, кафедра САТМ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34" marR="2693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Участие в создании виртуального макета для музея </a:t>
                      </a:r>
                      <a:r>
                        <a:rPr lang="ru-RU" sz="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Роспан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Интернешнл</a:t>
                      </a:r>
                      <a:endParaRPr lang="ru-RU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Участие в создании компьютерного тренажера по действиям персонала в случае различный ситуаций УППНГ Лукойл, г. </a:t>
                      </a:r>
                      <a:r>
                        <a:rPr lang="ru-RU" sz="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Лангепас</a:t>
                      </a:r>
                      <a:endParaRPr lang="ru-RU" dirty="0"/>
                    </a:p>
                  </a:txBody>
                  <a:tcPr marL="26934" marR="26934" marT="0" marB="0"/>
                </a:tc>
              </a:tr>
              <a:tr h="2561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34" marR="2693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Базанов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</a:rPr>
                        <a:t> Артем Владимирович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</a:rPr>
                        <a:t>к.т.н., доцент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</a:rPr>
                        <a:t>Доцент каф. САТМ ИТ ТИУ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tc>
                  <a:txBody>
                    <a:bodyPr/>
                    <a:lstStyle/>
                    <a:p>
                      <a:pPr marL="0" marR="0" lvl="3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Электронные системы управления двигателем и системы безопасности автомобиля : учебное пособие / Козин Е.С., </a:t>
                      </a:r>
                      <a:r>
                        <a:rPr lang="ru-RU" sz="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Базанов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А.В. // Тюмень, 2017. 130 с.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5" marR="34785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923920" y="263009"/>
            <a:ext cx="43140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chemeClr val="tx2"/>
                </a:solidFill>
                <a:latin typeface="Arial Narrow" pitchFamily="34" charset="0"/>
              </a:rPr>
              <a:t>Временный научный коллектив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689063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722806"/>
              </p:ext>
            </p:extLst>
          </p:nvPr>
        </p:nvGraphicFramePr>
        <p:xfrm>
          <a:off x="400051" y="752491"/>
          <a:ext cx="8048624" cy="30869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5830"/>
                <a:gridCol w="1074344"/>
                <a:gridCol w="733425"/>
                <a:gridCol w="438150"/>
                <a:gridCol w="1771650"/>
                <a:gridCol w="3705225"/>
              </a:tblGrid>
              <a:tr h="8286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6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Корчагин Владислав Алексеевич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к.т.н.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Программист, Научно-исследовательский институт наукоемких компьютерных технологий, </a:t>
                      </a:r>
                      <a:r>
                        <a:rPr lang="ru-RU" sz="800" dirty="0" err="1">
                          <a:effectLst/>
                        </a:rPr>
                        <a:t>Универсистет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800" dirty="0" smtClean="0">
                          <a:effectLst/>
                        </a:rPr>
                        <a:t>ИТМО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ООО "Научно-производственное объединение "СтарЛайн" (г.Санкт-Петербург), участие в разработке алгоритмов реализации компьютерного зрения для умного автомобиля, 2017г.</a:t>
                      </a:r>
                      <a:r>
                        <a:rPr lang="ru-RU" sz="1800" b="1" kern="120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1" kern="120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Универсистет ИТМО (г.Санкт-Петербург), участие в НИР (№ темы 718581) по теме "Креативные технологии прикладного искусственного интеллекта", 2018 г.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</a:tr>
              <a:tr h="5372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Петров Вячеслав Сергеевич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5" marR="3478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5" marR="3478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5" marR="3478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Студент направления подготовки 23.03.03 ОП «Автотранспортная мехатроника»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5" marR="3478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5" marR="34785" marT="0" marB="0">
                    <a:noFill/>
                  </a:tcPr>
                </a:tc>
              </a:tr>
              <a:tr h="5372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8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Карбушев</a:t>
                      </a:r>
                      <a:r>
                        <a:rPr lang="ru-RU" sz="800" dirty="0">
                          <a:effectLst/>
                        </a:rPr>
                        <a:t> Елисей Олегович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-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19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Студент направления подготовки 23.03.03 ОП «Автотранспортная </a:t>
                      </a:r>
                      <a:r>
                        <a:rPr lang="ru-RU" sz="800" dirty="0" err="1">
                          <a:effectLst/>
                        </a:rPr>
                        <a:t>мехатроника</a:t>
                      </a:r>
                      <a:r>
                        <a:rPr lang="ru-RU" sz="800" dirty="0">
                          <a:effectLst/>
                        </a:rPr>
                        <a:t>»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5" marR="34785" marT="0" marB="0"/>
                </a:tc>
              </a:tr>
              <a:tr h="5372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effectLst/>
                        </a:rPr>
                        <a:t>Проскуряков Николай Александрович</a:t>
                      </a:r>
                      <a:endParaRPr lang="ru-RU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effectLst/>
                        </a:rPr>
                        <a:t>к.т.н.</a:t>
                      </a:r>
                      <a:endParaRPr lang="ru-RU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effectLst/>
                        </a:rPr>
                        <a:t>доцент кафедры «Технология машиностроения»</a:t>
                      </a:r>
                      <a:endParaRPr lang="ru-RU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effectLst/>
                        </a:rPr>
                        <a:t>Лауреат конкурса Тюменской области «Инженер года 2004», Тюменского областного конкурса «Лучший инновационный проект-2008», смотр-конкурса «Лидер в научно-инновационной деятельности-2008». Золотая медаль</a:t>
                      </a:r>
                      <a:r>
                        <a:rPr lang="en-US" sz="800" dirty="0" smtClean="0">
                          <a:effectLst/>
                        </a:rPr>
                        <a:t> IV </a:t>
                      </a:r>
                      <a:r>
                        <a:rPr lang="ru-RU" sz="800" dirty="0" smtClean="0">
                          <a:effectLst/>
                        </a:rPr>
                        <a:t>Уральской венчурной выставки</a:t>
                      </a:r>
                      <a:r>
                        <a:rPr lang="en-US" sz="800" dirty="0" smtClean="0">
                          <a:effectLst/>
                        </a:rPr>
                        <a:t>-</a:t>
                      </a:r>
                      <a:r>
                        <a:rPr lang="ru-RU" sz="800" dirty="0" smtClean="0">
                          <a:effectLst/>
                        </a:rPr>
                        <a:t>ярмарки</a:t>
                      </a:r>
                      <a:r>
                        <a:rPr lang="en-US" sz="800" dirty="0" smtClean="0">
                          <a:effectLst/>
                        </a:rPr>
                        <a:t> «</a:t>
                      </a:r>
                      <a:r>
                        <a:rPr lang="ru-RU" sz="800" dirty="0" smtClean="0">
                          <a:effectLst/>
                        </a:rPr>
                        <a:t>Инновации</a:t>
                      </a:r>
                      <a:r>
                        <a:rPr lang="en-US" sz="800" dirty="0" smtClean="0">
                          <a:effectLst/>
                        </a:rPr>
                        <a:t>-2008». </a:t>
                      </a:r>
                      <a:endParaRPr lang="ru-RU" sz="11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5" marR="34785" marT="0" marB="0"/>
                </a:tc>
              </a:tr>
              <a:tr h="5372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effectLst/>
                        </a:rPr>
                        <a:t>Баутрушевич Константин Сергеевич </a:t>
                      </a:r>
                      <a:endParaRPr lang="ru-RU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effectLst/>
                        </a:rPr>
                        <a:t>ДТиС </a:t>
                      </a:r>
                      <a:r>
                        <a:rPr lang="en-US" sz="800" dirty="0" smtClean="0">
                          <a:effectLst/>
                        </a:rPr>
                        <a:t>“</a:t>
                      </a:r>
                      <a:r>
                        <a:rPr lang="ru-RU" sz="800" dirty="0" smtClean="0">
                          <a:effectLst/>
                        </a:rPr>
                        <a:t>Пионер</a:t>
                      </a:r>
                      <a:r>
                        <a:rPr lang="en-US" sz="800" dirty="0" smtClean="0">
                          <a:effectLst/>
                        </a:rPr>
                        <a:t>”,</a:t>
                      </a:r>
                      <a:r>
                        <a:rPr lang="ru-RU" sz="800" dirty="0" smtClean="0">
                          <a:effectLst/>
                        </a:rPr>
                        <a:t>ДТ </a:t>
                      </a:r>
                      <a:r>
                        <a:rPr lang="ru-RU" sz="800" dirty="0" err="1" smtClean="0">
                          <a:effectLst/>
                        </a:rPr>
                        <a:t>Кванториум</a:t>
                      </a:r>
                      <a:r>
                        <a:rPr lang="ru-RU" sz="800" dirty="0" smtClean="0">
                          <a:effectLst/>
                        </a:rPr>
                        <a:t> </a:t>
                      </a:r>
                      <a:endParaRPr lang="ru-RU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effectLst/>
                        </a:rPr>
                        <a:t>Образование высшее. Окончил Тюменский Нефтегазовый университет, Институт промышленных технологий и инжиниринга, кафедра Технология машиностроения», по специальности «инженер-технолог».</a:t>
                      </a:r>
                      <a:endParaRPr lang="ru-RU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5" marR="3478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38604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964338"/>
              </p:ext>
            </p:extLst>
          </p:nvPr>
        </p:nvGraphicFramePr>
        <p:xfrm>
          <a:off x="457199" y="1052512"/>
          <a:ext cx="8315326" cy="34515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6627"/>
                <a:gridCol w="941921"/>
                <a:gridCol w="1308400"/>
                <a:gridCol w="670714"/>
                <a:gridCol w="1294427"/>
                <a:gridCol w="3763237"/>
              </a:tblGrid>
              <a:tr h="5752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Кокорин Илья Николаевич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Мастер п/о; ассистент кафедры «Технология машиностроения»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Победитель конкурса «ТОП-100 инженеров России» в нефтегазовой отрасли. Серебряный призер конкурса Славим человека труда в номинации «Лучший технолог-машиностроитель», аспирант 1 курса 15.06.01. Машиностроение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</a:tr>
              <a:tr h="5752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Ольга Николаевна </a:t>
                      </a:r>
                      <a:r>
                        <a:rPr lang="ru-RU" sz="800" dirty="0" err="1">
                          <a:effectLst/>
                        </a:rPr>
                        <a:t>Холмурзоева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З-д</a:t>
                      </a:r>
                      <a:r>
                        <a:rPr lang="ru-RU" sz="800" baseline="0" dirty="0" smtClean="0">
                          <a:effectLst/>
                        </a:rPr>
                        <a:t> </a:t>
                      </a:r>
                      <a:r>
                        <a:rPr lang="en-US" sz="800" baseline="0" dirty="0" smtClean="0">
                          <a:effectLst/>
                        </a:rPr>
                        <a:t>“</a:t>
                      </a:r>
                      <a:r>
                        <a:rPr lang="ru-RU" sz="800" baseline="0" dirty="0" smtClean="0">
                          <a:effectLst/>
                        </a:rPr>
                        <a:t>Электрон</a:t>
                      </a:r>
                      <a:r>
                        <a:rPr lang="en-US" sz="800" baseline="0" dirty="0" smtClean="0">
                          <a:effectLst/>
                        </a:rPr>
                        <a:t>”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Инженер-технолог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Образование высшее. Окончила Тюменский Нефтегазовый университет, Институт промышленных технологий и инжиниринга, кафедра Технология машиностроения», по специальности «инженер-технолог».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</a:tr>
              <a:tr h="5752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effectLst/>
                        </a:rPr>
                        <a:t>Руслан </a:t>
                      </a:r>
                      <a:r>
                        <a:rPr lang="ru-RU" sz="800" dirty="0" err="1" smtClean="0">
                          <a:effectLst/>
                        </a:rPr>
                        <a:t>Наифович</a:t>
                      </a:r>
                      <a:r>
                        <a:rPr lang="ru-RU" sz="800" dirty="0" smtClean="0">
                          <a:effectLst/>
                        </a:rPr>
                        <a:t> </a:t>
                      </a:r>
                      <a:r>
                        <a:rPr lang="ru-RU" sz="800" dirty="0" err="1" smtClean="0">
                          <a:effectLst/>
                        </a:rPr>
                        <a:t>Раемгулов</a:t>
                      </a:r>
                      <a:endParaRPr lang="ru-RU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Индивидуальный </a:t>
                      </a:r>
                      <a:r>
                        <a:rPr lang="ru-RU" sz="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проедприниматель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effectLst/>
                        </a:rPr>
                        <a:t>Образование высшее. Окончил Тюменский Нефтегазовый университет, Институт промышленных технологий и инжиниринга, кафедра Технология машиностроения», по специальности «инженер-технолог».</a:t>
                      </a:r>
                      <a:endParaRPr lang="ru-RU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</a:tr>
              <a:tr h="5752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Салтыков Олег 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Студент направления подготовки 15.03.01</a:t>
                      </a:r>
                    </a:p>
                    <a:p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«Технология машиностроения»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</a:tr>
              <a:tr h="5752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Давиди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Гивиевич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Джинджолава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Лаборант кафедры «Технология машиностроения»,</a:t>
                      </a:r>
                    </a:p>
                    <a:p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магистрант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Образование высшее. </a:t>
                      </a:r>
                      <a:r>
                        <a:rPr lang="ru-RU" sz="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УралГАХА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– Уральская государственная архитектурно-художественная академия, по специальности «дизайн».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</a:tr>
              <a:tr h="5752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40929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endParaRPr lang="en-US"/>
          </a:p>
        </p:txBody>
      </p:sp>
      <p:pic>
        <p:nvPicPr>
          <p:cNvPr id="14" name="Picture 13" descr="8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51435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853989" y="4653410"/>
            <a:ext cx="10197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dirty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www.tyuiu.ru</a:t>
            </a:r>
            <a:endParaRPr lang="en-US" sz="1400" dirty="0">
              <a:solidFill>
                <a:schemeClr val="bg1">
                  <a:lumMod val="8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5408" y="3890619"/>
            <a:ext cx="5328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ПЕРВЫЙ ВУЗ </a:t>
            </a:r>
            <a:b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</a:b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КОРПОРАЦИЙ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7382" y="142776"/>
            <a:ext cx="1885556" cy="9842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95976" y="1420024"/>
            <a:ext cx="5977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latin typeface="Arial Narrow" pitchFamily="34" charset="0"/>
              </a:rPr>
              <a:t>Благодарю за внимание!</a:t>
            </a:r>
            <a:endParaRPr lang="ru-RU" sz="4400" b="1" i="1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08512" y="24213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Ф.И.О.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претендента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Контактная информация (тел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., е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-mail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6707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346089"/>
            <a:ext cx="7971503" cy="413454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atin typeface="Arial Narrow" pitchFamily="34" charset="0"/>
              </a:rPr>
              <a:t>Цель НИОКР  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5" name="Заголовок 9"/>
          <p:cNvSpPr txBox="1">
            <a:spLocks/>
          </p:cNvSpPr>
          <p:nvPr/>
        </p:nvSpPr>
        <p:spPr>
          <a:xfrm>
            <a:off x="191514" y="1601830"/>
            <a:ext cx="7905135" cy="4134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 smtClean="0">
                <a:latin typeface="Arial Narrow" pitchFamily="34" charset="0"/>
              </a:rPr>
              <a:t>Задачи: </a:t>
            </a:r>
            <a:endParaRPr lang="ru-RU" sz="2700" b="1" dirty="0">
              <a:latin typeface="Arial Narrow" pitchFamily="34" charset="0"/>
            </a:endParaRPr>
          </a:p>
        </p:txBody>
      </p:sp>
      <p:sp>
        <p:nvSpPr>
          <p:cNvPr id="7" name="Объект 2"/>
          <p:cNvSpPr>
            <a:spLocks noGrp="1"/>
          </p:cNvSpPr>
          <p:nvPr/>
        </p:nvSpPr>
        <p:spPr>
          <a:xfrm>
            <a:off x="4859593" y="266956"/>
            <a:ext cx="2595716" cy="4198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1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 </a:t>
            </a:r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54429" y="899529"/>
            <a:ext cx="86722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lvl="0" indent="265113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>
                <a:ea typeface="Times New Roman" pitchFamily="18" charset="0"/>
                <a:cs typeface="Times New Roman" pitchFamily="18" charset="0"/>
              </a:rPr>
              <a:t>Цель реализации</a:t>
            </a:r>
            <a:r>
              <a:rPr lang="ru-RU" dirty="0">
                <a:ea typeface="Times New Roman" pitchFamily="18" charset="0"/>
                <a:cs typeface="Times New Roman" pitchFamily="18" charset="0"/>
              </a:rPr>
              <a:t> инновационного проекта:</a:t>
            </a:r>
            <a:r>
              <a:rPr lang="ru-RU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повышение </a:t>
            </a:r>
            <a:r>
              <a:rPr lang="ru-RU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эффективности применения беспилотных </a:t>
            </a:r>
            <a:r>
              <a:rPr lang="en-US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технологий </a:t>
            </a:r>
            <a:r>
              <a:rPr lang="ru-RU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в производстве.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1514" y="1918802"/>
            <a:ext cx="86352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lvl="0" indent="265113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b="1" dirty="0">
                <a:ea typeface="Times New Roman" pitchFamily="18" charset="0"/>
                <a:cs typeface="Times New Roman" pitchFamily="18" charset="0"/>
              </a:rPr>
              <a:t>Задачи инновационного проекта</a:t>
            </a:r>
            <a:r>
              <a:rPr lang="ru-RU" sz="1600" dirty="0">
                <a:ea typeface="Times New Roman" pitchFamily="18" charset="0"/>
                <a:cs typeface="Times New Roman" pitchFamily="18" charset="0"/>
              </a:rPr>
              <a:t>:</a:t>
            </a:r>
            <a:endParaRPr lang="ru-RU" sz="1600" dirty="0">
              <a:solidFill>
                <a:srgbClr val="000000"/>
              </a:solidFill>
              <a:ea typeface="Times New Roman" pitchFamily="18" charset="0"/>
              <a:cs typeface="Times New Roman" pitchFamily="18" charset="0"/>
            </a:endParaRPr>
          </a:p>
          <a:p>
            <a:pPr marL="1588" lvl="0" indent="-1588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- Разработка, проектирование и создания опытного образца автономной  транспортно-технологической  платформы модульной конструкции.</a:t>
            </a:r>
          </a:p>
          <a:p>
            <a:pPr marL="1588" lvl="0" indent="-1588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dirty="0">
                <a:solidFill>
                  <a:srgbClr val="000000"/>
                </a:solidFill>
                <a:ea typeface="Times New Roman" pitchFamily="18" charset="0"/>
              </a:rPr>
              <a:t> - Создания центра концентрации технологических компетенций в области разработки и  проектирования БТС и их компонентов.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  <a:ea typeface="Times New Roman" pitchFamily="18" charset="0"/>
              </a:rPr>
              <a:t>- Повышение уровня образования и профессиональных компетенций в области </a:t>
            </a: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  <a:ea typeface="Times New Roman" pitchFamily="18" charset="0"/>
              </a:rPr>
              <a:t>создания и эксплуатации БТС. </a:t>
            </a:r>
          </a:p>
          <a:p>
            <a:pPr marL="1588" lvl="0" indent="-1588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dirty="0">
                <a:solidFill>
                  <a:srgbClr val="000000"/>
                </a:solidFill>
                <a:ea typeface="Times New Roman" pitchFamily="18" charset="0"/>
              </a:rPr>
              <a:t>  - Внедрение новых профессий, создание высококвалифицированных рабочих мест на территории Тюменской области. </a:t>
            </a:r>
            <a:endParaRPr lang="ru-RU" sz="1600" dirty="0"/>
          </a:p>
          <a:p>
            <a:pPr marL="1588" lvl="0" indent="176213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dirty="0">
                <a:solidFill>
                  <a:srgbClr val="000000"/>
                </a:solidFill>
                <a:ea typeface="Times New Roman" pitchFamily="18" charset="0"/>
              </a:rPr>
              <a:t>Кроме этого, </a:t>
            </a:r>
            <a:r>
              <a:rPr lang="ru-RU" sz="1600" b="1" dirty="0">
                <a:solidFill>
                  <a:srgbClr val="000000"/>
                </a:solidFill>
                <a:ea typeface="Times New Roman" pitchFamily="18" charset="0"/>
              </a:rPr>
              <a:t>реализация инновационного проекта </a:t>
            </a:r>
            <a:r>
              <a:rPr lang="ru-RU" sz="1600" dirty="0">
                <a:solidFill>
                  <a:srgbClr val="000000"/>
                </a:solidFill>
                <a:ea typeface="Times New Roman" pitchFamily="18" charset="0"/>
              </a:rPr>
              <a:t>позволит освоить современные передовые технологии, которые будут затем вовлечены в промышленную кооперацию с целью создания конкурентоспособной продукции с высоким экспортным потенциалом.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2285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430105"/>
            <a:ext cx="7595419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Актуальность </a:t>
            </a:r>
            <a:b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2700" b="1" i="1" dirty="0" smtClean="0">
                <a:solidFill>
                  <a:schemeClr val="tx2"/>
                </a:solidFill>
                <a:latin typeface="Arial Narrow" pitchFamily="34" charset="0"/>
              </a:rPr>
              <a:t>проведения НИОКР и реализации проекта в целом 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/>
          </a:p>
        </p:txBody>
      </p:sp>
      <p:pic>
        <p:nvPicPr>
          <p:cNvPr id="7" name="Рисунок 6" descr="https://defence.ru/assets/content/article/2550/43158/future-fotor.jpg?nocache=76122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95" t="1362" r="14056" b="48593"/>
          <a:stretch/>
        </p:blipFill>
        <p:spPr bwMode="auto">
          <a:xfrm>
            <a:off x="1135133" y="1257013"/>
            <a:ext cx="2258698" cy="15300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://sc02.alicdn.com/kf/HTB15ml1kndYBeNkSmLyq6xfnVXab/China-to-UK-door-to-door-Alibaba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6" t="4988" r="8765" b="32035"/>
          <a:stretch/>
        </p:blipFill>
        <p:spPr bwMode="auto">
          <a:xfrm>
            <a:off x="5022204" y="1257013"/>
            <a:ext cx="2573215" cy="15300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0292" y="3014007"/>
            <a:ext cx="80234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78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</a:pPr>
            <a:r>
              <a:rPr lang="ru-RU" sz="1600" dirty="0">
                <a:ea typeface="Times New Roman" pitchFamily="18" charset="0"/>
                <a:cs typeface="Times New Roman" pitchFamily="18" charset="0"/>
              </a:rPr>
              <a:t>В настоящее время БПЛА </a:t>
            </a:r>
            <a:r>
              <a:rPr lang="ru-RU" sz="1600" dirty="0"/>
              <a:t>вертолетного типа </a:t>
            </a:r>
            <a:r>
              <a:rPr lang="ru-RU" sz="1600" dirty="0">
                <a:ea typeface="Times New Roman" pitchFamily="18" charset="0"/>
                <a:cs typeface="Times New Roman" pitchFamily="18" charset="0"/>
              </a:rPr>
              <a:t>оснащаются полезной нагрузкой самого различного назначения и выполнять  широкий спектр функций.</a:t>
            </a:r>
          </a:p>
          <a:p>
            <a:pPr lvl="0" indent="177800" algn="just" fontAlgn="base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</a:pPr>
            <a:r>
              <a:rPr lang="ru-RU" sz="1600" dirty="0">
                <a:solidFill>
                  <a:srgbClr val="000000"/>
                </a:solidFill>
                <a:ea typeface="Times New Roman" pitchFamily="18" charset="0"/>
              </a:rPr>
              <a:t>Промышленное применение беспилотных летательных аппаратов дает большие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</a:pPr>
            <a:r>
              <a:rPr lang="ru-RU" sz="1600" dirty="0">
                <a:solidFill>
                  <a:srgbClr val="000000"/>
                </a:solidFill>
                <a:ea typeface="Times New Roman" pitchFamily="18" charset="0"/>
              </a:rPr>
              <a:t>преимущества предприятиям нефтегазового комплекса в части геологоразведки, для контроля объектов добычи и транспортировки нефти, мониторинга состояния трубопроводов  и т.д.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2802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ÐÐ¿ÑÑÑÐºÐ¸Ð²Ð°Ð½Ð¸Ðµ Ñ Ð¿Ð¾Ð¼Ð¾ÑÑÑ Ð±ÐµÑÐ¿Ð¸Ð»Ð¾ÑÐ½Ð¸ÐºÐ¾Ð² ÑÐ¾ÑÐ¾, Ð¸Ð»Ð»ÑÑÑÑÐ°ÑÐ¸Ñ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" r="3557"/>
          <a:stretch>
            <a:fillRect/>
          </a:stretch>
        </p:blipFill>
        <p:spPr bwMode="auto">
          <a:xfrm>
            <a:off x="1169377" y="983857"/>
            <a:ext cx="2346933" cy="1416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pimg.mycdn.me/getImage?disableStub=true&amp;type=VIDEO_S_720&amp;url=http%3A%2F%2Fi.ytimg.com%2Fvi%2FIwNULmb6_eQ%2F0.jpg&amp;signatureToken=cIm7Po4JvZVh8Ot2olxvM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0"/>
          <a:stretch>
            <a:fillRect/>
          </a:stretch>
        </p:blipFill>
        <p:spPr bwMode="auto">
          <a:xfrm>
            <a:off x="5154472" y="1093396"/>
            <a:ext cx="2086163" cy="13530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016090" y="252369"/>
            <a:ext cx="3561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 smtClean="0"/>
              <a:t>Актуальность проведения НИОКР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8161" y="2762456"/>
            <a:ext cx="873448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/>
            <a:r>
              <a:rPr lang="ru-RU" dirty="0" smtClean="0"/>
              <a:t>Широко применяются БПЛА  и в сельском хозяйстве.</a:t>
            </a:r>
          </a:p>
          <a:p>
            <a:pPr indent="179388"/>
            <a:endParaRPr lang="ru-RU" dirty="0" smtClean="0"/>
          </a:p>
          <a:p>
            <a:pPr indent="179388"/>
            <a:r>
              <a:rPr lang="ru-RU" dirty="0" smtClean="0"/>
              <a:t>Основные ограничения на применение БПЛА вертолетного типа</a:t>
            </a:r>
            <a:r>
              <a:rPr lang="en-US" dirty="0" smtClean="0"/>
              <a:t>:</a:t>
            </a:r>
            <a:endParaRPr lang="ru-RU" dirty="0" smtClean="0"/>
          </a:p>
          <a:p>
            <a:pPr marL="342900" indent="-342900"/>
            <a:r>
              <a:rPr lang="ru-RU" dirty="0" smtClean="0"/>
              <a:t>1. Низкая автономность и необходимость постоянного взаимодействия с оператором.</a:t>
            </a:r>
          </a:p>
          <a:p>
            <a:pPr marL="342900" indent="-342900"/>
            <a:r>
              <a:rPr lang="ru-RU" dirty="0" smtClean="0"/>
              <a:t>2.  Необходимость специальной подготовки операторов БПЛА.</a:t>
            </a:r>
            <a:endParaRPr lang="en-US" dirty="0" smtClean="0"/>
          </a:p>
          <a:p>
            <a:pPr marL="342900" indent="-342900"/>
            <a:r>
              <a:rPr lang="ru-RU" dirty="0" smtClean="0"/>
              <a:t>3. Ограниченные длительность  полета (30 мин.) и радиус  действия (до 5 км).</a:t>
            </a:r>
          </a:p>
          <a:p>
            <a:pPr marL="342900" indent="-342900"/>
            <a:r>
              <a:rPr lang="ru-RU" dirty="0" smtClean="0"/>
              <a:t>4. Недостаточные пропускная способность и количество каналов связи.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2427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99979" y="2455521"/>
            <a:ext cx="85422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17780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 этом основными функциями автономной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транспортно - технологической </a:t>
            </a: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платформы в ходе решения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технологической задачи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являются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1. Периодическая регенерация источников питания БПЛА (замена или зарядка).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2. Автоматический контроль взлета-посадки БПЛА.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Автоматический контроль и управление параметрами полета БПЛА.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baseline="0" dirty="0" smtClean="0">
                <a:ea typeface="Times New Roman" pitchFamily="18" charset="0"/>
                <a:cs typeface="Times New Roman" pitchFamily="18" charset="0"/>
              </a:rPr>
              <a:t>4.</a:t>
            </a: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 Управление и контроль последовательности проведения БПЛА заданной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технологической задачи.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5. Текущая связь с оператором и движение по установленному маршруту.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90975" y="722161"/>
            <a:ext cx="395127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cs typeface="Times New Roman" pitchFamily="18" charset="0"/>
              </a:rPr>
              <a:t>Исходя из значительной востребовательности БПЛА,  расширение функциональных возможностей БПЛА является </a:t>
            </a:r>
            <a:r>
              <a:rPr lang="ru-RU" sz="1600" b="1" dirty="0" smtClean="0">
                <a:cs typeface="Times New Roman" pitchFamily="18" charset="0"/>
              </a:rPr>
              <a:t>достаточно актуальной </a:t>
            </a:r>
            <a:r>
              <a:rPr lang="ru-RU" sz="1600" dirty="0" smtClean="0">
                <a:cs typeface="Times New Roman" pitchFamily="18" charset="0"/>
              </a:rPr>
              <a:t>задачей. </a:t>
            </a:r>
          </a:p>
          <a:p>
            <a:pPr indent="1778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cs typeface="Times New Roman" pitchFamily="18" charset="0"/>
              </a:rPr>
              <a:t>В этой связи интеграция на одной платформе двух беспилотных технологий снимает основные  ограничения на применение БПЛА.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16090" y="252369"/>
            <a:ext cx="3561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 smtClean="0"/>
              <a:t>Актуальность проведения НИОКР</a:t>
            </a:r>
            <a:endParaRPr lang="ru-RU" b="1" dirty="0"/>
          </a:p>
        </p:txBody>
      </p:sp>
      <p:pic>
        <p:nvPicPr>
          <p:cNvPr id="7" name="Рисунок 6" descr="Photo-2018-09-24-00-13-45_7503.JPG"/>
          <p:cNvPicPr>
            <a:picLocks noChangeAspect="1"/>
          </p:cNvPicPr>
          <p:nvPr/>
        </p:nvPicPr>
        <p:blipFill>
          <a:blip r:embed="rId2" cstate="print"/>
          <a:srcRect l="12199" t="19120" r="10069" b="15393"/>
          <a:stretch>
            <a:fillRect/>
          </a:stretch>
        </p:blipFill>
        <p:spPr>
          <a:xfrm>
            <a:off x="1244459" y="621701"/>
            <a:ext cx="2552535" cy="21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90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32" y="915284"/>
            <a:ext cx="4146092" cy="245539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02838" y="3740415"/>
            <a:ext cx="46792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Беспилотный вездеход для бесконтактного </a:t>
            </a:r>
          </a:p>
          <a:p>
            <a:r>
              <a:rPr lang="ru-RU" dirty="0" smtClean="0"/>
              <a:t>мониторинга состояния нефтепроводов </a:t>
            </a:r>
          </a:p>
          <a:p>
            <a:r>
              <a:rPr lang="ru-RU" dirty="0" smtClean="0"/>
              <a:t>(разработчик -Роснефть).</a:t>
            </a:r>
            <a:endParaRPr lang="ru-RU" dirty="0"/>
          </a:p>
        </p:txBody>
      </p:sp>
      <p:pic>
        <p:nvPicPr>
          <p:cNvPr id="6" name="Рисунок 5" descr="Photo-2018-09-23-23-40-00_7500.JPG"/>
          <p:cNvPicPr>
            <a:picLocks noChangeAspect="1"/>
          </p:cNvPicPr>
          <p:nvPr/>
        </p:nvPicPr>
        <p:blipFill>
          <a:blip r:embed="rId3" cstate="print"/>
          <a:srcRect l="10069" t="24977" r="8472" b="15393"/>
          <a:stretch>
            <a:fillRect/>
          </a:stretch>
        </p:blipFill>
        <p:spPr>
          <a:xfrm>
            <a:off x="773416" y="920851"/>
            <a:ext cx="3236298" cy="236905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03384" y="3740415"/>
            <a:ext cx="34994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БПЛА в составе автономной  транспортно-технологической  платформы.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81069" y="141609"/>
            <a:ext cx="63532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 smtClean="0"/>
              <a:t>Изложение сущности и степени новизны НИОКР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b="1" dirty="0" smtClean="0"/>
              <a:t>и преимуществ по сравнению с аналогами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99250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0662" y="2578578"/>
            <a:ext cx="28678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Прототип беспилотного трактора от CNH </a:t>
            </a:r>
            <a:r>
              <a:rPr lang="ru-RU" sz="1400" dirty="0" err="1" smtClean="0"/>
              <a:t>Industrial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6" name="Рисунок 5" descr="https://i.ytimg.com/vi/2TDzNCoH9oA/maxresdefaul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8" t="20819" r="14579" b="8191"/>
          <a:stretch>
            <a:fillRect/>
          </a:stretch>
        </p:blipFill>
        <p:spPr bwMode="auto">
          <a:xfrm>
            <a:off x="708609" y="3101798"/>
            <a:ext cx="2437645" cy="1464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395" y="3101798"/>
            <a:ext cx="2093508" cy="143374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50878" y="4557981"/>
            <a:ext cx="27531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Беспилотный робототехнический </a:t>
            </a:r>
          </a:p>
          <a:p>
            <a:r>
              <a:rPr lang="ru-RU" sz="1400" dirty="0" smtClean="0"/>
              <a:t>комплекс Арго.</a:t>
            </a:r>
            <a:endParaRPr lang="ru-RU" sz="1400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09" y="1158359"/>
            <a:ext cx="2531925" cy="1428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06395" y="1226502"/>
            <a:ext cx="2220213" cy="1440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4847739" y="2607011"/>
            <a:ext cx="22108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/>
              <a:t>Агробот</a:t>
            </a:r>
            <a:r>
              <a:rPr lang="ru-RU" sz="1400" dirty="0" smtClean="0"/>
              <a:t> от </a:t>
            </a:r>
            <a:r>
              <a:rPr lang="en-US" sz="1400" dirty="0" err="1" smtClean="0"/>
              <a:t>Avrora</a:t>
            </a:r>
            <a:r>
              <a:rPr lang="en-US" sz="1400" dirty="0" smtClean="0"/>
              <a:t> Robotics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786601" y="4535539"/>
            <a:ext cx="35252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Беспилотный вездеход для диагностики </a:t>
            </a:r>
          </a:p>
          <a:p>
            <a:r>
              <a:rPr lang="ru-RU" sz="1400" dirty="0" smtClean="0"/>
              <a:t>магистральных  нефтепроводов (Роснефть).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81797" y="695648"/>
            <a:ext cx="84345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56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В последнее десятилетие наблюдается значительный</a:t>
            </a:r>
            <a:r>
              <a:rPr lang="ru-RU" sz="16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рост технологических инноваций по темам беспилотного транспорта</a:t>
            </a: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99715" y="145219"/>
            <a:ext cx="63532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 smtClean="0"/>
              <a:t>Изложение сущности и степени новизны НИОКР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b="1" dirty="0" smtClean="0"/>
              <a:t>и преимуществ по сравнению с аналогами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29358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28315" y="139413"/>
            <a:ext cx="63532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 smtClean="0"/>
              <a:t>Изложение сущности и степени новизны НИОКР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b="1" dirty="0" smtClean="0"/>
              <a:t>и преимуществ по сравнению с аналогами</a:t>
            </a:r>
            <a:endParaRPr lang="ru-RU" b="1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62921" y="3851790"/>
            <a:ext cx="834781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80975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Модульная технология разработки и проектирования </a:t>
            </a:r>
            <a:r>
              <a:rPr lang="ru-RU" sz="1400" dirty="0" smtClean="0">
                <a:ea typeface="Times New Roman" pitchFamily="18" charset="0"/>
                <a:cs typeface="Times New Roman" pitchFamily="18" charset="0"/>
              </a:rPr>
              <a:t>автономной транспортно-технологической платформы позволяет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 одной и  той же научно-технической и промышленной базе создавать как беспилотные производственные системы, рассчитанные на массовый спрос, так и  беспилотные средства военного назначения.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7" t="19025" r="1542" b="20075"/>
          <a:stretch/>
        </p:blipFill>
        <p:spPr>
          <a:xfrm>
            <a:off x="4607169" y="1902479"/>
            <a:ext cx="3593532" cy="17866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9" t="20403" r="18264" b="19995"/>
          <a:stretch/>
        </p:blipFill>
        <p:spPr>
          <a:xfrm>
            <a:off x="1002323" y="1902480"/>
            <a:ext cx="2936630" cy="1786683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42616" y="732928"/>
            <a:ext cx="858843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Модульная концепция автономной транспортно-технологической платформы: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1. базовый модуль – колесное шасси оптимальной конфигурации, предназначенное к применению для различных целей;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lvl="0" indent="1778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2. </a:t>
            </a:r>
            <a:r>
              <a:rPr lang="ru-RU" sz="14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набор съемных модулей, оснащенных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специализированным навесным технологическим оборудованием.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908616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ТИУ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ТИУ</Template>
  <TotalTime>8066</TotalTime>
  <Words>2881</Words>
  <Application>Microsoft Office PowerPoint</Application>
  <PresentationFormat>Экран (16:9)</PresentationFormat>
  <Paragraphs>481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Arial Narrow</vt:lpstr>
      <vt:lpstr>Calibri</vt:lpstr>
      <vt:lpstr>Times New Roman</vt:lpstr>
      <vt:lpstr>шаблон ТИУ</vt:lpstr>
      <vt:lpstr>Презентация PowerPoint</vt:lpstr>
      <vt:lpstr>Общая информация</vt:lpstr>
      <vt:lpstr>Цель НИОКР  </vt:lpstr>
      <vt:lpstr>Актуальность  проведения НИОКР и реализации проекта в целом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Жизненный цикл реализации инновационного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 МОЖЕТ ДАЖЕ В ДВЕ СТРОЧКИ</dc:title>
  <dc:creator>user</dc:creator>
  <cp:lastModifiedBy>Проскуряков Николай Александрович</cp:lastModifiedBy>
  <cp:revision>720</cp:revision>
  <cp:lastPrinted>2018-09-13T06:50:36Z</cp:lastPrinted>
  <dcterms:created xsi:type="dcterms:W3CDTF">2016-12-17T11:57:02Z</dcterms:created>
  <dcterms:modified xsi:type="dcterms:W3CDTF">2018-10-03T08:55:16Z</dcterms:modified>
</cp:coreProperties>
</file>