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77EF-B8CE-4139-BA5F-0A5D4E04747C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5675-B989-4CF5-A571-AFCF6BFEB2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77EF-B8CE-4139-BA5F-0A5D4E04747C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5675-B989-4CF5-A571-AFCF6BFEB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77EF-B8CE-4139-BA5F-0A5D4E04747C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5675-B989-4CF5-A571-AFCF6BFEB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77EF-B8CE-4139-BA5F-0A5D4E04747C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5675-B989-4CF5-A571-AFCF6BFEB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77EF-B8CE-4139-BA5F-0A5D4E04747C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5675-B989-4CF5-A571-AFCF6BFEB25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77EF-B8CE-4139-BA5F-0A5D4E04747C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5675-B989-4CF5-A571-AFCF6BFEB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77EF-B8CE-4139-BA5F-0A5D4E04747C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5675-B989-4CF5-A571-AFCF6BFEB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77EF-B8CE-4139-BA5F-0A5D4E04747C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5675-B989-4CF5-A571-AFCF6BFEB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77EF-B8CE-4139-BA5F-0A5D4E04747C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5675-B989-4CF5-A571-AFCF6BFEB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77EF-B8CE-4139-BA5F-0A5D4E04747C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5675-B989-4CF5-A571-AFCF6BFEB25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74377EF-B8CE-4139-BA5F-0A5D4E04747C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AFD5675-B989-4CF5-A571-AFCF6BFEB25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74377EF-B8CE-4139-BA5F-0A5D4E04747C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AFD5675-B989-4CF5-A571-AFCF6BFEB2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Док-ты\Койнония\эрос.jpg"/>
          <p:cNvPicPr>
            <a:picLocks noChangeAspect="1" noChangeArrowheads="1"/>
          </p:cNvPicPr>
          <p:nvPr/>
        </p:nvPicPr>
        <p:blipFill>
          <a:blip r:embed="rId2" cstate="print"/>
          <a:srcRect b="21841"/>
          <a:stretch>
            <a:fillRect/>
          </a:stretch>
        </p:blipFill>
        <p:spPr bwMode="auto">
          <a:xfrm>
            <a:off x="1475656" y="17240"/>
            <a:ext cx="6188222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45224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Три любви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260648"/>
            <a:ext cx="8640960" cy="4752528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9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just"/>
            <a:r>
              <a:rPr lang="ru-RU" sz="2000" i="1" dirty="0" err="1"/>
              <a:t>Агапэ</a:t>
            </a:r>
            <a:r>
              <a:rPr lang="ru-RU" sz="2000" dirty="0"/>
              <a:t> – это такое отношение к Другому, при котором Другой не теряет своей инаковости, сохраняя уникальность и неповторимость своего бытия (инобытия), поскольку именно это делает любимого безусловной ценностью для любящего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i="1" dirty="0"/>
              <a:t>Эрос</a:t>
            </a:r>
            <a:r>
              <a:rPr lang="ru-RU" sz="2000" dirty="0"/>
              <a:t> – это такое отношение к Другому, при котором инаковость последнего является необходимым условием трансгрессии, однако последняя направлена на самоуничтожение – на преодоление инаковости, снятие оппозиции «Я – Другой» в тотальности, которая, в сущности, и является объектом любовной жажды. Трагичность эроса заключается в его принципиальной невозможности, поскольку он хочет «все», что разрешимо лишь в смерти субъекта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i="1" dirty="0" err="1"/>
              <a:t>Афродизия</a:t>
            </a:r>
            <a:r>
              <a:rPr lang="ru-RU" sz="2000" dirty="0"/>
              <a:t> – это такое отношение к Другому, при котором Другой существует и обладает ценностью лишь в той степени, на сколько он является отражением Я любящего, а его инаковость – </a:t>
            </a:r>
            <a:r>
              <a:rPr lang="ru-RU" sz="2000" dirty="0" err="1"/>
              <a:t>номинальна</a:t>
            </a:r>
            <a:r>
              <a:rPr lang="ru-RU" sz="2000" dirty="0"/>
              <a:t>. Будучи </a:t>
            </a:r>
            <a:r>
              <a:rPr lang="ru-RU" sz="2000" dirty="0" err="1"/>
              <a:t>аутоэротичной</a:t>
            </a:r>
            <a:r>
              <a:rPr lang="ru-RU" sz="2000" dirty="0"/>
              <a:t>, </a:t>
            </a:r>
            <a:r>
              <a:rPr lang="ru-RU" sz="2000" i="1" dirty="0" err="1"/>
              <a:t>афродизия</a:t>
            </a:r>
            <a:r>
              <a:rPr lang="ru-RU" sz="2000" dirty="0"/>
              <a:t> направлена, прежде всего, на получение физиологического удовольствия, а поскольку всякий Другой есть отражение Я, то объект любви принципиально взаимозаменяем.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45224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Соотношения</a:t>
            </a:r>
            <a:endParaRPr lang="ru-RU" dirty="0"/>
          </a:p>
        </p:txBody>
      </p:sp>
      <p:pic>
        <p:nvPicPr>
          <p:cNvPr id="3074" name="Picture 2" descr="C:\Users\User\Desktop\матер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62980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45224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Удивление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556792"/>
            <a:ext cx="80772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7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>
              <a:spcBef>
                <a:spcPct val="0"/>
              </a:spcBef>
            </a:pPr>
            <a:r>
              <a:rPr lang="ru-RU" sz="4800" dirty="0" smtClean="0"/>
              <a:t>Лат. </a:t>
            </a:r>
            <a:r>
              <a:rPr lang="en-US" sz="4800" i="1" dirty="0" err="1" smtClean="0"/>
              <a:t>admiratio</a:t>
            </a:r>
            <a:r>
              <a:rPr lang="ru-RU" sz="4800" dirty="0" smtClean="0"/>
              <a:t> </a:t>
            </a:r>
            <a:r>
              <a:rPr lang="ru-RU" sz="4800" dirty="0"/>
              <a:t>связано со словом </a:t>
            </a:r>
            <a:r>
              <a:rPr lang="ru-RU" sz="4800" i="1" dirty="0" err="1"/>
              <a:t>miraculum</a:t>
            </a:r>
            <a:r>
              <a:rPr lang="ru-RU" sz="4800" dirty="0"/>
              <a:t> («чудо»), которое </a:t>
            </a:r>
            <a:r>
              <a:rPr lang="ru-RU" sz="4800" dirty="0" smtClean="0"/>
              <a:t>восходит </a:t>
            </a:r>
            <a:r>
              <a:rPr lang="ru-RU" sz="4800" dirty="0"/>
              <a:t>ПИЕ *</a:t>
            </a:r>
            <a:r>
              <a:rPr lang="en-US" sz="4800" i="1" dirty="0" err="1"/>
              <a:t>smei</a:t>
            </a:r>
            <a:r>
              <a:rPr lang="ru-RU" sz="4800" dirty="0"/>
              <a:t>-</a:t>
            </a:r>
            <a:r>
              <a:rPr lang="en-US" sz="4800" dirty="0"/>
              <a:t> </a:t>
            </a:r>
            <a:r>
              <a:rPr lang="ru-RU" sz="4800" dirty="0"/>
              <a:t>«улыбаться, смеяться». </a:t>
            </a: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48680"/>
            <a:ext cx="80772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>
              <a:spcBef>
                <a:spcPct val="0"/>
              </a:spcBef>
            </a:pPr>
            <a:r>
              <a:rPr lang="ru-RU" sz="3400" dirty="0" smtClean="0"/>
              <a:t>Гр. </a:t>
            </a:r>
            <a:r>
              <a:rPr lang="ru-RU" sz="3400" dirty="0" err="1" smtClean="0"/>
              <a:t>θαυμάζειν  </a:t>
            </a:r>
            <a:r>
              <a:rPr lang="ru-RU" sz="3400" dirty="0" smtClean="0"/>
              <a:t>- от </a:t>
            </a:r>
            <a:r>
              <a:rPr lang="ru-RU" sz="3400" dirty="0" err="1"/>
              <a:t>θαῦμα</a:t>
            </a:r>
            <a:r>
              <a:rPr lang="ru-RU" sz="3400" dirty="0"/>
              <a:t> («чудо»)</a:t>
            </a:r>
            <a:endParaRPr kumimoji="0" lang="ru-RU" sz="3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3573016"/>
            <a:ext cx="80772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ru-RU" sz="3400" dirty="0" smtClean="0"/>
              <a:t>Фр. </a:t>
            </a:r>
            <a:r>
              <a:rPr lang="ru-RU" sz="3400" i="1" dirty="0" err="1" smtClean="0"/>
              <a:t>étonnement</a:t>
            </a:r>
            <a:r>
              <a:rPr lang="ru-RU" sz="3400" dirty="0" smtClean="0"/>
              <a:t>, </a:t>
            </a:r>
            <a:r>
              <a:rPr lang="ru-RU" sz="3400" dirty="0"/>
              <a:t>возможно, восходит к латинскому  </a:t>
            </a:r>
            <a:r>
              <a:rPr lang="la-Latn" sz="3400" i="1" dirty="0"/>
              <a:t>tonare</a:t>
            </a:r>
            <a:r>
              <a:rPr lang="ru-RU" sz="3400" dirty="0"/>
              <a:t> («греметь</a:t>
            </a:r>
            <a:r>
              <a:rPr lang="ru-RU" sz="3400" dirty="0" smtClean="0"/>
              <a:t>»)</a:t>
            </a:r>
            <a:endParaRPr lang="ru-RU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45224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Граница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48680"/>
            <a:ext cx="8077200" cy="4104456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9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just">
              <a:spcBef>
                <a:spcPct val="0"/>
              </a:spcBef>
            </a:pPr>
            <a:r>
              <a:rPr lang="ru-RU" sz="3600" dirty="0" err="1"/>
              <a:t>ἔρως </a:t>
            </a:r>
            <a:r>
              <a:rPr lang="ru-RU" sz="3600" dirty="0"/>
              <a:t>(«любовь», «страсть</a:t>
            </a:r>
            <a:r>
              <a:rPr lang="ru-RU" sz="3600" dirty="0" smtClean="0"/>
              <a:t>») - от </a:t>
            </a:r>
            <a:r>
              <a:rPr lang="ru-RU" sz="3600" dirty="0"/>
              <a:t>глагола </a:t>
            </a:r>
            <a:r>
              <a:rPr lang="ru-RU" sz="3600" dirty="0" err="1"/>
              <a:t>ἔραμαι </a:t>
            </a:r>
            <a:r>
              <a:rPr lang="ru-RU" sz="3600" dirty="0"/>
              <a:t>(«любить», «страстно любить</a:t>
            </a:r>
            <a:r>
              <a:rPr lang="ru-RU" sz="3600" dirty="0" smtClean="0"/>
              <a:t>»)</a:t>
            </a:r>
          </a:p>
          <a:p>
            <a:pPr lvl="0" algn="just">
              <a:spcBef>
                <a:spcPct val="0"/>
              </a:spcBef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ru-RU" sz="3600" dirty="0" err="1"/>
              <a:t>ἔρα-μαι </a:t>
            </a:r>
            <a:r>
              <a:rPr lang="ru-RU" sz="3600" dirty="0" smtClean="0"/>
              <a:t>восходит ПИЕ корню </a:t>
            </a:r>
            <a:r>
              <a:rPr lang="ru-RU" sz="3600" i="1" dirty="0"/>
              <a:t>*h</a:t>
            </a:r>
            <a:r>
              <a:rPr lang="ru-RU" sz="3600" i="1" baseline="-25000" dirty="0"/>
              <a:t>1</a:t>
            </a:r>
            <a:r>
              <a:rPr lang="ru-RU" sz="3600" i="1" dirty="0"/>
              <a:t>erh</a:t>
            </a:r>
            <a:r>
              <a:rPr lang="ru-RU" sz="3600" i="1" baseline="-25000" dirty="0"/>
              <a:t>2</a:t>
            </a:r>
            <a:r>
              <a:rPr lang="ru-RU" sz="3600" i="1" dirty="0"/>
              <a:t>-</a:t>
            </a:r>
            <a:r>
              <a:rPr lang="ru-RU" sz="3600" dirty="0"/>
              <a:t>, который имеет значения «делить, «разделять</a:t>
            </a:r>
            <a:r>
              <a:rPr lang="ru-RU" sz="3600" dirty="0" smtClean="0"/>
              <a:t>» </a:t>
            </a:r>
          </a:p>
          <a:p>
            <a:pPr lvl="0" algn="just">
              <a:spcBef>
                <a:spcPct val="0"/>
              </a:spcBef>
            </a:pPr>
            <a:r>
              <a:rPr lang="ru-RU" sz="3600" dirty="0" smtClean="0"/>
              <a:t>хеттское </a:t>
            </a:r>
            <a:r>
              <a:rPr lang="ru-RU" sz="3600" i="1" dirty="0" err="1" smtClean="0"/>
              <a:t>arḫāš</a:t>
            </a:r>
            <a:r>
              <a:rPr lang="ru-RU" sz="3600" dirty="0"/>
              <a:t>, «граница», </a:t>
            </a:r>
            <a:r>
              <a:rPr lang="ru-RU" sz="3600" dirty="0" smtClean="0"/>
              <a:t>латинское </a:t>
            </a:r>
            <a:r>
              <a:rPr lang="ru-RU" sz="3600" i="1" dirty="0" err="1"/>
              <a:t>ōra</a:t>
            </a:r>
            <a:r>
              <a:rPr lang="ru-RU" sz="3600" dirty="0"/>
              <a:t>, «граница, побережье», </a:t>
            </a:r>
            <a:r>
              <a:rPr lang="ru-RU" sz="3600" dirty="0" err="1" smtClean="0"/>
              <a:t>староирландское</a:t>
            </a:r>
            <a:r>
              <a:rPr lang="ru-RU" sz="3600" dirty="0" smtClean="0"/>
              <a:t> </a:t>
            </a:r>
            <a:r>
              <a:rPr lang="en-US" sz="3600" i="1" dirty="0"/>
              <a:t>or</a:t>
            </a:r>
            <a:r>
              <a:rPr lang="ru-RU" sz="3600" dirty="0"/>
              <a:t>, «граница», </a:t>
            </a:r>
            <a:r>
              <a:rPr lang="ru-RU" sz="3600" dirty="0" smtClean="0"/>
              <a:t>литовское </a:t>
            </a:r>
            <a:r>
              <a:rPr lang="ru-RU" sz="3600" i="1" dirty="0" err="1"/>
              <a:t>ìrti</a:t>
            </a:r>
            <a:r>
              <a:rPr lang="ru-RU" sz="3600" dirty="0"/>
              <a:t>, «распадаться</a:t>
            </a:r>
            <a:r>
              <a:rPr lang="ru-RU" sz="3600" dirty="0" smtClean="0"/>
              <a:t>»</a:t>
            </a:r>
            <a:endParaRPr kumimoji="0" lang="ru-RU" sz="3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45224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Граница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48680"/>
            <a:ext cx="8077200" cy="4104456"/>
          </a:xfrm>
          <a:prstGeom prst="rect">
            <a:avLst/>
          </a:prstGeom>
        </p:spPr>
        <p:txBody>
          <a:bodyPr vert="horz" lIns="91440" tIns="0" rIns="45720" bIns="0" rtlCol="0" anchor="t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just">
              <a:spcBef>
                <a:spcPct val="0"/>
              </a:spcBef>
            </a:pPr>
            <a:r>
              <a:rPr lang="ru-RU" sz="3600" i="1" dirty="0" err="1"/>
              <a:t>diligo</a:t>
            </a:r>
            <a:r>
              <a:rPr lang="ru-RU" sz="3600" dirty="0"/>
              <a:t>, «любить, ценить, уважать</a:t>
            </a:r>
            <a:r>
              <a:rPr lang="ru-RU" sz="3600" dirty="0" smtClean="0"/>
              <a:t>»</a:t>
            </a:r>
          </a:p>
          <a:p>
            <a:pPr lvl="0" algn="just">
              <a:spcBef>
                <a:spcPct val="0"/>
              </a:spcBef>
            </a:pPr>
            <a:r>
              <a:rPr lang="ru-RU" sz="3600" dirty="0" smtClean="0"/>
              <a:t>из </a:t>
            </a:r>
            <a:r>
              <a:rPr lang="en-US" sz="3600" i="1" dirty="0" err="1"/>
              <a:t>dis</a:t>
            </a:r>
            <a:r>
              <a:rPr lang="ru-RU" sz="3600" i="1" dirty="0"/>
              <a:t>-</a:t>
            </a:r>
            <a:r>
              <a:rPr lang="ru-RU" sz="3600" dirty="0"/>
              <a:t> и </a:t>
            </a:r>
            <a:r>
              <a:rPr lang="en-US" sz="3600" i="1" dirty="0" err="1"/>
              <a:t>lego</a:t>
            </a:r>
            <a:r>
              <a:rPr lang="ru-RU" sz="3600" dirty="0"/>
              <a:t>, </a:t>
            </a:r>
            <a:r>
              <a:rPr lang="en-US" sz="3600" i="1" dirty="0" err="1"/>
              <a:t>legere</a:t>
            </a:r>
            <a:r>
              <a:rPr lang="ru-RU" sz="3600" dirty="0"/>
              <a:t>, что вместе можно прочитать как «разделять или отбирать</a:t>
            </a:r>
            <a:r>
              <a:rPr lang="ru-RU" sz="3600" dirty="0" smtClean="0"/>
              <a:t>»</a:t>
            </a:r>
          </a:p>
          <a:p>
            <a:pPr lvl="0" algn="just">
              <a:spcBef>
                <a:spcPct val="0"/>
              </a:spcBef>
            </a:pPr>
            <a:r>
              <a:rPr lang="ru-RU" sz="3600" dirty="0" smtClean="0"/>
              <a:t>Санскр. корень </a:t>
            </a:r>
            <a:r>
              <a:rPr lang="ru-RU" sz="3600" i="1" dirty="0" err="1"/>
              <a:t>bhaj</a:t>
            </a:r>
            <a:r>
              <a:rPr lang="ru-RU" sz="3600" dirty="0"/>
              <a:t>- производит глаголы «разделять», а также</a:t>
            </a:r>
            <a:r>
              <a:rPr lang="ru-RU" sz="3600" i="1" dirty="0"/>
              <a:t> </a:t>
            </a:r>
            <a:r>
              <a:rPr lang="ru-RU" sz="3600" dirty="0"/>
              <a:t>«использовать, наслаждаться, уважать, любить</a:t>
            </a:r>
            <a:r>
              <a:rPr lang="ru-RU" sz="3600" dirty="0" smtClean="0"/>
              <a:t>»</a:t>
            </a:r>
            <a:endParaRPr kumimoji="0" lang="ru-RU" sz="3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45224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Граница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48680"/>
            <a:ext cx="8077200" cy="4104456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just">
              <a:spcBef>
                <a:spcPct val="0"/>
              </a:spcBef>
            </a:pPr>
            <a:r>
              <a:rPr lang="ru-RU" sz="3600" dirty="0"/>
              <a:t>В </a:t>
            </a:r>
            <a:r>
              <a:rPr lang="ru-RU" sz="3600" dirty="0" smtClean="0"/>
              <a:t>имеем следующую семантическую </a:t>
            </a:r>
            <a:r>
              <a:rPr lang="ru-RU" sz="3600" dirty="0"/>
              <a:t>эволюцию: </a:t>
            </a:r>
            <a:endParaRPr lang="ru-RU" sz="3600" dirty="0" smtClean="0"/>
          </a:p>
          <a:p>
            <a:pPr lvl="0" algn="just">
              <a:spcBef>
                <a:spcPct val="0"/>
              </a:spcBef>
            </a:pPr>
            <a:endParaRPr lang="ru-RU" sz="3600" dirty="0"/>
          </a:p>
          <a:p>
            <a:pPr lvl="0" algn="just">
              <a:spcBef>
                <a:spcPct val="0"/>
              </a:spcBef>
            </a:pPr>
            <a:r>
              <a:rPr lang="ru-RU" sz="3600" dirty="0" smtClean="0"/>
              <a:t>«</a:t>
            </a:r>
            <a:r>
              <a:rPr lang="ru-RU" sz="3600" dirty="0"/>
              <a:t>разделять/отделять (для себя)» &gt; «наслаждаться» &gt; «любить»</a:t>
            </a:r>
            <a:endParaRPr kumimoji="0" lang="ru-RU" sz="3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45224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Оппозиции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48680"/>
            <a:ext cx="8077200" cy="4104456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6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just"/>
            <a:r>
              <a:rPr lang="ru-RU" sz="3600" dirty="0" err="1"/>
              <a:t>Привативная</a:t>
            </a:r>
            <a:r>
              <a:rPr lang="ru-RU" sz="3600" dirty="0"/>
              <a:t> оппозиция, </a:t>
            </a:r>
            <a:r>
              <a:rPr lang="ru-RU" sz="3600" dirty="0" smtClean="0"/>
              <a:t>предполагает</a:t>
            </a:r>
            <a:r>
              <a:rPr lang="ru-RU" sz="3600" dirty="0"/>
              <a:t>, что один член характеризуется наличием определенного признака («коррелятивного признака»), другой – отсутствием этого признака (напр., </a:t>
            </a:r>
            <a:r>
              <a:rPr lang="ru-RU" sz="3600" dirty="0" err="1"/>
              <a:t>звонкий-незвонкий</a:t>
            </a:r>
            <a:r>
              <a:rPr lang="ru-RU" sz="3600" dirty="0"/>
              <a:t>,  [</a:t>
            </a:r>
            <a:r>
              <a:rPr lang="ru-RU" sz="3600" dirty="0" err="1"/>
              <a:t>p</a:t>
            </a:r>
            <a:r>
              <a:rPr lang="ru-RU" sz="3600" dirty="0"/>
              <a:t>] : [</a:t>
            </a:r>
            <a:r>
              <a:rPr lang="ru-RU" sz="3600" dirty="0" err="1"/>
              <a:t>b</a:t>
            </a:r>
            <a:r>
              <a:rPr lang="ru-RU" sz="3600" dirty="0"/>
              <a:t>]+, [</a:t>
            </a:r>
            <a:r>
              <a:rPr lang="ru-RU" sz="3600" dirty="0" err="1"/>
              <a:t>t</a:t>
            </a:r>
            <a:r>
              <a:rPr lang="ru-RU" sz="3600" dirty="0"/>
              <a:t>] : [</a:t>
            </a:r>
            <a:r>
              <a:rPr lang="ru-RU" sz="3600" dirty="0" err="1"/>
              <a:t>d</a:t>
            </a:r>
            <a:r>
              <a:rPr lang="ru-RU" sz="3600" dirty="0"/>
              <a:t>]+). </a:t>
            </a:r>
          </a:p>
          <a:p>
            <a:pPr algn="just"/>
            <a:endParaRPr lang="ru-RU" sz="3600" dirty="0" smtClean="0"/>
          </a:p>
          <a:p>
            <a:pPr algn="just"/>
            <a:r>
              <a:rPr lang="ru-RU" sz="3600" dirty="0" smtClean="0"/>
              <a:t>В </a:t>
            </a:r>
            <a:r>
              <a:rPr lang="ru-RU" sz="3600" dirty="0" err="1" smtClean="0"/>
              <a:t>градуальной</a:t>
            </a:r>
            <a:r>
              <a:rPr lang="ru-RU" sz="3600" dirty="0" smtClean="0"/>
              <a:t> оппозиции </a:t>
            </a:r>
            <a:r>
              <a:rPr lang="ru-RU" sz="3600" dirty="0"/>
              <a:t>члены характеризуются различной степенью одного признака (напр., различные степени раствора у гласных ([</a:t>
            </a:r>
            <a:r>
              <a:rPr lang="ru-RU" sz="3600" dirty="0" err="1"/>
              <a:t>a</a:t>
            </a:r>
            <a:r>
              <a:rPr lang="ru-RU" sz="3600" dirty="0"/>
              <a:t>] : [</a:t>
            </a:r>
            <a:r>
              <a:rPr lang="ru-RU" sz="3600" dirty="0" err="1"/>
              <a:t>o</a:t>
            </a:r>
            <a:r>
              <a:rPr lang="ru-RU" sz="3600" dirty="0"/>
              <a:t>] : [</a:t>
            </a:r>
            <a:r>
              <a:rPr lang="ru-RU" sz="3600" dirty="0" err="1"/>
              <a:t>u</a:t>
            </a:r>
            <a:r>
              <a:rPr lang="ru-RU" sz="3600" dirty="0"/>
              <a:t>] , </a:t>
            </a:r>
            <a:r>
              <a:rPr lang="en-US" sz="3600" dirty="0" err="1"/>
              <a:t>i</a:t>
            </a:r>
            <a:r>
              <a:rPr lang="ru-RU" sz="3600" dirty="0"/>
              <a:t>-</a:t>
            </a:r>
            <a:r>
              <a:rPr lang="en-US" sz="3600" dirty="0"/>
              <a:t>e</a:t>
            </a:r>
            <a:r>
              <a:rPr lang="ru-RU" sz="3600" dirty="0"/>
              <a:t>), разной степенью лабиализации ([</a:t>
            </a:r>
            <a:r>
              <a:rPr lang="ru-RU" sz="3600" dirty="0" err="1"/>
              <a:t>o</a:t>
            </a:r>
            <a:r>
              <a:rPr lang="ru-RU" sz="3600" dirty="0"/>
              <a:t>] : [</a:t>
            </a:r>
            <a:r>
              <a:rPr lang="ru-RU" sz="3600" dirty="0" err="1"/>
              <a:t>u</a:t>
            </a:r>
            <a:r>
              <a:rPr lang="ru-RU" sz="3600" dirty="0"/>
              <a:t>]) или различная высота тона). </a:t>
            </a:r>
          </a:p>
          <a:p>
            <a:pPr algn="just"/>
            <a:endParaRPr lang="ru-RU" sz="3600" dirty="0" smtClean="0"/>
          </a:p>
          <a:p>
            <a:pPr algn="just"/>
            <a:r>
              <a:rPr lang="ru-RU" sz="3600" dirty="0" smtClean="0"/>
              <a:t>В </a:t>
            </a:r>
            <a:r>
              <a:rPr lang="ru-RU" sz="3600" dirty="0" err="1" smtClean="0"/>
              <a:t>эквиполентной</a:t>
            </a:r>
            <a:r>
              <a:rPr lang="ru-RU" sz="3600" dirty="0" smtClean="0"/>
              <a:t> оппозиции </a:t>
            </a:r>
            <a:r>
              <a:rPr lang="ru-RU" sz="3600" dirty="0"/>
              <a:t>оба члена логически равноправны (напр., [</a:t>
            </a:r>
            <a:r>
              <a:rPr lang="ru-RU" sz="3600" dirty="0" err="1"/>
              <a:t>p</a:t>
            </a:r>
            <a:r>
              <a:rPr lang="ru-RU" sz="3600" dirty="0"/>
              <a:t>] : [</a:t>
            </a:r>
            <a:r>
              <a:rPr lang="ru-RU" sz="3600" dirty="0" err="1"/>
              <a:t>t</a:t>
            </a:r>
            <a:r>
              <a:rPr lang="ru-RU" sz="3600" dirty="0"/>
              <a:t>], [</a:t>
            </a:r>
            <a:r>
              <a:rPr lang="ru-RU" sz="3600" dirty="0" err="1"/>
              <a:t>f</a:t>
            </a:r>
            <a:r>
              <a:rPr lang="ru-RU" sz="3600" dirty="0"/>
              <a:t>] : [</a:t>
            </a:r>
            <a:r>
              <a:rPr lang="ru-RU" sz="3600" dirty="0" err="1"/>
              <a:t>k</a:t>
            </a:r>
            <a:r>
              <a:rPr lang="ru-RU" sz="3600" dirty="0"/>
              <a:t>]), т.к. они не отрицают признаки друг друга, а также не характеризуются степенью одного и того же признака.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45224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Оппозиции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48680"/>
            <a:ext cx="8077200" cy="4104456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6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just"/>
            <a:r>
              <a:rPr lang="ru-RU" sz="3600" dirty="0" err="1"/>
              <a:t>Привативная</a:t>
            </a:r>
            <a:r>
              <a:rPr lang="ru-RU" sz="3600" dirty="0"/>
              <a:t> оппозиция, </a:t>
            </a:r>
            <a:r>
              <a:rPr lang="ru-RU" sz="3600" dirty="0" smtClean="0"/>
              <a:t>предполагает</a:t>
            </a:r>
            <a:r>
              <a:rPr lang="ru-RU" sz="3600" dirty="0"/>
              <a:t>, что один член характеризуется наличием определенного признака («коррелятивного признака»), другой – отсутствием этого признака (напр., </a:t>
            </a:r>
            <a:r>
              <a:rPr lang="ru-RU" sz="3600" dirty="0" err="1"/>
              <a:t>звонкий-незвонкий</a:t>
            </a:r>
            <a:r>
              <a:rPr lang="ru-RU" sz="3600" dirty="0"/>
              <a:t>,  [</a:t>
            </a:r>
            <a:r>
              <a:rPr lang="ru-RU" sz="3600" dirty="0" err="1"/>
              <a:t>p</a:t>
            </a:r>
            <a:r>
              <a:rPr lang="ru-RU" sz="3600" dirty="0"/>
              <a:t>] : [</a:t>
            </a:r>
            <a:r>
              <a:rPr lang="ru-RU" sz="3600" dirty="0" err="1"/>
              <a:t>b</a:t>
            </a:r>
            <a:r>
              <a:rPr lang="ru-RU" sz="3600" dirty="0"/>
              <a:t>]+, [</a:t>
            </a:r>
            <a:r>
              <a:rPr lang="ru-RU" sz="3600" dirty="0" err="1"/>
              <a:t>t</a:t>
            </a:r>
            <a:r>
              <a:rPr lang="ru-RU" sz="3600" dirty="0"/>
              <a:t>] : [</a:t>
            </a:r>
            <a:r>
              <a:rPr lang="ru-RU" sz="3600" dirty="0" err="1"/>
              <a:t>d</a:t>
            </a:r>
            <a:r>
              <a:rPr lang="ru-RU" sz="3600" dirty="0"/>
              <a:t>]+). </a:t>
            </a:r>
          </a:p>
          <a:p>
            <a:pPr algn="just"/>
            <a:endParaRPr lang="ru-RU" sz="3600" dirty="0" smtClean="0"/>
          </a:p>
          <a:p>
            <a:pPr algn="just"/>
            <a:r>
              <a:rPr lang="ru-RU" sz="3600" dirty="0" smtClean="0"/>
              <a:t>В </a:t>
            </a:r>
            <a:r>
              <a:rPr lang="ru-RU" sz="3600" dirty="0" err="1" smtClean="0"/>
              <a:t>градуальной</a:t>
            </a:r>
            <a:r>
              <a:rPr lang="ru-RU" sz="3600" dirty="0" smtClean="0"/>
              <a:t> оппозиции </a:t>
            </a:r>
            <a:r>
              <a:rPr lang="ru-RU" sz="3600" dirty="0"/>
              <a:t>члены характеризуются различной степенью одного признака (напр., различные степени раствора у гласных ([</a:t>
            </a:r>
            <a:r>
              <a:rPr lang="ru-RU" sz="3600" dirty="0" err="1"/>
              <a:t>a</a:t>
            </a:r>
            <a:r>
              <a:rPr lang="ru-RU" sz="3600" dirty="0"/>
              <a:t>] : [</a:t>
            </a:r>
            <a:r>
              <a:rPr lang="ru-RU" sz="3600" dirty="0" err="1"/>
              <a:t>o</a:t>
            </a:r>
            <a:r>
              <a:rPr lang="ru-RU" sz="3600" dirty="0"/>
              <a:t>] : [</a:t>
            </a:r>
            <a:r>
              <a:rPr lang="ru-RU" sz="3600" dirty="0" err="1"/>
              <a:t>u</a:t>
            </a:r>
            <a:r>
              <a:rPr lang="ru-RU" sz="3600" dirty="0"/>
              <a:t>] , </a:t>
            </a:r>
            <a:r>
              <a:rPr lang="en-US" sz="3600" dirty="0" err="1"/>
              <a:t>i</a:t>
            </a:r>
            <a:r>
              <a:rPr lang="ru-RU" sz="3600" dirty="0"/>
              <a:t>-</a:t>
            </a:r>
            <a:r>
              <a:rPr lang="en-US" sz="3600" dirty="0"/>
              <a:t>e</a:t>
            </a:r>
            <a:r>
              <a:rPr lang="ru-RU" sz="3600" dirty="0"/>
              <a:t>), разной степенью лабиализации ([</a:t>
            </a:r>
            <a:r>
              <a:rPr lang="ru-RU" sz="3600" dirty="0" err="1"/>
              <a:t>o</a:t>
            </a:r>
            <a:r>
              <a:rPr lang="ru-RU" sz="3600" dirty="0"/>
              <a:t>] : [</a:t>
            </a:r>
            <a:r>
              <a:rPr lang="ru-RU" sz="3600" dirty="0" err="1"/>
              <a:t>u</a:t>
            </a:r>
            <a:r>
              <a:rPr lang="ru-RU" sz="3600" dirty="0"/>
              <a:t>]) или различная высота тона). </a:t>
            </a:r>
          </a:p>
          <a:p>
            <a:pPr algn="just"/>
            <a:endParaRPr lang="ru-RU" sz="3600" dirty="0" smtClean="0"/>
          </a:p>
          <a:p>
            <a:pPr algn="just"/>
            <a:r>
              <a:rPr lang="ru-RU" sz="3600" dirty="0" smtClean="0"/>
              <a:t>В </a:t>
            </a:r>
            <a:r>
              <a:rPr lang="ru-RU" sz="3600" dirty="0" err="1" smtClean="0"/>
              <a:t>эквиполентной</a:t>
            </a:r>
            <a:r>
              <a:rPr lang="ru-RU" sz="3600" dirty="0" smtClean="0"/>
              <a:t> оппозиции </a:t>
            </a:r>
            <a:r>
              <a:rPr lang="ru-RU" sz="3600" dirty="0"/>
              <a:t>оба члена логически равноправны (напр., [</a:t>
            </a:r>
            <a:r>
              <a:rPr lang="ru-RU" sz="3600" dirty="0" err="1"/>
              <a:t>p</a:t>
            </a:r>
            <a:r>
              <a:rPr lang="ru-RU" sz="3600" dirty="0"/>
              <a:t>] : [</a:t>
            </a:r>
            <a:r>
              <a:rPr lang="ru-RU" sz="3600" dirty="0" err="1"/>
              <a:t>t</a:t>
            </a:r>
            <a:r>
              <a:rPr lang="ru-RU" sz="3600" dirty="0"/>
              <a:t>], [</a:t>
            </a:r>
            <a:r>
              <a:rPr lang="ru-RU" sz="3600" dirty="0" err="1"/>
              <a:t>f</a:t>
            </a:r>
            <a:r>
              <a:rPr lang="ru-RU" sz="3600" dirty="0"/>
              <a:t>] : [</a:t>
            </a:r>
            <a:r>
              <a:rPr lang="ru-RU" sz="3600" dirty="0" err="1"/>
              <a:t>k</a:t>
            </a:r>
            <a:r>
              <a:rPr lang="ru-RU" sz="3600" dirty="0"/>
              <a:t>]), т.к. они не отрицают признаки друг друга, а также не характеризуются степенью одного и того же признака.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45224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Оппозиции</a:t>
            </a:r>
            <a:endParaRPr lang="ru-RU" dirty="0"/>
          </a:p>
        </p:txBody>
      </p:sp>
      <p:pic>
        <p:nvPicPr>
          <p:cNvPr id="1026" name="Picture 2" descr="C:\Users\User\Desktop\эквиполентность.png"/>
          <p:cNvPicPr>
            <a:picLocks noChangeAspect="1" noChangeArrowheads="1"/>
          </p:cNvPicPr>
          <p:nvPr/>
        </p:nvPicPr>
        <p:blipFill>
          <a:blip r:embed="rId2" cstate="print"/>
          <a:srcRect b="22000"/>
          <a:stretch>
            <a:fillRect/>
          </a:stretch>
        </p:blipFill>
        <p:spPr bwMode="auto">
          <a:xfrm>
            <a:off x="179512" y="692696"/>
            <a:ext cx="8867047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45224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Три любви</a:t>
            </a:r>
            <a:endParaRPr lang="ru-RU" dirty="0"/>
          </a:p>
        </p:txBody>
      </p:sp>
      <p:pic>
        <p:nvPicPr>
          <p:cNvPr id="2050" name="Picture 2" descr="C:\Users\User\Desktop\эквиполентность.jpg"/>
          <p:cNvPicPr>
            <a:picLocks noChangeAspect="1" noChangeArrowheads="1"/>
          </p:cNvPicPr>
          <p:nvPr/>
        </p:nvPicPr>
        <p:blipFill>
          <a:blip r:embed="rId2" cstate="print"/>
          <a:srcRect l="890"/>
          <a:stretch>
            <a:fillRect/>
          </a:stretch>
        </p:blipFill>
        <p:spPr bwMode="auto">
          <a:xfrm>
            <a:off x="539552" y="692696"/>
            <a:ext cx="801789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56</TotalTime>
  <Words>388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Модульная</vt:lpstr>
      <vt:lpstr>Слайд 1</vt:lpstr>
      <vt:lpstr>Удивление</vt:lpstr>
      <vt:lpstr>Граница</vt:lpstr>
      <vt:lpstr>Граница</vt:lpstr>
      <vt:lpstr>Граница</vt:lpstr>
      <vt:lpstr>Оппозиции</vt:lpstr>
      <vt:lpstr>Оппозиции</vt:lpstr>
      <vt:lpstr>Оппозиции</vt:lpstr>
      <vt:lpstr>Три любви</vt:lpstr>
      <vt:lpstr>Три любви</vt:lpstr>
      <vt:lpstr>Соотношения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Удивление</dc:title>
  <dc:creator>Пользователь</dc:creator>
  <cp:lastModifiedBy>Пользователь</cp:lastModifiedBy>
  <cp:revision>7</cp:revision>
  <dcterms:created xsi:type="dcterms:W3CDTF">2018-11-15T11:38:11Z</dcterms:created>
  <dcterms:modified xsi:type="dcterms:W3CDTF">2018-11-15T12:34:36Z</dcterms:modified>
</cp:coreProperties>
</file>