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34"/>
  </p:notesMasterIdLst>
  <p:handoutMasterIdLst>
    <p:handoutMasterId r:id="rId35"/>
  </p:handoutMasterIdLst>
  <p:sldIdLst>
    <p:sldId id="256" r:id="rId2"/>
    <p:sldId id="371" r:id="rId3"/>
    <p:sldId id="373" r:id="rId4"/>
    <p:sldId id="381" r:id="rId5"/>
    <p:sldId id="382" r:id="rId6"/>
    <p:sldId id="383" r:id="rId7"/>
    <p:sldId id="379" r:id="rId8"/>
    <p:sldId id="384" r:id="rId9"/>
    <p:sldId id="385" r:id="rId10"/>
    <p:sldId id="374" r:id="rId11"/>
    <p:sldId id="376" r:id="rId12"/>
    <p:sldId id="388" r:id="rId13"/>
    <p:sldId id="389" r:id="rId14"/>
    <p:sldId id="391" r:id="rId15"/>
    <p:sldId id="377" r:id="rId16"/>
    <p:sldId id="399" r:id="rId17"/>
    <p:sldId id="392" r:id="rId18"/>
    <p:sldId id="393" r:id="rId19"/>
    <p:sldId id="395" r:id="rId20"/>
    <p:sldId id="396" r:id="rId21"/>
    <p:sldId id="400" r:id="rId22"/>
    <p:sldId id="401" r:id="rId23"/>
    <p:sldId id="402" r:id="rId24"/>
    <p:sldId id="403" r:id="rId25"/>
    <p:sldId id="398" r:id="rId26"/>
    <p:sldId id="397" r:id="rId27"/>
    <p:sldId id="394" r:id="rId28"/>
    <p:sldId id="405" r:id="rId29"/>
    <p:sldId id="404" r:id="rId30"/>
    <p:sldId id="406" r:id="rId31"/>
    <p:sldId id="407" r:id="rId32"/>
    <p:sldId id="365" r:id="rId33"/>
  </p:sldIdLst>
  <p:sldSz cx="9144000" cy="5143500" type="screen16x9"/>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756">
          <p15:clr>
            <a:srgbClr val="A4A3A4"/>
          </p15:clr>
        </p15:guide>
        <p15:guide id="2" orient="horz" pos="3030">
          <p15:clr>
            <a:srgbClr val="A4A3A4"/>
          </p15:clr>
        </p15:guide>
        <p15:guide id="3" orient="horz" pos="1351">
          <p15:clr>
            <a:srgbClr val="A4A3A4"/>
          </p15:clr>
        </p15:guide>
        <p15:guide id="4" orient="horz" pos="1632">
          <p15:clr>
            <a:srgbClr val="A4A3A4"/>
          </p15:clr>
        </p15:guide>
        <p15:guide id="5" orient="horz" pos="706">
          <p15:clr>
            <a:srgbClr val="A4A3A4"/>
          </p15:clr>
        </p15:guide>
        <p15:guide id="6" orient="horz" pos="355">
          <p15:clr>
            <a:srgbClr val="A4A3A4"/>
          </p15:clr>
        </p15:guide>
        <p15:guide id="7" orient="horz" pos="1880">
          <p15:clr>
            <a:srgbClr val="A4A3A4"/>
          </p15:clr>
        </p15:guide>
        <p15:guide id="8" orient="horz" pos="491">
          <p15:clr>
            <a:srgbClr val="A4A3A4"/>
          </p15:clr>
        </p15:guide>
        <p15:guide id="9" pos="2910">
          <p15:clr>
            <a:srgbClr val="A4A3A4"/>
          </p15:clr>
        </p15:guide>
        <p15:guide id="10" pos="340">
          <p15:clr>
            <a:srgbClr val="A4A3A4"/>
          </p15:clr>
        </p15:guide>
        <p15:guide id="11" pos="1559">
          <p15:clr>
            <a:srgbClr val="A4A3A4"/>
          </p15:clr>
        </p15:guide>
        <p15:guide id="12" pos="4031">
          <p15:clr>
            <a:srgbClr val="A4A3A4"/>
          </p15:clr>
        </p15:guide>
        <p15:guide id="13" pos="5410">
          <p15:clr>
            <a:srgbClr val="A4A3A4"/>
          </p15:clr>
        </p15:guide>
        <p15:guide id="14" pos="49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A95"/>
    <a:srgbClr val="E4E4E4"/>
    <a:srgbClr val="3DB2BF"/>
    <a:srgbClr val="372B61"/>
    <a:srgbClr val="37ABA0"/>
    <a:srgbClr val="48A7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52" autoAdjust="0"/>
    <p:restoredTop sz="96957" autoAdjust="0"/>
  </p:normalViewPr>
  <p:slideViewPr>
    <p:cSldViewPr snapToGrid="0">
      <p:cViewPr>
        <p:scale>
          <a:sx n="100" d="100"/>
          <a:sy n="100" d="100"/>
        </p:scale>
        <p:origin x="-2352" y="-918"/>
      </p:cViewPr>
      <p:guideLst>
        <p:guide orient="horz" pos="2756"/>
        <p:guide orient="horz" pos="3030"/>
        <p:guide orient="horz" pos="1351"/>
        <p:guide orient="horz" pos="1632"/>
        <p:guide orient="horz" pos="706"/>
        <p:guide orient="horz" pos="355"/>
        <p:guide orient="horz" pos="1880"/>
        <p:guide orient="horz" pos="491"/>
        <p:guide pos="2910"/>
        <p:guide pos="340"/>
        <p:guide pos="1559"/>
        <p:guide pos="4031"/>
        <p:guide pos="5410"/>
        <p:guide pos="49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29" tIns="45714" rIns="91429" bIns="45714" rtlCol="0"/>
          <a:lstStyle>
            <a:lvl1pPr algn="l">
              <a:defRPr sz="1200"/>
            </a:lvl1pPr>
          </a:lstStyle>
          <a:p>
            <a:endParaRPr lang="ru-RU"/>
          </a:p>
        </p:txBody>
      </p:sp>
      <p:sp>
        <p:nvSpPr>
          <p:cNvPr id="3" name="Дата 2"/>
          <p:cNvSpPr>
            <a:spLocks noGrp="1"/>
          </p:cNvSpPr>
          <p:nvPr>
            <p:ph type="dt" sz="quarter" idx="1"/>
          </p:nvPr>
        </p:nvSpPr>
        <p:spPr>
          <a:xfrm>
            <a:off x="3850444" y="0"/>
            <a:ext cx="2945659" cy="496332"/>
          </a:xfrm>
          <a:prstGeom prst="rect">
            <a:avLst/>
          </a:prstGeom>
        </p:spPr>
        <p:txBody>
          <a:bodyPr vert="horz" lIns="91429" tIns="45714" rIns="91429" bIns="45714" rtlCol="0"/>
          <a:lstStyle>
            <a:lvl1pPr algn="r">
              <a:defRPr sz="1200"/>
            </a:lvl1pPr>
          </a:lstStyle>
          <a:p>
            <a:fld id="{F49A1EFD-7A7D-45D8-8D14-6216EA3D3DF5}" type="datetimeFigureOut">
              <a:rPr lang="ru-RU" smtClean="0"/>
              <a:pPr/>
              <a:t>17.09.2018</a:t>
            </a:fld>
            <a:endParaRPr lang="ru-RU"/>
          </a:p>
        </p:txBody>
      </p:sp>
      <p:sp>
        <p:nvSpPr>
          <p:cNvPr id="4" name="Нижний колонтитул 3"/>
          <p:cNvSpPr>
            <a:spLocks noGrp="1"/>
          </p:cNvSpPr>
          <p:nvPr>
            <p:ph type="ftr" sz="quarter" idx="2"/>
          </p:nvPr>
        </p:nvSpPr>
        <p:spPr>
          <a:xfrm>
            <a:off x="0" y="9428583"/>
            <a:ext cx="2945659" cy="496332"/>
          </a:xfrm>
          <a:prstGeom prst="rect">
            <a:avLst/>
          </a:prstGeom>
        </p:spPr>
        <p:txBody>
          <a:bodyPr vert="horz" lIns="91429" tIns="45714" rIns="91429" bIns="45714" rtlCol="0" anchor="b"/>
          <a:lstStyle>
            <a:lvl1pPr algn="l">
              <a:defRPr sz="1200"/>
            </a:lvl1pPr>
          </a:lstStyle>
          <a:p>
            <a:endParaRPr lang="ru-RU"/>
          </a:p>
        </p:txBody>
      </p:sp>
      <p:sp>
        <p:nvSpPr>
          <p:cNvPr id="5" name="Номер слайда 4"/>
          <p:cNvSpPr>
            <a:spLocks noGrp="1"/>
          </p:cNvSpPr>
          <p:nvPr>
            <p:ph type="sldNum" sz="quarter" idx="3"/>
          </p:nvPr>
        </p:nvSpPr>
        <p:spPr>
          <a:xfrm>
            <a:off x="3850444" y="9428583"/>
            <a:ext cx="2945659" cy="496332"/>
          </a:xfrm>
          <a:prstGeom prst="rect">
            <a:avLst/>
          </a:prstGeom>
        </p:spPr>
        <p:txBody>
          <a:bodyPr vert="horz" lIns="91429" tIns="45714" rIns="91429" bIns="45714" rtlCol="0" anchor="b"/>
          <a:lstStyle>
            <a:lvl1pPr algn="r">
              <a:defRPr sz="1200"/>
            </a:lvl1pPr>
          </a:lstStyle>
          <a:p>
            <a:fld id="{9D872F54-B054-48CC-AA19-B2A5509DAFE0}" type="slidenum">
              <a:rPr lang="ru-RU" smtClean="0"/>
              <a:pPr/>
              <a:t>‹#›</a:t>
            </a:fld>
            <a:endParaRPr lang="ru-RU"/>
          </a:p>
        </p:txBody>
      </p:sp>
    </p:spTree>
    <p:extLst>
      <p:ext uri="{BB962C8B-B14F-4D97-AF65-F5344CB8AC3E}">
        <p14:creationId xmlns:p14="http://schemas.microsoft.com/office/powerpoint/2010/main" val="139310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29" tIns="45714" rIns="91429" bIns="45714" rtlCol="0"/>
          <a:lstStyle>
            <a:lvl1pPr algn="l">
              <a:defRPr sz="1200"/>
            </a:lvl1pPr>
          </a:lstStyle>
          <a:p>
            <a:endParaRPr lang="ru-RU"/>
          </a:p>
        </p:txBody>
      </p:sp>
      <p:sp>
        <p:nvSpPr>
          <p:cNvPr id="3" name="Дата 2"/>
          <p:cNvSpPr>
            <a:spLocks noGrp="1"/>
          </p:cNvSpPr>
          <p:nvPr>
            <p:ph type="dt" idx="1"/>
          </p:nvPr>
        </p:nvSpPr>
        <p:spPr>
          <a:xfrm>
            <a:off x="3850444" y="0"/>
            <a:ext cx="2945659" cy="496332"/>
          </a:xfrm>
          <a:prstGeom prst="rect">
            <a:avLst/>
          </a:prstGeom>
        </p:spPr>
        <p:txBody>
          <a:bodyPr vert="horz" lIns="91429" tIns="45714" rIns="91429" bIns="45714" rtlCol="0"/>
          <a:lstStyle>
            <a:lvl1pPr algn="r">
              <a:defRPr sz="1200"/>
            </a:lvl1pPr>
          </a:lstStyle>
          <a:p>
            <a:fld id="{48F198E2-19E9-48F7-81BF-3E68B08F6E24}" type="datetimeFigureOut">
              <a:rPr lang="ru-RU" smtClean="0"/>
              <a:pPr/>
              <a:t>17.09.2018</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29" tIns="45714" rIns="91429" bIns="45714" rtlCol="0" anchor="ctr"/>
          <a:lstStyle/>
          <a:p>
            <a:endParaRPr lang="ru-RU"/>
          </a:p>
        </p:txBody>
      </p:sp>
      <p:sp>
        <p:nvSpPr>
          <p:cNvPr id="5" name="Заметки 4"/>
          <p:cNvSpPr>
            <a:spLocks noGrp="1"/>
          </p:cNvSpPr>
          <p:nvPr>
            <p:ph type="body" sz="quarter" idx="3"/>
          </p:nvPr>
        </p:nvSpPr>
        <p:spPr>
          <a:xfrm>
            <a:off x="679768" y="4715154"/>
            <a:ext cx="5438140" cy="4466987"/>
          </a:xfrm>
          <a:prstGeom prst="rect">
            <a:avLst/>
          </a:prstGeom>
        </p:spPr>
        <p:txBody>
          <a:bodyPr vert="horz" lIns="91429" tIns="45714" rIns="91429" bIns="45714"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29" tIns="45714" rIns="91429" bIns="45714"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28583"/>
            <a:ext cx="2945659" cy="496332"/>
          </a:xfrm>
          <a:prstGeom prst="rect">
            <a:avLst/>
          </a:prstGeom>
        </p:spPr>
        <p:txBody>
          <a:bodyPr vert="horz" lIns="91429" tIns="45714" rIns="91429" bIns="45714" rtlCol="0" anchor="b"/>
          <a:lstStyle>
            <a:lvl1pPr algn="r">
              <a:defRPr sz="1200"/>
            </a:lvl1pPr>
          </a:lstStyle>
          <a:p>
            <a:fld id="{F070C96C-E352-4AFB-A977-BC7D8C2513D7}" type="slidenum">
              <a:rPr lang="ru-RU" smtClean="0"/>
              <a:pPr/>
              <a:t>‹#›</a:t>
            </a:fld>
            <a:endParaRPr lang="ru-RU"/>
          </a:p>
        </p:txBody>
      </p:sp>
    </p:spTree>
    <p:extLst>
      <p:ext uri="{BB962C8B-B14F-4D97-AF65-F5344CB8AC3E}">
        <p14:creationId xmlns:p14="http://schemas.microsoft.com/office/powerpoint/2010/main" val="300540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9E7A984-A4F0-41B3-9738-B2144BD11549}" type="datetimeFigureOut">
              <a:rPr lang="ru-RU" smtClean="0"/>
              <a:pPr/>
              <a:t>17.09.2018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algn="r"/>
            <a:fld id="{B19B0651-EE4F-4900-A07F-96A6BFA9D0F0}" type="slidenum">
              <a:rPr lang="ru-RU" smtClean="0"/>
              <a:pPr algn="r"/>
              <a:t>‹#›</a:t>
            </a:fld>
            <a:endParaRPr lang="ru-RU" dirty="0"/>
          </a:p>
        </p:txBody>
      </p:sp>
    </p:spTree>
    <p:extLst>
      <p:ext uri="{BB962C8B-B14F-4D97-AF65-F5344CB8AC3E}">
        <p14:creationId xmlns:p14="http://schemas.microsoft.com/office/powerpoint/2010/main" val="3514312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17.09.2018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281803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1"/>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17.09.2018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846156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457200" y="205978"/>
            <a:ext cx="8229600" cy="421556"/>
          </a:xfrm>
        </p:spPr>
        <p:txBody>
          <a:bodyPr/>
          <a:lstStyle/>
          <a:p>
            <a:r>
              <a:rPr lang="ru-RU" dirty="0" smtClean="0"/>
              <a:t>ОБРАЗЕЦ ЗАГОЛОВКА</a:t>
            </a:r>
            <a:endParaRPr lang="ru-RU" dirty="0"/>
          </a:p>
        </p:txBody>
      </p:sp>
      <p:sp>
        <p:nvSpPr>
          <p:cNvPr id="3" name="Номер слайда 6"/>
          <p:cNvSpPr>
            <a:spLocks noGrp="1"/>
          </p:cNvSpPr>
          <p:nvPr>
            <p:ph type="sldNum" sz="quarter" idx="4"/>
          </p:nvPr>
        </p:nvSpPr>
        <p:spPr>
          <a:xfrm>
            <a:off x="6614864" y="4869657"/>
            <a:ext cx="2133600" cy="273844"/>
          </a:xfrm>
          <a:prstGeom prst="rect">
            <a:avLst/>
          </a:prstGeom>
        </p:spPr>
        <p:txBody>
          <a:bodyPr/>
          <a:lstStyle>
            <a:lvl1pPr>
              <a:defRPr sz="1000">
                <a:solidFill>
                  <a:srgbClr val="1F497D"/>
                </a:solidFill>
              </a:defRPr>
            </a:lvl1pPr>
          </a:lstStyle>
          <a:p>
            <a:pPr algn="r"/>
            <a:fld id="{B19B0651-EE4F-4900-A07F-96A6BFA9D0F0}" type="slidenum">
              <a:rPr lang="ru-RU" smtClean="0"/>
              <a:pPr algn="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Титульный слайд">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457200" y="205978"/>
            <a:ext cx="8229600" cy="421556"/>
          </a:xfrm>
        </p:spPr>
        <p:txBody>
          <a:bodyPr/>
          <a:lstStyle/>
          <a:p>
            <a:r>
              <a:rPr lang="ru-RU" dirty="0" smtClean="0"/>
              <a:t>ОБРАЗЕЦ ЗАГОЛОВКА</a:t>
            </a:r>
            <a:endParaRPr lang="ru-RU" dirty="0"/>
          </a:p>
        </p:txBody>
      </p:sp>
      <p:sp>
        <p:nvSpPr>
          <p:cNvPr id="3" name="Номер слайда 6"/>
          <p:cNvSpPr>
            <a:spLocks noGrp="1"/>
          </p:cNvSpPr>
          <p:nvPr>
            <p:ph type="sldNum" sz="quarter" idx="4"/>
          </p:nvPr>
        </p:nvSpPr>
        <p:spPr>
          <a:xfrm>
            <a:off x="6614864" y="4869657"/>
            <a:ext cx="2133600" cy="273844"/>
          </a:xfrm>
          <a:prstGeom prst="rect">
            <a:avLst/>
          </a:prstGeom>
        </p:spPr>
        <p:txBody>
          <a:bodyPr/>
          <a:lstStyle>
            <a:lvl1pPr>
              <a:defRPr sz="1000">
                <a:solidFill>
                  <a:srgbClr val="1F497D"/>
                </a:solidFill>
              </a:defRPr>
            </a:lvl1pPr>
          </a:lstStyle>
          <a:p>
            <a:pPr algn="r"/>
            <a:fld id="{B19B0651-EE4F-4900-A07F-96A6BFA9D0F0}" type="slidenum">
              <a:rPr lang="ru-RU" smtClean="0"/>
              <a:pPr algn="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Заголовок раздела">
    <p:spTree>
      <p:nvGrpSpPr>
        <p:cNvPr id="1" name=""/>
        <p:cNvGrpSpPr/>
        <p:nvPr/>
      </p:nvGrpSpPr>
      <p:grpSpPr>
        <a:xfrm>
          <a:off x="0" y="0"/>
          <a:ext cx="0" cy="0"/>
          <a:chOff x="0" y="0"/>
          <a:chExt cx="0" cy="0"/>
        </a:xfrm>
      </p:grpSpPr>
      <p:sp>
        <p:nvSpPr>
          <p:cNvPr id="2" name="Номер слайда 6"/>
          <p:cNvSpPr>
            <a:spLocks noGrp="1"/>
          </p:cNvSpPr>
          <p:nvPr>
            <p:ph type="sldNum" sz="quarter" idx="4"/>
          </p:nvPr>
        </p:nvSpPr>
        <p:spPr>
          <a:xfrm>
            <a:off x="6614864" y="4869657"/>
            <a:ext cx="2133600" cy="273844"/>
          </a:xfrm>
          <a:prstGeom prst="rect">
            <a:avLst/>
          </a:prstGeom>
        </p:spPr>
        <p:txBody>
          <a:bodyPr/>
          <a:lstStyle>
            <a:lvl1pPr>
              <a:defRPr sz="1000">
                <a:solidFill>
                  <a:srgbClr val="1F497D"/>
                </a:solidFill>
              </a:defRPr>
            </a:lvl1pPr>
          </a:lstStyle>
          <a:p>
            <a:pPr algn="r"/>
            <a:fld id="{B19B0651-EE4F-4900-A07F-96A6BFA9D0F0}" type="slidenum">
              <a:rPr lang="ru-RU" smtClean="0"/>
              <a:pPr algn="r"/>
              <a:t>‹#›</a:t>
            </a:fld>
            <a:endParaRPr lang="ru-RU" dirty="0"/>
          </a:p>
        </p:txBody>
      </p:sp>
      <p:sp>
        <p:nvSpPr>
          <p:cNvPr id="3" name="Заголовок 1"/>
          <p:cNvSpPr>
            <a:spLocks noGrp="1"/>
          </p:cNvSpPr>
          <p:nvPr>
            <p:ph type="title" hasCustomPrompt="1"/>
          </p:nvPr>
        </p:nvSpPr>
        <p:spPr>
          <a:xfrm>
            <a:off x="457200" y="205978"/>
            <a:ext cx="8229600" cy="421556"/>
          </a:xfrm>
        </p:spPr>
        <p:txBody>
          <a:bodyPr/>
          <a:lstStyle/>
          <a:p>
            <a:r>
              <a:rPr lang="ru-RU" dirty="0" smtClean="0"/>
              <a:t>ОБРАЗЕЦ ЗАГОЛОВКА</a:t>
            </a:r>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E7A984-A4F0-41B3-9738-B2144BD11549}" type="datetimeFigureOut">
              <a:rPr lang="ru-RU" smtClean="0"/>
              <a:pPr/>
              <a:t>17.09.2018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algn="r"/>
            <a:fld id="{B19B0651-EE4F-4900-A07F-96A6BFA9D0F0}" type="slidenum">
              <a:rPr lang="ru-RU" smtClean="0"/>
              <a:pPr algn="r"/>
              <a:t>‹#›</a:t>
            </a:fld>
            <a:endParaRPr lang="ru-RU" dirty="0"/>
          </a:p>
        </p:txBody>
      </p:sp>
    </p:spTree>
    <p:extLst>
      <p:ext uri="{BB962C8B-B14F-4D97-AF65-F5344CB8AC3E}">
        <p14:creationId xmlns:p14="http://schemas.microsoft.com/office/powerpoint/2010/main" val="2392721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9E7A984-A4F0-41B3-9738-B2144BD11549}" type="datetimeFigureOut">
              <a:rPr lang="ru-RU" smtClean="0"/>
              <a:pPr/>
              <a:t>17.09.2018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algn="r"/>
            <a:fld id="{B19B0651-EE4F-4900-A07F-96A6BFA9D0F0}" type="slidenum">
              <a:rPr lang="ru-RU" smtClean="0"/>
              <a:pPr algn="r"/>
              <a:t>‹#›</a:t>
            </a:fld>
            <a:endParaRPr lang="ru-RU" dirty="0"/>
          </a:p>
        </p:txBody>
      </p:sp>
    </p:spTree>
    <p:extLst>
      <p:ext uri="{BB962C8B-B14F-4D97-AF65-F5344CB8AC3E}">
        <p14:creationId xmlns:p14="http://schemas.microsoft.com/office/powerpoint/2010/main" val="2984000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9E7A984-A4F0-41B3-9738-B2144BD11549}" type="datetimeFigureOut">
              <a:rPr lang="ru-RU" smtClean="0"/>
              <a:pPr/>
              <a:t>17.09.2018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algn="r"/>
            <a:fld id="{B19B0651-EE4F-4900-A07F-96A6BFA9D0F0}" type="slidenum">
              <a:rPr lang="ru-RU" smtClean="0"/>
              <a:pPr algn="r"/>
              <a:t>‹#›</a:t>
            </a:fld>
            <a:endParaRPr lang="ru-RU" dirty="0"/>
          </a:p>
        </p:txBody>
      </p:sp>
    </p:spTree>
    <p:extLst>
      <p:ext uri="{BB962C8B-B14F-4D97-AF65-F5344CB8AC3E}">
        <p14:creationId xmlns:p14="http://schemas.microsoft.com/office/powerpoint/2010/main" val="399448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17.09.2018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18212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17.09.2018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131684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17.09.2018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511089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17.09.2018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925393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17.09.2018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746234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C:\Users\makarovaoa\Desktop\шаблон презентации.jp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5660" cy="516460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E7A984-A4F0-41B3-9738-B2144BD11549}" type="datetimeFigureOut">
              <a:rPr lang="ru-RU" smtClean="0"/>
              <a:pPr/>
              <a:t>17.09.2018</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B19B0651-EE4F-4900-A07F-96A6BFA9D0F0}" type="slidenum">
              <a:rPr lang="ru-RU" smtClean="0"/>
              <a:pPr algn="r"/>
              <a:t>‹#›</a:t>
            </a:fld>
            <a:endParaRPr lang="ru-RU" dirty="0"/>
          </a:p>
        </p:txBody>
      </p:sp>
    </p:spTree>
    <p:extLst>
      <p:ext uri="{BB962C8B-B14F-4D97-AF65-F5344CB8AC3E}">
        <p14:creationId xmlns:p14="http://schemas.microsoft.com/office/powerpoint/2010/main" val="187172626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36" r:id="rId13"/>
    <p:sldLayoutId id="2147483651"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nti2035.ru/markets/healthne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nti2035.ru/markets/healthne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1597819"/>
            <a:ext cx="7772400" cy="1102519"/>
          </a:xfrm>
        </p:spPr>
        <p:txBody>
          <a:bodyPr/>
          <a:lstStyle/>
          <a:p>
            <a:endParaRPr lang="en-US"/>
          </a:p>
        </p:txBody>
      </p:sp>
      <p:pic>
        <p:nvPicPr>
          <p:cNvPr id="14" name="Picture 13" descr="8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0512" cy="6511124"/>
          </a:xfrm>
          <a:prstGeom prst="rect">
            <a:avLst/>
          </a:prstGeom>
        </p:spPr>
      </p:pic>
      <p:sp>
        <p:nvSpPr>
          <p:cNvPr id="16" name="Rectangle 15"/>
          <p:cNvSpPr/>
          <p:nvPr/>
        </p:nvSpPr>
        <p:spPr>
          <a:xfrm>
            <a:off x="172141" y="1888361"/>
            <a:ext cx="8836229" cy="5324535"/>
          </a:xfrm>
          <a:prstGeom prst="rect">
            <a:avLst/>
          </a:prstGeom>
        </p:spPr>
        <p:txBody>
          <a:bodyPr wrap="square">
            <a:spAutoFit/>
          </a:bodyPr>
          <a:lstStyle/>
          <a:p>
            <a:pPr algn="ctr"/>
            <a:r>
              <a:rPr lang="ru-RU" sz="1400" b="1" dirty="0" smtClean="0">
                <a:solidFill>
                  <a:schemeClr val="bg1">
                    <a:lumMod val="85000"/>
                  </a:schemeClr>
                </a:solidFill>
                <a:latin typeface="Arial Narrow"/>
                <a:cs typeface="Arial Narrow"/>
              </a:rPr>
              <a:t>Название проекта: </a:t>
            </a:r>
            <a:endParaRPr lang="ru-RU" sz="2800" b="1" dirty="0" smtClean="0"/>
          </a:p>
          <a:p>
            <a:pPr algn="ctr"/>
            <a:endParaRPr lang="ru-RU" sz="2800" b="1" dirty="0" smtClean="0"/>
          </a:p>
          <a:p>
            <a:pPr algn="ctr"/>
            <a:endParaRPr lang="ru-RU" b="1" dirty="0" smtClean="0"/>
          </a:p>
          <a:p>
            <a:pPr algn="ctr"/>
            <a:r>
              <a:rPr lang="ru-RU" b="1" dirty="0" smtClean="0"/>
              <a:t>Тема укрупненного направления НИОКР:</a:t>
            </a:r>
            <a:r>
              <a:rPr lang="ru-RU" dirty="0" smtClean="0"/>
              <a:t> </a:t>
            </a:r>
            <a:r>
              <a:rPr lang="ru-RU" b="1" i="1" dirty="0" smtClean="0"/>
              <a:t>Применение технических средств  при травмах и заболеваниях позвоночника человека</a:t>
            </a:r>
          </a:p>
          <a:p>
            <a:pPr algn="ctr"/>
            <a:r>
              <a:rPr lang="ru-RU" sz="3200" b="1" dirty="0" smtClean="0">
                <a:solidFill>
                  <a:schemeClr val="bg1">
                    <a:lumMod val="85000"/>
                  </a:schemeClr>
                </a:solidFill>
                <a:latin typeface="Arial Narrow"/>
                <a:cs typeface="Arial Narrow"/>
              </a:rPr>
              <a:t> </a:t>
            </a:r>
          </a:p>
          <a:p>
            <a:pPr algn="ctr"/>
            <a:endParaRPr lang="ru-RU" sz="3200" b="1" dirty="0" smtClean="0">
              <a:solidFill>
                <a:schemeClr val="bg1">
                  <a:lumMod val="85000"/>
                </a:schemeClr>
              </a:solidFill>
              <a:latin typeface="Arial Narrow"/>
              <a:cs typeface="Arial Narrow"/>
            </a:endParaRPr>
          </a:p>
          <a:p>
            <a:pPr algn="ctr"/>
            <a:endParaRPr lang="ru-RU" sz="3200" b="1" dirty="0" smtClean="0">
              <a:solidFill>
                <a:schemeClr val="bg1">
                  <a:lumMod val="85000"/>
                </a:schemeClr>
              </a:solidFill>
              <a:latin typeface="Arial Narrow"/>
              <a:cs typeface="Arial Narrow"/>
            </a:endParaRPr>
          </a:p>
          <a:p>
            <a:pPr algn="ctr"/>
            <a:endParaRPr lang="ru-RU" sz="3200" b="1" dirty="0" smtClean="0">
              <a:solidFill>
                <a:schemeClr val="bg1">
                  <a:lumMod val="85000"/>
                </a:schemeClr>
              </a:solidFill>
              <a:latin typeface="Arial Narrow"/>
              <a:cs typeface="Arial Narrow"/>
            </a:endParaRPr>
          </a:p>
          <a:p>
            <a:pPr algn="ctr"/>
            <a:endParaRPr lang="ru-RU" sz="3200" dirty="0">
              <a:solidFill>
                <a:schemeClr val="bg1">
                  <a:lumMod val="85000"/>
                </a:schemeClr>
              </a:solidFill>
              <a:latin typeface="Arial Narrow"/>
              <a:cs typeface="Arial Narrow"/>
            </a:endParaRPr>
          </a:p>
          <a:p>
            <a:pPr algn="ctr"/>
            <a:endParaRPr lang="ru-RU" sz="2800" dirty="0" smtClean="0">
              <a:solidFill>
                <a:schemeClr val="bg1">
                  <a:lumMod val="85000"/>
                </a:schemeClr>
              </a:solidFill>
              <a:latin typeface="Arial Narrow"/>
              <a:cs typeface="Arial Narrow"/>
            </a:endParaRPr>
          </a:p>
          <a:p>
            <a:pPr algn="ctr"/>
            <a:endParaRPr lang="ru-RU" sz="2800" dirty="0" smtClean="0">
              <a:solidFill>
                <a:schemeClr val="bg1">
                  <a:lumMod val="85000"/>
                </a:schemeClr>
              </a:solidFill>
              <a:latin typeface="Arial Narrow"/>
              <a:cs typeface="Arial Narrow"/>
            </a:endParaRPr>
          </a:p>
          <a:p>
            <a:pPr algn="ctr"/>
            <a:endParaRPr lang="ru-RU" sz="2800" dirty="0" smtClean="0">
              <a:solidFill>
                <a:schemeClr val="bg1">
                  <a:lumMod val="85000"/>
                </a:schemeClr>
              </a:solidFill>
              <a:latin typeface="Arial Narrow"/>
              <a:cs typeface="Arial Narrow"/>
            </a:endParaRPr>
          </a:p>
        </p:txBody>
      </p:sp>
      <p:pic>
        <p:nvPicPr>
          <p:cNvPr id="17" name="Picture 16"/>
          <p:cNvPicPr>
            <a:picLocks noChangeAspect="1"/>
          </p:cNvPicPr>
          <p:nvPr/>
        </p:nvPicPr>
        <p:blipFill>
          <a:blip r:embed="rId3" cstate="print"/>
          <a:stretch>
            <a:fillRect/>
          </a:stretch>
        </p:blipFill>
        <p:spPr>
          <a:xfrm>
            <a:off x="193471" y="113120"/>
            <a:ext cx="2938369" cy="1568374"/>
          </a:xfrm>
          <a:prstGeom prst="rect">
            <a:avLst/>
          </a:prstGeom>
        </p:spPr>
      </p:pic>
      <p:sp>
        <p:nvSpPr>
          <p:cNvPr id="2" name="Прямоугольник 1"/>
          <p:cNvSpPr/>
          <p:nvPr/>
        </p:nvSpPr>
        <p:spPr>
          <a:xfrm>
            <a:off x="4436370" y="4516341"/>
            <a:ext cx="4572000" cy="923330"/>
          </a:xfrm>
          <a:prstGeom prst="rect">
            <a:avLst/>
          </a:prstGeom>
        </p:spPr>
        <p:txBody>
          <a:bodyPr wrap="square">
            <a:spAutoFit/>
          </a:bodyPr>
          <a:lstStyle/>
          <a:p>
            <a:pPr algn="r"/>
            <a:endParaRPr lang="ru-RU" b="1" dirty="0" smtClean="0">
              <a:solidFill>
                <a:schemeClr val="bg1"/>
              </a:solidFill>
              <a:latin typeface="Arial Narrow" pitchFamily="34" charset="0"/>
            </a:endParaRPr>
          </a:p>
          <a:p>
            <a:pPr algn="r"/>
            <a:endParaRPr lang="ru-RU" b="1" dirty="0" smtClean="0">
              <a:solidFill>
                <a:schemeClr val="bg1"/>
              </a:solidFill>
              <a:latin typeface="Arial Narrow" pitchFamily="34" charset="0"/>
            </a:endParaRPr>
          </a:p>
          <a:p>
            <a:pPr algn="r"/>
            <a:r>
              <a:rPr lang="ru-RU" b="1" dirty="0" smtClean="0">
                <a:solidFill>
                  <a:schemeClr val="bg1"/>
                </a:solidFill>
                <a:latin typeface="Arial Narrow" pitchFamily="34" charset="0"/>
              </a:rPr>
              <a:t>В. В. </a:t>
            </a:r>
            <a:r>
              <a:rPr lang="ru-RU" b="1" dirty="0" err="1" smtClean="0">
                <a:solidFill>
                  <a:schemeClr val="bg1"/>
                </a:solidFill>
                <a:latin typeface="Arial Narrow" pitchFamily="34" charset="0"/>
              </a:rPr>
              <a:t>Пивень</a:t>
            </a:r>
            <a:r>
              <a:rPr lang="ru-RU" b="1" dirty="0" smtClean="0">
                <a:solidFill>
                  <a:schemeClr val="bg1"/>
                </a:solidFill>
                <a:latin typeface="Arial Narrow" pitchFamily="34" charset="0"/>
              </a:rPr>
              <a:t> </a:t>
            </a:r>
            <a:endParaRPr lang="ru-RU" sz="1400" b="1" i="1" dirty="0">
              <a:solidFill>
                <a:schemeClr val="bg1"/>
              </a:solidFill>
              <a:latin typeface="Arial Narrow" pitchFamily="34" charset="0"/>
            </a:endParaRPr>
          </a:p>
        </p:txBody>
      </p:sp>
    </p:spTree>
    <p:extLst>
      <p:ext uri="{BB962C8B-B14F-4D97-AF65-F5344CB8AC3E}">
        <p14:creationId xmlns:p14="http://schemas.microsoft.com/office/powerpoint/2010/main" val="3868705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10</a:t>
            </a:fld>
            <a:endParaRPr lang="en-US" dirty="0"/>
          </a:p>
        </p:txBody>
      </p:sp>
      <p:sp>
        <p:nvSpPr>
          <p:cNvPr id="10" name="Заголовок 9"/>
          <p:cNvSpPr>
            <a:spLocks noGrp="1"/>
          </p:cNvSpPr>
          <p:nvPr>
            <p:ph type="title"/>
          </p:nvPr>
        </p:nvSpPr>
        <p:spPr>
          <a:xfrm>
            <a:off x="0" y="346089"/>
            <a:ext cx="7971503" cy="413454"/>
          </a:xfrm>
        </p:spPr>
        <p:txBody>
          <a:bodyPr>
            <a:normAutofit/>
          </a:bodyPr>
          <a:lstStyle/>
          <a:p>
            <a:r>
              <a:rPr lang="ru-RU" sz="1800" b="1" i="1" dirty="0" smtClean="0">
                <a:solidFill>
                  <a:schemeClr val="tx2"/>
                </a:solidFill>
                <a:latin typeface="Arial Narrow" pitchFamily="34" charset="0"/>
              </a:rPr>
              <a:t>Цель НИОКР  </a:t>
            </a:r>
            <a:endParaRPr lang="ru-RU" sz="1800" b="1" dirty="0">
              <a:solidFill>
                <a:schemeClr val="tx2"/>
              </a:solidFill>
              <a:latin typeface="Arial Narrow" pitchFamily="34" charset="0"/>
            </a:endParaRP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sp>
        <p:nvSpPr>
          <p:cNvPr id="5" name="Заголовок 9"/>
          <p:cNvSpPr txBox="1">
            <a:spLocks/>
          </p:cNvSpPr>
          <p:nvPr/>
        </p:nvSpPr>
        <p:spPr>
          <a:xfrm>
            <a:off x="200025" y="1302026"/>
            <a:ext cx="7905135" cy="41345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i="1" dirty="0" smtClean="0">
                <a:solidFill>
                  <a:schemeClr val="tx2"/>
                </a:solidFill>
                <a:latin typeface="Arial Narrow" pitchFamily="34" charset="0"/>
              </a:rPr>
              <a:t>Задачи: </a:t>
            </a:r>
            <a:endParaRPr lang="ru-RU" sz="2700" b="1" dirty="0">
              <a:solidFill>
                <a:srgbClr val="FF0000"/>
              </a:solidFill>
              <a:latin typeface="Arial Narrow" pitchFamily="34" charset="0"/>
            </a:endParaRPr>
          </a:p>
        </p:txBody>
      </p:sp>
      <p:sp>
        <p:nvSpPr>
          <p:cNvPr id="7" name="Объект 2"/>
          <p:cNvSpPr>
            <a:spLocks noGrp="1"/>
          </p:cNvSpPr>
          <p:nvPr/>
        </p:nvSpPr>
        <p:spPr>
          <a:xfrm>
            <a:off x="4859593" y="266956"/>
            <a:ext cx="2595716" cy="41988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r>
              <a:rPr lang="ru-RU" b="1" dirty="0" smtClean="0">
                <a:solidFill>
                  <a:schemeClr val="bg1">
                    <a:lumMod val="85000"/>
                  </a:schemeClr>
                </a:solidFill>
                <a:latin typeface="Arial Narrow"/>
                <a:cs typeface="Arial Narrow"/>
              </a:rPr>
              <a:t> </a:t>
            </a:r>
            <a:endParaRPr lang="ru-RU" dirty="0" smtClean="0"/>
          </a:p>
        </p:txBody>
      </p:sp>
      <p:sp>
        <p:nvSpPr>
          <p:cNvPr id="8" name="TextBox 7"/>
          <p:cNvSpPr txBox="1"/>
          <p:nvPr/>
        </p:nvSpPr>
        <p:spPr>
          <a:xfrm>
            <a:off x="0" y="752475"/>
            <a:ext cx="9144000" cy="738664"/>
          </a:xfrm>
          <a:prstGeom prst="rect">
            <a:avLst/>
          </a:prstGeom>
          <a:noFill/>
        </p:spPr>
        <p:txBody>
          <a:bodyPr wrap="square" rtlCol="0">
            <a:spAutoFit/>
          </a:bodyPr>
          <a:lstStyle/>
          <a:p>
            <a:pPr algn="ctr"/>
            <a:r>
              <a:rPr lang="ru-RU" sz="2400" dirty="0" smtClean="0"/>
              <a:t>Повышение эффективности лечения сколиоза позвоночника.</a:t>
            </a:r>
          </a:p>
          <a:p>
            <a:endParaRPr lang="ru-RU" dirty="0"/>
          </a:p>
        </p:txBody>
      </p:sp>
      <p:sp>
        <p:nvSpPr>
          <p:cNvPr id="12" name="TextBox 11"/>
          <p:cNvSpPr txBox="1"/>
          <p:nvPr/>
        </p:nvSpPr>
        <p:spPr>
          <a:xfrm>
            <a:off x="257175" y="1727180"/>
            <a:ext cx="8886826" cy="3570208"/>
          </a:xfrm>
          <a:prstGeom prst="rect">
            <a:avLst/>
          </a:prstGeom>
          <a:noFill/>
        </p:spPr>
        <p:txBody>
          <a:bodyPr wrap="square" rtlCol="0">
            <a:spAutoFit/>
          </a:bodyPr>
          <a:lstStyle/>
          <a:p>
            <a:endParaRPr lang="ru-RU" sz="1600" dirty="0" smtClean="0"/>
          </a:p>
          <a:p>
            <a:r>
              <a:rPr lang="ru-RU" sz="1600" dirty="0" smtClean="0"/>
              <a:t>1) Провести анализ проблемы лечения заболеваний сколиозом, определить перспективы решения данной проблемы, сформулировать требования к механическим устройствам для коррекции деформации позвоночника;</a:t>
            </a:r>
          </a:p>
          <a:p>
            <a:endParaRPr lang="ru-RU" sz="1600" dirty="0" smtClean="0"/>
          </a:p>
          <a:p>
            <a:r>
              <a:rPr lang="ru-RU" sz="1600" dirty="0" smtClean="0"/>
              <a:t>2) Провести анализ конструкций механических устройств для лечения сколиоза, дать их оценку и определить перспективные направления совершенствования данных устройств.</a:t>
            </a:r>
          </a:p>
          <a:p>
            <a:endParaRPr lang="ru-RU" sz="1600" dirty="0" smtClean="0"/>
          </a:p>
          <a:p>
            <a:r>
              <a:rPr lang="ru-RU" sz="1600" dirty="0" smtClean="0"/>
              <a:t>3)Обосновать основные параметры аппарата внешней фиксации позвоночника для демпферной коррекции деформации.</a:t>
            </a:r>
          </a:p>
          <a:p>
            <a:endParaRPr lang="ru-RU" sz="1600" dirty="0" smtClean="0"/>
          </a:p>
          <a:p>
            <a:r>
              <a:rPr lang="ru-RU" sz="1600" dirty="0" smtClean="0"/>
              <a:t>4)На основании проведенных исследований разработать опытный образец аппарата внешней фиксации позвоночника.</a:t>
            </a:r>
          </a:p>
          <a:p>
            <a:endParaRPr lang="ru-RU" dirty="0"/>
          </a:p>
        </p:txBody>
      </p:sp>
    </p:spTree>
    <p:extLst>
      <p:ext uri="{BB962C8B-B14F-4D97-AF65-F5344CB8AC3E}">
        <p14:creationId xmlns:p14="http://schemas.microsoft.com/office/powerpoint/2010/main" val="15228530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11</a:t>
            </a:fld>
            <a:endParaRPr lang="en-US" dirty="0"/>
          </a:p>
        </p:txBody>
      </p:sp>
      <p:sp>
        <p:nvSpPr>
          <p:cNvPr id="10" name="Заголовок 9"/>
          <p:cNvSpPr>
            <a:spLocks noGrp="1"/>
          </p:cNvSpPr>
          <p:nvPr>
            <p:ph type="title"/>
          </p:nvPr>
        </p:nvSpPr>
        <p:spPr>
          <a:xfrm>
            <a:off x="0" y="0"/>
            <a:ext cx="7831394" cy="419100"/>
          </a:xfrm>
        </p:spPr>
        <p:txBody>
          <a:bodyPr>
            <a:noAutofit/>
          </a:bodyPr>
          <a:lstStyle/>
          <a:p>
            <a:r>
              <a:rPr lang="ru-RU" sz="1400" b="1" i="1" dirty="0" smtClean="0">
                <a:solidFill>
                  <a:schemeClr val="tx2"/>
                </a:solidFill>
                <a:latin typeface="Arial Narrow" pitchFamily="34" charset="0"/>
              </a:rPr>
              <a:t>Календарный план  (дорожная карта) выполнения НИОКР </a:t>
            </a:r>
            <a:endParaRPr lang="ru-RU" sz="1400" b="1" dirty="0">
              <a:solidFill>
                <a:schemeClr val="tx2"/>
              </a:solidFill>
              <a:latin typeface="Arial Narrow" pitchFamily="34" charset="0"/>
            </a:endParaRP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graphicFrame>
        <p:nvGraphicFramePr>
          <p:cNvPr id="2" name="Таблица 1"/>
          <p:cNvGraphicFramePr>
            <a:graphicFrameLocks noGrp="1"/>
          </p:cNvGraphicFramePr>
          <p:nvPr>
            <p:extLst>
              <p:ext uri="{D42A27DB-BD31-4B8C-83A1-F6EECF244321}">
                <p14:modId xmlns:p14="http://schemas.microsoft.com/office/powerpoint/2010/main" val="178859280"/>
              </p:ext>
            </p:extLst>
          </p:nvPr>
        </p:nvGraphicFramePr>
        <p:xfrm>
          <a:off x="0" y="430469"/>
          <a:ext cx="9144000" cy="4602610"/>
        </p:xfrm>
        <a:graphic>
          <a:graphicData uri="http://schemas.openxmlformats.org/drawingml/2006/table">
            <a:tbl>
              <a:tblPr firstRow="1" firstCol="1" bandRow="1">
                <a:tableStyleId>{5C22544A-7EE6-4342-B048-85BDC9FD1C3A}</a:tableStyleId>
              </a:tblPr>
              <a:tblGrid>
                <a:gridCol w="344775"/>
                <a:gridCol w="3654613"/>
                <a:gridCol w="699400"/>
                <a:gridCol w="699400"/>
                <a:gridCol w="1556412"/>
                <a:gridCol w="1579800"/>
                <a:gridCol w="609600"/>
              </a:tblGrid>
              <a:tr h="438720">
                <a:tc>
                  <a:txBody>
                    <a:bodyPr/>
                    <a:lstStyle/>
                    <a:p>
                      <a:pPr algn="ctr"/>
                      <a:r>
                        <a:rPr lang="ru-RU" sz="1000" dirty="0">
                          <a:effectLst/>
                        </a:rPr>
                        <a:t>№ п/п</a:t>
                      </a:r>
                      <a:endParaRPr lang="ru-RU" sz="1200" dirty="0">
                        <a:effectLst/>
                        <a:latin typeface="Times New Roman"/>
                        <a:ea typeface="Times New Roman"/>
                      </a:endParaRPr>
                    </a:p>
                  </a:txBody>
                  <a:tcPr marL="68580" marR="68580" marT="0" marB="0" anchor="ctr"/>
                </a:tc>
                <a:tc>
                  <a:txBody>
                    <a:bodyPr/>
                    <a:lstStyle/>
                    <a:p>
                      <a:pPr algn="ctr"/>
                      <a:r>
                        <a:rPr lang="ru-RU" sz="1000">
                          <a:effectLst/>
                        </a:rPr>
                        <a:t>Наименование этапа работ</a:t>
                      </a:r>
                      <a:endParaRPr lang="ru-RU" sz="1200">
                        <a:effectLst/>
                        <a:latin typeface="Times New Roman"/>
                        <a:ea typeface="Times New Roman"/>
                      </a:endParaRPr>
                    </a:p>
                  </a:txBody>
                  <a:tcPr marL="68580" marR="68580" marT="0" marB="0" anchor="ctr"/>
                </a:tc>
                <a:tc>
                  <a:txBody>
                    <a:bodyPr/>
                    <a:lstStyle/>
                    <a:p>
                      <a:pPr algn="ctr">
                        <a:spcAft>
                          <a:spcPts val="0"/>
                        </a:spcAft>
                      </a:pPr>
                      <a:r>
                        <a:rPr lang="ru-RU" sz="1000" dirty="0">
                          <a:effectLst/>
                        </a:rPr>
                        <a:t>Начало</a:t>
                      </a:r>
                      <a:endParaRPr lang="ru-RU" sz="1200" dirty="0">
                        <a:effectLst/>
                      </a:endParaRPr>
                    </a:p>
                    <a:p>
                      <a:pPr algn="ctr">
                        <a:spcAft>
                          <a:spcPts val="0"/>
                        </a:spcAft>
                      </a:pPr>
                      <a:endParaRPr lang="ru-RU" sz="1200" dirty="0">
                        <a:effectLst/>
                        <a:latin typeface="Times New Roman"/>
                        <a:ea typeface="Times New Roman"/>
                      </a:endParaRPr>
                    </a:p>
                  </a:txBody>
                  <a:tcPr marL="68580" marR="68580" marT="0" marB="0" anchor="ctr"/>
                </a:tc>
                <a:tc>
                  <a:txBody>
                    <a:bodyPr/>
                    <a:lstStyle/>
                    <a:p>
                      <a:pPr algn="ctr">
                        <a:spcAft>
                          <a:spcPts val="0"/>
                        </a:spcAft>
                      </a:pPr>
                      <a:r>
                        <a:rPr lang="ru-RU" sz="1000" dirty="0" err="1" smtClean="0">
                          <a:effectLst/>
                        </a:rPr>
                        <a:t>Оконча-ние</a:t>
                      </a:r>
                      <a:endParaRPr lang="ru-RU" sz="1200" dirty="0">
                        <a:effectLst/>
                      </a:endParaRPr>
                    </a:p>
                  </a:txBody>
                  <a:tcPr marL="68580" marR="68580" marT="0" marB="0" anchor="ctr"/>
                </a:tc>
                <a:tc>
                  <a:txBody>
                    <a:bodyPr/>
                    <a:lstStyle/>
                    <a:p>
                      <a:pPr algn="ctr"/>
                      <a:r>
                        <a:rPr lang="ru-RU" sz="1000">
                          <a:effectLst/>
                        </a:rPr>
                        <a:t>Вид документа и результат</a:t>
                      </a:r>
                      <a:endParaRPr lang="ru-RU" sz="1200">
                        <a:effectLst/>
                        <a:latin typeface="Times New Roman"/>
                        <a:ea typeface="Times New Roman"/>
                      </a:endParaRPr>
                    </a:p>
                  </a:txBody>
                  <a:tcPr marL="68580" marR="68580" marT="0" marB="0" anchor="ctr"/>
                </a:tc>
                <a:tc>
                  <a:txBody>
                    <a:bodyPr/>
                    <a:lstStyle/>
                    <a:p>
                      <a:pPr algn="ctr"/>
                      <a:r>
                        <a:rPr lang="ru-RU" sz="1000" dirty="0">
                          <a:effectLst/>
                        </a:rPr>
                        <a:t>Показатели ПРОУ, </a:t>
                      </a:r>
                      <a:endParaRPr lang="ru-RU" sz="1200" dirty="0">
                        <a:effectLst/>
                        <a:latin typeface="Times New Roman"/>
                        <a:ea typeface="Times New Roman"/>
                      </a:endParaRPr>
                    </a:p>
                  </a:txBody>
                  <a:tcPr marL="68580" marR="68580" marT="0" marB="0" anchor="ctr"/>
                </a:tc>
                <a:tc>
                  <a:txBody>
                    <a:bodyPr/>
                    <a:lstStyle/>
                    <a:p>
                      <a:pPr algn="ctr"/>
                      <a:r>
                        <a:rPr lang="ru-RU" sz="1000">
                          <a:effectLst/>
                        </a:rPr>
                        <a:t>Сумма затрат, руб.</a:t>
                      </a:r>
                      <a:endParaRPr lang="ru-RU" sz="1200">
                        <a:effectLst/>
                        <a:latin typeface="Times New Roman"/>
                        <a:ea typeface="Times New Roman"/>
                      </a:endParaRPr>
                    </a:p>
                  </a:txBody>
                  <a:tcPr marL="68580" marR="68580" marT="0" marB="0" anchor="ctr"/>
                </a:tc>
              </a:tr>
              <a:tr h="935936">
                <a:tc>
                  <a:txBody>
                    <a:bodyPr/>
                    <a:lstStyle/>
                    <a:p>
                      <a:pPr algn="ctr">
                        <a:spcAft>
                          <a:spcPts val="0"/>
                        </a:spcAft>
                      </a:pPr>
                      <a:r>
                        <a:rPr lang="ru-RU" sz="1100" dirty="0" smtClean="0">
                          <a:latin typeface="Times New Roman"/>
                          <a:ea typeface="Times New Roman"/>
                        </a:rPr>
                        <a:t>1</a:t>
                      </a:r>
                      <a:endParaRPr lang="ru-RU" sz="1200" dirty="0">
                        <a:latin typeface="Times New Roman"/>
                        <a:ea typeface="Times New Roman"/>
                      </a:endParaRPr>
                    </a:p>
                  </a:txBody>
                  <a:tcPr marL="68580" marR="68580" marT="0" marB="0"/>
                </a:tc>
                <a:tc>
                  <a:txBody>
                    <a:bodyPr/>
                    <a:lstStyle/>
                    <a:p>
                      <a:pPr>
                        <a:spcAft>
                          <a:spcPts val="0"/>
                        </a:spcAft>
                      </a:pPr>
                      <a:r>
                        <a:rPr lang="ru-RU" sz="1000" dirty="0">
                          <a:latin typeface="Times New Roman"/>
                          <a:ea typeface="Times New Roman"/>
                        </a:rPr>
                        <a:t>Анализ проблемы лечения заболеваний сколиозом, </a:t>
                      </a:r>
                      <a:r>
                        <a:rPr lang="ru-RU" sz="1000" dirty="0" err="1" smtClean="0">
                          <a:latin typeface="Times New Roman"/>
                          <a:ea typeface="Times New Roman"/>
                        </a:rPr>
                        <a:t>опреде-ление</a:t>
                      </a:r>
                      <a:r>
                        <a:rPr lang="ru-RU" sz="1000" dirty="0" smtClean="0">
                          <a:latin typeface="Times New Roman"/>
                          <a:ea typeface="Times New Roman"/>
                        </a:rPr>
                        <a:t> </a:t>
                      </a:r>
                      <a:r>
                        <a:rPr lang="ru-RU" sz="1000" dirty="0">
                          <a:latin typeface="Times New Roman"/>
                          <a:ea typeface="Times New Roman"/>
                        </a:rPr>
                        <a:t>перспектив решения данной проблемы, разработка требований к механическим устройствам для коррекции деформации позвоночника</a:t>
                      </a:r>
                    </a:p>
                  </a:txBody>
                  <a:tcPr marL="68580" marR="68580" marT="0" marB="0"/>
                </a:tc>
                <a:tc>
                  <a:txBody>
                    <a:bodyPr/>
                    <a:lstStyle/>
                    <a:p>
                      <a:pPr algn="ctr">
                        <a:spcAft>
                          <a:spcPts val="0"/>
                        </a:spcAft>
                      </a:pPr>
                      <a:r>
                        <a:rPr lang="ru-RU" sz="1000" dirty="0">
                          <a:latin typeface="Times New Roman"/>
                          <a:ea typeface="Times New Roman"/>
                        </a:rPr>
                        <a:t>1.11.18</a:t>
                      </a:r>
                    </a:p>
                  </a:txBody>
                  <a:tcPr marL="68580" marR="68580" marT="0" marB="0"/>
                </a:tc>
                <a:tc>
                  <a:txBody>
                    <a:bodyPr/>
                    <a:lstStyle/>
                    <a:p>
                      <a:pPr algn="ctr">
                        <a:spcAft>
                          <a:spcPts val="0"/>
                        </a:spcAft>
                      </a:pPr>
                      <a:r>
                        <a:rPr lang="ru-RU" sz="1000" dirty="0">
                          <a:latin typeface="Times New Roman"/>
                          <a:ea typeface="Times New Roman"/>
                        </a:rPr>
                        <a:t>1.12.18</a:t>
                      </a:r>
                    </a:p>
                  </a:txBody>
                  <a:tcPr marL="68580" marR="68580" marT="0" marB="0"/>
                </a:tc>
                <a:tc>
                  <a:txBody>
                    <a:bodyPr/>
                    <a:lstStyle/>
                    <a:p>
                      <a:pPr>
                        <a:spcAft>
                          <a:spcPts val="0"/>
                        </a:spcAft>
                      </a:pPr>
                      <a:r>
                        <a:rPr lang="ru-RU" sz="1000" dirty="0">
                          <a:latin typeface="Times New Roman"/>
                          <a:ea typeface="Times New Roman"/>
                        </a:rPr>
                        <a:t>Требования к </a:t>
                      </a:r>
                      <a:r>
                        <a:rPr lang="ru-RU" sz="1000" dirty="0" smtClean="0">
                          <a:latin typeface="Times New Roman"/>
                          <a:ea typeface="Times New Roman"/>
                        </a:rPr>
                        <a:t>механическим </a:t>
                      </a:r>
                      <a:r>
                        <a:rPr lang="ru-RU" sz="1000" dirty="0">
                          <a:latin typeface="Times New Roman"/>
                          <a:ea typeface="Times New Roman"/>
                        </a:rPr>
                        <a:t>устройствам для коррекции деформации позвоночника</a:t>
                      </a:r>
                    </a:p>
                  </a:txBody>
                  <a:tcPr marL="68580" marR="68580" marT="0" marB="0"/>
                </a:tc>
                <a:tc>
                  <a:txBody>
                    <a:bodyPr/>
                    <a:lstStyle/>
                    <a:p>
                      <a:r>
                        <a:rPr lang="ru-RU" sz="800" kern="1200" dirty="0" smtClean="0">
                          <a:solidFill>
                            <a:schemeClr val="dk1"/>
                          </a:solidFill>
                          <a:latin typeface="+mn-lt"/>
                          <a:ea typeface="+mn-ea"/>
                          <a:cs typeface="+mn-cs"/>
                        </a:rPr>
                        <a:t>Общая численность </a:t>
                      </a:r>
                      <a:r>
                        <a:rPr lang="ru-RU" sz="800" kern="1200" dirty="0" err="1" smtClean="0">
                          <a:solidFill>
                            <a:schemeClr val="dk1"/>
                          </a:solidFill>
                          <a:latin typeface="+mn-lt"/>
                          <a:ea typeface="+mn-ea"/>
                          <a:cs typeface="+mn-cs"/>
                        </a:rPr>
                        <a:t>обу-чающихся</a:t>
                      </a:r>
                      <a:r>
                        <a:rPr lang="ru-RU" sz="800" kern="1200" dirty="0" smtClean="0">
                          <a:solidFill>
                            <a:schemeClr val="dk1"/>
                          </a:solidFill>
                          <a:latin typeface="+mn-lt"/>
                          <a:ea typeface="+mn-ea"/>
                          <a:cs typeface="+mn-cs"/>
                        </a:rPr>
                        <a:t> по программам магистратуры. Объем НИОРК в расчете на 100 НПР.</a:t>
                      </a:r>
                      <a:r>
                        <a:rPr lang="ru-RU" sz="800" kern="1200" baseline="0" dirty="0" smtClean="0">
                          <a:solidFill>
                            <a:schemeClr val="dk1"/>
                          </a:solidFill>
                          <a:latin typeface="+mn-lt"/>
                          <a:ea typeface="+mn-ea"/>
                          <a:cs typeface="+mn-cs"/>
                        </a:rPr>
                        <a:t> </a:t>
                      </a:r>
                      <a:r>
                        <a:rPr lang="ru-RU" sz="800" kern="1200" dirty="0" smtClean="0">
                          <a:solidFill>
                            <a:schemeClr val="dk1"/>
                          </a:solidFill>
                          <a:latin typeface="+mn-lt"/>
                          <a:ea typeface="+mn-ea"/>
                          <a:cs typeface="+mn-cs"/>
                        </a:rPr>
                        <a:t>Число публикаций в </a:t>
                      </a:r>
                      <a:r>
                        <a:rPr lang="en-US" sz="800" kern="1200" dirty="0" err="1" smtClean="0">
                          <a:solidFill>
                            <a:schemeClr val="dk1"/>
                          </a:solidFill>
                          <a:latin typeface="+mn-lt"/>
                          <a:ea typeface="+mn-ea"/>
                          <a:cs typeface="+mn-cs"/>
                        </a:rPr>
                        <a:t>WoS</a:t>
                      </a:r>
                      <a:r>
                        <a:rPr lang="ru-RU" sz="800" kern="1200" dirty="0" smtClean="0">
                          <a:solidFill>
                            <a:schemeClr val="dk1"/>
                          </a:solidFill>
                          <a:latin typeface="+mn-lt"/>
                          <a:ea typeface="+mn-ea"/>
                          <a:cs typeface="+mn-cs"/>
                        </a:rPr>
                        <a:t>,</a:t>
                      </a:r>
                      <a:r>
                        <a:rPr lang="en-US" sz="800" kern="1200" dirty="0" smtClean="0">
                          <a:solidFill>
                            <a:schemeClr val="dk1"/>
                          </a:solidFill>
                          <a:latin typeface="+mn-lt"/>
                          <a:ea typeface="+mn-ea"/>
                          <a:cs typeface="+mn-cs"/>
                        </a:rPr>
                        <a:t>Scopus.</a:t>
                      </a:r>
                      <a:endParaRPr lang="ru-RU" sz="800" kern="1200" dirty="0" smtClean="0">
                        <a:solidFill>
                          <a:schemeClr val="dk1"/>
                        </a:solidFill>
                        <a:latin typeface="+mn-lt"/>
                        <a:ea typeface="+mn-ea"/>
                        <a:cs typeface="+mn-cs"/>
                      </a:endParaRPr>
                    </a:p>
                    <a:p>
                      <a:r>
                        <a:rPr lang="ru-RU" sz="800" kern="1200" dirty="0" smtClean="0">
                          <a:solidFill>
                            <a:schemeClr val="dk1"/>
                          </a:solidFill>
                          <a:latin typeface="+mn-lt"/>
                          <a:ea typeface="+mn-ea"/>
                          <a:cs typeface="+mn-cs"/>
                        </a:rPr>
                        <a:t>Доля доходов от НИОКР. </a:t>
                      </a:r>
                      <a:r>
                        <a:rPr lang="ru-RU" sz="800" kern="1200" dirty="0" err="1" smtClean="0">
                          <a:solidFill>
                            <a:schemeClr val="dk1"/>
                          </a:solidFill>
                          <a:latin typeface="+mn-lt"/>
                          <a:ea typeface="+mn-ea"/>
                          <a:cs typeface="+mn-cs"/>
                        </a:rPr>
                        <a:t>Рей-тинги</a:t>
                      </a:r>
                      <a:r>
                        <a:rPr lang="ru-RU" sz="800" kern="1200" dirty="0" smtClean="0">
                          <a:solidFill>
                            <a:schemeClr val="dk1"/>
                          </a:solidFill>
                          <a:latin typeface="+mn-lt"/>
                          <a:ea typeface="+mn-ea"/>
                          <a:cs typeface="+mn-cs"/>
                        </a:rPr>
                        <a:t>«Интерфакс»,«Эксперт  РА»</a:t>
                      </a:r>
                      <a:endParaRPr lang="ru-RU" sz="800" dirty="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90 000</a:t>
                      </a:r>
                      <a:endParaRPr lang="ru-RU" sz="1200">
                        <a:latin typeface="Times New Roman"/>
                        <a:ea typeface="Times New Roman"/>
                      </a:endParaRPr>
                    </a:p>
                  </a:txBody>
                  <a:tcPr marL="68580" marR="68580" marT="0" marB="0"/>
                </a:tc>
              </a:tr>
              <a:tr h="584960">
                <a:tc>
                  <a:txBody>
                    <a:bodyPr/>
                    <a:lstStyle/>
                    <a:p>
                      <a:pPr algn="ctr">
                        <a:spcAft>
                          <a:spcPts val="0"/>
                        </a:spcAft>
                      </a:pPr>
                      <a:r>
                        <a:rPr lang="ru-RU" sz="1100" dirty="0" smtClean="0">
                          <a:latin typeface="Times New Roman"/>
                          <a:ea typeface="Times New Roman"/>
                        </a:rPr>
                        <a:t>2</a:t>
                      </a:r>
                      <a:endParaRPr lang="ru-RU" sz="1200" dirty="0">
                        <a:latin typeface="Times New Roman"/>
                        <a:ea typeface="Times New Roman"/>
                      </a:endParaRPr>
                    </a:p>
                  </a:txBody>
                  <a:tcPr marL="68580" marR="68580" marT="0" marB="0"/>
                </a:tc>
                <a:tc>
                  <a:txBody>
                    <a:bodyPr/>
                    <a:lstStyle/>
                    <a:p>
                      <a:pPr>
                        <a:spcAft>
                          <a:spcPts val="0"/>
                        </a:spcAft>
                      </a:pPr>
                      <a:r>
                        <a:rPr lang="ru-RU" sz="1000" dirty="0">
                          <a:latin typeface="Times New Roman"/>
                          <a:ea typeface="Times New Roman"/>
                        </a:rPr>
                        <a:t>Анализ конструкций механических устройств для лечения сколиоза, их оценка и определение направления совершенствования данных устройств</a:t>
                      </a:r>
                    </a:p>
                  </a:txBody>
                  <a:tcPr marL="68580" marR="68580" marT="0" marB="0"/>
                </a:tc>
                <a:tc>
                  <a:txBody>
                    <a:bodyPr/>
                    <a:lstStyle/>
                    <a:p>
                      <a:pPr algn="ctr">
                        <a:spcAft>
                          <a:spcPts val="0"/>
                        </a:spcAft>
                      </a:pPr>
                      <a:r>
                        <a:rPr lang="ru-RU" sz="1000">
                          <a:latin typeface="Times New Roman"/>
                          <a:ea typeface="Times New Roman"/>
                        </a:rPr>
                        <a:t>1.12.18</a:t>
                      </a:r>
                    </a:p>
                  </a:txBody>
                  <a:tcPr marL="68580" marR="68580" marT="0" marB="0"/>
                </a:tc>
                <a:tc>
                  <a:txBody>
                    <a:bodyPr/>
                    <a:lstStyle/>
                    <a:p>
                      <a:pPr algn="ctr">
                        <a:spcAft>
                          <a:spcPts val="0"/>
                        </a:spcAft>
                      </a:pPr>
                      <a:r>
                        <a:rPr lang="ru-RU" sz="1000">
                          <a:latin typeface="Times New Roman"/>
                          <a:ea typeface="Times New Roman"/>
                        </a:rPr>
                        <a:t>20.12.18</a:t>
                      </a:r>
                    </a:p>
                  </a:txBody>
                  <a:tcPr marL="68580" marR="68580" marT="0" marB="0"/>
                </a:tc>
                <a:tc>
                  <a:txBody>
                    <a:bodyPr/>
                    <a:lstStyle/>
                    <a:p>
                      <a:pPr>
                        <a:spcAft>
                          <a:spcPts val="0"/>
                        </a:spcAft>
                      </a:pPr>
                      <a:r>
                        <a:rPr lang="ru-RU" sz="1000" dirty="0">
                          <a:latin typeface="Times New Roman"/>
                          <a:ea typeface="Times New Roman"/>
                        </a:rPr>
                        <a:t>Выводы по анализу конструкции на основании проведенного обзора</a:t>
                      </a:r>
                    </a:p>
                  </a:txBody>
                  <a:tcPr marL="68580" marR="68580" marT="0" marB="0"/>
                </a:tc>
                <a:tc>
                  <a:txBody>
                    <a:bodyPr/>
                    <a:lstStyle/>
                    <a:p>
                      <a:pPr algn="ctr">
                        <a:spcAft>
                          <a:spcPts val="0"/>
                        </a:spcAft>
                      </a:pPr>
                      <a:r>
                        <a:rPr lang="ru-RU" sz="1100" dirty="0">
                          <a:latin typeface="Times New Roman"/>
                          <a:ea typeface="Times New Roman"/>
                        </a:rPr>
                        <a:t>-</a:t>
                      </a:r>
                      <a:r>
                        <a:rPr lang="en-US" sz="1100" dirty="0">
                          <a:latin typeface="Times New Roman"/>
                          <a:ea typeface="Times New Roman"/>
                        </a:rPr>
                        <a:t>//</a:t>
                      </a:r>
                      <a:r>
                        <a:rPr lang="ru-RU" sz="1100" dirty="0">
                          <a:latin typeface="Times New Roman"/>
                          <a:ea typeface="Times New Roman"/>
                        </a:rPr>
                        <a:t>-</a:t>
                      </a:r>
                      <a:endParaRPr lang="ru-RU" sz="1200" dirty="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90 000</a:t>
                      </a:r>
                      <a:endParaRPr lang="ru-RU" sz="1200">
                        <a:latin typeface="Times New Roman"/>
                        <a:ea typeface="Times New Roman"/>
                      </a:endParaRPr>
                    </a:p>
                  </a:txBody>
                  <a:tcPr marL="68580" marR="68580" marT="0" marB="0"/>
                </a:tc>
              </a:tr>
              <a:tr h="438720">
                <a:tc>
                  <a:txBody>
                    <a:bodyPr/>
                    <a:lstStyle/>
                    <a:p>
                      <a:pPr algn="ctr">
                        <a:spcAft>
                          <a:spcPts val="0"/>
                        </a:spcAft>
                      </a:pPr>
                      <a:r>
                        <a:rPr lang="ru-RU" sz="1100" dirty="0" smtClean="0">
                          <a:latin typeface="Times New Roman"/>
                          <a:ea typeface="Times New Roman"/>
                        </a:rPr>
                        <a:t>3</a:t>
                      </a:r>
                      <a:endParaRPr lang="ru-RU" sz="1100" dirty="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000">
                          <a:latin typeface="Times New Roman"/>
                          <a:ea typeface="Times New Roman"/>
                        </a:rPr>
                        <a:t>Финансирование публикации по материалам исследований</a:t>
                      </a:r>
                    </a:p>
                  </a:txBody>
                  <a:tcPr marL="68580" marR="68580" marT="0" marB="0"/>
                </a:tc>
                <a:tc>
                  <a:txBody>
                    <a:bodyPr/>
                    <a:lstStyle/>
                    <a:p>
                      <a:pPr algn="ctr">
                        <a:spcAft>
                          <a:spcPts val="0"/>
                        </a:spcAft>
                      </a:pPr>
                      <a:r>
                        <a:rPr lang="ru-RU" sz="1000">
                          <a:latin typeface="Times New Roman"/>
                          <a:ea typeface="Times New Roman"/>
                        </a:rPr>
                        <a:t>1.11.18</a:t>
                      </a:r>
                    </a:p>
                  </a:txBody>
                  <a:tcPr marL="68580" marR="68580" marT="0" marB="0"/>
                </a:tc>
                <a:tc>
                  <a:txBody>
                    <a:bodyPr/>
                    <a:lstStyle/>
                    <a:p>
                      <a:pPr algn="ctr">
                        <a:spcAft>
                          <a:spcPts val="0"/>
                        </a:spcAft>
                      </a:pPr>
                      <a:r>
                        <a:rPr lang="ru-RU" sz="1000">
                          <a:latin typeface="Times New Roman"/>
                          <a:ea typeface="Times New Roman"/>
                        </a:rPr>
                        <a:t>20.12.18</a:t>
                      </a:r>
                    </a:p>
                  </a:txBody>
                  <a:tcPr marL="68580" marR="68580" marT="0" marB="0"/>
                </a:tc>
                <a:tc>
                  <a:txBody>
                    <a:bodyPr/>
                    <a:lstStyle/>
                    <a:p>
                      <a:pPr>
                        <a:lnSpc>
                          <a:spcPts val="1200"/>
                        </a:lnSpc>
                      </a:pPr>
                      <a:r>
                        <a:rPr lang="ru-RU" sz="1000" dirty="0">
                          <a:latin typeface="Times New Roman"/>
                          <a:ea typeface="Times New Roman"/>
                        </a:rPr>
                        <a:t>Статья с индексированием в </a:t>
                      </a:r>
                      <a:r>
                        <a:rPr lang="en-US" sz="1000" dirty="0" err="1" smtClean="0">
                          <a:latin typeface="Times New Roman"/>
                          <a:ea typeface="Times New Roman"/>
                        </a:rPr>
                        <a:t>WoS</a:t>
                      </a:r>
                      <a:r>
                        <a:rPr lang="ru-RU" sz="1000" kern="1200" dirty="0" smtClean="0">
                          <a:solidFill>
                            <a:schemeClr val="dk1"/>
                          </a:solidFill>
                          <a:latin typeface="+mn-lt"/>
                          <a:ea typeface="+mn-ea"/>
                          <a:cs typeface="+mn-cs"/>
                        </a:rPr>
                        <a:t>, </a:t>
                      </a:r>
                      <a:r>
                        <a:rPr lang="en-US" sz="1000" kern="1200" dirty="0" smtClean="0">
                          <a:solidFill>
                            <a:schemeClr val="dk1"/>
                          </a:solidFill>
                          <a:latin typeface="Times New Roman" pitchFamily="18" charset="0"/>
                          <a:ea typeface="+mn-ea"/>
                          <a:cs typeface="Times New Roman" pitchFamily="18" charset="0"/>
                        </a:rPr>
                        <a:t>SCOPUS</a:t>
                      </a:r>
                      <a:endParaRPr lang="ru-RU" sz="1000" dirty="0">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40 000</a:t>
                      </a:r>
                      <a:endParaRPr lang="ru-RU" sz="1200">
                        <a:latin typeface="Times New Roman"/>
                        <a:ea typeface="Times New Roman"/>
                      </a:endParaRPr>
                    </a:p>
                  </a:txBody>
                  <a:tcPr marL="68580" marR="68580" marT="0" marB="0"/>
                </a:tc>
              </a:tr>
              <a:tr h="466140">
                <a:tc>
                  <a:txBody>
                    <a:bodyPr/>
                    <a:lstStyle/>
                    <a:p>
                      <a:pPr algn="ctr">
                        <a:spcAft>
                          <a:spcPts val="0"/>
                        </a:spcAft>
                      </a:pPr>
                      <a:r>
                        <a:rPr lang="ru-RU" sz="1100" dirty="0" smtClean="0">
                          <a:latin typeface="Times New Roman"/>
                          <a:ea typeface="Times New Roman"/>
                        </a:rPr>
                        <a:t>4</a:t>
                      </a:r>
                      <a:endParaRPr lang="ru-RU" sz="1200" dirty="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000">
                          <a:latin typeface="Times New Roman"/>
                          <a:ea typeface="Times New Roman"/>
                        </a:rPr>
                        <a:t>Обоснование основных параметров аппарата внешней фиксации позвоночника для демпферной коррекции деформации</a:t>
                      </a:r>
                    </a:p>
                  </a:txBody>
                  <a:tcPr marL="68580" marR="68580" marT="0" marB="0"/>
                </a:tc>
                <a:tc>
                  <a:txBody>
                    <a:bodyPr/>
                    <a:lstStyle/>
                    <a:p>
                      <a:pPr algn="ctr">
                        <a:spcAft>
                          <a:spcPts val="0"/>
                        </a:spcAft>
                      </a:pPr>
                      <a:r>
                        <a:rPr lang="ru-RU" sz="1000">
                          <a:latin typeface="Times New Roman"/>
                          <a:ea typeface="Times New Roman"/>
                        </a:rPr>
                        <a:t>1.01.19</a:t>
                      </a:r>
                    </a:p>
                  </a:txBody>
                  <a:tcPr marL="68580" marR="68580" marT="0" marB="0"/>
                </a:tc>
                <a:tc>
                  <a:txBody>
                    <a:bodyPr/>
                    <a:lstStyle/>
                    <a:p>
                      <a:pPr algn="ctr">
                        <a:spcAft>
                          <a:spcPts val="0"/>
                        </a:spcAft>
                      </a:pPr>
                      <a:r>
                        <a:rPr lang="ru-RU" sz="1000">
                          <a:latin typeface="Times New Roman"/>
                          <a:ea typeface="Times New Roman"/>
                        </a:rPr>
                        <a:t>15.01.19</a:t>
                      </a:r>
                    </a:p>
                  </a:txBody>
                  <a:tcPr marL="68580" marR="68580" marT="0" marB="0"/>
                </a:tc>
                <a:tc>
                  <a:txBody>
                    <a:bodyPr/>
                    <a:lstStyle/>
                    <a:p>
                      <a:pPr>
                        <a:spcAft>
                          <a:spcPts val="0"/>
                        </a:spcAft>
                      </a:pPr>
                      <a:r>
                        <a:rPr lang="ru-RU" sz="1000" dirty="0">
                          <a:latin typeface="Times New Roman"/>
                          <a:ea typeface="Times New Roman"/>
                        </a:rPr>
                        <a:t>Параметры </a:t>
                      </a:r>
                      <a:r>
                        <a:rPr lang="ru-RU" sz="1000" dirty="0" err="1" smtClean="0">
                          <a:latin typeface="Times New Roman"/>
                          <a:ea typeface="Times New Roman"/>
                        </a:rPr>
                        <a:t>осн</a:t>
                      </a:r>
                      <a:r>
                        <a:rPr lang="ru-RU" sz="1000" dirty="0" smtClean="0">
                          <a:latin typeface="Times New Roman"/>
                          <a:ea typeface="Times New Roman"/>
                        </a:rPr>
                        <a:t>. </a:t>
                      </a:r>
                      <a:r>
                        <a:rPr lang="ru-RU" sz="1000" dirty="0">
                          <a:latin typeface="Times New Roman"/>
                          <a:ea typeface="Times New Roman"/>
                        </a:rPr>
                        <a:t>деталей аппарата</a:t>
                      </a: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135 000</a:t>
                      </a:r>
                      <a:endParaRPr lang="ru-RU" sz="1200">
                        <a:latin typeface="Times New Roman"/>
                        <a:ea typeface="Times New Roman"/>
                      </a:endParaRPr>
                    </a:p>
                  </a:txBody>
                  <a:tcPr marL="68580" marR="68580" marT="0" marB="0"/>
                </a:tc>
              </a:tr>
              <a:tr h="339123">
                <a:tc>
                  <a:txBody>
                    <a:bodyPr/>
                    <a:lstStyle/>
                    <a:p>
                      <a:pPr algn="ctr">
                        <a:spcAft>
                          <a:spcPts val="0"/>
                        </a:spcAft>
                      </a:pPr>
                      <a:r>
                        <a:rPr lang="ru-RU" sz="1100" dirty="0" smtClean="0">
                          <a:latin typeface="Times New Roman"/>
                          <a:ea typeface="Times New Roman"/>
                        </a:rPr>
                        <a:t>5</a:t>
                      </a:r>
                      <a:endParaRPr lang="ru-RU" sz="1200" dirty="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000">
                          <a:latin typeface="Times New Roman"/>
                          <a:ea typeface="Times New Roman"/>
                        </a:rPr>
                        <a:t>Разработка технического задания на проектирование макетного образца аппарата внешней фиксации позвоночника</a:t>
                      </a:r>
                    </a:p>
                  </a:txBody>
                  <a:tcPr marL="68580" marR="68580" marT="0" marB="0"/>
                </a:tc>
                <a:tc>
                  <a:txBody>
                    <a:bodyPr/>
                    <a:lstStyle/>
                    <a:p>
                      <a:pPr algn="ctr">
                        <a:spcAft>
                          <a:spcPts val="0"/>
                        </a:spcAft>
                      </a:pPr>
                      <a:r>
                        <a:rPr lang="ru-RU" sz="1000">
                          <a:latin typeface="Times New Roman"/>
                          <a:ea typeface="Times New Roman"/>
                        </a:rPr>
                        <a:t>15.01.19</a:t>
                      </a:r>
                    </a:p>
                  </a:txBody>
                  <a:tcPr marL="68580" marR="68580" marT="0" marB="0"/>
                </a:tc>
                <a:tc>
                  <a:txBody>
                    <a:bodyPr/>
                    <a:lstStyle/>
                    <a:p>
                      <a:pPr algn="ctr">
                        <a:spcAft>
                          <a:spcPts val="0"/>
                        </a:spcAft>
                      </a:pPr>
                      <a:r>
                        <a:rPr lang="ru-RU" sz="1000">
                          <a:latin typeface="Times New Roman"/>
                          <a:ea typeface="Times New Roman"/>
                        </a:rPr>
                        <a:t>25.01.19</a:t>
                      </a:r>
                    </a:p>
                  </a:txBody>
                  <a:tcPr marL="68580" marR="68580" marT="0" marB="0"/>
                </a:tc>
                <a:tc>
                  <a:txBody>
                    <a:bodyPr/>
                    <a:lstStyle/>
                    <a:p>
                      <a:pPr>
                        <a:spcAft>
                          <a:spcPts val="0"/>
                        </a:spcAft>
                      </a:pPr>
                      <a:r>
                        <a:rPr lang="ru-RU" sz="1000" dirty="0">
                          <a:latin typeface="Times New Roman"/>
                          <a:ea typeface="Times New Roman"/>
                        </a:rPr>
                        <a:t>Техническое задание</a:t>
                      </a: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60  000</a:t>
                      </a:r>
                      <a:endParaRPr lang="ru-RU" sz="1200">
                        <a:latin typeface="Times New Roman"/>
                        <a:ea typeface="Times New Roman"/>
                      </a:endParaRPr>
                    </a:p>
                  </a:txBody>
                  <a:tcPr marL="68580" marR="68580" marT="0" marB="0"/>
                </a:tc>
              </a:tr>
              <a:tr h="438720">
                <a:tc>
                  <a:txBody>
                    <a:bodyPr/>
                    <a:lstStyle/>
                    <a:p>
                      <a:pPr algn="ctr">
                        <a:spcAft>
                          <a:spcPts val="0"/>
                        </a:spcAft>
                      </a:pPr>
                      <a:r>
                        <a:rPr lang="ru-RU" sz="1100" dirty="0" smtClean="0">
                          <a:latin typeface="Times New Roman"/>
                          <a:ea typeface="Times New Roman"/>
                        </a:rPr>
                        <a:t>6</a:t>
                      </a:r>
                      <a:endParaRPr lang="ru-RU" sz="1200" dirty="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000">
                          <a:latin typeface="Times New Roman"/>
                          <a:ea typeface="Times New Roman"/>
                        </a:rPr>
                        <a:t>Разработка чертежной документации для изготовления макетного  образца аппарата внешней фиксации позвоночника</a:t>
                      </a:r>
                    </a:p>
                  </a:txBody>
                  <a:tcPr marL="68580" marR="68580" marT="0" marB="0"/>
                </a:tc>
                <a:tc>
                  <a:txBody>
                    <a:bodyPr/>
                    <a:lstStyle/>
                    <a:p>
                      <a:pPr algn="ctr">
                        <a:spcAft>
                          <a:spcPts val="0"/>
                        </a:spcAft>
                      </a:pPr>
                      <a:r>
                        <a:rPr lang="ru-RU" sz="1000">
                          <a:latin typeface="Times New Roman"/>
                          <a:ea typeface="Times New Roman"/>
                        </a:rPr>
                        <a:t>15.01.19</a:t>
                      </a:r>
                    </a:p>
                  </a:txBody>
                  <a:tcPr marL="68580" marR="68580" marT="0" marB="0"/>
                </a:tc>
                <a:tc>
                  <a:txBody>
                    <a:bodyPr/>
                    <a:lstStyle/>
                    <a:p>
                      <a:pPr algn="ctr">
                        <a:spcAft>
                          <a:spcPts val="0"/>
                        </a:spcAft>
                      </a:pPr>
                      <a:r>
                        <a:rPr lang="ru-RU" sz="1000">
                          <a:latin typeface="Times New Roman"/>
                          <a:ea typeface="Times New Roman"/>
                        </a:rPr>
                        <a:t>1.02.19</a:t>
                      </a:r>
                    </a:p>
                  </a:txBody>
                  <a:tcPr marL="68580" marR="68580" marT="0" marB="0"/>
                </a:tc>
                <a:tc>
                  <a:txBody>
                    <a:bodyPr/>
                    <a:lstStyle/>
                    <a:p>
                      <a:pPr>
                        <a:spcAft>
                          <a:spcPts val="0"/>
                        </a:spcAft>
                      </a:pPr>
                      <a:r>
                        <a:rPr lang="ru-RU" sz="1000" dirty="0">
                          <a:latin typeface="Times New Roman"/>
                          <a:ea typeface="Times New Roman"/>
                        </a:rPr>
                        <a:t>Чертежная </a:t>
                      </a:r>
                      <a:r>
                        <a:rPr lang="ru-RU" sz="1000" dirty="0" smtClean="0">
                          <a:latin typeface="Times New Roman"/>
                          <a:ea typeface="Times New Roman"/>
                        </a:rPr>
                        <a:t> </a:t>
                      </a:r>
                      <a:r>
                        <a:rPr lang="ru-RU" sz="1000" dirty="0" err="1" smtClean="0">
                          <a:latin typeface="Times New Roman"/>
                          <a:ea typeface="Times New Roman"/>
                        </a:rPr>
                        <a:t>доку-ментация</a:t>
                      </a:r>
                      <a:r>
                        <a:rPr lang="ru-RU" sz="1000" dirty="0" smtClean="0">
                          <a:latin typeface="Times New Roman"/>
                          <a:ea typeface="Times New Roman"/>
                        </a:rPr>
                        <a:t> </a:t>
                      </a:r>
                      <a:r>
                        <a:rPr lang="ru-RU" sz="1000" dirty="0">
                          <a:latin typeface="Times New Roman"/>
                          <a:ea typeface="Times New Roman"/>
                        </a:rPr>
                        <a:t>на </a:t>
                      </a:r>
                      <a:r>
                        <a:rPr lang="ru-RU" sz="1000" dirty="0" err="1" smtClean="0">
                          <a:latin typeface="Times New Roman"/>
                          <a:ea typeface="Times New Roman"/>
                        </a:rPr>
                        <a:t>элек-тронном</a:t>
                      </a:r>
                      <a:r>
                        <a:rPr lang="ru-RU" sz="1000" dirty="0" smtClean="0">
                          <a:latin typeface="Times New Roman"/>
                          <a:ea typeface="Times New Roman"/>
                        </a:rPr>
                        <a:t> </a:t>
                      </a:r>
                      <a:r>
                        <a:rPr lang="ru-RU" sz="1000" dirty="0">
                          <a:latin typeface="Times New Roman"/>
                          <a:ea typeface="Times New Roman"/>
                        </a:rPr>
                        <a:t>носителе</a:t>
                      </a: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100 000</a:t>
                      </a:r>
                      <a:endParaRPr lang="ru-RU" sz="1200">
                        <a:latin typeface="Times New Roman"/>
                        <a:ea typeface="Times New Roman"/>
                      </a:endParaRPr>
                    </a:p>
                  </a:txBody>
                  <a:tcPr marL="68580" marR="68580" marT="0" marB="0"/>
                </a:tc>
              </a:tr>
              <a:tr h="475280">
                <a:tc>
                  <a:txBody>
                    <a:bodyPr/>
                    <a:lstStyle/>
                    <a:p>
                      <a:pPr algn="ctr">
                        <a:spcAft>
                          <a:spcPts val="0"/>
                        </a:spcAft>
                      </a:pPr>
                      <a:r>
                        <a:rPr lang="ru-RU" sz="1100" dirty="0" smtClean="0">
                          <a:latin typeface="Times New Roman"/>
                          <a:ea typeface="Times New Roman"/>
                        </a:rPr>
                        <a:t>7</a:t>
                      </a:r>
                      <a:endParaRPr lang="ru-RU" sz="1100" dirty="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000">
                          <a:latin typeface="Times New Roman"/>
                          <a:ea typeface="Times New Roman"/>
                        </a:rPr>
                        <a:t>Авторский надзор за разработкой чертежной документации для изготовления макетного образца аппарата</a:t>
                      </a:r>
                    </a:p>
                  </a:txBody>
                  <a:tcPr marL="68580" marR="68580" marT="0" marB="0"/>
                </a:tc>
                <a:tc>
                  <a:txBody>
                    <a:bodyPr/>
                    <a:lstStyle/>
                    <a:p>
                      <a:pPr algn="ctr">
                        <a:spcAft>
                          <a:spcPts val="0"/>
                        </a:spcAft>
                      </a:pPr>
                      <a:r>
                        <a:rPr lang="ru-RU" sz="1000">
                          <a:latin typeface="Times New Roman"/>
                          <a:ea typeface="Times New Roman"/>
                        </a:rPr>
                        <a:t>15.01.19</a:t>
                      </a:r>
                    </a:p>
                  </a:txBody>
                  <a:tcPr marL="68580" marR="68580" marT="0" marB="0"/>
                </a:tc>
                <a:tc>
                  <a:txBody>
                    <a:bodyPr/>
                    <a:lstStyle/>
                    <a:p>
                      <a:pPr algn="ctr">
                        <a:spcAft>
                          <a:spcPts val="0"/>
                        </a:spcAft>
                      </a:pPr>
                      <a:r>
                        <a:rPr lang="ru-RU" sz="1000">
                          <a:latin typeface="Times New Roman"/>
                          <a:ea typeface="Times New Roman"/>
                        </a:rPr>
                        <a:t>1.02.19</a:t>
                      </a:r>
                    </a:p>
                  </a:txBody>
                  <a:tcPr marL="68580" marR="68580" marT="0" marB="0"/>
                </a:tc>
                <a:tc>
                  <a:txBody>
                    <a:bodyPr/>
                    <a:lstStyle/>
                    <a:p>
                      <a:pPr>
                        <a:spcAft>
                          <a:spcPts val="0"/>
                        </a:spcAft>
                      </a:pPr>
                      <a:r>
                        <a:rPr lang="ru-RU" sz="1000" dirty="0">
                          <a:latin typeface="Times New Roman"/>
                          <a:ea typeface="Times New Roman"/>
                        </a:rPr>
                        <a:t>Заключение по результатам авторского надзора</a:t>
                      </a: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80 000</a:t>
                      </a:r>
                      <a:endParaRPr lang="ru-RU" sz="1200">
                        <a:latin typeface="Times New Roman"/>
                        <a:ea typeface="Times New Roman"/>
                      </a:endParaRPr>
                    </a:p>
                  </a:txBody>
                  <a:tcPr marL="68580" marR="68580" marT="0" marB="0"/>
                </a:tc>
              </a:tr>
              <a:tr h="404931">
                <a:tc>
                  <a:txBody>
                    <a:bodyPr/>
                    <a:lstStyle/>
                    <a:p>
                      <a:pPr algn="ctr">
                        <a:spcAft>
                          <a:spcPts val="0"/>
                        </a:spcAft>
                      </a:pPr>
                      <a:r>
                        <a:rPr lang="ru-RU" sz="1100" dirty="0" smtClean="0">
                          <a:latin typeface="Times New Roman"/>
                          <a:ea typeface="Times New Roman"/>
                        </a:rPr>
                        <a:t>8</a:t>
                      </a:r>
                      <a:endParaRPr lang="ru-RU" sz="1200" dirty="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000">
                          <a:latin typeface="Times New Roman"/>
                          <a:ea typeface="Times New Roman"/>
                        </a:rPr>
                        <a:t>Изготовление макетного  образца аппарата внешней фиксации позвоночника.</a:t>
                      </a:r>
                    </a:p>
                  </a:txBody>
                  <a:tcPr marL="68580" marR="68580" marT="0" marB="0"/>
                </a:tc>
                <a:tc>
                  <a:txBody>
                    <a:bodyPr/>
                    <a:lstStyle/>
                    <a:p>
                      <a:pPr algn="ctr">
                        <a:spcAft>
                          <a:spcPts val="0"/>
                        </a:spcAft>
                      </a:pPr>
                      <a:r>
                        <a:rPr lang="ru-RU" sz="1000">
                          <a:latin typeface="Times New Roman"/>
                          <a:ea typeface="Times New Roman"/>
                        </a:rPr>
                        <a:t>1.02.19</a:t>
                      </a:r>
                    </a:p>
                  </a:txBody>
                  <a:tcPr marL="68580" marR="68580" marT="0" marB="0"/>
                </a:tc>
                <a:tc>
                  <a:txBody>
                    <a:bodyPr/>
                    <a:lstStyle/>
                    <a:p>
                      <a:pPr algn="ctr">
                        <a:spcAft>
                          <a:spcPts val="0"/>
                        </a:spcAft>
                      </a:pPr>
                      <a:r>
                        <a:rPr lang="ru-RU" sz="1000">
                          <a:latin typeface="Times New Roman"/>
                          <a:ea typeface="Times New Roman"/>
                        </a:rPr>
                        <a:t>28.02.19</a:t>
                      </a:r>
                    </a:p>
                  </a:txBody>
                  <a:tcPr marL="68580" marR="68580" marT="0" marB="0"/>
                </a:tc>
                <a:tc>
                  <a:txBody>
                    <a:bodyPr/>
                    <a:lstStyle/>
                    <a:p>
                      <a:pPr>
                        <a:spcAft>
                          <a:spcPts val="0"/>
                        </a:spcAft>
                      </a:pPr>
                      <a:r>
                        <a:rPr lang="ru-RU" sz="1000" dirty="0">
                          <a:latin typeface="Times New Roman"/>
                          <a:ea typeface="Times New Roman"/>
                        </a:rPr>
                        <a:t>Макетный образец аппарата</a:t>
                      </a: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dirty="0">
                          <a:latin typeface="Times New Roman"/>
                          <a:ea typeface="Times New Roman"/>
                        </a:rPr>
                        <a:t>100 000</a:t>
                      </a:r>
                      <a:endParaRPr lang="ru-RU" sz="1200" dirty="0">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449978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12</a:t>
            </a:fld>
            <a:endParaRPr lang="en-US" dirty="0"/>
          </a:p>
        </p:txBody>
      </p:sp>
      <p:sp>
        <p:nvSpPr>
          <p:cNvPr id="10" name="Заголовок 9"/>
          <p:cNvSpPr>
            <a:spLocks noGrp="1"/>
          </p:cNvSpPr>
          <p:nvPr>
            <p:ph type="title"/>
          </p:nvPr>
        </p:nvSpPr>
        <p:spPr>
          <a:xfrm>
            <a:off x="-224298" y="191980"/>
            <a:ext cx="7831394" cy="413454"/>
          </a:xfrm>
        </p:spPr>
        <p:txBody>
          <a:bodyPr>
            <a:noAutofit/>
          </a:bodyPr>
          <a:lstStyle/>
          <a:p>
            <a:r>
              <a:rPr lang="ru-RU" sz="1400" b="1" i="1" dirty="0" smtClean="0">
                <a:solidFill>
                  <a:schemeClr val="tx2"/>
                </a:solidFill>
                <a:latin typeface="Arial Narrow" pitchFamily="34" charset="0"/>
              </a:rPr>
              <a:t>Календарный план </a:t>
            </a:r>
            <a:br>
              <a:rPr lang="ru-RU" sz="1400" b="1" i="1" dirty="0" smtClean="0">
                <a:solidFill>
                  <a:schemeClr val="tx2"/>
                </a:solidFill>
                <a:latin typeface="Arial Narrow" pitchFamily="34" charset="0"/>
              </a:rPr>
            </a:br>
            <a:r>
              <a:rPr lang="ru-RU" sz="1400" b="1" i="1" dirty="0" smtClean="0">
                <a:solidFill>
                  <a:schemeClr val="tx2"/>
                </a:solidFill>
                <a:latin typeface="Arial Narrow" pitchFamily="34" charset="0"/>
              </a:rPr>
              <a:t>(дорожная карта) выполнения НИОКР </a:t>
            </a:r>
            <a:endParaRPr lang="ru-RU" sz="1400" b="1" dirty="0">
              <a:solidFill>
                <a:schemeClr val="tx2"/>
              </a:solidFill>
              <a:latin typeface="Arial Narrow" pitchFamily="34" charset="0"/>
            </a:endParaRP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graphicFrame>
        <p:nvGraphicFramePr>
          <p:cNvPr id="2" name="Таблица 1"/>
          <p:cNvGraphicFramePr>
            <a:graphicFrameLocks noGrp="1"/>
          </p:cNvGraphicFramePr>
          <p:nvPr>
            <p:extLst>
              <p:ext uri="{D42A27DB-BD31-4B8C-83A1-F6EECF244321}">
                <p14:modId xmlns:p14="http://schemas.microsoft.com/office/powerpoint/2010/main" val="178859280"/>
              </p:ext>
            </p:extLst>
          </p:nvPr>
        </p:nvGraphicFramePr>
        <p:xfrm>
          <a:off x="142875" y="742950"/>
          <a:ext cx="8841659" cy="4103751"/>
        </p:xfrm>
        <a:graphic>
          <a:graphicData uri="http://schemas.openxmlformats.org/drawingml/2006/table">
            <a:tbl>
              <a:tblPr firstRow="1" firstCol="1" bandRow="1">
                <a:tableStyleId>{5C22544A-7EE6-4342-B048-85BDC9FD1C3A}</a:tableStyleId>
              </a:tblPr>
              <a:tblGrid>
                <a:gridCol w="333375"/>
                <a:gridCol w="3886200"/>
                <a:gridCol w="676275"/>
                <a:gridCol w="657225"/>
                <a:gridCol w="1767041"/>
                <a:gridCol w="899959"/>
                <a:gridCol w="621584"/>
              </a:tblGrid>
              <a:tr h="647700">
                <a:tc>
                  <a:txBody>
                    <a:bodyPr/>
                    <a:lstStyle/>
                    <a:p>
                      <a:pPr algn="ctr"/>
                      <a:r>
                        <a:rPr lang="ru-RU" sz="1000" dirty="0">
                          <a:effectLst/>
                        </a:rPr>
                        <a:t>№ п/п</a:t>
                      </a:r>
                      <a:endParaRPr lang="ru-RU" sz="1200" dirty="0">
                        <a:effectLst/>
                        <a:latin typeface="Times New Roman"/>
                        <a:ea typeface="Times New Roman"/>
                      </a:endParaRPr>
                    </a:p>
                  </a:txBody>
                  <a:tcPr marL="68580" marR="68580" marT="0" marB="0" anchor="ctr"/>
                </a:tc>
                <a:tc>
                  <a:txBody>
                    <a:bodyPr/>
                    <a:lstStyle/>
                    <a:p>
                      <a:pPr algn="ctr"/>
                      <a:r>
                        <a:rPr lang="ru-RU" sz="1000">
                          <a:effectLst/>
                        </a:rPr>
                        <a:t>Наименование этапа работ</a:t>
                      </a:r>
                      <a:endParaRPr lang="ru-RU" sz="1200">
                        <a:effectLst/>
                        <a:latin typeface="Times New Roman"/>
                        <a:ea typeface="Times New Roman"/>
                      </a:endParaRPr>
                    </a:p>
                  </a:txBody>
                  <a:tcPr marL="68580" marR="68580" marT="0" marB="0" anchor="ctr"/>
                </a:tc>
                <a:tc>
                  <a:txBody>
                    <a:bodyPr/>
                    <a:lstStyle/>
                    <a:p>
                      <a:pPr algn="ctr">
                        <a:spcAft>
                          <a:spcPts val="0"/>
                        </a:spcAft>
                      </a:pPr>
                      <a:r>
                        <a:rPr lang="ru-RU" sz="1000" dirty="0" smtClean="0">
                          <a:effectLst/>
                        </a:rPr>
                        <a:t>Начало</a:t>
                      </a:r>
                      <a:endParaRPr lang="ru-RU" sz="1200" dirty="0">
                        <a:effectLst/>
                      </a:endParaRPr>
                    </a:p>
                  </a:txBody>
                  <a:tcPr marL="68580" marR="68580" marT="0" marB="0" anchor="ctr"/>
                </a:tc>
                <a:tc>
                  <a:txBody>
                    <a:bodyPr/>
                    <a:lstStyle/>
                    <a:p>
                      <a:pPr algn="ctr">
                        <a:spcAft>
                          <a:spcPts val="0"/>
                        </a:spcAft>
                      </a:pPr>
                      <a:r>
                        <a:rPr lang="ru-RU" sz="1000" dirty="0" err="1" smtClean="0">
                          <a:effectLst/>
                        </a:rPr>
                        <a:t>Оконча-ние</a:t>
                      </a:r>
                      <a:endParaRPr lang="ru-RU" sz="1200" dirty="0">
                        <a:effectLst/>
                      </a:endParaRPr>
                    </a:p>
                    <a:p>
                      <a:pPr algn="ctr">
                        <a:spcAft>
                          <a:spcPts val="0"/>
                        </a:spcAft>
                      </a:pPr>
                      <a:endParaRPr lang="ru-RU" sz="1200" dirty="0">
                        <a:effectLst/>
                        <a:latin typeface="Times New Roman"/>
                        <a:ea typeface="Times New Roman"/>
                      </a:endParaRPr>
                    </a:p>
                  </a:txBody>
                  <a:tcPr marL="68580" marR="68580" marT="0" marB="0" anchor="ctr"/>
                </a:tc>
                <a:tc>
                  <a:txBody>
                    <a:bodyPr/>
                    <a:lstStyle/>
                    <a:p>
                      <a:pPr algn="ctr"/>
                      <a:r>
                        <a:rPr lang="ru-RU" sz="1000">
                          <a:effectLst/>
                        </a:rPr>
                        <a:t>Вид документа и результат</a:t>
                      </a:r>
                      <a:endParaRPr lang="ru-RU" sz="1200">
                        <a:effectLst/>
                        <a:latin typeface="Times New Roman"/>
                        <a:ea typeface="Times New Roman"/>
                      </a:endParaRPr>
                    </a:p>
                  </a:txBody>
                  <a:tcPr marL="68580" marR="68580" marT="0" marB="0" anchor="ctr"/>
                </a:tc>
                <a:tc>
                  <a:txBody>
                    <a:bodyPr/>
                    <a:lstStyle/>
                    <a:p>
                      <a:pPr algn="ctr"/>
                      <a:r>
                        <a:rPr lang="ru-RU" sz="1000" dirty="0">
                          <a:effectLst/>
                        </a:rPr>
                        <a:t>Показатели ПРОУ, </a:t>
                      </a:r>
                      <a:endParaRPr lang="ru-RU" sz="1200" dirty="0">
                        <a:effectLst/>
                        <a:latin typeface="Times New Roman"/>
                        <a:ea typeface="Times New Roman"/>
                      </a:endParaRPr>
                    </a:p>
                  </a:txBody>
                  <a:tcPr marL="68580" marR="68580" marT="0" marB="0" anchor="ctr"/>
                </a:tc>
                <a:tc>
                  <a:txBody>
                    <a:bodyPr/>
                    <a:lstStyle/>
                    <a:p>
                      <a:pPr algn="ctr"/>
                      <a:r>
                        <a:rPr lang="ru-RU" sz="1000">
                          <a:effectLst/>
                        </a:rPr>
                        <a:t>Сумма затрат, руб.</a:t>
                      </a:r>
                      <a:endParaRPr lang="ru-RU" sz="1200">
                        <a:effectLst/>
                        <a:latin typeface="Times New Roman"/>
                        <a:ea typeface="Times New Roman"/>
                      </a:endParaRPr>
                    </a:p>
                  </a:txBody>
                  <a:tcPr marL="68580" marR="68580" marT="0" marB="0" anchor="ctr"/>
                </a:tc>
              </a:tr>
              <a:tr h="533400">
                <a:tc>
                  <a:txBody>
                    <a:bodyPr/>
                    <a:lstStyle/>
                    <a:p>
                      <a:pPr algn="ctr">
                        <a:spcAft>
                          <a:spcPts val="0"/>
                        </a:spcAft>
                      </a:pPr>
                      <a:r>
                        <a:rPr lang="en-US" sz="1100" dirty="0">
                          <a:latin typeface="Times New Roman"/>
                          <a:ea typeface="Times New Roman"/>
                        </a:rPr>
                        <a:t>9</a:t>
                      </a:r>
                      <a:endParaRPr lang="ru-RU" sz="1200" dirty="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100">
                          <a:latin typeface="Times New Roman"/>
                          <a:ea typeface="Times New Roman"/>
                        </a:rPr>
                        <a:t>Авторский надзор за изготовлением макетного образца</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1.02.19</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28.02.19</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Заключение по результатам авторского надзора</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80 000</a:t>
                      </a:r>
                      <a:endParaRPr lang="ru-RU" sz="1200">
                        <a:latin typeface="Times New Roman"/>
                        <a:ea typeface="Times New Roman"/>
                      </a:endParaRPr>
                    </a:p>
                  </a:txBody>
                  <a:tcPr marL="68580" marR="68580" marT="0" marB="0"/>
                </a:tc>
              </a:tr>
              <a:tr h="371475">
                <a:tc>
                  <a:txBody>
                    <a:bodyPr/>
                    <a:lstStyle/>
                    <a:p>
                      <a:pPr algn="ctr">
                        <a:spcAft>
                          <a:spcPts val="0"/>
                        </a:spcAft>
                      </a:pPr>
                      <a:r>
                        <a:rPr lang="en-US" sz="1100">
                          <a:latin typeface="Times New Roman"/>
                          <a:ea typeface="Times New Roman"/>
                        </a:rPr>
                        <a:t>10</a:t>
                      </a:r>
                      <a:endParaRPr lang="ru-RU" sz="120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100">
                          <a:latin typeface="Times New Roman"/>
                          <a:ea typeface="Times New Roman"/>
                        </a:rPr>
                        <a:t>Разработка технического задания на проектирование макета позвоночника</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1.02.19</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15.02.19</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Техническое задание</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20 000</a:t>
                      </a:r>
                      <a:endParaRPr lang="ru-RU" sz="1200">
                        <a:latin typeface="Times New Roman"/>
                        <a:ea typeface="Times New Roman"/>
                      </a:endParaRPr>
                    </a:p>
                  </a:txBody>
                  <a:tcPr marL="68580" marR="68580" marT="0" marB="0"/>
                </a:tc>
              </a:tr>
              <a:tr h="371475">
                <a:tc>
                  <a:txBody>
                    <a:bodyPr/>
                    <a:lstStyle/>
                    <a:p>
                      <a:pPr algn="ctr">
                        <a:spcAft>
                          <a:spcPts val="0"/>
                        </a:spcAft>
                      </a:pPr>
                      <a:r>
                        <a:rPr lang="en-US" sz="1100">
                          <a:latin typeface="Times New Roman"/>
                          <a:ea typeface="Times New Roman"/>
                        </a:rPr>
                        <a:t>11</a:t>
                      </a:r>
                      <a:endParaRPr lang="ru-RU" sz="120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100">
                          <a:latin typeface="Times New Roman"/>
                          <a:ea typeface="Times New Roman"/>
                        </a:rPr>
                        <a:t>Разработка чертежной документации на макет позвоночника</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16.02.19</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28.02.19</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Чертежная документация на электронном носителе</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30 000</a:t>
                      </a:r>
                      <a:endParaRPr lang="ru-RU" sz="1200">
                        <a:latin typeface="Times New Roman"/>
                        <a:ea typeface="Times New Roman"/>
                      </a:endParaRPr>
                    </a:p>
                  </a:txBody>
                  <a:tcPr marL="68580" marR="68580" marT="0" marB="0"/>
                </a:tc>
              </a:tr>
              <a:tr h="381000">
                <a:tc>
                  <a:txBody>
                    <a:bodyPr/>
                    <a:lstStyle/>
                    <a:p>
                      <a:pPr algn="ctr">
                        <a:spcAft>
                          <a:spcPts val="0"/>
                        </a:spcAft>
                      </a:pPr>
                      <a:r>
                        <a:rPr lang="en-US" sz="1100">
                          <a:latin typeface="Times New Roman"/>
                          <a:ea typeface="Times New Roman"/>
                        </a:rPr>
                        <a:t>12</a:t>
                      </a:r>
                      <a:endParaRPr lang="ru-RU" sz="120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100">
                          <a:latin typeface="Times New Roman"/>
                          <a:ea typeface="Times New Roman"/>
                        </a:rPr>
                        <a:t>Авторский надзор за разработкой чертежной документации на макет позвоночника</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16.02.19</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28.02.19</a:t>
                      </a:r>
                      <a:endParaRPr lang="ru-RU" sz="1200">
                        <a:latin typeface="Times New Roman"/>
                        <a:ea typeface="Times New Roman"/>
                      </a:endParaRPr>
                    </a:p>
                  </a:txBody>
                  <a:tcPr marL="68580" marR="68580" marT="0" marB="0"/>
                </a:tc>
                <a:tc>
                  <a:txBody>
                    <a:bodyPr/>
                    <a:lstStyle/>
                    <a:p>
                      <a:pPr>
                        <a:spcAft>
                          <a:spcPts val="0"/>
                        </a:spcAft>
                      </a:pPr>
                      <a:r>
                        <a:rPr lang="ru-RU" sz="1100" dirty="0">
                          <a:latin typeface="Times New Roman"/>
                          <a:ea typeface="Times New Roman"/>
                        </a:rPr>
                        <a:t>Заключение по </a:t>
                      </a:r>
                      <a:r>
                        <a:rPr lang="ru-RU" sz="1100" dirty="0" err="1" smtClean="0">
                          <a:latin typeface="Times New Roman"/>
                          <a:ea typeface="Times New Roman"/>
                        </a:rPr>
                        <a:t>результа-там</a:t>
                      </a:r>
                      <a:r>
                        <a:rPr lang="ru-RU" sz="1100" dirty="0" smtClean="0">
                          <a:latin typeface="Times New Roman"/>
                          <a:ea typeface="Times New Roman"/>
                        </a:rPr>
                        <a:t> </a:t>
                      </a:r>
                      <a:r>
                        <a:rPr lang="ru-RU" sz="1100" dirty="0">
                          <a:latin typeface="Times New Roman"/>
                          <a:ea typeface="Times New Roman"/>
                        </a:rPr>
                        <a:t>авторского надзора</a:t>
                      </a:r>
                      <a:endParaRPr lang="ru-RU" sz="1200" dirty="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20 000</a:t>
                      </a:r>
                      <a:endParaRPr lang="ru-RU" sz="1200">
                        <a:latin typeface="Times New Roman"/>
                        <a:ea typeface="Times New Roman"/>
                      </a:endParaRPr>
                    </a:p>
                  </a:txBody>
                  <a:tcPr marL="68580" marR="68580" marT="0" marB="0"/>
                </a:tc>
              </a:tr>
              <a:tr h="504825">
                <a:tc>
                  <a:txBody>
                    <a:bodyPr/>
                    <a:lstStyle/>
                    <a:p>
                      <a:pPr algn="ctr">
                        <a:spcAft>
                          <a:spcPts val="0"/>
                        </a:spcAft>
                      </a:pPr>
                      <a:r>
                        <a:rPr lang="en-US" sz="1100">
                          <a:latin typeface="Times New Roman"/>
                          <a:ea typeface="Times New Roman"/>
                        </a:rPr>
                        <a:t>13</a:t>
                      </a:r>
                      <a:endParaRPr lang="ru-RU" sz="120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100">
                          <a:latin typeface="Times New Roman"/>
                          <a:ea typeface="Times New Roman"/>
                        </a:rPr>
                        <a:t>Изготовление макета позвоночника для моделирования работы изготовленного макетного образца аппарата, отработка технологического процесса сборки, монтажа и демонтажа аппарата</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1.03.19</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30.03.19</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 Макет позвоночника и  смонтированный на нем аппарат</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50 000</a:t>
                      </a:r>
                      <a:endParaRPr lang="ru-RU" sz="1200">
                        <a:latin typeface="Times New Roman"/>
                        <a:ea typeface="Times New Roman"/>
                      </a:endParaRPr>
                    </a:p>
                  </a:txBody>
                  <a:tcPr marL="68580" marR="68580" marT="0" marB="0"/>
                </a:tc>
              </a:tr>
              <a:tr h="412623">
                <a:tc>
                  <a:txBody>
                    <a:bodyPr/>
                    <a:lstStyle/>
                    <a:p>
                      <a:pPr algn="ctr">
                        <a:spcAft>
                          <a:spcPts val="0"/>
                        </a:spcAft>
                      </a:pPr>
                      <a:r>
                        <a:rPr lang="en-US" sz="1100">
                          <a:latin typeface="Times New Roman"/>
                          <a:ea typeface="Times New Roman"/>
                        </a:rPr>
                        <a:t>14</a:t>
                      </a:r>
                      <a:endParaRPr lang="ru-RU" sz="120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100">
                          <a:latin typeface="Times New Roman"/>
                          <a:ea typeface="Times New Roman"/>
                        </a:rPr>
                        <a:t>Авторский надзор за изготовлением макета позвоночника</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1.03.19</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30.03.19</a:t>
                      </a:r>
                      <a:endParaRPr lang="ru-RU" sz="1200">
                        <a:latin typeface="Times New Roman"/>
                        <a:ea typeface="Times New Roman"/>
                      </a:endParaRPr>
                    </a:p>
                  </a:txBody>
                  <a:tcPr marL="68580" marR="68580" marT="0" marB="0"/>
                </a:tc>
                <a:tc>
                  <a:txBody>
                    <a:bodyPr/>
                    <a:lstStyle/>
                    <a:p>
                      <a:pPr>
                        <a:spcAft>
                          <a:spcPts val="0"/>
                        </a:spcAft>
                      </a:pPr>
                      <a:r>
                        <a:rPr lang="ru-RU" sz="1100" dirty="0">
                          <a:latin typeface="Times New Roman"/>
                          <a:ea typeface="Times New Roman"/>
                        </a:rPr>
                        <a:t>Заключение по </a:t>
                      </a:r>
                      <a:r>
                        <a:rPr lang="ru-RU" sz="1100" dirty="0" err="1" smtClean="0">
                          <a:latin typeface="Times New Roman"/>
                          <a:ea typeface="Times New Roman"/>
                        </a:rPr>
                        <a:t>результа-там</a:t>
                      </a:r>
                      <a:r>
                        <a:rPr lang="ru-RU" sz="1100" dirty="0" smtClean="0">
                          <a:latin typeface="Times New Roman"/>
                          <a:ea typeface="Times New Roman"/>
                        </a:rPr>
                        <a:t> </a:t>
                      </a:r>
                      <a:r>
                        <a:rPr lang="ru-RU" sz="1100" dirty="0">
                          <a:latin typeface="Times New Roman"/>
                          <a:ea typeface="Times New Roman"/>
                        </a:rPr>
                        <a:t>авторского надзора</a:t>
                      </a:r>
                      <a:endParaRPr lang="ru-RU" sz="1200" dirty="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30 000</a:t>
                      </a:r>
                      <a:endParaRPr lang="ru-RU" sz="1200">
                        <a:latin typeface="Times New Roman"/>
                        <a:ea typeface="Times New Roman"/>
                      </a:endParaRPr>
                    </a:p>
                  </a:txBody>
                  <a:tcPr marL="68580" marR="68580" marT="0" marB="0"/>
                </a:tc>
              </a:tr>
              <a:tr h="403098">
                <a:tc>
                  <a:txBody>
                    <a:bodyPr/>
                    <a:lstStyle/>
                    <a:p>
                      <a:pPr algn="ctr">
                        <a:spcAft>
                          <a:spcPts val="0"/>
                        </a:spcAft>
                      </a:pPr>
                      <a:r>
                        <a:rPr lang="en-US" sz="1100">
                          <a:latin typeface="Times New Roman"/>
                          <a:ea typeface="Times New Roman"/>
                        </a:rPr>
                        <a:t>15</a:t>
                      </a:r>
                      <a:endParaRPr lang="ru-RU" sz="120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100">
                          <a:latin typeface="Times New Roman"/>
                          <a:ea typeface="Times New Roman"/>
                        </a:rPr>
                        <a:t>Выработка рекомендаций по технологическому процессу сборки, монтажу и демонтажу аппарата</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1.03.19</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30.03.19</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Рекомендации</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50 000</a:t>
                      </a:r>
                      <a:endParaRPr lang="ru-RU" sz="1200">
                        <a:latin typeface="Times New Roman"/>
                        <a:ea typeface="Times New Roman"/>
                      </a:endParaRPr>
                    </a:p>
                  </a:txBody>
                  <a:tcPr marL="68580" marR="68580" marT="0" marB="0"/>
                </a:tc>
              </a:tr>
              <a:tr h="345948">
                <a:tc>
                  <a:txBody>
                    <a:bodyPr/>
                    <a:lstStyle/>
                    <a:p>
                      <a:pPr algn="ctr">
                        <a:spcAft>
                          <a:spcPts val="0"/>
                        </a:spcAft>
                      </a:pPr>
                      <a:r>
                        <a:rPr lang="en-US" sz="1100">
                          <a:latin typeface="Times New Roman"/>
                          <a:ea typeface="Times New Roman"/>
                        </a:rPr>
                        <a:t>16</a:t>
                      </a:r>
                      <a:endParaRPr lang="ru-RU" sz="120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100">
                          <a:latin typeface="Times New Roman"/>
                          <a:ea typeface="Times New Roman"/>
                        </a:rPr>
                        <a:t>Испытания макетного образца аппарата внешней фиксации позвоночника</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1.04.19</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30.06.19</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Результаты испытаний</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dirty="0">
                          <a:latin typeface="Times New Roman"/>
                          <a:ea typeface="Times New Roman"/>
                        </a:rPr>
                        <a:t>270 000</a:t>
                      </a:r>
                      <a:endParaRPr lang="ru-RU" sz="1200" dirty="0">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449978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13</a:t>
            </a:fld>
            <a:endParaRPr lang="en-US" dirty="0"/>
          </a:p>
        </p:txBody>
      </p:sp>
      <p:sp>
        <p:nvSpPr>
          <p:cNvPr id="10" name="Заголовок 9"/>
          <p:cNvSpPr>
            <a:spLocks noGrp="1"/>
          </p:cNvSpPr>
          <p:nvPr>
            <p:ph type="title"/>
          </p:nvPr>
        </p:nvSpPr>
        <p:spPr>
          <a:xfrm>
            <a:off x="-224298" y="191980"/>
            <a:ext cx="7831394" cy="413454"/>
          </a:xfrm>
        </p:spPr>
        <p:txBody>
          <a:bodyPr>
            <a:noAutofit/>
          </a:bodyPr>
          <a:lstStyle/>
          <a:p>
            <a:r>
              <a:rPr lang="ru-RU" sz="1400" b="1" i="1" dirty="0" smtClean="0">
                <a:solidFill>
                  <a:schemeClr val="tx2"/>
                </a:solidFill>
                <a:latin typeface="Arial Narrow" pitchFamily="34" charset="0"/>
              </a:rPr>
              <a:t>Календарный план </a:t>
            </a:r>
            <a:br>
              <a:rPr lang="ru-RU" sz="1400" b="1" i="1" dirty="0" smtClean="0">
                <a:solidFill>
                  <a:schemeClr val="tx2"/>
                </a:solidFill>
                <a:latin typeface="Arial Narrow" pitchFamily="34" charset="0"/>
              </a:rPr>
            </a:br>
            <a:r>
              <a:rPr lang="ru-RU" sz="1400" b="1" i="1" dirty="0" smtClean="0">
                <a:solidFill>
                  <a:schemeClr val="tx2"/>
                </a:solidFill>
                <a:latin typeface="Arial Narrow" pitchFamily="34" charset="0"/>
              </a:rPr>
              <a:t>(дорожная карта) выполнения НИОКР </a:t>
            </a:r>
            <a:endParaRPr lang="ru-RU" sz="1400" b="1" dirty="0">
              <a:solidFill>
                <a:schemeClr val="tx2"/>
              </a:solidFill>
              <a:latin typeface="Arial Narrow" pitchFamily="34" charset="0"/>
            </a:endParaRP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graphicFrame>
        <p:nvGraphicFramePr>
          <p:cNvPr id="2" name="Таблица 1"/>
          <p:cNvGraphicFramePr>
            <a:graphicFrameLocks noGrp="1"/>
          </p:cNvGraphicFramePr>
          <p:nvPr>
            <p:extLst>
              <p:ext uri="{D42A27DB-BD31-4B8C-83A1-F6EECF244321}">
                <p14:modId xmlns:p14="http://schemas.microsoft.com/office/powerpoint/2010/main" val="178859280"/>
              </p:ext>
            </p:extLst>
          </p:nvPr>
        </p:nvGraphicFramePr>
        <p:xfrm>
          <a:off x="0" y="752475"/>
          <a:ext cx="8841659" cy="4186268"/>
        </p:xfrm>
        <a:graphic>
          <a:graphicData uri="http://schemas.openxmlformats.org/drawingml/2006/table">
            <a:tbl>
              <a:tblPr firstRow="1" firstCol="1" bandRow="1">
                <a:tableStyleId>{5C22544A-7EE6-4342-B048-85BDC9FD1C3A}</a:tableStyleId>
              </a:tblPr>
              <a:tblGrid>
                <a:gridCol w="333375"/>
                <a:gridCol w="3886200"/>
                <a:gridCol w="676275"/>
                <a:gridCol w="657225"/>
                <a:gridCol w="1876425"/>
                <a:gridCol w="790575"/>
                <a:gridCol w="621584"/>
              </a:tblGrid>
              <a:tr h="733425">
                <a:tc>
                  <a:txBody>
                    <a:bodyPr/>
                    <a:lstStyle/>
                    <a:p>
                      <a:pPr algn="ctr"/>
                      <a:r>
                        <a:rPr lang="ru-RU" sz="1000" dirty="0">
                          <a:effectLst/>
                        </a:rPr>
                        <a:t>№ п/п</a:t>
                      </a:r>
                      <a:endParaRPr lang="ru-RU" sz="1200" dirty="0">
                        <a:effectLst/>
                        <a:latin typeface="Times New Roman"/>
                        <a:ea typeface="Times New Roman"/>
                      </a:endParaRPr>
                    </a:p>
                  </a:txBody>
                  <a:tcPr marL="68580" marR="68580" marT="0" marB="0" anchor="ctr"/>
                </a:tc>
                <a:tc>
                  <a:txBody>
                    <a:bodyPr/>
                    <a:lstStyle/>
                    <a:p>
                      <a:pPr algn="ctr"/>
                      <a:r>
                        <a:rPr lang="ru-RU" sz="1000">
                          <a:effectLst/>
                        </a:rPr>
                        <a:t>Наименование этапа работ</a:t>
                      </a:r>
                      <a:endParaRPr lang="ru-RU" sz="1200">
                        <a:effectLst/>
                        <a:latin typeface="Times New Roman"/>
                        <a:ea typeface="Times New Roman"/>
                      </a:endParaRPr>
                    </a:p>
                  </a:txBody>
                  <a:tcPr marL="68580" marR="68580" marT="0" marB="0" anchor="ctr"/>
                </a:tc>
                <a:tc>
                  <a:txBody>
                    <a:bodyPr/>
                    <a:lstStyle/>
                    <a:p>
                      <a:pPr algn="ctr">
                        <a:spcAft>
                          <a:spcPts val="0"/>
                        </a:spcAft>
                      </a:pPr>
                      <a:r>
                        <a:rPr lang="ru-RU" sz="1000" dirty="0" smtClean="0">
                          <a:effectLst/>
                        </a:rPr>
                        <a:t>Начало</a:t>
                      </a:r>
                      <a:endParaRPr lang="ru-RU" sz="1200" dirty="0">
                        <a:effectLst/>
                      </a:endParaRPr>
                    </a:p>
                  </a:txBody>
                  <a:tcPr marL="68580" marR="68580" marT="0" marB="0" anchor="ctr"/>
                </a:tc>
                <a:tc>
                  <a:txBody>
                    <a:bodyPr/>
                    <a:lstStyle/>
                    <a:p>
                      <a:pPr algn="ctr">
                        <a:spcAft>
                          <a:spcPts val="0"/>
                        </a:spcAft>
                      </a:pPr>
                      <a:r>
                        <a:rPr lang="ru-RU" sz="1000" dirty="0" err="1" smtClean="0">
                          <a:effectLst/>
                        </a:rPr>
                        <a:t>Оконча-ние</a:t>
                      </a:r>
                      <a:endParaRPr lang="ru-RU" sz="1200" dirty="0">
                        <a:effectLst/>
                      </a:endParaRPr>
                    </a:p>
                  </a:txBody>
                  <a:tcPr marL="68580" marR="68580" marT="0" marB="0" anchor="ctr"/>
                </a:tc>
                <a:tc>
                  <a:txBody>
                    <a:bodyPr/>
                    <a:lstStyle/>
                    <a:p>
                      <a:pPr algn="ctr"/>
                      <a:r>
                        <a:rPr lang="ru-RU" sz="1000">
                          <a:effectLst/>
                        </a:rPr>
                        <a:t>Вид документа и результат</a:t>
                      </a:r>
                      <a:endParaRPr lang="ru-RU" sz="1200">
                        <a:effectLst/>
                        <a:latin typeface="Times New Roman"/>
                        <a:ea typeface="Times New Roman"/>
                      </a:endParaRPr>
                    </a:p>
                  </a:txBody>
                  <a:tcPr marL="68580" marR="68580" marT="0" marB="0" anchor="ctr"/>
                </a:tc>
                <a:tc>
                  <a:txBody>
                    <a:bodyPr/>
                    <a:lstStyle/>
                    <a:p>
                      <a:pPr algn="ctr"/>
                      <a:r>
                        <a:rPr lang="ru-RU" sz="1000" dirty="0">
                          <a:effectLst/>
                        </a:rPr>
                        <a:t>Показатели ПРОУ, </a:t>
                      </a:r>
                      <a:endParaRPr lang="ru-RU" sz="1200" dirty="0">
                        <a:effectLst/>
                        <a:latin typeface="Times New Roman"/>
                        <a:ea typeface="Times New Roman"/>
                      </a:endParaRPr>
                    </a:p>
                  </a:txBody>
                  <a:tcPr marL="68580" marR="68580" marT="0" marB="0" anchor="ctr"/>
                </a:tc>
                <a:tc>
                  <a:txBody>
                    <a:bodyPr/>
                    <a:lstStyle/>
                    <a:p>
                      <a:pPr algn="ctr"/>
                      <a:r>
                        <a:rPr lang="ru-RU" sz="1000">
                          <a:effectLst/>
                        </a:rPr>
                        <a:t>Сумма затрат, руб.</a:t>
                      </a:r>
                      <a:endParaRPr lang="ru-RU" sz="1200">
                        <a:effectLst/>
                        <a:latin typeface="Times New Roman"/>
                        <a:ea typeface="Times New Roman"/>
                      </a:endParaRPr>
                    </a:p>
                  </a:txBody>
                  <a:tcPr marL="68580" marR="68580" marT="0" marB="0" anchor="ctr"/>
                </a:tc>
              </a:tr>
              <a:tr h="514350">
                <a:tc>
                  <a:txBody>
                    <a:bodyPr/>
                    <a:lstStyle/>
                    <a:p>
                      <a:pPr algn="ctr">
                        <a:spcAft>
                          <a:spcPts val="0"/>
                        </a:spcAft>
                      </a:pPr>
                      <a:r>
                        <a:rPr lang="en-US" sz="1100" dirty="0">
                          <a:latin typeface="Times New Roman"/>
                          <a:ea typeface="Times New Roman"/>
                        </a:rPr>
                        <a:t>17</a:t>
                      </a:r>
                      <a:endParaRPr lang="ru-RU" sz="1200" dirty="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100">
                          <a:latin typeface="Times New Roman"/>
                          <a:ea typeface="Times New Roman"/>
                        </a:rPr>
                        <a:t>Обработка экспериментальных данных испытаний макетного образца</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1.07.19</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30.09.19</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Обработанные результаты  экспериментальных данных</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270 000</a:t>
                      </a:r>
                      <a:endParaRPr lang="ru-RU" sz="1200">
                        <a:latin typeface="Times New Roman"/>
                        <a:ea typeface="Times New Roman"/>
                      </a:endParaRPr>
                    </a:p>
                  </a:txBody>
                  <a:tcPr marL="68580" marR="68580" marT="0" marB="0"/>
                </a:tc>
              </a:tr>
              <a:tr h="352425">
                <a:tc>
                  <a:txBody>
                    <a:bodyPr/>
                    <a:lstStyle/>
                    <a:p>
                      <a:pPr algn="ctr">
                        <a:spcAft>
                          <a:spcPts val="0"/>
                        </a:spcAft>
                      </a:pPr>
                      <a:r>
                        <a:rPr lang="en-US" sz="1100">
                          <a:latin typeface="Times New Roman"/>
                          <a:ea typeface="Times New Roman"/>
                        </a:rPr>
                        <a:t>18</a:t>
                      </a:r>
                      <a:endParaRPr lang="ru-RU" sz="120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100">
                          <a:latin typeface="Times New Roman"/>
                          <a:ea typeface="Times New Roman"/>
                        </a:rPr>
                        <a:t>Разработка технического задания на проектирование опытного образца аппарата внешней фиксации позвоночника</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1.10.19</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20.12.19</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Техническое задание</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60 000</a:t>
                      </a:r>
                      <a:endParaRPr lang="ru-RU" sz="1200">
                        <a:latin typeface="Times New Roman"/>
                        <a:ea typeface="Times New Roman"/>
                      </a:endParaRPr>
                    </a:p>
                  </a:txBody>
                  <a:tcPr marL="68580" marR="68580" marT="0" marB="0"/>
                </a:tc>
              </a:tr>
              <a:tr h="371475">
                <a:tc>
                  <a:txBody>
                    <a:bodyPr/>
                    <a:lstStyle/>
                    <a:p>
                      <a:pPr algn="ctr">
                        <a:spcAft>
                          <a:spcPts val="0"/>
                        </a:spcAft>
                      </a:pPr>
                      <a:r>
                        <a:rPr lang="en-US" sz="1100">
                          <a:latin typeface="Times New Roman"/>
                          <a:ea typeface="Times New Roman"/>
                        </a:rPr>
                        <a:t>19</a:t>
                      </a:r>
                      <a:endParaRPr lang="ru-RU" sz="120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100">
                          <a:latin typeface="Times New Roman"/>
                          <a:ea typeface="Times New Roman"/>
                        </a:rPr>
                        <a:t>Доработка чертежной документации на опытный образец аппарата внешней фиксации позвоночника</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1.01.20</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20.01.20</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Чертежная документация на электронном носителе</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40 000</a:t>
                      </a:r>
                      <a:endParaRPr lang="ru-RU" sz="1200">
                        <a:latin typeface="Times New Roman"/>
                        <a:ea typeface="Times New Roman"/>
                      </a:endParaRPr>
                    </a:p>
                  </a:txBody>
                  <a:tcPr marL="68580" marR="68580" marT="0" marB="0"/>
                </a:tc>
              </a:tr>
              <a:tr h="485775">
                <a:tc>
                  <a:txBody>
                    <a:bodyPr/>
                    <a:lstStyle/>
                    <a:p>
                      <a:pPr algn="ctr">
                        <a:spcAft>
                          <a:spcPts val="0"/>
                        </a:spcAft>
                      </a:pPr>
                      <a:r>
                        <a:rPr lang="en-US" sz="1100">
                          <a:latin typeface="Times New Roman"/>
                          <a:ea typeface="Times New Roman"/>
                        </a:rPr>
                        <a:t>20</a:t>
                      </a:r>
                      <a:endParaRPr lang="ru-RU" sz="120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100">
                          <a:latin typeface="Times New Roman"/>
                          <a:ea typeface="Times New Roman"/>
                        </a:rPr>
                        <a:t>Авторский надзор за доработкой чертежной документации</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1.01.20</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20.01.20</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Заключение по результатам авторского надзора</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20 000</a:t>
                      </a:r>
                      <a:endParaRPr lang="ru-RU" sz="1200">
                        <a:latin typeface="Times New Roman"/>
                        <a:ea typeface="Times New Roman"/>
                      </a:endParaRPr>
                    </a:p>
                  </a:txBody>
                  <a:tcPr marL="68580" marR="68580" marT="0" marB="0"/>
                </a:tc>
              </a:tr>
              <a:tr h="382905">
                <a:tc>
                  <a:txBody>
                    <a:bodyPr/>
                    <a:lstStyle/>
                    <a:p>
                      <a:pPr algn="ctr">
                        <a:spcAft>
                          <a:spcPts val="0"/>
                        </a:spcAft>
                      </a:pPr>
                      <a:r>
                        <a:rPr lang="en-US" sz="1100">
                          <a:latin typeface="Times New Roman"/>
                          <a:ea typeface="Times New Roman"/>
                        </a:rPr>
                        <a:t>21</a:t>
                      </a:r>
                      <a:endParaRPr lang="ru-RU" sz="120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100">
                          <a:latin typeface="Times New Roman"/>
                          <a:ea typeface="Times New Roman"/>
                        </a:rPr>
                        <a:t>Изготовление опытного образца аппарата внешней фиксации позвоночника</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20.01.20</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15.02.20</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Опытный  образец аппарата</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100 000</a:t>
                      </a:r>
                      <a:endParaRPr lang="ru-RU" sz="1200">
                        <a:latin typeface="Times New Roman"/>
                        <a:ea typeface="Times New Roman"/>
                      </a:endParaRPr>
                    </a:p>
                  </a:txBody>
                  <a:tcPr marL="68580" marR="68580" marT="0" marB="0"/>
                </a:tc>
              </a:tr>
              <a:tr h="504825">
                <a:tc>
                  <a:txBody>
                    <a:bodyPr/>
                    <a:lstStyle/>
                    <a:p>
                      <a:pPr algn="ctr">
                        <a:spcAft>
                          <a:spcPts val="0"/>
                        </a:spcAft>
                      </a:pPr>
                      <a:r>
                        <a:rPr lang="en-US" sz="1100">
                          <a:latin typeface="Times New Roman"/>
                          <a:ea typeface="Times New Roman"/>
                        </a:rPr>
                        <a:t>22</a:t>
                      </a:r>
                      <a:endParaRPr lang="ru-RU" sz="120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100">
                          <a:latin typeface="Times New Roman"/>
                          <a:ea typeface="Times New Roman"/>
                        </a:rPr>
                        <a:t>Авторский надзор за изготовление опытного образца аппарата внешней фиксации позвоночника</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1.01.20</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15.02.20</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Заключение по результатам авторского надзора</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50 000</a:t>
                      </a:r>
                      <a:endParaRPr lang="ru-RU" sz="1200">
                        <a:latin typeface="Times New Roman"/>
                        <a:ea typeface="Times New Roman"/>
                      </a:endParaRPr>
                    </a:p>
                  </a:txBody>
                  <a:tcPr marL="68580" marR="68580" marT="0" marB="0"/>
                </a:tc>
              </a:tr>
              <a:tr h="419100">
                <a:tc>
                  <a:txBody>
                    <a:bodyPr/>
                    <a:lstStyle/>
                    <a:p>
                      <a:pPr algn="ctr">
                        <a:spcAft>
                          <a:spcPts val="0"/>
                        </a:spcAft>
                      </a:pPr>
                      <a:r>
                        <a:rPr lang="en-US" sz="1100">
                          <a:latin typeface="Times New Roman"/>
                          <a:ea typeface="Times New Roman"/>
                        </a:rPr>
                        <a:t>23</a:t>
                      </a:r>
                      <a:endParaRPr lang="ru-RU" sz="120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100">
                          <a:latin typeface="Times New Roman"/>
                          <a:ea typeface="Times New Roman"/>
                        </a:rPr>
                        <a:t>Изготовление выставочного макета позвоночника с аппаратом внешней фиксации для проведения презентаций и выставок </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1.03.20</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30.03.20</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Выставочный  макет позвоночника с аппаратом</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70 000</a:t>
                      </a:r>
                      <a:endParaRPr lang="ru-RU" sz="1200">
                        <a:latin typeface="Times New Roman"/>
                        <a:ea typeface="Times New Roman"/>
                      </a:endParaRPr>
                    </a:p>
                  </a:txBody>
                  <a:tcPr marL="68580" marR="68580" marT="0" marB="0"/>
                </a:tc>
              </a:tr>
              <a:tr h="421988">
                <a:tc>
                  <a:txBody>
                    <a:bodyPr/>
                    <a:lstStyle/>
                    <a:p>
                      <a:pPr algn="ctr">
                        <a:spcAft>
                          <a:spcPts val="0"/>
                        </a:spcAft>
                      </a:pPr>
                      <a:r>
                        <a:rPr lang="en-US" sz="1100">
                          <a:latin typeface="Times New Roman"/>
                          <a:ea typeface="Times New Roman"/>
                        </a:rPr>
                        <a:t>24</a:t>
                      </a:r>
                      <a:endParaRPr lang="ru-RU" sz="120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100">
                          <a:latin typeface="Times New Roman"/>
                          <a:ea typeface="Times New Roman"/>
                        </a:rPr>
                        <a:t>Финансирование публикации по материалам исследований</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15.01.20</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30.06.20</a:t>
                      </a:r>
                      <a:endParaRPr lang="ru-RU" sz="1200">
                        <a:latin typeface="Times New Roman"/>
                        <a:ea typeface="Times New Roman"/>
                      </a:endParaRPr>
                    </a:p>
                  </a:txBody>
                  <a:tcPr marL="68580" marR="68580" marT="0" marB="0"/>
                </a:tc>
                <a:tc>
                  <a:txBody>
                    <a:bodyPr/>
                    <a:lstStyle/>
                    <a:p>
                      <a:pPr>
                        <a:spcAft>
                          <a:spcPts val="0"/>
                        </a:spcAft>
                      </a:pPr>
                      <a:r>
                        <a:rPr lang="ru-RU" sz="1100" dirty="0">
                          <a:latin typeface="Times New Roman"/>
                          <a:ea typeface="Times New Roman"/>
                        </a:rPr>
                        <a:t>Статья с индексированием в </a:t>
                      </a:r>
                      <a:r>
                        <a:rPr lang="en-US" sz="1100" dirty="0" err="1">
                          <a:latin typeface="Times New Roman"/>
                          <a:ea typeface="Times New Roman"/>
                        </a:rPr>
                        <a:t>WoS</a:t>
                      </a:r>
                      <a:r>
                        <a:rPr lang="ru-RU" sz="1100" dirty="0" smtClean="0">
                          <a:latin typeface="Times New Roman"/>
                          <a:ea typeface="Times New Roman"/>
                        </a:rPr>
                        <a:t>, </a:t>
                      </a:r>
                      <a:r>
                        <a:rPr lang="en-US" sz="1100" dirty="0" smtClean="0">
                          <a:latin typeface="Times New Roman"/>
                          <a:ea typeface="Times New Roman"/>
                        </a:rPr>
                        <a:t>SCOPUS</a:t>
                      </a:r>
                      <a:endParaRPr lang="ru-RU" sz="1200" dirty="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dirty="0">
                          <a:latin typeface="Times New Roman"/>
                          <a:ea typeface="Times New Roman"/>
                        </a:rPr>
                        <a:t>50 000</a:t>
                      </a:r>
                      <a:endParaRPr lang="ru-RU" sz="1200" dirty="0">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449978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14</a:t>
            </a:fld>
            <a:endParaRPr lang="en-US" dirty="0"/>
          </a:p>
        </p:txBody>
      </p:sp>
      <p:sp>
        <p:nvSpPr>
          <p:cNvPr id="10" name="Заголовок 9"/>
          <p:cNvSpPr>
            <a:spLocks noGrp="1"/>
          </p:cNvSpPr>
          <p:nvPr>
            <p:ph type="title"/>
          </p:nvPr>
        </p:nvSpPr>
        <p:spPr>
          <a:xfrm>
            <a:off x="-224298" y="191980"/>
            <a:ext cx="7831394" cy="413454"/>
          </a:xfrm>
        </p:spPr>
        <p:txBody>
          <a:bodyPr>
            <a:noAutofit/>
          </a:bodyPr>
          <a:lstStyle/>
          <a:p>
            <a:r>
              <a:rPr lang="ru-RU" sz="1400" b="1" i="1" dirty="0" smtClean="0">
                <a:solidFill>
                  <a:schemeClr val="tx2"/>
                </a:solidFill>
                <a:latin typeface="Arial Narrow" pitchFamily="34" charset="0"/>
              </a:rPr>
              <a:t>Календарный план </a:t>
            </a:r>
            <a:br>
              <a:rPr lang="ru-RU" sz="1400" b="1" i="1" dirty="0" smtClean="0">
                <a:solidFill>
                  <a:schemeClr val="tx2"/>
                </a:solidFill>
                <a:latin typeface="Arial Narrow" pitchFamily="34" charset="0"/>
              </a:rPr>
            </a:br>
            <a:r>
              <a:rPr lang="ru-RU" sz="1400" b="1" i="1" dirty="0" smtClean="0">
                <a:solidFill>
                  <a:schemeClr val="tx2"/>
                </a:solidFill>
                <a:latin typeface="Arial Narrow" pitchFamily="34" charset="0"/>
              </a:rPr>
              <a:t>(дорожная карта) выполнения НИОКР </a:t>
            </a:r>
            <a:endParaRPr lang="ru-RU" sz="1400" b="1" dirty="0">
              <a:solidFill>
                <a:schemeClr val="tx2"/>
              </a:solidFill>
              <a:latin typeface="Arial Narrow" pitchFamily="34" charset="0"/>
            </a:endParaRP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graphicFrame>
        <p:nvGraphicFramePr>
          <p:cNvPr id="2" name="Таблица 1"/>
          <p:cNvGraphicFramePr>
            <a:graphicFrameLocks noGrp="1"/>
          </p:cNvGraphicFramePr>
          <p:nvPr>
            <p:extLst>
              <p:ext uri="{D42A27DB-BD31-4B8C-83A1-F6EECF244321}">
                <p14:modId xmlns:p14="http://schemas.microsoft.com/office/powerpoint/2010/main" val="178859280"/>
              </p:ext>
            </p:extLst>
          </p:nvPr>
        </p:nvGraphicFramePr>
        <p:xfrm>
          <a:off x="180975" y="1143000"/>
          <a:ext cx="8841659" cy="3200400"/>
        </p:xfrm>
        <a:graphic>
          <a:graphicData uri="http://schemas.openxmlformats.org/drawingml/2006/table">
            <a:tbl>
              <a:tblPr firstRow="1" firstCol="1" bandRow="1">
                <a:tableStyleId>{5C22544A-7EE6-4342-B048-85BDC9FD1C3A}</a:tableStyleId>
              </a:tblPr>
              <a:tblGrid>
                <a:gridCol w="333375"/>
                <a:gridCol w="3886200"/>
                <a:gridCol w="676275"/>
                <a:gridCol w="657225"/>
                <a:gridCol w="1767041"/>
                <a:gridCol w="823759"/>
                <a:gridCol w="697784"/>
              </a:tblGrid>
              <a:tr h="885825">
                <a:tc>
                  <a:txBody>
                    <a:bodyPr/>
                    <a:lstStyle/>
                    <a:p>
                      <a:pPr algn="ctr"/>
                      <a:r>
                        <a:rPr lang="ru-RU" sz="1000" dirty="0">
                          <a:effectLst/>
                        </a:rPr>
                        <a:t>№ п/п</a:t>
                      </a:r>
                      <a:endParaRPr lang="ru-RU" sz="1200" dirty="0">
                        <a:effectLst/>
                        <a:latin typeface="Times New Roman"/>
                        <a:ea typeface="Times New Roman"/>
                      </a:endParaRPr>
                    </a:p>
                  </a:txBody>
                  <a:tcPr marL="68580" marR="68580" marT="0" marB="0" anchor="ctr"/>
                </a:tc>
                <a:tc>
                  <a:txBody>
                    <a:bodyPr/>
                    <a:lstStyle/>
                    <a:p>
                      <a:pPr algn="ctr"/>
                      <a:r>
                        <a:rPr lang="ru-RU" sz="1000">
                          <a:effectLst/>
                        </a:rPr>
                        <a:t>Наименование этапа работ</a:t>
                      </a:r>
                      <a:endParaRPr lang="ru-RU" sz="1200">
                        <a:effectLst/>
                        <a:latin typeface="Times New Roman"/>
                        <a:ea typeface="Times New Roman"/>
                      </a:endParaRPr>
                    </a:p>
                  </a:txBody>
                  <a:tcPr marL="68580" marR="68580" marT="0" marB="0" anchor="ctr"/>
                </a:tc>
                <a:tc>
                  <a:txBody>
                    <a:bodyPr/>
                    <a:lstStyle/>
                    <a:p>
                      <a:pPr algn="ctr">
                        <a:spcAft>
                          <a:spcPts val="0"/>
                        </a:spcAft>
                      </a:pPr>
                      <a:r>
                        <a:rPr lang="ru-RU" sz="1000">
                          <a:effectLst/>
                        </a:rPr>
                        <a:t>Начало</a:t>
                      </a:r>
                      <a:endParaRPr lang="ru-RU" sz="1200">
                        <a:effectLst/>
                      </a:endParaRPr>
                    </a:p>
                    <a:p>
                      <a:pPr algn="ctr">
                        <a:spcAft>
                          <a:spcPts val="0"/>
                        </a:spcAft>
                      </a:pPr>
                      <a:r>
                        <a:rPr lang="ru-RU" sz="1000">
                          <a:effectLst/>
                        </a:rPr>
                        <a:t>(дд.мм.гг)</a:t>
                      </a:r>
                      <a:endParaRPr lang="ru-RU" sz="1200">
                        <a:effectLst/>
                        <a:latin typeface="Times New Roman"/>
                        <a:ea typeface="Times New Roman"/>
                      </a:endParaRPr>
                    </a:p>
                  </a:txBody>
                  <a:tcPr marL="68580" marR="68580" marT="0" marB="0" anchor="ctr"/>
                </a:tc>
                <a:tc>
                  <a:txBody>
                    <a:bodyPr/>
                    <a:lstStyle/>
                    <a:p>
                      <a:pPr algn="ctr">
                        <a:spcAft>
                          <a:spcPts val="0"/>
                        </a:spcAft>
                      </a:pPr>
                      <a:r>
                        <a:rPr lang="ru-RU" sz="1000" dirty="0" err="1" smtClean="0">
                          <a:effectLst/>
                        </a:rPr>
                        <a:t>Оконча-ние</a:t>
                      </a:r>
                      <a:endParaRPr lang="ru-RU" sz="1200" dirty="0">
                        <a:effectLst/>
                      </a:endParaRPr>
                    </a:p>
                    <a:p>
                      <a:pPr algn="ctr">
                        <a:spcAft>
                          <a:spcPts val="0"/>
                        </a:spcAft>
                      </a:pPr>
                      <a:r>
                        <a:rPr lang="ru-RU" sz="1000" dirty="0">
                          <a:effectLst/>
                        </a:rPr>
                        <a:t>(</a:t>
                      </a:r>
                      <a:r>
                        <a:rPr lang="ru-RU" sz="1000" dirty="0" err="1">
                          <a:effectLst/>
                        </a:rPr>
                        <a:t>дд.мм.гг</a:t>
                      </a:r>
                      <a:r>
                        <a:rPr lang="ru-RU" sz="1000" dirty="0">
                          <a:effectLst/>
                        </a:rPr>
                        <a:t>)</a:t>
                      </a:r>
                      <a:endParaRPr lang="ru-RU" sz="1200" dirty="0">
                        <a:effectLst/>
                        <a:latin typeface="Times New Roman"/>
                        <a:ea typeface="Times New Roman"/>
                      </a:endParaRPr>
                    </a:p>
                  </a:txBody>
                  <a:tcPr marL="68580" marR="68580" marT="0" marB="0" anchor="ctr"/>
                </a:tc>
                <a:tc>
                  <a:txBody>
                    <a:bodyPr/>
                    <a:lstStyle/>
                    <a:p>
                      <a:pPr algn="ctr"/>
                      <a:r>
                        <a:rPr lang="ru-RU" sz="1000">
                          <a:effectLst/>
                        </a:rPr>
                        <a:t>Вид документа и результат</a:t>
                      </a:r>
                      <a:endParaRPr lang="ru-RU" sz="1200">
                        <a:effectLst/>
                        <a:latin typeface="Times New Roman"/>
                        <a:ea typeface="Times New Roman"/>
                      </a:endParaRPr>
                    </a:p>
                  </a:txBody>
                  <a:tcPr marL="68580" marR="68580" marT="0" marB="0" anchor="ctr"/>
                </a:tc>
                <a:tc>
                  <a:txBody>
                    <a:bodyPr/>
                    <a:lstStyle/>
                    <a:p>
                      <a:pPr algn="ctr"/>
                      <a:r>
                        <a:rPr lang="ru-RU" sz="1000" dirty="0">
                          <a:effectLst/>
                        </a:rPr>
                        <a:t>Показатели ПРОУ, на которые оказывает влияние результат </a:t>
                      </a:r>
                      <a:endParaRPr lang="ru-RU" sz="1200" dirty="0">
                        <a:effectLst/>
                        <a:latin typeface="Times New Roman"/>
                        <a:ea typeface="Times New Roman"/>
                      </a:endParaRPr>
                    </a:p>
                  </a:txBody>
                  <a:tcPr marL="68580" marR="68580" marT="0" marB="0" anchor="ctr"/>
                </a:tc>
                <a:tc>
                  <a:txBody>
                    <a:bodyPr/>
                    <a:lstStyle/>
                    <a:p>
                      <a:pPr algn="ctr"/>
                      <a:r>
                        <a:rPr lang="ru-RU" sz="1000">
                          <a:effectLst/>
                        </a:rPr>
                        <a:t>Сумма затрат, руб.</a:t>
                      </a:r>
                      <a:endParaRPr lang="ru-RU" sz="1200">
                        <a:effectLst/>
                        <a:latin typeface="Times New Roman"/>
                        <a:ea typeface="Times New Roman"/>
                      </a:endParaRPr>
                    </a:p>
                  </a:txBody>
                  <a:tcPr marL="68580" marR="68580" marT="0" marB="0" anchor="ctr"/>
                </a:tc>
              </a:tr>
              <a:tr h="409575">
                <a:tc>
                  <a:txBody>
                    <a:bodyPr/>
                    <a:lstStyle/>
                    <a:p>
                      <a:pPr algn="ctr">
                        <a:spcAft>
                          <a:spcPts val="0"/>
                        </a:spcAft>
                      </a:pPr>
                      <a:r>
                        <a:rPr lang="en-US" sz="1100" dirty="0">
                          <a:latin typeface="Times New Roman"/>
                          <a:ea typeface="Times New Roman"/>
                        </a:rPr>
                        <a:t>25</a:t>
                      </a:r>
                      <a:endParaRPr lang="ru-RU" sz="1200" dirty="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100">
                          <a:latin typeface="Times New Roman"/>
                          <a:ea typeface="Times New Roman"/>
                        </a:rPr>
                        <a:t>Проведение клинических испытаний опытного образца аппарата внешней фиксации позвоночника</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16.02.20</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15.06.20</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Результаты клинических испытаний</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360 000</a:t>
                      </a:r>
                      <a:endParaRPr lang="ru-RU" sz="1200">
                        <a:latin typeface="Times New Roman"/>
                        <a:ea typeface="Times New Roman"/>
                      </a:endParaRPr>
                    </a:p>
                  </a:txBody>
                  <a:tcPr marL="68580" marR="68580" marT="0" marB="0"/>
                </a:tc>
              </a:tr>
              <a:tr h="400050">
                <a:tc>
                  <a:txBody>
                    <a:bodyPr/>
                    <a:lstStyle/>
                    <a:p>
                      <a:pPr algn="ctr">
                        <a:spcAft>
                          <a:spcPts val="0"/>
                        </a:spcAft>
                      </a:pPr>
                      <a:r>
                        <a:rPr lang="en-US" sz="1100">
                          <a:latin typeface="Times New Roman"/>
                          <a:ea typeface="Times New Roman"/>
                        </a:rPr>
                        <a:t>26</a:t>
                      </a:r>
                      <a:endParaRPr lang="ru-RU" sz="120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100">
                          <a:latin typeface="Times New Roman"/>
                          <a:ea typeface="Times New Roman"/>
                        </a:rPr>
                        <a:t>Финансирование публикации по материалам исследований</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1.07.20</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30.11.20</a:t>
                      </a:r>
                      <a:endParaRPr lang="ru-RU" sz="1200">
                        <a:latin typeface="Times New Roman"/>
                        <a:ea typeface="Times New Roman"/>
                      </a:endParaRPr>
                    </a:p>
                  </a:txBody>
                  <a:tcPr marL="68580" marR="68580" marT="0" marB="0"/>
                </a:tc>
                <a:tc>
                  <a:txBody>
                    <a:bodyPr/>
                    <a:lstStyle/>
                    <a:p>
                      <a:pPr>
                        <a:spcAft>
                          <a:spcPts val="0"/>
                        </a:spcAft>
                      </a:pPr>
                      <a:r>
                        <a:rPr lang="ru-RU" sz="1100" dirty="0">
                          <a:latin typeface="Times New Roman"/>
                          <a:ea typeface="Times New Roman"/>
                        </a:rPr>
                        <a:t>Статья с индексированием в </a:t>
                      </a:r>
                      <a:r>
                        <a:rPr lang="en-US" sz="1100" dirty="0" err="1">
                          <a:latin typeface="Times New Roman"/>
                          <a:ea typeface="Times New Roman"/>
                        </a:rPr>
                        <a:t>WoS</a:t>
                      </a:r>
                      <a:r>
                        <a:rPr lang="ru-RU" sz="1100" dirty="0" smtClean="0">
                          <a:latin typeface="Times New Roman"/>
                          <a:ea typeface="Times New Roman"/>
                        </a:rPr>
                        <a:t>, </a:t>
                      </a:r>
                      <a:r>
                        <a:rPr lang="en-US" sz="1100" dirty="0" smtClean="0">
                          <a:latin typeface="Times New Roman"/>
                          <a:ea typeface="Times New Roman"/>
                        </a:rPr>
                        <a:t>SCOPUS</a:t>
                      </a:r>
                      <a:endParaRPr lang="ru-RU" sz="1200" dirty="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50 000</a:t>
                      </a:r>
                      <a:endParaRPr lang="ru-RU" sz="1200">
                        <a:latin typeface="Times New Roman"/>
                        <a:ea typeface="Times New Roman"/>
                      </a:endParaRPr>
                    </a:p>
                  </a:txBody>
                  <a:tcPr marL="68580" marR="68580" marT="0" marB="0"/>
                </a:tc>
              </a:tr>
              <a:tr h="371475">
                <a:tc>
                  <a:txBody>
                    <a:bodyPr/>
                    <a:lstStyle/>
                    <a:p>
                      <a:pPr algn="ctr">
                        <a:spcAft>
                          <a:spcPts val="0"/>
                        </a:spcAft>
                      </a:pPr>
                      <a:r>
                        <a:rPr lang="en-US" sz="1100">
                          <a:latin typeface="Times New Roman"/>
                          <a:ea typeface="Times New Roman"/>
                        </a:rPr>
                        <a:t>27</a:t>
                      </a:r>
                      <a:endParaRPr lang="ru-RU" sz="120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100">
                          <a:latin typeface="Times New Roman"/>
                          <a:ea typeface="Times New Roman"/>
                        </a:rPr>
                        <a:t>Обработка экспериментальных данных</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16.06.20</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15.09.20</a:t>
                      </a:r>
                      <a:endParaRPr lang="ru-RU" sz="1200">
                        <a:latin typeface="Times New Roman"/>
                        <a:ea typeface="Times New Roman"/>
                      </a:endParaRPr>
                    </a:p>
                  </a:txBody>
                  <a:tcPr marL="68580" marR="68580" marT="0" marB="0"/>
                </a:tc>
                <a:tc>
                  <a:txBody>
                    <a:bodyPr/>
                    <a:lstStyle/>
                    <a:p>
                      <a:pPr>
                        <a:spcAft>
                          <a:spcPts val="0"/>
                        </a:spcAft>
                      </a:pPr>
                      <a:r>
                        <a:rPr lang="ru-RU" sz="1100" dirty="0">
                          <a:latin typeface="Times New Roman"/>
                          <a:ea typeface="Times New Roman"/>
                        </a:rPr>
                        <a:t>Обработанные </a:t>
                      </a:r>
                      <a:r>
                        <a:rPr lang="ru-RU" sz="1100" dirty="0" err="1" smtClean="0">
                          <a:latin typeface="Times New Roman"/>
                          <a:ea typeface="Times New Roman"/>
                        </a:rPr>
                        <a:t>экспери-ментальные</a:t>
                      </a:r>
                      <a:r>
                        <a:rPr lang="ru-RU" sz="1100" dirty="0" smtClean="0">
                          <a:latin typeface="Times New Roman"/>
                          <a:ea typeface="Times New Roman"/>
                        </a:rPr>
                        <a:t> </a:t>
                      </a:r>
                      <a:r>
                        <a:rPr lang="ru-RU" sz="1100" dirty="0">
                          <a:latin typeface="Times New Roman"/>
                          <a:ea typeface="Times New Roman"/>
                        </a:rPr>
                        <a:t>данные</a:t>
                      </a:r>
                      <a:endParaRPr lang="ru-RU" sz="1200" dirty="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270 000</a:t>
                      </a:r>
                      <a:endParaRPr lang="ru-RU" sz="1200">
                        <a:latin typeface="Times New Roman"/>
                        <a:ea typeface="Times New Roman"/>
                      </a:endParaRPr>
                    </a:p>
                  </a:txBody>
                  <a:tcPr marL="68580" marR="68580" marT="0" marB="0"/>
                </a:tc>
              </a:tr>
              <a:tr h="485775">
                <a:tc>
                  <a:txBody>
                    <a:bodyPr/>
                    <a:lstStyle/>
                    <a:p>
                      <a:pPr algn="ctr">
                        <a:spcAft>
                          <a:spcPts val="0"/>
                        </a:spcAft>
                      </a:pPr>
                      <a:r>
                        <a:rPr lang="en-US" sz="1100">
                          <a:latin typeface="Times New Roman"/>
                          <a:ea typeface="Times New Roman"/>
                        </a:rPr>
                        <a:t>28</a:t>
                      </a:r>
                      <a:endParaRPr lang="ru-RU" sz="120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100">
                          <a:latin typeface="Times New Roman"/>
                          <a:ea typeface="Times New Roman"/>
                        </a:rPr>
                        <a:t>Формулировка выводов и составление рекомендаций по реализации разработанной методики лечения и применения аппарата</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1.07.20</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15.10.20</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Выводы и рекомендации</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a:t>
                      </a:r>
                      <a:r>
                        <a:rPr lang="en-US" sz="1100">
                          <a:latin typeface="Times New Roman"/>
                          <a:ea typeface="Times New Roman"/>
                        </a:rPr>
                        <a:t>//</a:t>
                      </a:r>
                      <a:r>
                        <a:rPr lang="ru-RU" sz="1100">
                          <a:latin typeface="Times New Roman"/>
                          <a:ea typeface="Times New Roman"/>
                        </a:rPr>
                        <a:t>-</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280 000</a:t>
                      </a:r>
                      <a:endParaRPr lang="ru-RU" sz="1200">
                        <a:latin typeface="Times New Roman"/>
                        <a:ea typeface="Times New Roman"/>
                      </a:endParaRPr>
                    </a:p>
                  </a:txBody>
                  <a:tcPr marL="68580" marR="68580" marT="0" marB="0"/>
                </a:tc>
              </a:tr>
              <a:tr h="342900">
                <a:tc>
                  <a:txBody>
                    <a:bodyPr/>
                    <a:lstStyle/>
                    <a:p>
                      <a:pPr algn="ctr">
                        <a:spcAft>
                          <a:spcPts val="0"/>
                        </a:spcAft>
                      </a:pPr>
                      <a:r>
                        <a:rPr lang="en-US" sz="1100">
                          <a:latin typeface="Times New Roman"/>
                          <a:ea typeface="Times New Roman"/>
                        </a:rPr>
                        <a:t>29</a:t>
                      </a:r>
                      <a:endParaRPr lang="ru-RU" sz="120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100">
                          <a:latin typeface="Times New Roman"/>
                          <a:ea typeface="Times New Roman"/>
                        </a:rPr>
                        <a:t>Составление научно-технического отчета</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15.10.20</a:t>
                      </a:r>
                      <a:endParaRPr lang="ru-RU" sz="1200">
                        <a:latin typeface="Times New Roman"/>
                        <a:ea typeface="Times New Roman"/>
                      </a:endParaRPr>
                    </a:p>
                  </a:txBody>
                  <a:tcPr marL="68580" marR="68580" marT="0" marB="0"/>
                </a:tc>
                <a:tc>
                  <a:txBody>
                    <a:bodyPr/>
                    <a:lstStyle/>
                    <a:p>
                      <a:pPr algn="ctr">
                        <a:spcAft>
                          <a:spcPts val="0"/>
                        </a:spcAft>
                      </a:pPr>
                      <a:r>
                        <a:rPr lang="ru-RU" sz="1100">
                          <a:latin typeface="Times New Roman"/>
                          <a:ea typeface="Times New Roman"/>
                        </a:rPr>
                        <a:t>1.12.20</a:t>
                      </a:r>
                      <a:endParaRPr lang="ru-RU" sz="1200">
                        <a:latin typeface="Times New Roman"/>
                        <a:ea typeface="Times New Roman"/>
                      </a:endParaRPr>
                    </a:p>
                  </a:txBody>
                  <a:tcPr marL="68580" marR="68580" marT="0" marB="0"/>
                </a:tc>
                <a:tc>
                  <a:txBody>
                    <a:bodyPr/>
                    <a:lstStyle/>
                    <a:p>
                      <a:pPr>
                        <a:spcAft>
                          <a:spcPts val="0"/>
                        </a:spcAft>
                      </a:pPr>
                      <a:r>
                        <a:rPr lang="ru-RU" sz="1100">
                          <a:latin typeface="Times New Roman"/>
                          <a:ea typeface="Times New Roman"/>
                        </a:rPr>
                        <a:t>Отчет</a:t>
                      </a:r>
                      <a:endParaRPr lang="ru-RU" sz="1200">
                        <a:latin typeface="Times New Roman"/>
                        <a:ea typeface="Times New Roman"/>
                      </a:endParaRPr>
                    </a:p>
                  </a:txBody>
                  <a:tcPr marL="68580" marR="68580" marT="0" marB="0"/>
                </a:tc>
                <a:tc>
                  <a:txBody>
                    <a:bodyPr/>
                    <a:lstStyle/>
                    <a:p>
                      <a:pPr>
                        <a:spcAft>
                          <a:spcPts val="0"/>
                        </a:spcAft>
                      </a:pPr>
                      <a:endParaRPr lang="ru-RU" sz="1000">
                        <a:latin typeface="Arial Narrow"/>
                        <a:ea typeface="Times New Roman"/>
                      </a:endParaRPr>
                    </a:p>
                  </a:txBody>
                  <a:tcPr marL="68580" marR="68580" marT="0" marB="0"/>
                </a:tc>
                <a:tc>
                  <a:txBody>
                    <a:bodyPr/>
                    <a:lstStyle/>
                    <a:p>
                      <a:pPr>
                        <a:spcAft>
                          <a:spcPts val="0"/>
                        </a:spcAft>
                      </a:pPr>
                      <a:r>
                        <a:rPr lang="ru-RU" sz="1100">
                          <a:latin typeface="Times New Roman"/>
                          <a:ea typeface="Times New Roman"/>
                        </a:rPr>
                        <a:t>135 000</a:t>
                      </a:r>
                      <a:endParaRPr lang="ru-RU" sz="1200">
                        <a:latin typeface="Times New Roman"/>
                        <a:ea typeface="Times New Roman"/>
                      </a:endParaRPr>
                    </a:p>
                  </a:txBody>
                  <a:tcPr marL="68580" marR="68580" marT="0" marB="0"/>
                </a:tc>
              </a:tr>
              <a:tr h="276225">
                <a:tc>
                  <a:txBody>
                    <a:bodyPr/>
                    <a:lstStyle/>
                    <a:p>
                      <a:pPr algn="ctr">
                        <a:spcAft>
                          <a:spcPts val="0"/>
                        </a:spcAft>
                      </a:pPr>
                      <a:endParaRPr lang="ru-RU" sz="1100">
                        <a:latin typeface="Times New Roman"/>
                        <a:ea typeface="Times New Roman"/>
                      </a:endParaRPr>
                    </a:p>
                  </a:txBody>
                  <a:tcPr marL="68580" marR="68580" marT="0" marB="0"/>
                </a:tc>
                <a:tc>
                  <a:txBody>
                    <a:bodyPr/>
                    <a:lstStyle/>
                    <a:p>
                      <a:pPr algn="just">
                        <a:lnSpc>
                          <a:spcPct val="95000"/>
                        </a:lnSpc>
                        <a:spcAft>
                          <a:spcPts val="0"/>
                        </a:spcAft>
                        <a:tabLst>
                          <a:tab pos="-1980565" algn="l"/>
                        </a:tabLst>
                      </a:pPr>
                      <a:r>
                        <a:rPr lang="ru-RU" sz="1100">
                          <a:latin typeface="Times New Roman"/>
                          <a:ea typeface="Times New Roman"/>
                        </a:rPr>
                        <a:t>ИТОГО:</a:t>
                      </a:r>
                      <a:endParaRPr lang="ru-RU" sz="1200">
                        <a:latin typeface="Times New Roman"/>
                        <a:ea typeface="Times New Roman"/>
                      </a:endParaRPr>
                    </a:p>
                  </a:txBody>
                  <a:tcPr marL="68580" marR="68580" marT="0" marB="0"/>
                </a:tc>
                <a:tc>
                  <a:txBody>
                    <a:bodyPr/>
                    <a:lstStyle/>
                    <a:p>
                      <a:pPr algn="ctr">
                        <a:spcAft>
                          <a:spcPts val="0"/>
                        </a:spcAft>
                      </a:pPr>
                      <a:endParaRPr lang="ru-RU" sz="1100">
                        <a:latin typeface="Times New Roman"/>
                        <a:ea typeface="Times New Roman"/>
                      </a:endParaRPr>
                    </a:p>
                  </a:txBody>
                  <a:tcPr marL="68580" marR="68580" marT="0" marB="0"/>
                </a:tc>
                <a:tc>
                  <a:txBody>
                    <a:bodyPr/>
                    <a:lstStyle/>
                    <a:p>
                      <a:pPr algn="ctr">
                        <a:spcAft>
                          <a:spcPts val="0"/>
                        </a:spcAft>
                      </a:pPr>
                      <a:endParaRPr lang="ru-RU" sz="1100">
                        <a:latin typeface="Times New Roman"/>
                        <a:ea typeface="Times New Roman"/>
                      </a:endParaRPr>
                    </a:p>
                  </a:txBody>
                  <a:tcPr marL="68580" marR="68580" marT="0" marB="0"/>
                </a:tc>
                <a:tc>
                  <a:txBody>
                    <a:bodyPr/>
                    <a:lstStyle/>
                    <a:p>
                      <a:pPr>
                        <a:spcAft>
                          <a:spcPts val="0"/>
                        </a:spcAft>
                      </a:pPr>
                      <a:endParaRPr lang="ru-RU" sz="1000">
                        <a:latin typeface="Arial Narrow"/>
                        <a:ea typeface="Times New Roman"/>
                      </a:endParaRPr>
                    </a:p>
                  </a:txBody>
                  <a:tcPr marL="68580" marR="68580" marT="0" marB="0"/>
                </a:tc>
                <a:tc>
                  <a:txBody>
                    <a:bodyPr/>
                    <a:lstStyle/>
                    <a:p>
                      <a:pPr>
                        <a:spcAft>
                          <a:spcPts val="0"/>
                        </a:spcAft>
                      </a:pPr>
                      <a:endParaRPr lang="ru-RU" sz="1000">
                        <a:latin typeface="Arial Narrow"/>
                        <a:ea typeface="Times New Roman"/>
                      </a:endParaRPr>
                    </a:p>
                  </a:txBody>
                  <a:tcPr marL="68580" marR="68580" marT="0" marB="0"/>
                </a:tc>
                <a:tc>
                  <a:txBody>
                    <a:bodyPr/>
                    <a:lstStyle/>
                    <a:p>
                      <a:pPr>
                        <a:spcAft>
                          <a:spcPts val="0"/>
                        </a:spcAft>
                      </a:pPr>
                      <a:r>
                        <a:rPr lang="ru-RU" sz="1100" dirty="0">
                          <a:latin typeface="Times New Roman"/>
                          <a:ea typeface="Times New Roman"/>
                        </a:rPr>
                        <a:t>3 000 000</a:t>
                      </a:r>
                      <a:endParaRPr lang="ru-RU" sz="1200" dirty="0">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449978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15</a:t>
            </a:fld>
            <a:endParaRPr lang="en-US" dirty="0"/>
          </a:p>
        </p:txBody>
      </p:sp>
      <p:sp>
        <p:nvSpPr>
          <p:cNvPr id="10" name="Заголовок 9"/>
          <p:cNvSpPr>
            <a:spLocks noGrp="1"/>
          </p:cNvSpPr>
          <p:nvPr>
            <p:ph type="title"/>
          </p:nvPr>
        </p:nvSpPr>
        <p:spPr>
          <a:xfrm>
            <a:off x="1021018" y="165790"/>
            <a:ext cx="5184058" cy="413454"/>
          </a:xfrm>
        </p:spPr>
        <p:txBody>
          <a:bodyPr>
            <a:normAutofit/>
          </a:bodyPr>
          <a:lstStyle/>
          <a:p>
            <a:r>
              <a:rPr lang="ru-RU" sz="1800" b="1" i="1" dirty="0" smtClean="0">
                <a:solidFill>
                  <a:schemeClr val="tx2"/>
                </a:solidFill>
                <a:latin typeface="Arial Narrow" pitchFamily="34" charset="0"/>
              </a:rPr>
              <a:t>Временный научный коллектив</a:t>
            </a:r>
            <a:endParaRPr lang="ru-RU" sz="1800" b="1" dirty="0">
              <a:solidFill>
                <a:schemeClr val="tx2"/>
              </a:solidFill>
              <a:latin typeface="Arial Narrow" pitchFamily="34" charset="0"/>
            </a:endParaRP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graphicFrame>
        <p:nvGraphicFramePr>
          <p:cNvPr id="11" name="Таблица 10"/>
          <p:cNvGraphicFramePr>
            <a:graphicFrameLocks noGrp="1"/>
          </p:cNvGraphicFramePr>
          <p:nvPr/>
        </p:nvGraphicFramePr>
        <p:xfrm>
          <a:off x="66675" y="590550"/>
          <a:ext cx="8953500" cy="4385310"/>
        </p:xfrm>
        <a:graphic>
          <a:graphicData uri="http://schemas.openxmlformats.org/drawingml/2006/table">
            <a:tbl>
              <a:tblPr firstRow="1" bandRow="1">
                <a:tableStyleId>{5C22544A-7EE6-4342-B048-85BDC9FD1C3A}</a:tableStyleId>
              </a:tblPr>
              <a:tblGrid>
                <a:gridCol w="228600"/>
                <a:gridCol w="876300"/>
                <a:gridCol w="847725"/>
                <a:gridCol w="381000"/>
                <a:gridCol w="1190625"/>
                <a:gridCol w="5429250"/>
              </a:tblGrid>
              <a:tr h="314325">
                <a:tc>
                  <a:txBody>
                    <a:bodyPr/>
                    <a:lstStyle/>
                    <a:p>
                      <a:pPr>
                        <a:spcAft>
                          <a:spcPts val="0"/>
                        </a:spcAft>
                        <a:tabLst>
                          <a:tab pos="270510" algn="l"/>
                        </a:tabLst>
                      </a:pPr>
                      <a:r>
                        <a:rPr lang="ru-RU" sz="1200" dirty="0" smtClean="0">
                          <a:latin typeface="Times New Roman"/>
                          <a:ea typeface="Times New Roman"/>
                        </a:rPr>
                        <a:t>№</a:t>
                      </a:r>
                      <a:endParaRPr lang="ru-RU" sz="1200" dirty="0">
                        <a:latin typeface="Times New Roman"/>
                        <a:ea typeface="Times New Roman"/>
                      </a:endParaRPr>
                    </a:p>
                  </a:txBody>
                  <a:tcPr marL="68580" marR="68580" marT="0" marB="0"/>
                </a:tc>
                <a:tc>
                  <a:txBody>
                    <a:bodyPr/>
                    <a:lstStyle/>
                    <a:p>
                      <a:pPr>
                        <a:spcAft>
                          <a:spcPts val="0"/>
                        </a:spcAft>
                        <a:tabLst>
                          <a:tab pos="270510" algn="l"/>
                        </a:tabLst>
                      </a:pPr>
                      <a:r>
                        <a:rPr lang="ru-RU" sz="1100" dirty="0">
                          <a:latin typeface="Times New Roman"/>
                          <a:ea typeface="Times New Roman"/>
                        </a:rPr>
                        <a:t>Ф.И.О. </a:t>
                      </a:r>
                      <a:endParaRPr lang="ru-RU" sz="1200" dirty="0">
                        <a:latin typeface="Times New Roman"/>
                        <a:ea typeface="Times New Roman"/>
                      </a:endParaRPr>
                    </a:p>
                  </a:txBody>
                  <a:tcPr marL="68580" marR="68580" marT="0" marB="0"/>
                </a:tc>
                <a:tc>
                  <a:txBody>
                    <a:bodyPr/>
                    <a:lstStyle/>
                    <a:p>
                      <a:pPr>
                        <a:spcAft>
                          <a:spcPts val="0"/>
                        </a:spcAft>
                        <a:tabLst>
                          <a:tab pos="270510" algn="l"/>
                        </a:tabLst>
                      </a:pPr>
                      <a:r>
                        <a:rPr lang="ru-RU" sz="1100" dirty="0" err="1" smtClean="0">
                          <a:latin typeface="Times New Roman"/>
                          <a:ea typeface="Times New Roman"/>
                        </a:rPr>
                        <a:t>Уч</a:t>
                      </a:r>
                      <a:r>
                        <a:rPr lang="ru-RU" sz="1100" dirty="0" smtClean="0">
                          <a:latin typeface="Times New Roman"/>
                          <a:ea typeface="Times New Roman"/>
                        </a:rPr>
                        <a:t>. Степ. звание</a:t>
                      </a:r>
                      <a:endParaRPr lang="ru-RU" sz="1200" dirty="0">
                        <a:latin typeface="Times New Roman"/>
                        <a:ea typeface="Times New Roman"/>
                      </a:endParaRPr>
                    </a:p>
                  </a:txBody>
                  <a:tcPr marL="68580" marR="68580" marT="0" marB="0"/>
                </a:tc>
                <a:tc>
                  <a:txBody>
                    <a:bodyPr/>
                    <a:lstStyle/>
                    <a:p>
                      <a:pPr>
                        <a:spcAft>
                          <a:spcPts val="0"/>
                        </a:spcAft>
                        <a:tabLst>
                          <a:tab pos="270510" algn="l"/>
                        </a:tabLst>
                      </a:pPr>
                      <a:r>
                        <a:rPr lang="ru-RU" sz="1100" dirty="0" smtClean="0">
                          <a:latin typeface="Times New Roman"/>
                          <a:ea typeface="Times New Roman"/>
                        </a:rPr>
                        <a:t>Воз-т</a:t>
                      </a:r>
                      <a:endParaRPr lang="ru-RU" sz="1200" dirty="0">
                        <a:latin typeface="Times New Roman"/>
                        <a:ea typeface="Times New Roman"/>
                      </a:endParaRPr>
                    </a:p>
                  </a:txBody>
                  <a:tcPr marL="68580" marR="68580" marT="0" marB="0"/>
                </a:tc>
                <a:tc>
                  <a:txBody>
                    <a:bodyPr/>
                    <a:lstStyle/>
                    <a:p>
                      <a:pPr>
                        <a:spcAft>
                          <a:spcPts val="0"/>
                        </a:spcAft>
                        <a:tabLst>
                          <a:tab pos="270510" algn="l"/>
                        </a:tabLst>
                      </a:pPr>
                      <a:r>
                        <a:rPr lang="ru-RU" sz="1100" dirty="0" smtClean="0">
                          <a:latin typeface="Times New Roman"/>
                          <a:ea typeface="Times New Roman"/>
                        </a:rPr>
                        <a:t>место работы</a:t>
                      </a:r>
                      <a:endParaRPr lang="ru-RU" sz="1200" dirty="0">
                        <a:latin typeface="Times New Roman"/>
                        <a:ea typeface="Times New Roman"/>
                      </a:endParaRPr>
                    </a:p>
                  </a:txBody>
                  <a:tcPr marL="68580" marR="68580" marT="0" marB="0"/>
                </a:tc>
                <a:tc>
                  <a:txBody>
                    <a:bodyPr/>
                    <a:lstStyle/>
                    <a:p>
                      <a:pPr>
                        <a:spcAft>
                          <a:spcPts val="0"/>
                        </a:spcAft>
                        <a:tabLst>
                          <a:tab pos="270510" algn="l"/>
                        </a:tabLst>
                      </a:pPr>
                      <a:r>
                        <a:rPr lang="ru-RU" sz="1100" dirty="0">
                          <a:latin typeface="Times New Roman"/>
                          <a:ea typeface="Times New Roman"/>
                        </a:rPr>
                        <a:t>Опыт и компетенции по тематике проекта</a:t>
                      </a:r>
                      <a:endParaRPr lang="ru-RU" sz="1200" dirty="0">
                        <a:latin typeface="Times New Roman"/>
                        <a:ea typeface="Times New Roman"/>
                      </a:endParaRPr>
                    </a:p>
                  </a:txBody>
                  <a:tcPr marL="68580" marR="68580" marT="0" marB="0"/>
                </a:tc>
              </a:tr>
              <a:tr h="2059305">
                <a:tc>
                  <a:txBody>
                    <a:bodyPr/>
                    <a:lstStyle/>
                    <a:p>
                      <a:pPr algn="just">
                        <a:tabLst>
                          <a:tab pos="270510" algn="l"/>
                        </a:tabLst>
                      </a:pPr>
                      <a:r>
                        <a:rPr lang="ru-RU" sz="1100" dirty="0" smtClean="0">
                          <a:solidFill>
                            <a:srgbClr val="000000"/>
                          </a:solidFill>
                          <a:latin typeface="Times New Roman"/>
                          <a:ea typeface="Times New Roman"/>
                        </a:rPr>
                        <a:t>1</a:t>
                      </a:r>
                      <a:endParaRPr lang="ru-RU" sz="1200" dirty="0">
                        <a:latin typeface="Times New Roman"/>
                        <a:ea typeface="Times New Roman"/>
                      </a:endParaRPr>
                    </a:p>
                  </a:txBody>
                  <a:tcPr marL="68580" marR="68580" marT="0" marB="0"/>
                </a:tc>
                <a:tc>
                  <a:txBody>
                    <a:bodyPr/>
                    <a:lstStyle/>
                    <a:p>
                      <a:pPr algn="just">
                        <a:spcAft>
                          <a:spcPts val="0"/>
                        </a:spcAft>
                        <a:tabLst>
                          <a:tab pos="270510" algn="l"/>
                        </a:tabLst>
                      </a:pPr>
                      <a:r>
                        <a:rPr lang="ru-RU" sz="1100" dirty="0" err="1">
                          <a:solidFill>
                            <a:srgbClr val="000000"/>
                          </a:solidFill>
                          <a:latin typeface="Times New Roman"/>
                          <a:ea typeface="Times New Roman"/>
                        </a:rPr>
                        <a:t>Пивень</a:t>
                      </a:r>
                      <a:r>
                        <a:rPr lang="ru-RU" sz="1100" dirty="0">
                          <a:solidFill>
                            <a:srgbClr val="000000"/>
                          </a:solidFill>
                          <a:latin typeface="Times New Roman"/>
                          <a:ea typeface="Times New Roman"/>
                        </a:rPr>
                        <a:t> Валерий Васильевич</a:t>
                      </a:r>
                      <a:endParaRPr lang="ru-RU" sz="1200" dirty="0">
                        <a:latin typeface="Times New Roman"/>
                        <a:ea typeface="Times New Roman"/>
                      </a:endParaRPr>
                    </a:p>
                    <a:p>
                      <a:pPr algn="just">
                        <a:spcAft>
                          <a:spcPts val="0"/>
                        </a:spcAft>
                        <a:tabLst>
                          <a:tab pos="270510" algn="l"/>
                        </a:tabLst>
                      </a:pPr>
                      <a:r>
                        <a:rPr lang="ru-RU" sz="1100" dirty="0">
                          <a:solidFill>
                            <a:srgbClr val="000000"/>
                          </a:solidFill>
                          <a:latin typeface="Times New Roman"/>
                          <a:ea typeface="Times New Roman"/>
                        </a:rPr>
                        <a:t>(</a:t>
                      </a:r>
                      <a:r>
                        <a:rPr lang="ru-RU" sz="1100" dirty="0" err="1" smtClean="0">
                          <a:solidFill>
                            <a:srgbClr val="000000"/>
                          </a:solidFill>
                          <a:latin typeface="Times New Roman"/>
                          <a:ea typeface="Times New Roman"/>
                        </a:rPr>
                        <a:t>Руководи-тель</a:t>
                      </a:r>
                      <a:r>
                        <a:rPr lang="ru-RU" sz="1100" dirty="0">
                          <a:solidFill>
                            <a:srgbClr val="000000"/>
                          </a:solidFill>
                          <a:latin typeface="Times New Roman"/>
                          <a:ea typeface="Times New Roman"/>
                        </a:rPr>
                        <a:t>)</a:t>
                      </a:r>
                      <a:endParaRPr lang="ru-RU" sz="1200" dirty="0">
                        <a:latin typeface="Times New Roman"/>
                        <a:ea typeface="Times New Roman"/>
                      </a:endParaRPr>
                    </a:p>
                  </a:txBody>
                  <a:tcPr marL="68580" marR="68580" marT="0" marB="0"/>
                </a:tc>
                <a:tc>
                  <a:txBody>
                    <a:bodyPr/>
                    <a:lstStyle/>
                    <a:p>
                      <a:pPr algn="just">
                        <a:tabLst>
                          <a:tab pos="270510" algn="l"/>
                        </a:tabLst>
                      </a:pPr>
                      <a:r>
                        <a:rPr lang="ru-RU" sz="1100" dirty="0" err="1">
                          <a:solidFill>
                            <a:srgbClr val="000000"/>
                          </a:solidFill>
                          <a:latin typeface="Times New Roman"/>
                          <a:ea typeface="Times New Roman"/>
                        </a:rPr>
                        <a:t>Докт</a:t>
                      </a:r>
                      <a:r>
                        <a:rPr lang="ru-RU" sz="1100" dirty="0">
                          <a:solidFill>
                            <a:srgbClr val="000000"/>
                          </a:solidFill>
                          <a:latin typeface="Times New Roman"/>
                          <a:ea typeface="Times New Roman"/>
                        </a:rPr>
                        <a:t>. </a:t>
                      </a:r>
                      <a:r>
                        <a:rPr lang="ru-RU" sz="1100" dirty="0" err="1">
                          <a:solidFill>
                            <a:srgbClr val="000000"/>
                          </a:solidFill>
                          <a:latin typeface="Times New Roman"/>
                          <a:ea typeface="Times New Roman"/>
                        </a:rPr>
                        <a:t>техн</a:t>
                      </a:r>
                      <a:r>
                        <a:rPr lang="ru-RU" sz="1100" dirty="0">
                          <a:solidFill>
                            <a:srgbClr val="000000"/>
                          </a:solidFill>
                          <a:latin typeface="Times New Roman"/>
                          <a:ea typeface="Times New Roman"/>
                        </a:rPr>
                        <a:t>. наук, </a:t>
                      </a:r>
                      <a:r>
                        <a:rPr lang="ru-RU" sz="1100" dirty="0" smtClean="0">
                          <a:solidFill>
                            <a:srgbClr val="000000"/>
                          </a:solidFill>
                          <a:latin typeface="Times New Roman"/>
                          <a:ea typeface="Times New Roman"/>
                        </a:rPr>
                        <a:t>профессор</a:t>
                      </a:r>
                      <a:endParaRPr lang="ru-RU" sz="1200" dirty="0">
                        <a:latin typeface="Times New Roman"/>
                        <a:ea typeface="Times New Roman"/>
                      </a:endParaRPr>
                    </a:p>
                  </a:txBody>
                  <a:tcPr marL="68580" marR="68580" marT="0" marB="0"/>
                </a:tc>
                <a:tc>
                  <a:txBody>
                    <a:bodyPr/>
                    <a:lstStyle/>
                    <a:p>
                      <a:pPr algn="ctr">
                        <a:tabLst>
                          <a:tab pos="270510" algn="l"/>
                        </a:tabLst>
                      </a:pPr>
                      <a:r>
                        <a:rPr lang="ru-RU" sz="1100">
                          <a:solidFill>
                            <a:srgbClr val="000000"/>
                          </a:solidFill>
                          <a:latin typeface="Times New Roman"/>
                          <a:ea typeface="Times New Roman"/>
                        </a:rPr>
                        <a:t>58</a:t>
                      </a:r>
                      <a:endParaRPr lang="ru-RU" sz="1200">
                        <a:latin typeface="Times New Roman"/>
                        <a:ea typeface="Times New Roman"/>
                      </a:endParaRPr>
                    </a:p>
                  </a:txBody>
                  <a:tcPr marL="68580" marR="68580" marT="0" marB="0"/>
                </a:tc>
                <a:tc>
                  <a:txBody>
                    <a:bodyPr/>
                    <a:lstStyle/>
                    <a:p>
                      <a:pPr algn="just">
                        <a:tabLst>
                          <a:tab pos="270510" algn="l"/>
                        </a:tabLst>
                      </a:pPr>
                      <a:r>
                        <a:rPr lang="ru-RU" sz="1100" dirty="0" smtClean="0">
                          <a:solidFill>
                            <a:srgbClr val="000000"/>
                          </a:solidFill>
                          <a:latin typeface="Times New Roman"/>
                          <a:ea typeface="Times New Roman"/>
                        </a:rPr>
                        <a:t>Профессор </a:t>
                      </a:r>
                      <a:r>
                        <a:rPr lang="ru-RU" sz="1100" dirty="0">
                          <a:solidFill>
                            <a:srgbClr val="000000"/>
                          </a:solidFill>
                          <a:latin typeface="Times New Roman"/>
                          <a:ea typeface="Times New Roman"/>
                        </a:rPr>
                        <a:t>кафедры МОП ТИУ</a:t>
                      </a:r>
                      <a:endParaRPr lang="ru-RU" sz="1200" dirty="0">
                        <a:latin typeface="Times New Roman"/>
                        <a:ea typeface="Times New Roman"/>
                      </a:endParaRPr>
                    </a:p>
                  </a:txBody>
                  <a:tcPr marL="68580" marR="68580" marT="0" marB="0"/>
                </a:tc>
                <a:tc>
                  <a:txBody>
                    <a:bodyPr/>
                    <a:lstStyle/>
                    <a:p>
                      <a:pPr algn="just">
                        <a:spcAft>
                          <a:spcPts val="0"/>
                        </a:spcAft>
                        <a:tabLst>
                          <a:tab pos="270510" algn="l"/>
                        </a:tabLst>
                      </a:pPr>
                      <a:r>
                        <a:rPr lang="ru-RU" sz="1100" dirty="0">
                          <a:solidFill>
                            <a:srgbClr val="000000"/>
                          </a:solidFill>
                          <a:latin typeface="Times New Roman"/>
                          <a:ea typeface="Times New Roman"/>
                        </a:rPr>
                        <a:t>1.Работа в течении 5 лет (по совместительству) гл. научным сотрудником отделения нейрохирургии Российского научного центра «Восстановительная травматология и ортопедия» им. академика  Г. А. </a:t>
                      </a:r>
                      <a:r>
                        <a:rPr lang="ru-RU" sz="1100" dirty="0" err="1">
                          <a:solidFill>
                            <a:srgbClr val="000000"/>
                          </a:solidFill>
                          <a:latin typeface="Times New Roman"/>
                          <a:ea typeface="Times New Roman"/>
                        </a:rPr>
                        <a:t>Илизарова</a:t>
                      </a:r>
                      <a:r>
                        <a:rPr lang="ru-RU" sz="1100" dirty="0">
                          <a:solidFill>
                            <a:srgbClr val="000000"/>
                          </a:solidFill>
                          <a:latin typeface="Times New Roman"/>
                          <a:ea typeface="Times New Roman"/>
                        </a:rPr>
                        <a:t>.</a:t>
                      </a:r>
                      <a:endParaRPr lang="ru-RU" sz="1200" dirty="0">
                        <a:latin typeface="Times New Roman"/>
                        <a:ea typeface="Times New Roman"/>
                      </a:endParaRPr>
                    </a:p>
                    <a:p>
                      <a:pPr algn="just">
                        <a:spcAft>
                          <a:spcPts val="0"/>
                        </a:spcAft>
                        <a:tabLst>
                          <a:tab pos="270510" algn="l"/>
                        </a:tabLst>
                      </a:pPr>
                      <a:r>
                        <a:rPr lang="ru-RU" sz="1100" dirty="0">
                          <a:solidFill>
                            <a:srgbClr val="000000"/>
                          </a:solidFill>
                          <a:latin typeface="Times New Roman"/>
                          <a:ea typeface="Times New Roman"/>
                        </a:rPr>
                        <a:t>2.Подготовка в качестве научного руководителя 2-х кандидатов технических наук по научной тематике, связанной с исследованиями и разработкой аппаратов внешней фиксации позвоночника.</a:t>
                      </a:r>
                      <a:endParaRPr lang="ru-RU" sz="1200" dirty="0">
                        <a:latin typeface="Times New Roman"/>
                        <a:ea typeface="Times New Roman"/>
                      </a:endParaRPr>
                    </a:p>
                    <a:p>
                      <a:pPr algn="just">
                        <a:spcAft>
                          <a:spcPts val="0"/>
                        </a:spcAft>
                        <a:tabLst>
                          <a:tab pos="270510" algn="l"/>
                        </a:tabLst>
                      </a:pPr>
                      <a:r>
                        <a:rPr lang="ru-RU" sz="1100" dirty="0">
                          <a:solidFill>
                            <a:srgbClr val="000000"/>
                          </a:solidFill>
                          <a:latin typeface="Times New Roman"/>
                          <a:ea typeface="Times New Roman"/>
                        </a:rPr>
                        <a:t>2.Печатные работы (включая список </a:t>
                      </a:r>
                      <a:r>
                        <a:rPr lang="en-US" sz="1100" dirty="0" err="1">
                          <a:solidFill>
                            <a:srgbClr val="000000"/>
                          </a:solidFill>
                          <a:latin typeface="Times New Roman"/>
                          <a:ea typeface="Times New Roman"/>
                        </a:rPr>
                        <a:t>WoS</a:t>
                      </a:r>
                      <a:r>
                        <a:rPr lang="en-US" sz="1100" dirty="0">
                          <a:solidFill>
                            <a:srgbClr val="000000"/>
                          </a:solidFill>
                          <a:latin typeface="Times New Roman"/>
                          <a:ea typeface="Times New Roman"/>
                        </a:rPr>
                        <a:t> </a:t>
                      </a:r>
                      <a:r>
                        <a:rPr lang="ru-RU" sz="1100" dirty="0">
                          <a:solidFill>
                            <a:srgbClr val="000000"/>
                          </a:solidFill>
                          <a:latin typeface="Times New Roman"/>
                          <a:ea typeface="Times New Roman"/>
                        </a:rPr>
                        <a:t>и </a:t>
                      </a:r>
                      <a:r>
                        <a:rPr lang="en-US" sz="1100" dirty="0">
                          <a:solidFill>
                            <a:srgbClr val="000000"/>
                          </a:solidFill>
                          <a:latin typeface="Times New Roman"/>
                          <a:ea typeface="Times New Roman"/>
                        </a:rPr>
                        <a:t>Scopus</a:t>
                      </a:r>
                      <a:r>
                        <a:rPr lang="ru-RU" sz="1100" dirty="0">
                          <a:solidFill>
                            <a:srgbClr val="000000"/>
                          </a:solidFill>
                          <a:latin typeface="Times New Roman"/>
                          <a:ea typeface="Times New Roman"/>
                        </a:rPr>
                        <a:t>), патенты на изобретения по заявляемой тематике (в том числе с </a:t>
                      </a:r>
                      <a:r>
                        <a:rPr lang="ru-RU" sz="1100" dirty="0" err="1">
                          <a:solidFill>
                            <a:srgbClr val="000000"/>
                          </a:solidFill>
                          <a:latin typeface="Times New Roman"/>
                          <a:ea typeface="Times New Roman"/>
                        </a:rPr>
                        <a:t>патентообладателем</a:t>
                      </a:r>
                      <a:r>
                        <a:rPr lang="ru-RU" sz="1100" dirty="0">
                          <a:solidFill>
                            <a:srgbClr val="000000"/>
                          </a:solidFill>
                          <a:latin typeface="Times New Roman"/>
                          <a:ea typeface="Times New Roman"/>
                        </a:rPr>
                        <a:t> - ТИУ).</a:t>
                      </a:r>
                      <a:endParaRPr lang="ru-RU" sz="1200" dirty="0">
                        <a:latin typeface="Times New Roman"/>
                        <a:ea typeface="Times New Roman"/>
                      </a:endParaRPr>
                    </a:p>
                    <a:p>
                      <a:pPr algn="just">
                        <a:spcAft>
                          <a:spcPts val="0"/>
                        </a:spcAft>
                        <a:tabLst>
                          <a:tab pos="270510" algn="l"/>
                        </a:tabLst>
                      </a:pPr>
                      <a:r>
                        <a:rPr lang="ru-RU" sz="1100" dirty="0">
                          <a:solidFill>
                            <a:srgbClr val="000000"/>
                          </a:solidFill>
                          <a:latin typeface="Times New Roman"/>
                          <a:ea typeface="Times New Roman"/>
                        </a:rPr>
                        <a:t>3.Управленческий опыт: работа гл. инженером на предприятии, зав. </a:t>
                      </a:r>
                      <a:r>
                        <a:rPr lang="ru-RU" sz="1100" dirty="0" err="1">
                          <a:solidFill>
                            <a:srgbClr val="000000"/>
                          </a:solidFill>
                          <a:latin typeface="Times New Roman"/>
                          <a:ea typeface="Times New Roman"/>
                        </a:rPr>
                        <a:t>научно-исследова-тельской</a:t>
                      </a:r>
                      <a:r>
                        <a:rPr lang="ru-RU" sz="1100" dirty="0">
                          <a:solidFill>
                            <a:srgbClr val="000000"/>
                          </a:solidFill>
                          <a:latin typeface="Times New Roman"/>
                          <a:ea typeface="Times New Roman"/>
                        </a:rPr>
                        <a:t> лабораторией, начальник </a:t>
                      </a:r>
                      <a:r>
                        <a:rPr lang="ru-RU" sz="1100" dirty="0" err="1">
                          <a:solidFill>
                            <a:srgbClr val="000000"/>
                          </a:solidFill>
                          <a:latin typeface="Times New Roman"/>
                          <a:ea typeface="Times New Roman"/>
                        </a:rPr>
                        <a:t>проектно-конструк-торского</a:t>
                      </a:r>
                      <a:r>
                        <a:rPr lang="ru-RU" sz="1100" dirty="0">
                          <a:solidFill>
                            <a:srgbClr val="000000"/>
                          </a:solidFill>
                          <a:latin typeface="Times New Roman"/>
                          <a:ea typeface="Times New Roman"/>
                        </a:rPr>
                        <a:t> бюро, зам. генерального директора по научной работе  НИИ, декан факультета, директор института.</a:t>
                      </a:r>
                      <a:endParaRPr lang="ru-RU" sz="1200" dirty="0">
                        <a:latin typeface="Times New Roman"/>
                        <a:ea typeface="Times New Roman"/>
                      </a:endParaRPr>
                    </a:p>
                    <a:p>
                      <a:pPr algn="just">
                        <a:spcAft>
                          <a:spcPts val="0"/>
                        </a:spcAft>
                        <a:tabLst>
                          <a:tab pos="270510" algn="l"/>
                        </a:tabLst>
                      </a:pPr>
                      <a:r>
                        <a:rPr lang="ru-RU" sz="1100" dirty="0">
                          <a:solidFill>
                            <a:srgbClr val="000000"/>
                          </a:solidFill>
                          <a:latin typeface="Times New Roman"/>
                          <a:ea typeface="Times New Roman"/>
                        </a:rPr>
                        <a:t>Опыт руководства крупными межотраслевыми проектами (включая международные).</a:t>
                      </a:r>
                      <a:endParaRPr lang="ru-RU" sz="1200" dirty="0">
                        <a:latin typeface="Times New Roman"/>
                        <a:ea typeface="Times New Roman"/>
                      </a:endParaRPr>
                    </a:p>
                    <a:p>
                      <a:pPr algn="just">
                        <a:spcAft>
                          <a:spcPts val="0"/>
                        </a:spcAft>
                        <a:tabLst>
                          <a:tab pos="270510" algn="l"/>
                        </a:tabLst>
                      </a:pPr>
                      <a:r>
                        <a:rPr lang="ru-RU" sz="1100" dirty="0">
                          <a:solidFill>
                            <a:srgbClr val="000000"/>
                          </a:solidFill>
                          <a:latin typeface="Times New Roman"/>
                          <a:ea typeface="Times New Roman"/>
                        </a:rPr>
                        <a:t>Руководитель научно-исследовательского  гранта губернатора области.  </a:t>
                      </a:r>
                      <a:endParaRPr lang="ru-RU" sz="1200" dirty="0">
                        <a:latin typeface="Times New Roman"/>
                        <a:ea typeface="Times New Roman"/>
                      </a:endParaRPr>
                    </a:p>
                  </a:txBody>
                  <a:tcPr marL="68580" marR="68580" marT="0" marB="0"/>
                </a:tc>
              </a:tr>
              <a:tr h="695325">
                <a:tc>
                  <a:txBody>
                    <a:bodyPr/>
                    <a:lstStyle/>
                    <a:p>
                      <a:pPr algn="just">
                        <a:tabLst>
                          <a:tab pos="270510" algn="l"/>
                        </a:tabLst>
                      </a:pPr>
                      <a:r>
                        <a:rPr lang="ru-RU" sz="1100" dirty="0" smtClean="0">
                          <a:solidFill>
                            <a:srgbClr val="000000"/>
                          </a:solidFill>
                          <a:latin typeface="Times New Roman"/>
                          <a:ea typeface="Times New Roman"/>
                        </a:rPr>
                        <a:t>2</a:t>
                      </a:r>
                      <a:endParaRPr lang="ru-RU" sz="1200" dirty="0">
                        <a:latin typeface="Times New Roman"/>
                        <a:ea typeface="Times New Roman"/>
                      </a:endParaRPr>
                    </a:p>
                  </a:txBody>
                  <a:tcPr marL="68580" marR="68580" marT="0" marB="0"/>
                </a:tc>
                <a:tc>
                  <a:txBody>
                    <a:bodyPr/>
                    <a:lstStyle/>
                    <a:p>
                      <a:pPr algn="just">
                        <a:tabLst>
                          <a:tab pos="270510" algn="l"/>
                        </a:tabLst>
                      </a:pPr>
                      <a:r>
                        <a:rPr lang="ru-RU" sz="1100">
                          <a:solidFill>
                            <a:srgbClr val="000000"/>
                          </a:solidFill>
                          <a:latin typeface="Times New Roman"/>
                          <a:ea typeface="Times New Roman"/>
                        </a:rPr>
                        <a:t>Сызранцев Владимир Николаевич </a:t>
                      </a:r>
                      <a:endParaRPr lang="ru-RU" sz="1200">
                        <a:latin typeface="Times New Roman"/>
                        <a:ea typeface="Times New Roman"/>
                      </a:endParaRPr>
                    </a:p>
                  </a:txBody>
                  <a:tcPr marL="68580" marR="68580" marT="0" marB="0"/>
                </a:tc>
                <a:tc>
                  <a:txBody>
                    <a:bodyPr/>
                    <a:lstStyle/>
                    <a:p>
                      <a:pPr algn="just">
                        <a:tabLst>
                          <a:tab pos="270510" algn="l"/>
                        </a:tabLst>
                      </a:pPr>
                      <a:r>
                        <a:rPr lang="ru-RU" sz="1100">
                          <a:solidFill>
                            <a:srgbClr val="000000"/>
                          </a:solidFill>
                          <a:latin typeface="Times New Roman"/>
                          <a:ea typeface="Times New Roman"/>
                        </a:rPr>
                        <a:t>Докт. техн. наук, профессор</a:t>
                      </a:r>
                      <a:endParaRPr lang="ru-RU" sz="1200">
                        <a:latin typeface="Times New Roman"/>
                        <a:ea typeface="Times New Roman"/>
                      </a:endParaRPr>
                    </a:p>
                  </a:txBody>
                  <a:tcPr marL="68580" marR="68580" marT="0" marB="0"/>
                </a:tc>
                <a:tc>
                  <a:txBody>
                    <a:bodyPr/>
                    <a:lstStyle/>
                    <a:p>
                      <a:pPr algn="ctr">
                        <a:tabLst>
                          <a:tab pos="270510" algn="l"/>
                        </a:tabLst>
                      </a:pPr>
                      <a:r>
                        <a:rPr lang="ru-RU" sz="1100" dirty="0" smtClean="0">
                          <a:solidFill>
                            <a:srgbClr val="000000"/>
                          </a:solidFill>
                          <a:latin typeface="Times New Roman"/>
                          <a:ea typeface="Times New Roman"/>
                        </a:rPr>
                        <a:t>67</a:t>
                      </a:r>
                      <a:endParaRPr lang="ru-RU" sz="1200" dirty="0">
                        <a:latin typeface="Times New Roman"/>
                        <a:ea typeface="Times New Roman"/>
                      </a:endParaRPr>
                    </a:p>
                  </a:txBody>
                  <a:tcPr marL="68580" marR="68580" marT="0" marB="0"/>
                </a:tc>
                <a:tc>
                  <a:txBody>
                    <a:bodyPr/>
                    <a:lstStyle/>
                    <a:p>
                      <a:pPr algn="just">
                        <a:tabLst>
                          <a:tab pos="270510" algn="l"/>
                        </a:tabLst>
                      </a:pPr>
                      <a:r>
                        <a:rPr lang="ru-RU" sz="1100" dirty="0">
                          <a:solidFill>
                            <a:srgbClr val="000000"/>
                          </a:solidFill>
                          <a:latin typeface="Times New Roman"/>
                          <a:ea typeface="Times New Roman"/>
                        </a:rPr>
                        <a:t>Зав. </a:t>
                      </a:r>
                      <a:r>
                        <a:rPr lang="ru-RU" sz="1100" dirty="0" smtClean="0">
                          <a:solidFill>
                            <a:srgbClr val="000000"/>
                          </a:solidFill>
                          <a:latin typeface="Times New Roman"/>
                          <a:ea typeface="Times New Roman"/>
                        </a:rPr>
                        <a:t>кафедрой </a:t>
                      </a:r>
                      <a:r>
                        <a:rPr lang="ru-RU" sz="1100" dirty="0">
                          <a:solidFill>
                            <a:srgbClr val="000000"/>
                          </a:solidFill>
                          <a:latin typeface="Times New Roman"/>
                          <a:ea typeface="Times New Roman"/>
                        </a:rPr>
                        <a:t>МОП ТИУ</a:t>
                      </a:r>
                      <a:endParaRPr lang="ru-RU" sz="1200" dirty="0">
                        <a:latin typeface="Times New Roman"/>
                        <a:ea typeface="Times New Roman"/>
                      </a:endParaRPr>
                    </a:p>
                  </a:txBody>
                  <a:tcPr marL="68580" marR="68580" marT="0" marB="0"/>
                </a:tc>
                <a:tc>
                  <a:txBody>
                    <a:bodyPr/>
                    <a:lstStyle/>
                    <a:p>
                      <a:pPr algn="just">
                        <a:spcAft>
                          <a:spcPts val="0"/>
                        </a:spcAft>
                        <a:tabLst>
                          <a:tab pos="270510" algn="l"/>
                        </a:tabLst>
                      </a:pPr>
                      <a:r>
                        <a:rPr lang="ru-RU" sz="1100" dirty="0">
                          <a:latin typeface="Times New Roman"/>
                          <a:ea typeface="Times New Roman"/>
                        </a:rPr>
                        <a:t>Печатные работы (включая список </a:t>
                      </a:r>
                      <a:r>
                        <a:rPr lang="en-US" sz="1100" dirty="0" err="1">
                          <a:solidFill>
                            <a:srgbClr val="000000"/>
                          </a:solidFill>
                          <a:latin typeface="Times New Roman"/>
                          <a:ea typeface="Times New Roman"/>
                        </a:rPr>
                        <a:t>WoS</a:t>
                      </a:r>
                      <a:r>
                        <a:rPr lang="en-US" sz="1100" dirty="0">
                          <a:solidFill>
                            <a:srgbClr val="000000"/>
                          </a:solidFill>
                          <a:latin typeface="Times New Roman"/>
                          <a:ea typeface="Times New Roman"/>
                        </a:rPr>
                        <a:t> </a:t>
                      </a:r>
                      <a:r>
                        <a:rPr lang="ru-RU" sz="1100" dirty="0">
                          <a:solidFill>
                            <a:srgbClr val="000000"/>
                          </a:solidFill>
                          <a:latin typeface="Times New Roman"/>
                          <a:ea typeface="Times New Roman"/>
                        </a:rPr>
                        <a:t>и </a:t>
                      </a:r>
                      <a:r>
                        <a:rPr lang="en-US" sz="1100" dirty="0">
                          <a:solidFill>
                            <a:srgbClr val="000000"/>
                          </a:solidFill>
                          <a:latin typeface="Times New Roman"/>
                          <a:ea typeface="Times New Roman"/>
                        </a:rPr>
                        <a:t>Scopus</a:t>
                      </a:r>
                      <a:r>
                        <a:rPr lang="ru-RU" sz="1100" dirty="0">
                          <a:solidFill>
                            <a:srgbClr val="000000"/>
                          </a:solidFill>
                          <a:latin typeface="Times New Roman"/>
                          <a:ea typeface="Times New Roman"/>
                        </a:rPr>
                        <a:t>), монографии, изданные в издательстве «Наука» РАН, по расчетным и экспериментальным методам оценки </a:t>
                      </a:r>
                      <a:r>
                        <a:rPr lang="ru-RU" sz="1100" dirty="0" err="1">
                          <a:solidFill>
                            <a:srgbClr val="000000"/>
                          </a:solidFill>
                          <a:latin typeface="Times New Roman"/>
                          <a:ea typeface="Times New Roman"/>
                        </a:rPr>
                        <a:t>нагруженности</a:t>
                      </a:r>
                      <a:r>
                        <a:rPr lang="ru-RU" sz="1100" dirty="0">
                          <a:solidFill>
                            <a:srgbClr val="000000"/>
                          </a:solidFill>
                          <a:latin typeface="Times New Roman"/>
                          <a:ea typeface="Times New Roman"/>
                        </a:rPr>
                        <a:t> и </a:t>
                      </a:r>
                      <a:r>
                        <a:rPr lang="ru-RU" sz="1100" dirty="0" err="1">
                          <a:solidFill>
                            <a:srgbClr val="000000"/>
                          </a:solidFill>
                          <a:latin typeface="Times New Roman"/>
                          <a:ea typeface="Times New Roman"/>
                        </a:rPr>
                        <a:t>деформативности</a:t>
                      </a:r>
                      <a:r>
                        <a:rPr lang="ru-RU" sz="1100" dirty="0">
                          <a:solidFill>
                            <a:srgbClr val="000000"/>
                          </a:solidFill>
                          <a:latin typeface="Times New Roman"/>
                          <a:ea typeface="Times New Roman"/>
                        </a:rPr>
                        <a:t> деталей и конструкций машин, подготовка 2-х докторов и 7 кандидатов технических наук</a:t>
                      </a:r>
                      <a:r>
                        <a:rPr lang="ru-RU" sz="1100" dirty="0" smtClean="0">
                          <a:solidFill>
                            <a:srgbClr val="000000"/>
                          </a:solidFill>
                          <a:latin typeface="Times New Roman"/>
                          <a:ea typeface="Times New Roman"/>
                        </a:rPr>
                        <a:t>. </a:t>
                      </a:r>
                      <a:r>
                        <a:rPr lang="ru-RU" sz="1100" dirty="0" smtClean="0">
                          <a:latin typeface="Times New Roman"/>
                          <a:ea typeface="Times New Roman"/>
                        </a:rPr>
                        <a:t>Зав</a:t>
                      </a:r>
                      <a:r>
                        <a:rPr lang="ru-RU" sz="1100" dirty="0">
                          <a:latin typeface="Times New Roman"/>
                          <a:ea typeface="Times New Roman"/>
                        </a:rPr>
                        <a:t>. кафедрой в течение 25 лет.</a:t>
                      </a:r>
                      <a:endParaRPr lang="ru-RU" sz="1200" dirty="0">
                        <a:latin typeface="Times New Roman"/>
                        <a:ea typeface="Times New Roman"/>
                      </a:endParaRPr>
                    </a:p>
                  </a:txBody>
                  <a:tcPr marL="68580" marR="68580" marT="0" marB="0"/>
                </a:tc>
              </a:tr>
              <a:tr h="1007745">
                <a:tc>
                  <a:txBody>
                    <a:bodyPr/>
                    <a:lstStyle/>
                    <a:p>
                      <a:pPr algn="just">
                        <a:tabLst>
                          <a:tab pos="270510" algn="l"/>
                        </a:tabLst>
                      </a:pPr>
                      <a:r>
                        <a:rPr lang="ru-RU" sz="1100" dirty="0" smtClean="0">
                          <a:solidFill>
                            <a:srgbClr val="000000"/>
                          </a:solidFill>
                          <a:latin typeface="Times New Roman"/>
                          <a:ea typeface="Times New Roman"/>
                        </a:rPr>
                        <a:t>3</a:t>
                      </a:r>
                      <a:endParaRPr lang="ru-RU" sz="1200" dirty="0">
                        <a:latin typeface="Times New Roman"/>
                        <a:ea typeface="Times New Roman"/>
                      </a:endParaRPr>
                    </a:p>
                  </a:txBody>
                  <a:tcPr marL="68580" marR="68580" marT="0" marB="0"/>
                </a:tc>
                <a:tc>
                  <a:txBody>
                    <a:bodyPr/>
                    <a:lstStyle/>
                    <a:p>
                      <a:pPr algn="just">
                        <a:tabLst>
                          <a:tab pos="270510" algn="l"/>
                        </a:tabLst>
                      </a:pPr>
                      <a:r>
                        <a:rPr lang="ru-RU" sz="1100">
                          <a:solidFill>
                            <a:srgbClr val="000000"/>
                          </a:solidFill>
                          <a:latin typeface="Times New Roman"/>
                          <a:ea typeface="Times New Roman"/>
                        </a:rPr>
                        <a:t>Сергеев Константин Сергеевич</a:t>
                      </a:r>
                      <a:endParaRPr lang="ru-RU" sz="1200">
                        <a:latin typeface="Times New Roman"/>
                        <a:ea typeface="Times New Roman"/>
                      </a:endParaRPr>
                    </a:p>
                  </a:txBody>
                  <a:tcPr marL="68580" marR="68580" marT="0" marB="0"/>
                </a:tc>
                <a:tc>
                  <a:txBody>
                    <a:bodyPr/>
                    <a:lstStyle/>
                    <a:p>
                      <a:pPr algn="just">
                        <a:tabLst>
                          <a:tab pos="270510" algn="l"/>
                        </a:tabLst>
                      </a:pPr>
                      <a:r>
                        <a:rPr lang="ru-RU" sz="1100" dirty="0" err="1">
                          <a:solidFill>
                            <a:srgbClr val="000000"/>
                          </a:solidFill>
                          <a:latin typeface="Times New Roman"/>
                          <a:ea typeface="Times New Roman"/>
                        </a:rPr>
                        <a:t>Докт</a:t>
                      </a:r>
                      <a:r>
                        <a:rPr lang="ru-RU" sz="1100" dirty="0">
                          <a:solidFill>
                            <a:srgbClr val="000000"/>
                          </a:solidFill>
                          <a:latin typeface="Times New Roman"/>
                          <a:ea typeface="Times New Roman"/>
                        </a:rPr>
                        <a:t>. мед. наук, профессор</a:t>
                      </a:r>
                      <a:endParaRPr lang="ru-RU" sz="1200" dirty="0">
                        <a:latin typeface="Times New Roman"/>
                        <a:ea typeface="Times New Roman"/>
                      </a:endParaRPr>
                    </a:p>
                  </a:txBody>
                  <a:tcPr marL="68580" marR="68580" marT="0" marB="0"/>
                </a:tc>
                <a:tc>
                  <a:txBody>
                    <a:bodyPr/>
                    <a:lstStyle/>
                    <a:p>
                      <a:pPr algn="ctr">
                        <a:tabLst>
                          <a:tab pos="270510" algn="l"/>
                        </a:tabLst>
                      </a:pPr>
                      <a:r>
                        <a:rPr lang="ru-RU" sz="1100" dirty="0">
                          <a:solidFill>
                            <a:srgbClr val="000000"/>
                          </a:solidFill>
                          <a:latin typeface="Times New Roman"/>
                          <a:ea typeface="Times New Roman"/>
                        </a:rPr>
                        <a:t>50</a:t>
                      </a:r>
                      <a:endParaRPr lang="ru-RU" sz="1200" dirty="0">
                        <a:latin typeface="Times New Roman"/>
                        <a:ea typeface="Times New Roman"/>
                      </a:endParaRPr>
                    </a:p>
                  </a:txBody>
                  <a:tcPr marL="68580" marR="68580" marT="0" marB="0"/>
                </a:tc>
                <a:tc>
                  <a:txBody>
                    <a:bodyPr/>
                    <a:lstStyle/>
                    <a:p>
                      <a:pPr marL="0" lvl="0">
                        <a:lnSpc>
                          <a:spcPct val="100000"/>
                        </a:lnSpc>
                        <a:spcAft>
                          <a:spcPts val="0"/>
                        </a:spcAft>
                      </a:pPr>
                      <a:r>
                        <a:rPr lang="ru-RU" sz="1100" spc="0" dirty="0" smtClean="0">
                          <a:latin typeface="Times New Roman"/>
                          <a:ea typeface="Times New Roman"/>
                          <a:cs typeface="Times New Roman"/>
                        </a:rPr>
                        <a:t>Зав.кафедрой травматологии и ортопедии  Тюменского </a:t>
                      </a:r>
                      <a:r>
                        <a:rPr lang="ru-RU" sz="1100" spc="0" dirty="0" err="1" smtClean="0">
                          <a:latin typeface="Times New Roman"/>
                          <a:ea typeface="Times New Roman"/>
                          <a:cs typeface="Times New Roman"/>
                        </a:rPr>
                        <a:t>гос</a:t>
                      </a:r>
                      <a:r>
                        <a:rPr lang="ru-RU" sz="1100" spc="0" dirty="0" smtClean="0">
                          <a:latin typeface="Times New Roman"/>
                          <a:ea typeface="Times New Roman"/>
                          <a:cs typeface="Times New Roman"/>
                        </a:rPr>
                        <a:t>.  медицинского  университета</a:t>
                      </a:r>
                      <a:endParaRPr lang="ru-RU" sz="1100" spc="0" dirty="0">
                        <a:latin typeface="Antiqua"/>
                        <a:ea typeface="Times New Roman"/>
                        <a:cs typeface="Times New Roman"/>
                      </a:endParaRPr>
                    </a:p>
                  </a:txBody>
                  <a:tcPr marL="68580" marR="68580" marT="0" marB="0"/>
                </a:tc>
                <a:tc>
                  <a:txBody>
                    <a:bodyPr/>
                    <a:lstStyle/>
                    <a:p>
                      <a:pPr algn="just">
                        <a:spcAft>
                          <a:spcPts val="0"/>
                        </a:spcAft>
                        <a:tabLst>
                          <a:tab pos="270510" algn="l"/>
                        </a:tabLst>
                      </a:pPr>
                      <a:r>
                        <a:rPr lang="ru-RU" sz="1100" dirty="0">
                          <a:solidFill>
                            <a:srgbClr val="000000"/>
                          </a:solidFill>
                          <a:latin typeface="Times New Roman"/>
                          <a:ea typeface="Times New Roman"/>
                        </a:rPr>
                        <a:t>1.Опыт клинической работы в области хирургии позвоночника  в течение 20 лет. </a:t>
                      </a:r>
                      <a:endParaRPr lang="ru-RU" sz="1100" dirty="0" smtClean="0">
                        <a:solidFill>
                          <a:srgbClr val="000000"/>
                        </a:solidFill>
                        <a:latin typeface="Times New Roman"/>
                        <a:ea typeface="Times New Roman"/>
                      </a:endParaRPr>
                    </a:p>
                    <a:p>
                      <a:pPr algn="just">
                        <a:spcAft>
                          <a:spcPts val="0"/>
                        </a:spcAft>
                        <a:tabLst>
                          <a:tab pos="270510" algn="l"/>
                        </a:tabLst>
                      </a:pPr>
                      <a:r>
                        <a:rPr lang="ru-RU" sz="1100" dirty="0" smtClean="0">
                          <a:solidFill>
                            <a:srgbClr val="000000"/>
                          </a:solidFill>
                          <a:latin typeface="Times New Roman"/>
                          <a:ea typeface="Times New Roman"/>
                        </a:rPr>
                        <a:t>2.Подготовка </a:t>
                      </a:r>
                      <a:r>
                        <a:rPr lang="ru-RU" sz="1100" dirty="0">
                          <a:solidFill>
                            <a:srgbClr val="000000"/>
                          </a:solidFill>
                          <a:latin typeface="Times New Roman"/>
                          <a:ea typeface="Times New Roman"/>
                        </a:rPr>
                        <a:t>в качестве научного руководителя 2-х кандидатов медицинских наук по научной тематике, связанной с разработкой аппаратов внешней фиксации позвоночника и его клиническим применением.</a:t>
                      </a:r>
                      <a:endParaRPr lang="ru-RU" sz="1200" dirty="0">
                        <a:latin typeface="Times New Roman"/>
                        <a:ea typeface="Times New Roman"/>
                      </a:endParaRPr>
                    </a:p>
                    <a:p>
                      <a:pPr algn="just">
                        <a:spcAft>
                          <a:spcPts val="0"/>
                        </a:spcAft>
                        <a:tabLst>
                          <a:tab pos="270510" algn="l"/>
                        </a:tabLst>
                      </a:pPr>
                      <a:r>
                        <a:rPr lang="ru-RU" sz="1100" dirty="0" smtClean="0">
                          <a:solidFill>
                            <a:srgbClr val="000000"/>
                          </a:solidFill>
                          <a:latin typeface="Times New Roman"/>
                          <a:ea typeface="Times New Roman"/>
                        </a:rPr>
                        <a:t>3.Печатные </a:t>
                      </a:r>
                      <a:r>
                        <a:rPr lang="ru-RU" sz="1100" dirty="0">
                          <a:solidFill>
                            <a:srgbClr val="000000"/>
                          </a:solidFill>
                          <a:latin typeface="Times New Roman"/>
                          <a:ea typeface="Times New Roman"/>
                        </a:rPr>
                        <a:t>работы (включая список </a:t>
                      </a:r>
                      <a:r>
                        <a:rPr lang="en-US" sz="1100" dirty="0" err="1">
                          <a:solidFill>
                            <a:srgbClr val="000000"/>
                          </a:solidFill>
                          <a:latin typeface="Times New Roman"/>
                          <a:ea typeface="Times New Roman"/>
                        </a:rPr>
                        <a:t>WoS</a:t>
                      </a:r>
                      <a:r>
                        <a:rPr lang="ru-RU" sz="1100" dirty="0">
                          <a:solidFill>
                            <a:srgbClr val="000000"/>
                          </a:solidFill>
                          <a:latin typeface="Times New Roman"/>
                          <a:ea typeface="Times New Roman"/>
                        </a:rPr>
                        <a:t> и </a:t>
                      </a:r>
                      <a:r>
                        <a:rPr lang="en-US" sz="1100" dirty="0">
                          <a:solidFill>
                            <a:srgbClr val="000000"/>
                          </a:solidFill>
                          <a:latin typeface="Times New Roman"/>
                          <a:ea typeface="Times New Roman"/>
                        </a:rPr>
                        <a:t>Scopus</a:t>
                      </a:r>
                      <a:r>
                        <a:rPr lang="ru-RU" sz="1100" dirty="0">
                          <a:solidFill>
                            <a:srgbClr val="000000"/>
                          </a:solidFill>
                          <a:latin typeface="Times New Roman"/>
                          <a:ea typeface="Times New Roman"/>
                        </a:rPr>
                        <a:t>), патенты на изобретения по заявляемой тематике.</a:t>
                      </a:r>
                      <a:endParaRPr lang="ru-RU" sz="1200" dirty="0">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86953012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16</a:t>
            </a:fld>
            <a:endParaRPr lang="en-US" dirty="0"/>
          </a:p>
        </p:txBody>
      </p:sp>
      <p:sp>
        <p:nvSpPr>
          <p:cNvPr id="10" name="Заголовок 9"/>
          <p:cNvSpPr>
            <a:spLocks noGrp="1"/>
          </p:cNvSpPr>
          <p:nvPr>
            <p:ph type="title"/>
          </p:nvPr>
        </p:nvSpPr>
        <p:spPr>
          <a:xfrm>
            <a:off x="238125" y="490869"/>
            <a:ext cx="7595419" cy="413454"/>
          </a:xfrm>
        </p:spPr>
        <p:txBody>
          <a:bodyPr>
            <a:normAutofit fontScale="90000"/>
          </a:bodyPr>
          <a:lstStyle/>
          <a:p>
            <a:pPr lvl="0"/>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Times New Roman" pitchFamily="18" charset="0"/>
                <a:cs typeface="Times New Roman" pitchFamily="18" charset="0"/>
              </a:rPr>
              <a:t>Объект, предмет и гипотеза НИОКР.</a:t>
            </a:r>
            <a:br>
              <a:rPr lang="ru-RU" sz="2800" b="1" spc="-20" dirty="0" smtClean="0">
                <a:latin typeface="Times New Roman" pitchFamily="18" charset="0"/>
                <a:cs typeface="Times New Roman" pitchFamily="18" charset="0"/>
              </a:rPr>
            </a:br>
            <a:endParaRPr lang="ru-RU" sz="2700" b="1" dirty="0">
              <a:solidFill>
                <a:srgbClr val="FF0000"/>
              </a:solidFill>
              <a:latin typeface="Times New Roman" pitchFamily="18" charset="0"/>
              <a:cs typeface="Times New Roman" pitchFamily="18" charset="0"/>
            </a:endParaRPr>
          </a:p>
        </p:txBody>
      </p:sp>
      <p:sp>
        <p:nvSpPr>
          <p:cNvPr id="20" name="Объект 2"/>
          <p:cNvSpPr>
            <a:spLocks noGrp="1"/>
          </p:cNvSpPr>
          <p:nvPr/>
        </p:nvSpPr>
        <p:spPr>
          <a:xfrm>
            <a:off x="206477" y="1038225"/>
            <a:ext cx="8937523" cy="36332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None/>
            </a:pPr>
            <a:endParaRPr lang="ru-RU" sz="1400" dirty="0" smtClean="0">
              <a:solidFill>
                <a:srgbClr val="565656"/>
              </a:solidFill>
              <a:latin typeface="Arial Narrow" pitchFamily="34" charset="0"/>
            </a:endParaRPr>
          </a:p>
          <a:p>
            <a:pPr algn="just">
              <a:lnSpc>
                <a:spcPct val="80000"/>
              </a:lnSpc>
              <a:buFontTx/>
              <a:buChar char="-"/>
            </a:pPr>
            <a:endParaRPr lang="ru-RU" sz="1400" b="1" dirty="0" smtClean="0">
              <a:solidFill>
                <a:srgbClr val="565656"/>
              </a:solidFill>
              <a:latin typeface="Arial Narrow" pitchFamily="34" charset="0"/>
            </a:endParaRPr>
          </a:p>
          <a:p>
            <a:r>
              <a:rPr lang="ru-RU" sz="1800" b="1" i="1" dirty="0" smtClean="0"/>
              <a:t>Объект исследования: </a:t>
            </a:r>
            <a:r>
              <a:rPr lang="ru-RU" sz="1800" dirty="0" smtClean="0"/>
              <a:t>процесс коррекции деформации позвоночника человека с помощью аппарата внешней фиксации.</a:t>
            </a:r>
          </a:p>
          <a:p>
            <a:r>
              <a:rPr lang="ru-RU" sz="1800" b="1" i="1" dirty="0" smtClean="0"/>
              <a:t>Предмет исследования: </a:t>
            </a:r>
            <a:r>
              <a:rPr lang="ru-RU" sz="1800" dirty="0" smtClean="0"/>
              <a:t>зависимости, определяющие взаимодействие аппарата внешней фиксации с позвоночником.</a:t>
            </a:r>
          </a:p>
          <a:p>
            <a:r>
              <a:rPr lang="ru-RU" sz="1800" b="1" i="1" dirty="0" smtClean="0"/>
              <a:t>Научная гипотеза: </a:t>
            </a:r>
            <a:r>
              <a:rPr lang="ru-RU" sz="1800" dirty="0" smtClean="0"/>
              <a:t>снижение степени статической неопределимости конструкции в совокупности с упругим воздействием аппарата внешней фиксации на позвоночник позволит более рационально управлять напряженно-деформированным состоянием позвоночника и обеспечит  процесс необходимой коррекции с меньшими значениями напряжений. Это обеспечит повышенный запас прочности позвонков и деталей аппарата, приведет к снижению рисков травматизма при операции, снижению времени на коррекцию и сроков  послеоперационной реабилитации.</a:t>
            </a:r>
          </a:p>
          <a:p>
            <a:pPr marL="0" indent="0" algn="just">
              <a:buNone/>
            </a:pPr>
            <a:endParaRPr lang="ru-RU" sz="1400" dirty="0" smtClean="0">
              <a:latin typeface="Arial Narrow" pitchFamily="34" charset="0"/>
            </a:endParaRPr>
          </a:p>
        </p:txBody>
      </p:sp>
    </p:spTree>
    <p:extLst>
      <p:ext uri="{BB962C8B-B14F-4D97-AF65-F5344CB8AC3E}">
        <p14:creationId xmlns:p14="http://schemas.microsoft.com/office/powerpoint/2010/main" val="42368409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17</a:t>
            </a:fld>
            <a:endParaRPr lang="en-US" dirty="0"/>
          </a:p>
        </p:txBody>
      </p:sp>
      <p:sp>
        <p:nvSpPr>
          <p:cNvPr id="10" name="Заголовок 9"/>
          <p:cNvSpPr>
            <a:spLocks noGrp="1"/>
          </p:cNvSpPr>
          <p:nvPr>
            <p:ph type="title"/>
          </p:nvPr>
        </p:nvSpPr>
        <p:spPr>
          <a:xfrm>
            <a:off x="0" y="214644"/>
            <a:ext cx="7595419" cy="413454"/>
          </a:xfrm>
        </p:spPr>
        <p:txBody>
          <a:bodyPr>
            <a:normAutofit fontScale="90000"/>
          </a:bodyPr>
          <a:lstStyle/>
          <a:p>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Times New Roman" pitchFamily="18" charset="0"/>
                <a:cs typeface="Times New Roman" pitchFamily="18" charset="0"/>
              </a:rPr>
              <a:t>Методологическая основа и методы исследования</a:t>
            </a:r>
            <a:r>
              <a:rPr lang="ru-RU" sz="2800" b="1" spc="-20" dirty="0" smtClean="0">
                <a:latin typeface="Arial Narrow" pitchFamily="34" charset="0"/>
              </a:rPr>
              <a:t/>
            </a:r>
            <a:br>
              <a:rPr lang="ru-RU" sz="2800" b="1" spc="-20" dirty="0" smtClean="0">
                <a:latin typeface="Arial Narrow" pitchFamily="34" charset="0"/>
              </a:rPr>
            </a:br>
            <a:endParaRPr lang="ru-RU" sz="2700" b="1" dirty="0">
              <a:solidFill>
                <a:srgbClr val="FF0000"/>
              </a:solidFill>
              <a:latin typeface="Arial Narrow" pitchFamily="34" charset="0"/>
            </a:endParaRPr>
          </a:p>
        </p:txBody>
      </p:sp>
      <p:sp>
        <p:nvSpPr>
          <p:cNvPr id="20" name="Объект 2"/>
          <p:cNvSpPr>
            <a:spLocks noGrp="1"/>
          </p:cNvSpPr>
          <p:nvPr/>
        </p:nvSpPr>
        <p:spPr>
          <a:xfrm>
            <a:off x="0" y="723421"/>
            <a:ext cx="8937523" cy="3967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None/>
            </a:pPr>
            <a:endParaRPr lang="ru-RU" sz="1400" dirty="0" smtClean="0">
              <a:solidFill>
                <a:srgbClr val="565656"/>
              </a:solidFill>
              <a:latin typeface="Arial Narrow" pitchFamily="34" charset="0"/>
            </a:endParaRPr>
          </a:p>
          <a:p>
            <a:pPr algn="just">
              <a:lnSpc>
                <a:spcPct val="80000"/>
              </a:lnSpc>
              <a:buFontTx/>
              <a:buChar char="-"/>
            </a:pPr>
            <a:endParaRPr lang="ru-RU" sz="1400" b="1" dirty="0" smtClean="0">
              <a:solidFill>
                <a:srgbClr val="565656"/>
              </a:solidFill>
              <a:latin typeface="Arial Narrow" pitchFamily="34" charset="0"/>
            </a:endParaRPr>
          </a:p>
          <a:p>
            <a:pPr algn="just">
              <a:lnSpc>
                <a:spcPct val="80000"/>
              </a:lnSpc>
            </a:pPr>
            <a:endParaRPr lang="ru-RU" sz="1400" dirty="0">
              <a:solidFill>
                <a:srgbClr val="565656"/>
              </a:solidFill>
              <a:latin typeface="Arial Narrow" pitchFamily="34" charset="0"/>
            </a:endParaRPr>
          </a:p>
          <a:p>
            <a:pPr marL="0" indent="0" algn="just">
              <a:buNone/>
            </a:pPr>
            <a:r>
              <a:rPr lang="ru-RU" sz="2400" dirty="0" smtClean="0"/>
              <a:t>Методологической основой исследования является диалектико-материалистический подход, основанный на законах механики  твердого и деформированного тела, а также анатомии и физиологии человека. В работе предполагается использование теоретико-экспериментальных методов исследования.</a:t>
            </a:r>
          </a:p>
          <a:p>
            <a:pPr marL="0" indent="0" algn="just">
              <a:buNone/>
            </a:pPr>
            <a:endParaRPr lang="ru-RU" sz="1400" dirty="0" smtClean="0">
              <a:latin typeface="Arial Narrow" pitchFamily="34" charset="0"/>
            </a:endParaRPr>
          </a:p>
        </p:txBody>
      </p:sp>
    </p:spTree>
    <p:extLst>
      <p:ext uri="{BB962C8B-B14F-4D97-AF65-F5344CB8AC3E}">
        <p14:creationId xmlns:p14="http://schemas.microsoft.com/office/powerpoint/2010/main" val="42368409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18</a:t>
            </a:fld>
            <a:endParaRPr lang="en-US" dirty="0"/>
          </a:p>
        </p:txBody>
      </p:sp>
      <p:sp>
        <p:nvSpPr>
          <p:cNvPr id="10" name="Заголовок 9"/>
          <p:cNvSpPr>
            <a:spLocks noGrp="1"/>
          </p:cNvSpPr>
          <p:nvPr>
            <p:ph type="title"/>
          </p:nvPr>
        </p:nvSpPr>
        <p:spPr>
          <a:xfrm>
            <a:off x="0" y="176543"/>
            <a:ext cx="7595419" cy="1185531"/>
          </a:xfrm>
        </p:spPr>
        <p:txBody>
          <a:bodyPr>
            <a:normAutofit fontScale="90000"/>
          </a:bodyPr>
          <a:lstStyle/>
          <a:p>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Arial Narrow" pitchFamily="34" charset="0"/>
              </a:rPr>
              <a:t>Изложение сущности и степени новизны НИОКР, а также преимуществ конечного инновационного продукта по сравнению с аналогами</a:t>
            </a:r>
            <a:br>
              <a:rPr lang="ru-RU" sz="2800" b="1" spc="-20" dirty="0" smtClean="0">
                <a:latin typeface="Arial Narrow" pitchFamily="34" charset="0"/>
              </a:rPr>
            </a:br>
            <a:r>
              <a:rPr lang="ru-RU" sz="2800" b="1" spc="-20" dirty="0" smtClean="0">
                <a:latin typeface="Arial Narrow" pitchFamily="34" charset="0"/>
              </a:rPr>
              <a:t/>
            </a:r>
            <a:br>
              <a:rPr lang="ru-RU" sz="2800" b="1" spc="-20" dirty="0" smtClean="0">
                <a:latin typeface="Arial Narrow" pitchFamily="34" charset="0"/>
              </a:rPr>
            </a:br>
            <a:endParaRPr lang="ru-RU" sz="2700" b="1" dirty="0">
              <a:solidFill>
                <a:srgbClr val="FF0000"/>
              </a:solidFill>
              <a:latin typeface="Arial Narrow" pitchFamily="34" charset="0"/>
            </a:endParaRPr>
          </a:p>
        </p:txBody>
      </p:sp>
      <p:sp>
        <p:nvSpPr>
          <p:cNvPr id="20" name="Объект 2"/>
          <p:cNvSpPr>
            <a:spLocks noGrp="1"/>
          </p:cNvSpPr>
          <p:nvPr/>
        </p:nvSpPr>
        <p:spPr>
          <a:xfrm>
            <a:off x="0" y="1399696"/>
            <a:ext cx="8937523" cy="3967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None/>
            </a:pPr>
            <a:endParaRPr lang="ru-RU" sz="1400" dirty="0" smtClean="0">
              <a:solidFill>
                <a:srgbClr val="565656"/>
              </a:solidFill>
              <a:latin typeface="Arial Narrow" pitchFamily="34" charset="0"/>
            </a:endParaRPr>
          </a:p>
          <a:p>
            <a:pPr algn="just">
              <a:lnSpc>
                <a:spcPct val="80000"/>
              </a:lnSpc>
              <a:buFontTx/>
              <a:buChar char="-"/>
            </a:pPr>
            <a:endParaRPr lang="ru-RU" sz="1400" b="1" dirty="0" smtClean="0">
              <a:solidFill>
                <a:srgbClr val="565656"/>
              </a:solidFill>
              <a:latin typeface="Arial Narrow" pitchFamily="34" charset="0"/>
            </a:endParaRPr>
          </a:p>
          <a:p>
            <a:r>
              <a:rPr lang="ru-RU" sz="1600" dirty="0" smtClean="0"/>
              <a:t>Сущность НИОКР заключается в разработке опытного  образца аппарата внешней фиксации позвоночника человека для демпферной коррекцией деформации позвоночника. Аналоги заявляемого аппарата внешней фиксации позвоночника имеют высокую степень статической неопределимости конструкции (наличие лишних внутренних связей между элементами), не обеспечивают гибкое  управление силовым воздействием на позвоночник. Степень новизны предлагаемого аппарата подтверждается Патентом РФ № 2665507 от 30.08.2018 г. «Способ демпферной коррекции деформации позвоночника и устройство для его осуществления».</a:t>
            </a:r>
          </a:p>
          <a:p>
            <a:pPr>
              <a:buNone/>
            </a:pPr>
            <a:endParaRPr lang="ru-RU" sz="1600" dirty="0" smtClean="0"/>
          </a:p>
          <a:p>
            <a:r>
              <a:rPr lang="ru-RU" sz="1600" dirty="0" smtClean="0"/>
              <a:t>Преимуществом конечного инновационного продукта является обеспечение предлагаемым аппаратом внешней фиксации позвоночника индивидуальной демпферной нагрузки на позвонки с минимальной </a:t>
            </a:r>
            <a:r>
              <a:rPr lang="ru-RU" sz="1600" dirty="0" err="1" smtClean="0"/>
              <a:t>травматичностью</a:t>
            </a:r>
            <a:r>
              <a:rPr lang="ru-RU" sz="1600" dirty="0" smtClean="0"/>
              <a:t>.</a:t>
            </a:r>
          </a:p>
          <a:p>
            <a:pPr marL="0" indent="0" algn="just">
              <a:buNone/>
            </a:pPr>
            <a:endParaRPr lang="ru-RU" sz="1400" dirty="0" smtClean="0">
              <a:latin typeface="Arial Narrow" pitchFamily="34" charset="0"/>
            </a:endParaRPr>
          </a:p>
        </p:txBody>
      </p:sp>
    </p:spTree>
    <p:extLst>
      <p:ext uri="{BB962C8B-B14F-4D97-AF65-F5344CB8AC3E}">
        <p14:creationId xmlns:p14="http://schemas.microsoft.com/office/powerpoint/2010/main" val="42368409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19</a:t>
            </a:fld>
            <a:endParaRPr lang="en-US" dirty="0"/>
          </a:p>
        </p:txBody>
      </p:sp>
      <p:sp>
        <p:nvSpPr>
          <p:cNvPr id="10" name="Заголовок 9"/>
          <p:cNvSpPr>
            <a:spLocks noGrp="1"/>
          </p:cNvSpPr>
          <p:nvPr>
            <p:ph type="title"/>
          </p:nvPr>
        </p:nvSpPr>
        <p:spPr>
          <a:xfrm>
            <a:off x="0" y="328943"/>
            <a:ext cx="7595419" cy="842632"/>
          </a:xfrm>
        </p:spPr>
        <p:txBody>
          <a:bodyPr>
            <a:normAutofit fontScale="90000"/>
          </a:bodyPr>
          <a:lstStyle/>
          <a:p>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Arial Narrow" pitchFamily="34" charset="0"/>
              </a:rPr>
              <a:t>Описание ожидаемого научного и научно-технического результата НИОКР</a:t>
            </a:r>
            <a:br>
              <a:rPr lang="ru-RU" sz="2800" b="1" spc="-20" dirty="0" smtClean="0">
                <a:latin typeface="Arial Narrow" pitchFamily="34" charset="0"/>
              </a:rPr>
            </a:br>
            <a:r>
              <a:rPr lang="ru-RU" sz="2800" b="1" spc="-20" dirty="0" smtClean="0">
                <a:latin typeface="Arial Narrow" pitchFamily="34" charset="0"/>
              </a:rPr>
              <a:t/>
            </a:r>
            <a:br>
              <a:rPr lang="ru-RU" sz="2800" b="1" spc="-20" dirty="0" smtClean="0">
                <a:latin typeface="Arial Narrow" pitchFamily="34" charset="0"/>
              </a:rPr>
            </a:br>
            <a:endParaRPr lang="ru-RU" sz="2700" b="1" dirty="0">
              <a:solidFill>
                <a:srgbClr val="FF0000"/>
              </a:solidFill>
              <a:latin typeface="Arial Narrow" pitchFamily="34" charset="0"/>
            </a:endParaRPr>
          </a:p>
        </p:txBody>
      </p:sp>
      <p:sp>
        <p:nvSpPr>
          <p:cNvPr id="20" name="Объект 2"/>
          <p:cNvSpPr>
            <a:spLocks noGrp="1"/>
          </p:cNvSpPr>
          <p:nvPr/>
        </p:nvSpPr>
        <p:spPr>
          <a:xfrm>
            <a:off x="0" y="1028221"/>
            <a:ext cx="8937523" cy="3967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lnSpc>
                <a:spcPct val="80000"/>
              </a:lnSpc>
              <a:buNone/>
            </a:pPr>
            <a:endParaRPr lang="ru-RU" sz="1400" dirty="0">
              <a:solidFill>
                <a:srgbClr val="565656"/>
              </a:solidFill>
              <a:latin typeface="Arial Narrow" pitchFamily="34" charset="0"/>
            </a:endParaRPr>
          </a:p>
          <a:p>
            <a:pPr marL="0" indent="0" algn="just">
              <a:buNone/>
            </a:pPr>
            <a:r>
              <a:rPr lang="ru-RU" dirty="0" smtClean="0"/>
              <a:t>Преимуществом заявляемого образца аппарата внешней фиксации в сравнении с аналогами, детали которых  жестко фиксируются друг с другом и с телами позвонков,  является сокращение сроков нахождения больного в послеоперационный период  со смонтированным на позвоночнике аппаратом на 30-40%.</a:t>
            </a:r>
          </a:p>
          <a:p>
            <a:pPr marL="0" indent="0" algn="just">
              <a:buNone/>
            </a:pPr>
            <a:endParaRPr lang="ru-RU" sz="1400" dirty="0" smtClean="0">
              <a:latin typeface="Arial Narrow" pitchFamily="34" charset="0"/>
            </a:endParaRPr>
          </a:p>
        </p:txBody>
      </p:sp>
    </p:spTree>
    <p:extLst>
      <p:ext uri="{BB962C8B-B14F-4D97-AF65-F5344CB8AC3E}">
        <p14:creationId xmlns:p14="http://schemas.microsoft.com/office/powerpoint/2010/main" val="42368409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a:t>
            </a:fld>
            <a:endParaRPr lang="en-US" dirty="0"/>
          </a:p>
        </p:txBody>
      </p:sp>
      <p:sp>
        <p:nvSpPr>
          <p:cNvPr id="10" name="Заголовок 9"/>
          <p:cNvSpPr>
            <a:spLocks noGrp="1"/>
          </p:cNvSpPr>
          <p:nvPr>
            <p:ph type="title"/>
          </p:nvPr>
        </p:nvSpPr>
        <p:spPr>
          <a:xfrm>
            <a:off x="457200" y="205979"/>
            <a:ext cx="8229600" cy="413454"/>
          </a:xfrm>
        </p:spPr>
        <p:txBody>
          <a:bodyPr>
            <a:normAutofit fontScale="90000"/>
          </a:bodyPr>
          <a:lstStyle/>
          <a:p>
            <a:r>
              <a:rPr lang="ru-RU" sz="3200" b="1" i="1" dirty="0">
                <a:solidFill>
                  <a:schemeClr val="tx2"/>
                </a:solidFill>
                <a:latin typeface="Arial Narrow" pitchFamily="34" charset="0"/>
              </a:rPr>
              <a:t>Общая </a:t>
            </a:r>
            <a:r>
              <a:rPr lang="ru-RU" sz="3200" b="1" i="1" dirty="0" smtClean="0">
                <a:solidFill>
                  <a:schemeClr val="tx2"/>
                </a:solidFill>
                <a:latin typeface="Arial Narrow" pitchFamily="34" charset="0"/>
              </a:rPr>
              <a:t>информация</a:t>
            </a:r>
            <a:endParaRPr lang="ru-RU" sz="3200" b="1" dirty="0">
              <a:solidFill>
                <a:schemeClr val="tx2"/>
              </a:solidFill>
              <a:latin typeface="Arial Narrow" pitchFamily="34" charset="0"/>
            </a:endParaRPr>
          </a:p>
        </p:txBody>
      </p:sp>
      <p:sp>
        <p:nvSpPr>
          <p:cNvPr id="20" name="Объект 2"/>
          <p:cNvSpPr>
            <a:spLocks noGrp="1"/>
          </p:cNvSpPr>
          <p:nvPr/>
        </p:nvSpPr>
        <p:spPr>
          <a:xfrm>
            <a:off x="414512" y="932049"/>
            <a:ext cx="8189217" cy="3967088"/>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nSpc>
                <a:spcPct val="80000"/>
              </a:lnSpc>
              <a:buAutoNum type="arabicPeriod"/>
            </a:pPr>
            <a:r>
              <a:rPr lang="ru-RU" sz="4900" b="1" dirty="0" smtClean="0">
                <a:solidFill>
                  <a:schemeClr val="tx2"/>
                </a:solidFill>
                <a:latin typeface="Arial" charset="0"/>
              </a:rPr>
              <a:t>Тема НИОКР</a:t>
            </a:r>
            <a:r>
              <a:rPr lang="ru-RU" sz="4900" b="1" i="1" dirty="0">
                <a:solidFill>
                  <a:schemeClr val="tx2"/>
                </a:solidFill>
                <a:latin typeface="Arial Narrow"/>
                <a:cs typeface="Arial Narrow"/>
              </a:rPr>
              <a:t> </a:t>
            </a:r>
            <a:r>
              <a:rPr lang="ru-RU" sz="4900" b="1" i="1" dirty="0" smtClean="0">
                <a:solidFill>
                  <a:srgbClr val="FF0000"/>
                </a:solidFill>
                <a:latin typeface="Arial Narrow"/>
                <a:cs typeface="Arial Narrow"/>
              </a:rPr>
              <a:t> </a:t>
            </a:r>
            <a:r>
              <a:rPr lang="ru-RU" sz="5600" b="1" i="1" dirty="0" smtClean="0"/>
              <a:t>Разработка опытного образца аппарата внешней фиксации позвоночника человека для демпферной коррекции деформации позвоночника</a:t>
            </a:r>
            <a:endParaRPr lang="ru-RU" sz="5600" b="1" i="1" baseline="30000" dirty="0" smtClean="0">
              <a:solidFill>
                <a:srgbClr val="FF0000"/>
              </a:solidFill>
              <a:latin typeface="Arial Narrow"/>
              <a:cs typeface="Arial Narrow"/>
            </a:endParaRPr>
          </a:p>
          <a:p>
            <a:pPr marL="514350" indent="-514350">
              <a:lnSpc>
                <a:spcPct val="80000"/>
              </a:lnSpc>
              <a:buAutoNum type="arabicPeriod"/>
            </a:pPr>
            <a:endParaRPr lang="ru-RU" sz="3400" b="1" dirty="0" smtClean="0">
              <a:solidFill>
                <a:schemeClr val="tx2"/>
              </a:solidFill>
              <a:latin typeface="Arial" charset="0"/>
            </a:endParaRPr>
          </a:p>
          <a:p>
            <a:pPr lvl="0"/>
            <a:r>
              <a:rPr lang="ru-RU" sz="3400" b="1" dirty="0" smtClean="0">
                <a:solidFill>
                  <a:schemeClr val="tx2"/>
                </a:solidFill>
                <a:latin typeface="Arial" charset="0"/>
              </a:rPr>
              <a:t>Аннотация проекта </a:t>
            </a:r>
            <a:endParaRPr lang="ru-RU" sz="2000" b="1" dirty="0" smtClean="0">
              <a:solidFill>
                <a:srgbClr val="FF0000"/>
              </a:solidFill>
              <a:latin typeface="Arial" charset="0"/>
            </a:endParaRPr>
          </a:p>
          <a:p>
            <a:r>
              <a:rPr lang="ru-RU" sz="4800" dirty="0" smtClean="0"/>
              <a:t>В настоящее время отсутствуют методики лечения сколиоза, обеспечивающие однозначное получение положительного результата. При этом отмечается рост числа заболеваний позвоночника среди детей, в том числе сколиозом.  Более 300 тысяч детей  в РФ требуют активного хирургического лечения по поводу сколиоза. </a:t>
            </a:r>
          </a:p>
          <a:p>
            <a:r>
              <a:rPr lang="ru-RU" sz="4800" dirty="0" smtClean="0"/>
              <a:t>Перспективным направлением решения данной проблемы является применение методик лечения,  при которых обеспечивается фиксация отдельных позвонков с помощью механических устройств. Разработка и применение  таких устройств усложняется особенностями взаимодействия механических конструкций с биологическими тканями, а вопросу оптимального управления процессом коррекции со стороны механических устройств в настоящее время вообще не решены.</a:t>
            </a:r>
          </a:p>
          <a:p>
            <a:r>
              <a:rPr lang="ru-RU" sz="4800" dirty="0" smtClean="0"/>
              <a:t>Из всего многообразия механических устройств для фиксации позвоночника наибольшее внимание заслуживают аппараты внешней фиксации, которые позволяют в процессе лечения изменять величину и направление воздействия на позвоночник со стороны аппарата.</a:t>
            </a:r>
          </a:p>
          <a:p>
            <a:r>
              <a:rPr lang="ru-RU" sz="4800" dirty="0" smtClean="0"/>
              <a:t>Предлагается конструкция аппарата внешней фиксации позвоночника с упругими связями между деталями аппарата, что позволит обеспечить адаптивное демпферное воздействие аппарата на позвоночник.</a:t>
            </a:r>
          </a:p>
          <a:p>
            <a:r>
              <a:rPr lang="ru-RU" sz="4800" dirty="0" smtClean="0"/>
              <a:t>Гибкие связи позволят  обеспечить  трансформацию позвоночника из деформированного к исходному состоянию с меньшим силовым воздействием, снизить возможную </a:t>
            </a:r>
            <a:r>
              <a:rPr lang="ru-RU" sz="4800" dirty="0" err="1" smtClean="0"/>
              <a:t>травматичность</a:t>
            </a:r>
            <a:r>
              <a:rPr lang="ru-RU" sz="4800" dirty="0" smtClean="0"/>
              <a:t>, ускорить процесс коррекции и послеоперационной реабилитации.</a:t>
            </a:r>
          </a:p>
          <a:p>
            <a:r>
              <a:rPr lang="ru-RU" sz="4800" dirty="0" smtClean="0"/>
              <a:t>Новизна технических решений (способ и устройство для его осуществления) подтверждена патентом на изобретение (Патент РФ № 2665507 от 30.08.2018. </a:t>
            </a:r>
            <a:r>
              <a:rPr lang="ru-RU" sz="4800" dirty="0" err="1" smtClean="0"/>
              <a:t>Патентообладатель</a:t>
            </a:r>
            <a:r>
              <a:rPr lang="ru-RU" sz="4800" dirty="0" smtClean="0"/>
              <a:t> - ТИУ).</a:t>
            </a:r>
          </a:p>
          <a:p>
            <a:pPr marL="514350" indent="-514350">
              <a:lnSpc>
                <a:spcPct val="80000"/>
              </a:lnSpc>
              <a:buAutoNum type="arabicPeriod"/>
            </a:pPr>
            <a:endParaRPr lang="ru-RU" sz="2000" b="1" dirty="0" smtClean="0">
              <a:solidFill>
                <a:srgbClr val="FF0000"/>
              </a:solidFill>
              <a:latin typeface="Arial" charset="0"/>
            </a:endParaRPr>
          </a:p>
          <a:p>
            <a:pPr marL="514350" indent="-514350">
              <a:lnSpc>
                <a:spcPct val="80000"/>
              </a:lnSpc>
              <a:buAutoNum type="arabicPeriod"/>
            </a:pPr>
            <a:endParaRPr lang="ru-RU" sz="2000" b="1" dirty="0" smtClean="0">
              <a:solidFill>
                <a:srgbClr val="FF0000"/>
              </a:solidFill>
              <a:latin typeface="Arial" charset="0"/>
            </a:endParaRPr>
          </a:p>
          <a:p>
            <a:pPr marL="514350" indent="-514350">
              <a:lnSpc>
                <a:spcPct val="80000"/>
              </a:lnSpc>
              <a:buAutoNum type="arabicPeriod"/>
            </a:pPr>
            <a:endParaRPr lang="ru-RU" sz="2000" b="1" dirty="0" smtClean="0">
              <a:solidFill>
                <a:srgbClr val="FF0000"/>
              </a:solidFill>
              <a:latin typeface="Arial" charset="0"/>
            </a:endParaRPr>
          </a:p>
          <a:p>
            <a:pPr marL="514350" indent="-514350">
              <a:lnSpc>
                <a:spcPct val="80000"/>
              </a:lnSpc>
              <a:buAutoNum type="arabicPeriod"/>
            </a:pPr>
            <a:endParaRPr lang="ru-RU" sz="2000" b="1" dirty="0" smtClean="0">
              <a:solidFill>
                <a:srgbClr val="FF0000"/>
              </a:solidFill>
              <a:latin typeface="Arial" charset="0"/>
            </a:endParaRPr>
          </a:p>
          <a:p>
            <a:pPr marL="514350" indent="-514350">
              <a:lnSpc>
                <a:spcPct val="80000"/>
              </a:lnSpc>
              <a:buAutoNum type="arabicPeriod"/>
            </a:pPr>
            <a:endParaRPr lang="ru-RU" sz="2000" b="1" dirty="0" smtClean="0">
              <a:solidFill>
                <a:schemeClr val="tx2"/>
              </a:solidFill>
              <a:latin typeface="Arial" charset="0"/>
            </a:endParaRPr>
          </a:p>
          <a:p>
            <a:pPr marL="514350" indent="-514350">
              <a:lnSpc>
                <a:spcPct val="80000"/>
              </a:lnSpc>
              <a:buAutoNum type="arabicPeriod"/>
            </a:pPr>
            <a:r>
              <a:rPr lang="ru-RU" sz="4400" b="1" dirty="0" smtClean="0">
                <a:solidFill>
                  <a:schemeClr val="tx2"/>
                </a:solidFill>
                <a:latin typeface="Arial" charset="0"/>
              </a:rPr>
              <a:t>Общая продолжительность выполнения НИОКР:</a:t>
            </a:r>
            <a:r>
              <a:rPr lang="ru-RU" sz="4400" b="1" i="1" dirty="0" smtClean="0">
                <a:solidFill>
                  <a:schemeClr val="tx2"/>
                </a:solidFill>
                <a:latin typeface="Arial Narrow"/>
                <a:cs typeface="Arial Narrow"/>
              </a:rPr>
              <a:t> </a:t>
            </a:r>
            <a:r>
              <a:rPr lang="ru-RU" sz="4400" b="1" i="1" dirty="0" smtClean="0">
                <a:solidFill>
                  <a:srgbClr val="FF0000"/>
                </a:solidFill>
                <a:latin typeface="Arial Narrow"/>
                <a:cs typeface="Arial Narrow"/>
              </a:rPr>
              <a:t> </a:t>
            </a:r>
            <a:r>
              <a:rPr lang="ru-RU" sz="4400" b="1" i="1" dirty="0" smtClean="0">
                <a:latin typeface="Arial Narrow"/>
                <a:cs typeface="Arial Narrow"/>
              </a:rPr>
              <a:t> </a:t>
            </a:r>
            <a:r>
              <a:rPr lang="ru-RU" sz="4400" dirty="0" smtClean="0">
                <a:latin typeface="Arial Narrow"/>
                <a:cs typeface="Arial Narrow"/>
              </a:rPr>
              <a:t>2 года и 2 месяца.</a:t>
            </a:r>
            <a:endParaRPr lang="ru-RU" sz="4400"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spTree>
    <p:extLst>
      <p:ext uri="{BB962C8B-B14F-4D97-AF65-F5344CB8AC3E}">
        <p14:creationId xmlns:p14="http://schemas.microsoft.com/office/powerpoint/2010/main" val="12911799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20</a:t>
            </a:fld>
            <a:endParaRPr lang="en-US" dirty="0"/>
          </a:p>
        </p:txBody>
      </p:sp>
      <p:sp>
        <p:nvSpPr>
          <p:cNvPr id="10" name="Заголовок 9"/>
          <p:cNvSpPr>
            <a:spLocks noGrp="1"/>
          </p:cNvSpPr>
          <p:nvPr>
            <p:ph type="title"/>
          </p:nvPr>
        </p:nvSpPr>
        <p:spPr>
          <a:xfrm>
            <a:off x="0" y="176543"/>
            <a:ext cx="7595419" cy="1014081"/>
          </a:xfrm>
        </p:spPr>
        <p:txBody>
          <a:bodyPr>
            <a:normAutofit fontScale="90000"/>
          </a:bodyPr>
          <a:lstStyle/>
          <a:p>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Arial Narrow" pitchFamily="34" charset="0"/>
              </a:rPr>
              <a:t>Описание предполагаемой научной и научно-технической продукции, предназначенной для реализации</a:t>
            </a:r>
            <a:br>
              <a:rPr lang="ru-RU" sz="2800" b="1" spc="-20" dirty="0" smtClean="0">
                <a:latin typeface="Arial Narrow" pitchFamily="34" charset="0"/>
              </a:rPr>
            </a:br>
            <a:r>
              <a:rPr lang="ru-RU" sz="2800" b="1" spc="-20" dirty="0" smtClean="0">
                <a:latin typeface="Arial Narrow" pitchFamily="34" charset="0"/>
              </a:rPr>
              <a:t/>
            </a:r>
            <a:br>
              <a:rPr lang="ru-RU" sz="2800" b="1" spc="-20" dirty="0" smtClean="0">
                <a:latin typeface="Arial Narrow" pitchFamily="34" charset="0"/>
              </a:rPr>
            </a:br>
            <a:endParaRPr lang="ru-RU" sz="2700" b="1" dirty="0">
              <a:solidFill>
                <a:srgbClr val="FF0000"/>
              </a:solidFill>
              <a:latin typeface="Arial Narrow" pitchFamily="34" charset="0"/>
            </a:endParaRPr>
          </a:p>
        </p:txBody>
      </p:sp>
      <p:sp>
        <p:nvSpPr>
          <p:cNvPr id="20" name="Объект 2"/>
          <p:cNvSpPr>
            <a:spLocks noGrp="1"/>
          </p:cNvSpPr>
          <p:nvPr/>
        </p:nvSpPr>
        <p:spPr>
          <a:xfrm>
            <a:off x="206477" y="1294921"/>
            <a:ext cx="8937523" cy="3967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None/>
            </a:pPr>
            <a:endParaRPr lang="ru-RU" sz="1400" dirty="0" smtClean="0">
              <a:solidFill>
                <a:srgbClr val="565656"/>
              </a:solidFill>
              <a:latin typeface="Arial Narrow" pitchFamily="34" charset="0"/>
            </a:endParaRPr>
          </a:p>
          <a:p>
            <a:pPr algn="just">
              <a:lnSpc>
                <a:spcPct val="80000"/>
              </a:lnSpc>
              <a:buFontTx/>
              <a:buChar char="-"/>
            </a:pPr>
            <a:endParaRPr lang="ru-RU" sz="1400" b="1" dirty="0" smtClean="0">
              <a:solidFill>
                <a:srgbClr val="565656"/>
              </a:solidFill>
              <a:latin typeface="Arial Narrow" pitchFamily="34" charset="0"/>
            </a:endParaRPr>
          </a:p>
          <a:p>
            <a:r>
              <a:rPr lang="ru-RU" sz="1600" dirty="0" smtClean="0"/>
              <a:t>Аппарат внешней фиксации позвоночника для демпферной коррекции позвоночника представляет собой пространственную пластинчато-стержневую конструкцию, которая должна монтироваться на деформированный позвоночник человека путем ввинчивания стержней-шурупов в тела позвонков. Стержни-шурупы жестко соединяются с поперечными пластинами, через которые создается управляющее воздействие на позвонки.</a:t>
            </a:r>
          </a:p>
          <a:p>
            <a:r>
              <a:rPr lang="ru-RU" sz="1600" dirty="0" smtClean="0"/>
              <a:t>Соединение управляющих пластин  с помощью упругих элементов и регулирование демпферных усилий в процессе коррекции позволит создать более благоприятные условия для коррекции позвоночника.</a:t>
            </a:r>
          </a:p>
          <a:p>
            <a:r>
              <a:rPr lang="ru-RU" sz="1600" dirty="0" smtClean="0"/>
              <a:t>На следующих слайдах приведены титульная,  первая стр. и страница с формулой запатентованного изобретения. Полное описание изобретения приведено в приложении.</a:t>
            </a:r>
          </a:p>
          <a:p>
            <a:endParaRPr lang="ru-RU" sz="1400" dirty="0" smtClean="0"/>
          </a:p>
          <a:p>
            <a:pPr marL="0" indent="0" algn="just">
              <a:buNone/>
            </a:pPr>
            <a:endParaRPr lang="ru-RU" sz="1400" dirty="0" smtClean="0">
              <a:latin typeface="Arial Narrow" pitchFamily="34" charset="0"/>
            </a:endParaRPr>
          </a:p>
        </p:txBody>
      </p:sp>
    </p:spTree>
    <p:extLst>
      <p:ext uri="{BB962C8B-B14F-4D97-AF65-F5344CB8AC3E}">
        <p14:creationId xmlns:p14="http://schemas.microsoft.com/office/powerpoint/2010/main" val="42368409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21</a:t>
            </a:fld>
            <a:endParaRPr lang="en-US" dirty="0"/>
          </a:p>
        </p:txBody>
      </p:sp>
      <p:sp>
        <p:nvSpPr>
          <p:cNvPr id="10" name="Заголовок 9"/>
          <p:cNvSpPr>
            <a:spLocks noGrp="1"/>
          </p:cNvSpPr>
          <p:nvPr>
            <p:ph type="title"/>
          </p:nvPr>
        </p:nvSpPr>
        <p:spPr>
          <a:xfrm>
            <a:off x="0" y="176543"/>
            <a:ext cx="3876675" cy="2166607"/>
          </a:xfrm>
        </p:spPr>
        <p:txBody>
          <a:bodyPr>
            <a:normAutofit fontScale="90000"/>
          </a:bodyPr>
          <a:lstStyle/>
          <a:p>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Arial Narrow" pitchFamily="34" charset="0"/>
              </a:rPr>
              <a:t>Описание предполагаемой научной и научно-технической продукции, предназначенной для реализации (продолжение)</a:t>
            </a:r>
            <a:br>
              <a:rPr lang="ru-RU" sz="2800" b="1" spc="-20" dirty="0" smtClean="0">
                <a:latin typeface="Arial Narrow" pitchFamily="34" charset="0"/>
              </a:rPr>
            </a:br>
            <a:r>
              <a:rPr lang="ru-RU" sz="2800" b="1" spc="-20" dirty="0" smtClean="0">
                <a:latin typeface="Arial Narrow" pitchFamily="34" charset="0"/>
              </a:rPr>
              <a:t/>
            </a:r>
            <a:br>
              <a:rPr lang="ru-RU" sz="2800" b="1" spc="-20" dirty="0" smtClean="0">
                <a:latin typeface="Arial Narrow" pitchFamily="34" charset="0"/>
              </a:rPr>
            </a:br>
            <a:endParaRPr lang="ru-RU" sz="2700" b="1" dirty="0">
              <a:solidFill>
                <a:srgbClr val="FF0000"/>
              </a:solidFill>
              <a:latin typeface="Arial Narrow" pitchFamily="34" charset="0"/>
            </a:endParaRPr>
          </a:p>
        </p:txBody>
      </p:sp>
      <p:sp>
        <p:nvSpPr>
          <p:cNvPr id="20" name="Объект 2"/>
          <p:cNvSpPr>
            <a:spLocks noGrp="1"/>
          </p:cNvSpPr>
          <p:nvPr/>
        </p:nvSpPr>
        <p:spPr>
          <a:xfrm>
            <a:off x="206477" y="1294921"/>
            <a:ext cx="8937523" cy="3967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None/>
            </a:pPr>
            <a:endParaRPr lang="ru-RU" sz="1400" dirty="0" smtClean="0">
              <a:solidFill>
                <a:srgbClr val="565656"/>
              </a:solidFill>
              <a:latin typeface="Arial Narrow" pitchFamily="34" charset="0"/>
            </a:endParaRPr>
          </a:p>
          <a:p>
            <a:pPr algn="just">
              <a:lnSpc>
                <a:spcPct val="80000"/>
              </a:lnSpc>
              <a:buFontTx/>
              <a:buChar char="-"/>
            </a:pPr>
            <a:endParaRPr lang="ru-RU" sz="1400" b="1" dirty="0" smtClean="0">
              <a:solidFill>
                <a:srgbClr val="565656"/>
              </a:solidFill>
              <a:latin typeface="Arial Narrow" pitchFamily="34" charset="0"/>
            </a:endParaRPr>
          </a:p>
          <a:p>
            <a:endParaRPr lang="en-US" sz="1400" dirty="0" smtClean="0"/>
          </a:p>
          <a:p>
            <a:endParaRPr lang="ru-RU" sz="1400" dirty="0" smtClean="0"/>
          </a:p>
          <a:p>
            <a:pPr marL="0" indent="0" algn="just">
              <a:buNone/>
            </a:pPr>
            <a:endParaRPr lang="ru-RU" sz="1400" dirty="0" smtClean="0">
              <a:latin typeface="Arial Narrow" pitchFamily="34" charset="0"/>
            </a:endParaRPr>
          </a:p>
        </p:txBody>
      </p:sp>
      <p:pic>
        <p:nvPicPr>
          <p:cNvPr id="48130" name="Picture 2" descr="image1"/>
          <p:cNvPicPr>
            <a:picLocks noChangeAspect="1" noChangeArrowheads="1"/>
          </p:cNvPicPr>
          <p:nvPr/>
        </p:nvPicPr>
        <p:blipFill>
          <a:blip r:embed="rId2"/>
          <a:srcRect/>
          <a:stretch>
            <a:fillRect/>
          </a:stretch>
        </p:blipFill>
        <p:spPr bwMode="auto">
          <a:xfrm>
            <a:off x="3819540" y="171452"/>
            <a:ext cx="4306411" cy="4810124"/>
          </a:xfrm>
          <a:prstGeom prst="rect">
            <a:avLst/>
          </a:prstGeom>
          <a:noFill/>
          <a:ln w="9525">
            <a:noFill/>
            <a:miter lim="800000"/>
            <a:headEnd/>
            <a:tailEnd/>
          </a:ln>
        </p:spPr>
      </p:pic>
    </p:spTree>
    <p:extLst>
      <p:ext uri="{BB962C8B-B14F-4D97-AF65-F5344CB8AC3E}">
        <p14:creationId xmlns:p14="http://schemas.microsoft.com/office/powerpoint/2010/main" val="42368409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22</a:t>
            </a:fld>
            <a:endParaRPr lang="en-US" dirty="0"/>
          </a:p>
        </p:txBody>
      </p:sp>
      <p:sp>
        <p:nvSpPr>
          <p:cNvPr id="10" name="Заголовок 9"/>
          <p:cNvSpPr>
            <a:spLocks noGrp="1"/>
          </p:cNvSpPr>
          <p:nvPr>
            <p:ph type="title"/>
          </p:nvPr>
        </p:nvSpPr>
        <p:spPr>
          <a:xfrm>
            <a:off x="1" y="176542"/>
            <a:ext cx="3324224" cy="2642857"/>
          </a:xfrm>
        </p:spPr>
        <p:txBody>
          <a:bodyPr>
            <a:normAutofit fontScale="90000"/>
          </a:bodyPr>
          <a:lstStyle/>
          <a:p>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Arial Narrow" pitchFamily="34" charset="0"/>
              </a:rPr>
              <a:t>Описание предполагаемой научной и научно-технической продукции, предназначенной для реализации (продолжение)</a:t>
            </a:r>
            <a:br>
              <a:rPr lang="ru-RU" sz="2800" b="1" spc="-20" dirty="0" smtClean="0">
                <a:latin typeface="Arial Narrow" pitchFamily="34" charset="0"/>
              </a:rPr>
            </a:br>
            <a:r>
              <a:rPr lang="ru-RU" sz="2800" b="1" spc="-20" dirty="0" smtClean="0">
                <a:latin typeface="Arial Narrow" pitchFamily="34" charset="0"/>
              </a:rPr>
              <a:t/>
            </a:r>
            <a:br>
              <a:rPr lang="ru-RU" sz="2800" b="1" spc="-20" dirty="0" smtClean="0">
                <a:latin typeface="Arial Narrow" pitchFamily="34" charset="0"/>
              </a:rPr>
            </a:br>
            <a:endParaRPr lang="ru-RU" sz="2700" b="1" dirty="0">
              <a:solidFill>
                <a:srgbClr val="FF0000"/>
              </a:solidFill>
              <a:latin typeface="Arial Narrow" pitchFamily="34" charset="0"/>
            </a:endParaRPr>
          </a:p>
        </p:txBody>
      </p:sp>
      <p:sp>
        <p:nvSpPr>
          <p:cNvPr id="20" name="Объект 2"/>
          <p:cNvSpPr>
            <a:spLocks noGrp="1"/>
          </p:cNvSpPr>
          <p:nvPr/>
        </p:nvSpPr>
        <p:spPr>
          <a:xfrm>
            <a:off x="206477" y="1357387"/>
            <a:ext cx="8937523" cy="3967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ru-RU" sz="1400" dirty="0" smtClean="0"/>
          </a:p>
          <a:p>
            <a:endParaRPr lang="ru-RU" sz="1400" dirty="0" smtClean="0"/>
          </a:p>
          <a:p>
            <a:endParaRPr lang="ru-RU" sz="1400" dirty="0" smtClean="0"/>
          </a:p>
          <a:p>
            <a:pPr marL="0" indent="0" algn="just">
              <a:buNone/>
            </a:pPr>
            <a:endParaRPr lang="ru-RU" sz="1400" dirty="0" smtClean="0">
              <a:latin typeface="Arial Narrow" pitchFamily="34" charset="0"/>
            </a:endParaRPr>
          </a:p>
        </p:txBody>
      </p:sp>
      <p:pic>
        <p:nvPicPr>
          <p:cNvPr id="49154" name="Picture 2" descr="image1"/>
          <p:cNvPicPr>
            <a:picLocks noChangeAspect="1" noChangeArrowheads="1"/>
          </p:cNvPicPr>
          <p:nvPr/>
        </p:nvPicPr>
        <p:blipFill>
          <a:blip r:embed="rId2"/>
          <a:srcRect/>
          <a:stretch>
            <a:fillRect/>
          </a:stretch>
        </p:blipFill>
        <p:spPr bwMode="auto">
          <a:xfrm>
            <a:off x="3295660" y="158757"/>
            <a:ext cx="5010140" cy="4832343"/>
          </a:xfrm>
          <a:prstGeom prst="rect">
            <a:avLst/>
          </a:prstGeom>
          <a:noFill/>
          <a:ln w="9525">
            <a:noFill/>
            <a:miter lim="800000"/>
            <a:headEnd/>
            <a:tailEnd/>
          </a:ln>
        </p:spPr>
      </p:pic>
    </p:spTree>
    <p:extLst>
      <p:ext uri="{BB962C8B-B14F-4D97-AF65-F5344CB8AC3E}">
        <p14:creationId xmlns:p14="http://schemas.microsoft.com/office/powerpoint/2010/main" val="42368409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23</a:t>
            </a:fld>
            <a:endParaRPr lang="en-US" dirty="0"/>
          </a:p>
        </p:txBody>
      </p:sp>
      <p:sp>
        <p:nvSpPr>
          <p:cNvPr id="10" name="Заголовок 9"/>
          <p:cNvSpPr>
            <a:spLocks noGrp="1"/>
          </p:cNvSpPr>
          <p:nvPr>
            <p:ph type="title"/>
          </p:nvPr>
        </p:nvSpPr>
        <p:spPr>
          <a:xfrm>
            <a:off x="0" y="176543"/>
            <a:ext cx="7515225" cy="1014081"/>
          </a:xfrm>
        </p:spPr>
        <p:txBody>
          <a:bodyPr>
            <a:normAutofit fontScale="90000"/>
          </a:bodyPr>
          <a:lstStyle/>
          <a:p>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Arial Narrow" pitchFamily="34" charset="0"/>
              </a:rPr>
              <a:t>Описание предполагаемой научной и научно-технической продукции, предназначенной для реализации (продолжение)</a:t>
            </a:r>
            <a:br>
              <a:rPr lang="ru-RU" sz="2800" b="1" spc="-20" dirty="0" smtClean="0">
                <a:latin typeface="Arial Narrow" pitchFamily="34" charset="0"/>
              </a:rPr>
            </a:br>
            <a:r>
              <a:rPr lang="ru-RU" sz="2800" b="1" spc="-20" dirty="0" smtClean="0">
                <a:latin typeface="Arial Narrow" pitchFamily="34" charset="0"/>
              </a:rPr>
              <a:t/>
            </a:r>
            <a:br>
              <a:rPr lang="ru-RU" sz="2800" b="1" spc="-20" dirty="0" smtClean="0">
                <a:latin typeface="Arial Narrow" pitchFamily="34" charset="0"/>
              </a:rPr>
            </a:br>
            <a:endParaRPr lang="ru-RU" sz="2700" b="1" dirty="0">
              <a:solidFill>
                <a:srgbClr val="FF0000"/>
              </a:solidFill>
              <a:latin typeface="Arial Narrow" pitchFamily="34" charset="0"/>
            </a:endParaRPr>
          </a:p>
        </p:txBody>
      </p:sp>
      <p:sp>
        <p:nvSpPr>
          <p:cNvPr id="20" name="Объект 2"/>
          <p:cNvSpPr>
            <a:spLocks noGrp="1"/>
          </p:cNvSpPr>
          <p:nvPr/>
        </p:nvSpPr>
        <p:spPr>
          <a:xfrm>
            <a:off x="206477" y="1294921"/>
            <a:ext cx="8937523" cy="3967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ru-RU" sz="1400" dirty="0" smtClean="0"/>
          </a:p>
          <a:p>
            <a:pPr marL="0" indent="0" algn="just">
              <a:buNone/>
            </a:pPr>
            <a:endParaRPr lang="ru-RU" sz="1400" dirty="0" smtClean="0">
              <a:latin typeface="Arial Narrow" pitchFamily="34" charset="0"/>
            </a:endParaRPr>
          </a:p>
        </p:txBody>
      </p:sp>
      <p:graphicFrame>
        <p:nvGraphicFramePr>
          <p:cNvPr id="5" name="Таблица 4"/>
          <p:cNvGraphicFramePr>
            <a:graphicFrameLocks noGrp="1"/>
          </p:cNvGraphicFramePr>
          <p:nvPr/>
        </p:nvGraphicFramePr>
        <p:xfrm>
          <a:off x="114301" y="1431925"/>
          <a:ext cx="8905874" cy="3473450"/>
        </p:xfrm>
        <a:graphic>
          <a:graphicData uri="http://schemas.openxmlformats.org/drawingml/2006/table">
            <a:tbl>
              <a:tblPr/>
              <a:tblGrid>
                <a:gridCol w="8905874"/>
              </a:tblGrid>
              <a:tr h="3473450">
                <a:tc>
                  <a:txBody>
                    <a:bodyPr/>
                    <a:lstStyle/>
                    <a:p>
                      <a:pPr marL="2730500" algn="l">
                        <a:lnSpc>
                          <a:spcPts val="900"/>
                        </a:lnSpc>
                        <a:spcAft>
                          <a:spcPts val="945"/>
                        </a:spcAft>
                      </a:pPr>
                      <a:r>
                        <a:rPr lang="en-US" sz="1200" b="1" spc="-20" dirty="0">
                          <a:solidFill>
                            <a:srgbClr val="000000"/>
                          </a:solidFill>
                          <a:latin typeface="Times New Roman"/>
                          <a:ea typeface="Times New Roman"/>
                        </a:rPr>
                        <a:t>RU</a:t>
                      </a:r>
                      <a:r>
                        <a:rPr lang="ru-RU" sz="1200" b="1" spc="-20" dirty="0">
                          <a:solidFill>
                            <a:srgbClr val="000000"/>
                          </a:solidFill>
                          <a:latin typeface="Times New Roman"/>
                          <a:ea typeface="Times New Roman"/>
                        </a:rPr>
                        <a:t> 2 665 507 </a:t>
                      </a:r>
                      <a:r>
                        <a:rPr lang="en-US" sz="1200" b="1" spc="-20" dirty="0">
                          <a:solidFill>
                            <a:srgbClr val="000000"/>
                          </a:solidFill>
                          <a:latin typeface="Times New Roman"/>
                          <a:ea typeface="Times New Roman"/>
                        </a:rPr>
                        <a:t>C</a:t>
                      </a:r>
                      <a:r>
                        <a:rPr lang="ru-RU" sz="1200" b="1" spc="-20" dirty="0">
                          <a:solidFill>
                            <a:srgbClr val="000000"/>
                          </a:solidFill>
                          <a:latin typeface="Times New Roman"/>
                          <a:ea typeface="Times New Roman"/>
                        </a:rPr>
                        <a:t>2</a:t>
                      </a:r>
                      <a:endParaRPr lang="ru-RU" sz="1200" b="1" spc="-20" dirty="0">
                        <a:latin typeface="Times New Roman"/>
                        <a:ea typeface="Times New Roman"/>
                      </a:endParaRPr>
                    </a:p>
                    <a:p>
                      <a:pPr marL="12700" marR="546100" indent="2260600" algn="l">
                        <a:lnSpc>
                          <a:spcPts val="1440"/>
                        </a:lnSpc>
                        <a:spcBef>
                          <a:spcPts val="1500"/>
                        </a:spcBef>
                        <a:spcAft>
                          <a:spcPts val="0"/>
                        </a:spcAft>
                        <a:tabLst>
                          <a:tab pos="500380" algn="ctr"/>
                          <a:tab pos="1097915" algn="r"/>
                          <a:tab pos="1981835" algn="r"/>
                          <a:tab pos="2378075" algn="ctr"/>
                          <a:tab pos="3188970" algn="ctr"/>
                          <a:tab pos="4142740" algn="ctr"/>
                          <a:tab pos="4734560" algn="l"/>
                        </a:tabLst>
                      </a:pPr>
                      <a:r>
                        <a:rPr lang="ru-RU" sz="1200" spc="10" dirty="0">
                          <a:latin typeface="Times New Roman"/>
                          <a:ea typeface="Times New Roman"/>
                        </a:rPr>
                        <a:t> </a:t>
                      </a:r>
                      <a:r>
                        <a:rPr lang="ru-RU" sz="1200" spc="10" dirty="0">
                          <a:solidFill>
                            <a:srgbClr val="000000"/>
                          </a:solidFill>
                          <a:latin typeface="Times New Roman"/>
                          <a:ea typeface="Times New Roman"/>
                        </a:rPr>
                        <a:t>(57) Формула изобретения </a:t>
                      </a:r>
                      <a:r>
                        <a:rPr lang="ru-RU" sz="1200" spc="10" baseline="-25000" dirty="0">
                          <a:solidFill>
                            <a:srgbClr val="000000"/>
                          </a:solidFill>
                          <a:latin typeface="Times New Roman"/>
                          <a:ea typeface="Times New Roman"/>
                        </a:rPr>
                        <a:t>5</a:t>
                      </a:r>
                      <a:r>
                        <a:rPr lang="ru-RU" sz="1200" spc="10" dirty="0">
                          <a:solidFill>
                            <a:srgbClr val="000000"/>
                          </a:solidFill>
                          <a:latin typeface="Times New Roman"/>
                          <a:ea typeface="Times New Roman"/>
                        </a:rPr>
                        <a:t>	</a:t>
                      </a:r>
                      <a:endParaRPr lang="ru-RU" sz="1200" spc="10" dirty="0">
                        <a:latin typeface="Times New Roman"/>
                        <a:ea typeface="Times New Roman"/>
                      </a:endParaRPr>
                    </a:p>
                    <a:p>
                      <a:pPr marL="12700" marR="546100" algn="l">
                        <a:lnSpc>
                          <a:spcPts val="1440"/>
                        </a:lnSpc>
                        <a:spcBef>
                          <a:spcPts val="1500"/>
                        </a:spcBef>
                        <a:spcAft>
                          <a:spcPts val="0"/>
                        </a:spcAft>
                        <a:tabLst>
                          <a:tab pos="500380" algn="ctr"/>
                          <a:tab pos="1097915" algn="r"/>
                          <a:tab pos="1981835" algn="r"/>
                          <a:tab pos="2378075" algn="ctr"/>
                          <a:tab pos="3188970" algn="ctr"/>
                          <a:tab pos="4142740" algn="ctr"/>
                          <a:tab pos="4734560" algn="l"/>
                        </a:tabLst>
                      </a:pPr>
                      <a:r>
                        <a:rPr lang="ru-RU" sz="1200" spc="10" dirty="0" smtClean="0">
                          <a:solidFill>
                            <a:srgbClr val="000000"/>
                          </a:solidFill>
                          <a:latin typeface="Times New Roman"/>
                          <a:ea typeface="Times New Roman"/>
                        </a:rPr>
                        <a:t>          1.Способ</a:t>
                      </a:r>
                      <a:r>
                        <a:rPr lang="ru-RU" sz="1200" spc="10" dirty="0">
                          <a:solidFill>
                            <a:srgbClr val="000000"/>
                          </a:solidFill>
                          <a:latin typeface="Times New Roman"/>
                          <a:ea typeface="Times New Roman"/>
                        </a:rPr>
                        <a:t>	</a:t>
                      </a:r>
                      <a:r>
                        <a:rPr lang="ru-RU" sz="1200" spc="10" dirty="0" smtClean="0">
                          <a:solidFill>
                            <a:srgbClr val="000000"/>
                          </a:solidFill>
                          <a:latin typeface="Times New Roman"/>
                          <a:ea typeface="Times New Roman"/>
                        </a:rPr>
                        <a:t>демпферной </a:t>
                      </a:r>
                      <a:r>
                        <a:rPr lang="ru-RU" sz="1200" spc="10" dirty="0">
                          <a:solidFill>
                            <a:srgbClr val="000000"/>
                          </a:solidFill>
                          <a:latin typeface="Times New Roman"/>
                          <a:ea typeface="Times New Roman"/>
                        </a:rPr>
                        <a:t>	коррекции	деформации	позвоночника,	включающий</a:t>
                      </a:r>
                      <a:r>
                        <a:rPr lang="ru-RU" sz="1200" spc="10" dirty="0">
                          <a:latin typeface="Times New Roman"/>
                          <a:ea typeface="Times New Roman"/>
                        </a:rPr>
                        <a:t> </a:t>
                      </a:r>
                      <a:r>
                        <a:rPr lang="ru-RU" sz="1200" spc="10" dirty="0">
                          <a:solidFill>
                            <a:srgbClr val="000000"/>
                          </a:solidFill>
                          <a:latin typeface="Times New Roman"/>
                          <a:ea typeface="Times New Roman"/>
                        </a:rPr>
                        <a:t>механическую </a:t>
                      </a:r>
                      <a:r>
                        <a:rPr lang="ru-RU" sz="1200" spc="10" dirty="0" err="1">
                          <a:solidFill>
                            <a:srgbClr val="000000"/>
                          </a:solidFill>
                          <a:latin typeface="Times New Roman"/>
                          <a:ea typeface="Times New Roman"/>
                        </a:rPr>
                        <a:t>чрескостную</a:t>
                      </a:r>
                      <a:r>
                        <a:rPr lang="ru-RU" sz="1200" spc="10" dirty="0">
                          <a:solidFill>
                            <a:srgbClr val="000000"/>
                          </a:solidFill>
                          <a:latin typeface="Times New Roman"/>
                          <a:ea typeface="Times New Roman"/>
                        </a:rPr>
                        <a:t> фиксацию позвонков фиксирующими стержнями, создание управляемых упругих усилий, отличающийся тем, что устанавливают демпферный аппарат для коррекции деформации позвоночника по п. 2, по мере коррекции позвоночника устанавливают более короткие пружины, или поддерживают необходимую </a:t>
                      </a:r>
                      <a:r>
                        <a:rPr lang="ru-RU" sz="1200" spc="10" dirty="0" smtClean="0">
                          <a:solidFill>
                            <a:srgbClr val="000000"/>
                          </a:solidFill>
                          <a:latin typeface="Times New Roman"/>
                          <a:ea typeface="Times New Roman"/>
                        </a:rPr>
                        <a:t> </a:t>
                      </a:r>
                      <a:r>
                        <a:rPr lang="ru-RU" sz="1200" spc="10" dirty="0">
                          <a:solidFill>
                            <a:srgbClr val="000000"/>
                          </a:solidFill>
                          <a:latin typeface="Times New Roman"/>
                          <a:ea typeface="Times New Roman"/>
                        </a:rPr>
                        <a:t>жесткость пружин перестановкой их по отверстиям, или проводят винтовую регулировку пружин, после окончания коррекции аппарат демонтируют.</a:t>
                      </a:r>
                      <a:endParaRPr lang="ru-RU" sz="1200" spc="10" dirty="0">
                        <a:latin typeface="Times New Roman"/>
                        <a:ea typeface="Times New Roman"/>
                      </a:endParaRPr>
                    </a:p>
                    <a:p>
                      <a:pPr marL="12700" indent="431800" algn="l">
                        <a:lnSpc>
                          <a:spcPts val="1465"/>
                        </a:lnSpc>
                        <a:spcBef>
                          <a:spcPts val="1500"/>
                        </a:spcBef>
                        <a:spcAft>
                          <a:spcPts val="0"/>
                        </a:spcAft>
                      </a:pPr>
                      <a:r>
                        <a:rPr lang="ru-RU" sz="1200" spc="10" dirty="0">
                          <a:solidFill>
                            <a:srgbClr val="000000"/>
                          </a:solidFill>
                          <a:latin typeface="Times New Roman"/>
                          <a:ea typeface="Times New Roman"/>
                        </a:rPr>
                        <a:t>2. Демпферный аппарат для коррекции деформации позвоночника, содержащий фиксирующие стержни, поперечные пластины, расположенный вдоль средней линии позвоночника стержневой упругий элемент, отличающийся тем, что фиксирующие </a:t>
                      </a:r>
                      <a:r>
                        <a:rPr lang="ru-RU" sz="1200" i="1" spc="-145" baseline="-25000" dirty="0">
                          <a:solidFill>
                            <a:srgbClr val="000000"/>
                          </a:solidFill>
                          <a:latin typeface="Times New Roman"/>
                          <a:ea typeface="Times New Roman"/>
                          <a:cs typeface="Times New Roman"/>
                        </a:rPr>
                        <a:t>15</a:t>
                      </a:r>
                      <a:r>
                        <a:rPr lang="ru-RU" sz="1200" spc="10" dirty="0">
                          <a:solidFill>
                            <a:srgbClr val="000000"/>
                          </a:solidFill>
                          <a:latin typeface="Times New Roman"/>
                          <a:ea typeface="Times New Roman"/>
                        </a:rPr>
                        <a:t> стержни винтовыми фиксаторами присоединены к поперечным пластинам, стержневой упругий элемент в средней части прижат винтовым зажимом к средней поперечной пластине, каждый из противоположных концов стержневого упругого элемента пропущен между парой роликов, каждая пара роликов установлена на кронштейне, каждый ролик прикреплен к кронштейну резьбовым соединением так, что ось ролика </a:t>
                      </a:r>
                      <a:r>
                        <a:rPr lang="ru-RU" sz="1200" i="1" spc="-145" baseline="-25000" dirty="0">
                          <a:solidFill>
                            <a:srgbClr val="000000"/>
                          </a:solidFill>
                          <a:latin typeface="Times New Roman"/>
                          <a:ea typeface="Times New Roman"/>
                          <a:cs typeface="Times New Roman"/>
                        </a:rPr>
                        <a:t>20</a:t>
                      </a:r>
                      <a:r>
                        <a:rPr lang="ru-RU" sz="1200" spc="10" dirty="0">
                          <a:solidFill>
                            <a:srgbClr val="000000"/>
                          </a:solidFill>
                          <a:latin typeface="Times New Roman"/>
                          <a:ea typeface="Times New Roman"/>
                        </a:rPr>
                        <a:t> расположена перпендикулярно кронштейну роликов, каждый кронштейн роликов шарнирно прикреплен к поперечной пластине с возможностью вращения перпендикулярно ее плоскости, с выпуклой стороны аппарата каждый кронштейн роликов дополнительно соединен с поперечной пластиной по крайней мере одной пружиной.</a:t>
                      </a:r>
                      <a:endParaRPr lang="ru-RU" sz="1200" spc="10" dirty="0">
                        <a:latin typeface="Times New Roman"/>
                        <a:ea typeface="Times New Roman"/>
                      </a:endParaRPr>
                    </a:p>
                  </a:txBody>
                  <a:tcPr marL="0" marR="0" marT="0" marB="0">
                    <a:lnL>
                      <a:noFill/>
                    </a:lnL>
                    <a:lnR>
                      <a:noFill/>
                    </a:lnR>
                    <a:lnT>
                      <a:noFill/>
                    </a:lnT>
                    <a:lnB>
                      <a:noFill/>
                    </a:lnB>
                  </a:tcPr>
                </a:tc>
              </a:tr>
            </a:tbl>
          </a:graphicData>
        </a:graphic>
      </p:graphicFrame>
    </p:spTree>
    <p:extLst>
      <p:ext uri="{BB962C8B-B14F-4D97-AF65-F5344CB8AC3E}">
        <p14:creationId xmlns:p14="http://schemas.microsoft.com/office/powerpoint/2010/main" val="42368409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24</a:t>
            </a:fld>
            <a:endParaRPr lang="en-US" dirty="0"/>
          </a:p>
        </p:txBody>
      </p:sp>
      <p:sp>
        <p:nvSpPr>
          <p:cNvPr id="10" name="Заголовок 9"/>
          <p:cNvSpPr>
            <a:spLocks noGrp="1"/>
          </p:cNvSpPr>
          <p:nvPr>
            <p:ph type="title"/>
          </p:nvPr>
        </p:nvSpPr>
        <p:spPr>
          <a:xfrm>
            <a:off x="1" y="176543"/>
            <a:ext cx="3000374" cy="2985757"/>
          </a:xfrm>
        </p:spPr>
        <p:txBody>
          <a:bodyPr>
            <a:normAutofit fontScale="90000"/>
          </a:bodyPr>
          <a:lstStyle/>
          <a:p>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Arial Narrow" pitchFamily="34" charset="0"/>
              </a:rPr>
              <a:t>Описание предполагаемой научной и научно-технической продукции, предназначенной для реализации (продолжение)</a:t>
            </a:r>
            <a:br>
              <a:rPr lang="ru-RU" sz="2800" b="1" spc="-20" dirty="0" smtClean="0">
                <a:latin typeface="Arial Narrow" pitchFamily="34" charset="0"/>
              </a:rPr>
            </a:br>
            <a:r>
              <a:rPr lang="ru-RU" sz="2800" b="1" spc="-20" dirty="0" smtClean="0">
                <a:latin typeface="Arial Narrow" pitchFamily="34" charset="0"/>
              </a:rPr>
              <a:t/>
            </a:r>
            <a:br>
              <a:rPr lang="ru-RU" sz="2800" b="1" spc="-20" dirty="0" smtClean="0">
                <a:latin typeface="Arial Narrow" pitchFamily="34" charset="0"/>
              </a:rPr>
            </a:br>
            <a:endParaRPr lang="ru-RU" sz="2700" b="1" dirty="0">
              <a:solidFill>
                <a:srgbClr val="FF0000"/>
              </a:solidFill>
              <a:latin typeface="Arial Narrow" pitchFamily="34" charset="0"/>
            </a:endParaRPr>
          </a:p>
        </p:txBody>
      </p:sp>
      <p:sp>
        <p:nvSpPr>
          <p:cNvPr id="20" name="Объект 2"/>
          <p:cNvSpPr>
            <a:spLocks noGrp="1"/>
          </p:cNvSpPr>
          <p:nvPr/>
        </p:nvSpPr>
        <p:spPr>
          <a:xfrm>
            <a:off x="206477" y="1294921"/>
            <a:ext cx="8937523" cy="3967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ru-RU" sz="1400" dirty="0" smtClean="0"/>
          </a:p>
          <a:p>
            <a:pPr marL="0" indent="0" algn="just">
              <a:buNone/>
            </a:pPr>
            <a:endParaRPr lang="ru-RU" sz="1400" dirty="0" smtClean="0">
              <a:latin typeface="Arial Narrow" pitchFamily="34" charset="0"/>
            </a:endParaRPr>
          </a:p>
        </p:txBody>
      </p:sp>
      <p:pic>
        <p:nvPicPr>
          <p:cNvPr id="51202" name="Picture 2" descr="image2"/>
          <p:cNvPicPr>
            <a:picLocks noChangeAspect="1" noChangeArrowheads="1"/>
          </p:cNvPicPr>
          <p:nvPr/>
        </p:nvPicPr>
        <p:blipFill>
          <a:blip r:embed="rId2"/>
          <a:srcRect/>
          <a:stretch>
            <a:fillRect/>
          </a:stretch>
        </p:blipFill>
        <p:spPr bwMode="auto">
          <a:xfrm>
            <a:off x="3038475" y="314325"/>
            <a:ext cx="4749800" cy="4657725"/>
          </a:xfrm>
          <a:prstGeom prst="rect">
            <a:avLst/>
          </a:prstGeom>
          <a:noFill/>
          <a:ln w="9525">
            <a:noFill/>
            <a:miter lim="800000"/>
            <a:headEnd/>
            <a:tailEnd/>
          </a:ln>
        </p:spPr>
      </p:pic>
    </p:spTree>
    <p:extLst>
      <p:ext uri="{BB962C8B-B14F-4D97-AF65-F5344CB8AC3E}">
        <p14:creationId xmlns:p14="http://schemas.microsoft.com/office/powerpoint/2010/main" val="42368409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25</a:t>
            </a:fld>
            <a:endParaRPr lang="en-US" dirty="0"/>
          </a:p>
        </p:txBody>
      </p:sp>
      <p:sp>
        <p:nvSpPr>
          <p:cNvPr id="10" name="Заголовок 9"/>
          <p:cNvSpPr>
            <a:spLocks noGrp="1"/>
          </p:cNvSpPr>
          <p:nvPr>
            <p:ph type="title"/>
          </p:nvPr>
        </p:nvSpPr>
        <p:spPr>
          <a:xfrm>
            <a:off x="0" y="214644"/>
            <a:ext cx="7595419" cy="1480806"/>
          </a:xfrm>
        </p:spPr>
        <p:txBody>
          <a:bodyPr>
            <a:normAutofit fontScale="90000"/>
          </a:bodyPr>
          <a:lstStyle/>
          <a:p>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Arial Narrow" pitchFamily="34" charset="0"/>
              </a:rPr>
              <a:t>Описание потенциала коммерциализации научного проекта, в рамках которого выполняется НИОКР (потенциальный рынок сбыта, планируемые объемы продаж и потребители технологической инновации)</a:t>
            </a:r>
            <a:br>
              <a:rPr lang="ru-RU" sz="2800" b="1" spc="-20" dirty="0" smtClean="0">
                <a:latin typeface="Arial Narrow" pitchFamily="34" charset="0"/>
              </a:rPr>
            </a:br>
            <a:r>
              <a:rPr lang="ru-RU" sz="2800" b="1" spc="-20" dirty="0" smtClean="0">
                <a:latin typeface="Arial Narrow" pitchFamily="34" charset="0"/>
              </a:rPr>
              <a:t/>
            </a:r>
            <a:br>
              <a:rPr lang="ru-RU" sz="2800" b="1" spc="-20" dirty="0" smtClean="0">
                <a:latin typeface="Arial Narrow" pitchFamily="34" charset="0"/>
              </a:rPr>
            </a:br>
            <a:endParaRPr lang="ru-RU" sz="2700" b="1" dirty="0">
              <a:solidFill>
                <a:srgbClr val="FF0000"/>
              </a:solidFill>
              <a:latin typeface="Arial Narrow" pitchFamily="34" charset="0"/>
            </a:endParaRPr>
          </a:p>
        </p:txBody>
      </p:sp>
      <p:sp>
        <p:nvSpPr>
          <p:cNvPr id="20" name="Объект 2"/>
          <p:cNvSpPr>
            <a:spLocks noGrp="1"/>
          </p:cNvSpPr>
          <p:nvPr/>
        </p:nvSpPr>
        <p:spPr>
          <a:xfrm>
            <a:off x="123825" y="1581150"/>
            <a:ext cx="8499373" cy="31379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None/>
            </a:pPr>
            <a:endParaRPr lang="ru-RU" sz="1400" dirty="0" smtClean="0">
              <a:solidFill>
                <a:srgbClr val="565656"/>
              </a:solidFill>
              <a:latin typeface="Arial Narrow" pitchFamily="34" charset="0"/>
            </a:endParaRPr>
          </a:p>
          <a:p>
            <a:pPr algn="just">
              <a:lnSpc>
                <a:spcPct val="80000"/>
              </a:lnSpc>
              <a:buFontTx/>
              <a:buChar char="-"/>
            </a:pPr>
            <a:endParaRPr lang="ru-RU" sz="1400" b="1" dirty="0" smtClean="0">
              <a:solidFill>
                <a:srgbClr val="565656"/>
              </a:solidFill>
              <a:latin typeface="Arial Narrow" pitchFamily="34" charset="0"/>
            </a:endParaRPr>
          </a:p>
          <a:p>
            <a:pPr algn="just">
              <a:lnSpc>
                <a:spcPct val="80000"/>
              </a:lnSpc>
              <a:buNone/>
            </a:pPr>
            <a:r>
              <a:rPr lang="ru-RU" sz="1400" dirty="0" smtClean="0">
                <a:solidFill>
                  <a:srgbClr val="565656"/>
                </a:solidFill>
                <a:latin typeface="Arial Narrow" pitchFamily="34" charset="0"/>
              </a:rPr>
              <a:t>        </a:t>
            </a:r>
            <a:r>
              <a:rPr lang="ru-RU" sz="2000" dirty="0" smtClean="0"/>
              <a:t>Создание модернизированного аппарата внешней фиксации позвоночника  позволит  оказывать эффективную помощь больным на ранних стадиях заболеваний, связанных с деформациями позвоночника. Только у детей прогрессирующие формы заболеваний позвоночника (29,5 случаев на 1000 населения) с угрозой инвалидности и необходимостью  проведения  серьезных операций диагностируются у 56-70% детей с патологией позвоночника в РФ. В количественном выражении данный контингент включает  более  312 тысяч человек.</a:t>
            </a:r>
          </a:p>
          <a:p>
            <a:pPr algn="just">
              <a:lnSpc>
                <a:spcPct val="80000"/>
              </a:lnSpc>
            </a:pPr>
            <a:endParaRPr lang="ru-RU" sz="1400" dirty="0" smtClean="0">
              <a:solidFill>
                <a:srgbClr val="565656"/>
              </a:solidFill>
              <a:latin typeface="Arial Narrow" pitchFamily="34" charset="0"/>
            </a:endParaRPr>
          </a:p>
          <a:p>
            <a:pPr marL="0" indent="0" algn="just">
              <a:buNone/>
            </a:pPr>
            <a:endParaRPr lang="ru-RU" sz="1400" dirty="0" smtClean="0">
              <a:latin typeface="Arial Narrow" pitchFamily="34" charset="0"/>
            </a:endParaRPr>
          </a:p>
        </p:txBody>
      </p:sp>
    </p:spTree>
    <p:extLst>
      <p:ext uri="{BB962C8B-B14F-4D97-AF65-F5344CB8AC3E}">
        <p14:creationId xmlns:p14="http://schemas.microsoft.com/office/powerpoint/2010/main" val="42368409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26</a:t>
            </a:fld>
            <a:endParaRPr lang="en-US" dirty="0"/>
          </a:p>
        </p:txBody>
      </p:sp>
      <p:sp>
        <p:nvSpPr>
          <p:cNvPr id="10" name="Заголовок 9"/>
          <p:cNvSpPr>
            <a:spLocks noGrp="1"/>
          </p:cNvSpPr>
          <p:nvPr>
            <p:ph type="title"/>
          </p:nvPr>
        </p:nvSpPr>
        <p:spPr>
          <a:xfrm>
            <a:off x="0" y="214643"/>
            <a:ext cx="7595419" cy="1661782"/>
          </a:xfrm>
        </p:spPr>
        <p:txBody>
          <a:bodyPr>
            <a:normAutofit fontScale="90000"/>
          </a:bodyPr>
          <a:lstStyle/>
          <a:p>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Arial Narrow" pitchFamily="34" charset="0"/>
              </a:rPr>
              <a:t>Практическая значимость НИОКР и проекта в целом (описание эффекта от внедрения технологической инновации, эффекта </a:t>
            </a:r>
            <a:r>
              <a:rPr lang="ru-RU" sz="2800" b="1" spc="-20" dirty="0" err="1" smtClean="0">
                <a:latin typeface="Arial Narrow" pitchFamily="34" charset="0"/>
              </a:rPr>
              <a:t>импортозамещения</a:t>
            </a:r>
            <a:r>
              <a:rPr lang="ru-RU" sz="2800" b="1" spc="-20" dirty="0" smtClean="0">
                <a:latin typeface="Arial Narrow" pitchFamily="34" charset="0"/>
              </a:rPr>
              <a:t> на государственном и региональном уровнях)</a:t>
            </a:r>
            <a:br>
              <a:rPr lang="ru-RU" sz="2800" b="1" spc="-20" dirty="0" smtClean="0">
                <a:latin typeface="Arial Narrow" pitchFamily="34" charset="0"/>
              </a:rPr>
            </a:br>
            <a:r>
              <a:rPr lang="ru-RU" sz="2800" b="1" spc="-20" dirty="0" smtClean="0">
                <a:latin typeface="Arial Narrow" pitchFamily="34" charset="0"/>
              </a:rPr>
              <a:t/>
            </a:r>
            <a:br>
              <a:rPr lang="ru-RU" sz="2800" b="1" spc="-20" dirty="0" smtClean="0">
                <a:latin typeface="Arial Narrow" pitchFamily="34" charset="0"/>
              </a:rPr>
            </a:br>
            <a:endParaRPr lang="ru-RU" sz="2700" b="1" dirty="0">
              <a:solidFill>
                <a:srgbClr val="FF0000"/>
              </a:solidFill>
              <a:latin typeface="Arial Narrow" pitchFamily="34" charset="0"/>
            </a:endParaRPr>
          </a:p>
        </p:txBody>
      </p:sp>
      <p:sp>
        <p:nvSpPr>
          <p:cNvPr id="20" name="Объект 2"/>
          <p:cNvSpPr>
            <a:spLocks noGrp="1"/>
          </p:cNvSpPr>
          <p:nvPr/>
        </p:nvSpPr>
        <p:spPr>
          <a:xfrm>
            <a:off x="117986" y="1695449"/>
            <a:ext cx="8937523" cy="37814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None/>
            </a:pPr>
            <a:endParaRPr lang="ru-RU" sz="1400" dirty="0" smtClean="0">
              <a:solidFill>
                <a:srgbClr val="565656"/>
              </a:solidFill>
              <a:latin typeface="Arial Narrow" pitchFamily="34" charset="0"/>
            </a:endParaRPr>
          </a:p>
          <a:p>
            <a:pPr algn="just">
              <a:lnSpc>
                <a:spcPct val="80000"/>
              </a:lnSpc>
              <a:buFontTx/>
              <a:buChar char="-"/>
            </a:pPr>
            <a:endParaRPr lang="ru-RU" sz="1400" b="1" dirty="0" smtClean="0">
              <a:solidFill>
                <a:srgbClr val="565656"/>
              </a:solidFill>
              <a:latin typeface="Arial Narrow" pitchFamily="34" charset="0"/>
            </a:endParaRPr>
          </a:p>
          <a:p>
            <a:r>
              <a:rPr lang="ru-RU" sz="1400" dirty="0" smtClean="0"/>
              <a:t>Разработка опытного  образца аппарата внешней фиксации позвоночника позволит произвести отработку конструкции, технологии сборки и установки аппарата на позвоночник. Будет разработан   технологический процесс  коррекции деформации позвоночника, проведено клиническое апробирования заявленного способа  демпферной коррекции деформации позвоночника и устройства для его осуществления (Патент РФ № 2665507 от 30.08.2018 г.).</a:t>
            </a:r>
          </a:p>
          <a:p>
            <a:r>
              <a:rPr lang="ru-RU" sz="1400" dirty="0" smtClean="0"/>
              <a:t>Использование аппарата внешней фиксации в практике позволит избегать многих осложнений, связанных с одномоментной коррекцией деформации, достигать максимального результата по исправлению деформации позвоночника, использовать как тест-систему при выработке тактики лечения в сложных случаях.  </a:t>
            </a:r>
          </a:p>
          <a:p>
            <a:r>
              <a:rPr lang="ru-RU" sz="1400" dirty="0" smtClean="0"/>
              <a:t>Возможна замена импортных имплантатов, которые устанавливаются при операции на пожизненное использование. Такие имплантаты не обеспечивают полную подвижность позвоночника, тем самым снижают качество жизни послеоперационных больных. В предлагаемом способе установка аппарата внешней фиксации осуществляется только на  короткий период (1 – 2 месяца) для коррекции деформации.</a:t>
            </a:r>
          </a:p>
          <a:p>
            <a:endParaRPr lang="ru-RU" sz="1400" dirty="0" smtClean="0"/>
          </a:p>
          <a:p>
            <a:pPr marL="0" indent="0" algn="just">
              <a:buNone/>
            </a:pPr>
            <a:endParaRPr lang="ru-RU" sz="1400" dirty="0" smtClean="0">
              <a:latin typeface="Arial Narrow" pitchFamily="34" charset="0"/>
            </a:endParaRPr>
          </a:p>
        </p:txBody>
      </p:sp>
    </p:spTree>
    <p:extLst>
      <p:ext uri="{BB962C8B-B14F-4D97-AF65-F5344CB8AC3E}">
        <p14:creationId xmlns:p14="http://schemas.microsoft.com/office/powerpoint/2010/main" val="42368409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27</a:t>
            </a:fld>
            <a:endParaRPr lang="en-US" dirty="0"/>
          </a:p>
        </p:txBody>
      </p:sp>
      <p:sp>
        <p:nvSpPr>
          <p:cNvPr id="10" name="Заголовок 9"/>
          <p:cNvSpPr>
            <a:spLocks noGrp="1"/>
          </p:cNvSpPr>
          <p:nvPr>
            <p:ph type="title"/>
          </p:nvPr>
        </p:nvSpPr>
        <p:spPr>
          <a:xfrm>
            <a:off x="0" y="214643"/>
            <a:ext cx="8115300" cy="2004682"/>
          </a:xfrm>
        </p:spPr>
        <p:txBody>
          <a:bodyPr>
            <a:normAutofit fontScale="90000"/>
          </a:bodyPr>
          <a:lstStyle/>
          <a:p>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Arial Narrow" pitchFamily="34" charset="0"/>
              </a:rPr>
              <a:t>Описание возможностей реализации инновационного проекта на территории Тюменской области (включая описание возможности открытия производства и создания рабочих мест, оказания услуг и производства новой продукции).</a:t>
            </a:r>
            <a:br>
              <a:rPr lang="ru-RU" sz="2800" b="1" spc="-20" dirty="0" smtClean="0">
                <a:latin typeface="Arial Narrow" pitchFamily="34" charset="0"/>
              </a:rPr>
            </a:br>
            <a:r>
              <a:rPr lang="ru-RU" sz="2800" b="1" spc="-20" dirty="0" smtClean="0">
                <a:latin typeface="Arial Narrow" pitchFamily="34" charset="0"/>
              </a:rPr>
              <a:t/>
            </a:r>
            <a:br>
              <a:rPr lang="ru-RU" sz="2800" b="1" spc="-20" dirty="0" smtClean="0">
                <a:latin typeface="Arial Narrow" pitchFamily="34" charset="0"/>
              </a:rPr>
            </a:br>
            <a:endParaRPr lang="ru-RU" sz="2700" b="1" dirty="0">
              <a:solidFill>
                <a:srgbClr val="FF0000"/>
              </a:solidFill>
              <a:latin typeface="Arial Narrow" pitchFamily="34" charset="0"/>
            </a:endParaRPr>
          </a:p>
        </p:txBody>
      </p:sp>
      <p:sp>
        <p:nvSpPr>
          <p:cNvPr id="20" name="Объект 2"/>
          <p:cNvSpPr>
            <a:spLocks noGrp="1"/>
          </p:cNvSpPr>
          <p:nvPr/>
        </p:nvSpPr>
        <p:spPr>
          <a:xfrm>
            <a:off x="206477" y="2133599"/>
            <a:ext cx="8937523" cy="3009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None/>
            </a:pPr>
            <a:endParaRPr lang="ru-RU" sz="1400" dirty="0" smtClean="0">
              <a:solidFill>
                <a:srgbClr val="565656"/>
              </a:solidFill>
              <a:latin typeface="Arial Narrow" pitchFamily="34" charset="0"/>
            </a:endParaRPr>
          </a:p>
          <a:p>
            <a:pPr algn="just">
              <a:lnSpc>
                <a:spcPct val="80000"/>
              </a:lnSpc>
              <a:buFontTx/>
              <a:buChar char="-"/>
            </a:pPr>
            <a:endParaRPr lang="ru-RU" sz="1400" b="1" dirty="0" smtClean="0">
              <a:solidFill>
                <a:srgbClr val="565656"/>
              </a:solidFill>
              <a:latin typeface="Arial Narrow" pitchFamily="34" charset="0"/>
            </a:endParaRPr>
          </a:p>
          <a:p>
            <a:pPr marL="0" indent="0" algn="just">
              <a:buNone/>
            </a:pPr>
            <a:r>
              <a:rPr lang="ru-RU" sz="2000" dirty="0" smtClean="0"/>
              <a:t>Реализация проекта позволит использовать разработанный опытный образец в учебном процессе (ТИУ и ТГМУ), в дальнейших научных исследованиях в данном направлении.  </a:t>
            </a:r>
          </a:p>
          <a:p>
            <a:pPr marL="0" indent="0" algn="just">
              <a:buNone/>
            </a:pPr>
            <a:r>
              <a:rPr lang="ru-RU" sz="2000" dirty="0" smtClean="0"/>
              <a:t>В клинической практике реализация проекта позволит использовать разработанный аппарат в отделениях травматологии и ортопедии, нейрохирургии при лечении разнообразной патологии позвоночника в условиях  лечебных учреждений областного и федерального уровней. </a:t>
            </a:r>
          </a:p>
          <a:p>
            <a:pPr marL="0" indent="0" algn="just">
              <a:buNone/>
            </a:pPr>
            <a:endParaRPr lang="ru-RU" sz="1400" dirty="0" smtClean="0">
              <a:latin typeface="Arial Narrow" pitchFamily="34" charset="0"/>
            </a:endParaRPr>
          </a:p>
        </p:txBody>
      </p:sp>
    </p:spTree>
    <p:extLst>
      <p:ext uri="{BB962C8B-B14F-4D97-AF65-F5344CB8AC3E}">
        <p14:creationId xmlns:p14="http://schemas.microsoft.com/office/powerpoint/2010/main" val="42368409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28</a:t>
            </a:fld>
            <a:endParaRPr lang="en-US" dirty="0"/>
          </a:p>
        </p:txBody>
      </p:sp>
      <p:sp>
        <p:nvSpPr>
          <p:cNvPr id="10" name="Заголовок 9"/>
          <p:cNvSpPr>
            <a:spLocks noGrp="1"/>
          </p:cNvSpPr>
          <p:nvPr>
            <p:ph type="title"/>
          </p:nvPr>
        </p:nvSpPr>
        <p:spPr>
          <a:xfrm>
            <a:off x="0" y="214644"/>
            <a:ext cx="7595419" cy="413454"/>
          </a:xfrm>
        </p:spPr>
        <p:txBody>
          <a:bodyPr>
            <a:normAutofit fontScale="90000"/>
          </a:bodyPr>
          <a:lstStyle/>
          <a:p>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Arial Narrow" pitchFamily="34" charset="0"/>
              </a:rPr>
              <a:t>Описание имеющегося задела для НИОКР</a:t>
            </a:r>
            <a:br>
              <a:rPr lang="ru-RU" sz="2800" b="1" spc="-20" dirty="0" smtClean="0">
                <a:latin typeface="Arial Narrow" pitchFamily="34" charset="0"/>
              </a:rPr>
            </a:br>
            <a:r>
              <a:rPr lang="ru-RU" sz="2800" b="1" spc="-20" dirty="0" smtClean="0">
                <a:latin typeface="Arial Narrow" pitchFamily="34" charset="0"/>
              </a:rPr>
              <a:t/>
            </a:r>
            <a:br>
              <a:rPr lang="ru-RU" sz="2800" b="1" spc="-20" dirty="0" smtClean="0">
                <a:latin typeface="Arial Narrow" pitchFamily="34" charset="0"/>
              </a:rPr>
            </a:br>
            <a:endParaRPr lang="ru-RU" sz="2700" b="1" dirty="0">
              <a:solidFill>
                <a:srgbClr val="FF0000"/>
              </a:solidFill>
              <a:latin typeface="Arial Narrow" pitchFamily="34" charset="0"/>
            </a:endParaRPr>
          </a:p>
        </p:txBody>
      </p:sp>
      <p:sp>
        <p:nvSpPr>
          <p:cNvPr id="20" name="Объект 2"/>
          <p:cNvSpPr>
            <a:spLocks noGrp="1"/>
          </p:cNvSpPr>
          <p:nvPr/>
        </p:nvSpPr>
        <p:spPr>
          <a:xfrm>
            <a:off x="117986" y="732946"/>
            <a:ext cx="8937523" cy="3967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None/>
            </a:pPr>
            <a:endParaRPr lang="ru-RU" sz="1400" dirty="0" smtClean="0">
              <a:solidFill>
                <a:srgbClr val="565656"/>
              </a:solidFill>
              <a:latin typeface="Arial Narrow" pitchFamily="34" charset="0"/>
            </a:endParaRPr>
          </a:p>
          <a:p>
            <a:pPr algn="just">
              <a:lnSpc>
                <a:spcPct val="80000"/>
              </a:lnSpc>
              <a:buFontTx/>
              <a:buChar char="-"/>
            </a:pPr>
            <a:endParaRPr lang="ru-RU" sz="1400" b="1" dirty="0" smtClean="0">
              <a:solidFill>
                <a:srgbClr val="565656"/>
              </a:solidFill>
              <a:latin typeface="Arial Narrow" pitchFamily="34" charset="0"/>
            </a:endParaRPr>
          </a:p>
          <a:p>
            <a:pPr algn="just">
              <a:lnSpc>
                <a:spcPct val="80000"/>
              </a:lnSpc>
            </a:pPr>
            <a:endParaRPr lang="ru-RU" sz="1400" dirty="0">
              <a:solidFill>
                <a:srgbClr val="565656"/>
              </a:solidFill>
              <a:latin typeface="Arial Narrow" pitchFamily="34" charset="0"/>
            </a:endParaRPr>
          </a:p>
          <a:p>
            <a:pPr marL="0" indent="0" algn="just">
              <a:buNone/>
            </a:pPr>
            <a:r>
              <a:rPr lang="ru-RU" sz="2000" dirty="0" smtClean="0"/>
              <a:t>Заделом является 15 летний опыт работы по данной тематике, разработка и применение различных конструкций аппарата внешней фиксации позвоночника в клинической деятельности, научные исследования,  публикации и патенты по заявляемой тематике.</a:t>
            </a:r>
          </a:p>
          <a:p>
            <a:pPr marL="0" indent="0" algn="just">
              <a:buNone/>
            </a:pPr>
            <a:endParaRPr lang="ru-RU" sz="1400" dirty="0" smtClean="0">
              <a:latin typeface="Arial Narrow" pitchFamily="34" charset="0"/>
            </a:endParaRPr>
          </a:p>
        </p:txBody>
      </p:sp>
    </p:spTree>
    <p:extLst>
      <p:ext uri="{BB962C8B-B14F-4D97-AF65-F5344CB8AC3E}">
        <p14:creationId xmlns:p14="http://schemas.microsoft.com/office/powerpoint/2010/main" val="42368409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29</a:t>
            </a:fld>
            <a:endParaRPr lang="en-US" dirty="0"/>
          </a:p>
        </p:txBody>
      </p:sp>
      <p:sp>
        <p:nvSpPr>
          <p:cNvPr id="10" name="Заголовок 9"/>
          <p:cNvSpPr>
            <a:spLocks noGrp="1"/>
          </p:cNvSpPr>
          <p:nvPr>
            <p:ph type="title"/>
          </p:nvPr>
        </p:nvSpPr>
        <p:spPr>
          <a:xfrm>
            <a:off x="0" y="214644"/>
            <a:ext cx="8801100" cy="1071231"/>
          </a:xfrm>
        </p:spPr>
        <p:txBody>
          <a:bodyPr>
            <a:normAutofit fontScale="90000"/>
          </a:bodyPr>
          <a:lstStyle/>
          <a:p>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Arial Narrow" pitchFamily="34" charset="0"/>
              </a:rPr>
              <a:t/>
            </a:r>
            <a:br>
              <a:rPr lang="ru-RU" sz="2800" b="1" spc="-20" dirty="0" smtClean="0">
                <a:latin typeface="Arial Narrow" pitchFamily="34" charset="0"/>
              </a:rPr>
            </a:br>
            <a:r>
              <a:rPr lang="ru-RU" sz="1800" b="1" spc="-20" dirty="0" smtClean="0">
                <a:latin typeface="Times New Roman" pitchFamily="18" charset="0"/>
                <a:cs typeface="Times New Roman" pitchFamily="18" charset="0"/>
              </a:rPr>
              <a:t>Степень влияния результатов проекта на выполнение показателей ПРОУ и приоритетного проекта «Вузы как центры пространства создания инноваций» (на какие показатели и какими действиями результаты проекта влияют)</a:t>
            </a:r>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Arial Narrow" pitchFamily="34" charset="0"/>
              </a:rPr>
              <a:t/>
            </a:r>
            <a:br>
              <a:rPr lang="ru-RU" sz="2800" b="1" spc="-20" dirty="0" smtClean="0">
                <a:latin typeface="Arial Narrow" pitchFamily="34" charset="0"/>
              </a:rPr>
            </a:br>
            <a:endParaRPr lang="ru-RU" sz="2700" b="1" dirty="0">
              <a:solidFill>
                <a:srgbClr val="FF0000"/>
              </a:solidFill>
              <a:latin typeface="Arial Narrow" pitchFamily="34" charset="0"/>
            </a:endParaRPr>
          </a:p>
        </p:txBody>
      </p:sp>
      <p:sp>
        <p:nvSpPr>
          <p:cNvPr id="20" name="Объект 2"/>
          <p:cNvSpPr>
            <a:spLocks noGrp="1"/>
          </p:cNvSpPr>
          <p:nvPr/>
        </p:nvSpPr>
        <p:spPr>
          <a:xfrm>
            <a:off x="117986" y="1190626"/>
            <a:ext cx="8937523" cy="3509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None/>
            </a:pPr>
            <a:endParaRPr lang="ru-RU" sz="1400" dirty="0" smtClean="0">
              <a:solidFill>
                <a:srgbClr val="565656"/>
              </a:solidFill>
              <a:latin typeface="Arial Narrow" pitchFamily="34" charset="0"/>
            </a:endParaRPr>
          </a:p>
          <a:p>
            <a:pPr algn="just">
              <a:lnSpc>
                <a:spcPct val="80000"/>
              </a:lnSpc>
              <a:buFontTx/>
              <a:buChar char="-"/>
            </a:pPr>
            <a:endParaRPr lang="ru-RU" sz="1400" b="1" dirty="0" smtClean="0">
              <a:solidFill>
                <a:srgbClr val="565656"/>
              </a:solidFill>
              <a:latin typeface="Arial Narrow" pitchFamily="34" charset="0"/>
            </a:endParaRPr>
          </a:p>
          <a:p>
            <a:r>
              <a:rPr lang="ru-RU" sz="1600" b="1" i="1" dirty="0" smtClean="0"/>
              <a:t>Показатели (результаты):</a:t>
            </a:r>
            <a:endParaRPr lang="ru-RU" sz="1600" dirty="0" smtClean="0"/>
          </a:p>
          <a:p>
            <a:r>
              <a:rPr lang="ru-RU" sz="1600" b="1" i="1" dirty="0" smtClean="0"/>
              <a:t> </a:t>
            </a:r>
            <a:r>
              <a:rPr lang="ru-RU" sz="1600" dirty="0" smtClean="0"/>
              <a:t>Публикации ведущих российских университетов,  индексируемых  в международных </a:t>
            </a:r>
            <a:r>
              <a:rPr lang="ru-RU" sz="1600" dirty="0" err="1" smtClean="0"/>
              <a:t>библиометрических</a:t>
            </a:r>
            <a:r>
              <a:rPr lang="ru-RU" sz="1600" dirty="0" smtClean="0"/>
              <a:t> системах (статьи в базах данных </a:t>
            </a:r>
            <a:r>
              <a:rPr lang="en-US" sz="1600" dirty="0" err="1" smtClean="0"/>
              <a:t>WoS</a:t>
            </a:r>
            <a:r>
              <a:rPr lang="ru-RU" sz="1600" dirty="0" smtClean="0"/>
              <a:t>  и </a:t>
            </a:r>
            <a:r>
              <a:rPr lang="en-US" sz="1600" dirty="0" smtClean="0"/>
              <a:t>Scopus</a:t>
            </a:r>
            <a:r>
              <a:rPr lang="ru-RU" sz="1600" dirty="0" smtClean="0"/>
              <a:t>  по результатам работы);</a:t>
            </a:r>
          </a:p>
          <a:p>
            <a:r>
              <a:rPr lang="ru-RU" sz="1600" dirty="0" smtClean="0"/>
              <a:t> Обеспечить  устойчивую конкурентоспособность ведущих российских университетов на глобальном рынке высшего образования, науки и инноваций (реализуемая с помощью разработанного аппарата внешней фиксации позвоночника методика лечения сколиоза соответствует мировому уровню в данной отрасли); </a:t>
            </a:r>
          </a:p>
          <a:p>
            <a:r>
              <a:rPr lang="ru-RU" sz="1600" dirty="0" smtClean="0"/>
              <a:t> В субъектах Российской Федерации обеспечивается функционирование не менее 100 университетских центров инновационного, технологического и социального развития регионов (заявляемый проект соответствует назначению данных центров);</a:t>
            </a:r>
          </a:p>
          <a:p>
            <a:r>
              <a:rPr lang="ru-RU" sz="1600" dirty="0" smtClean="0"/>
              <a:t> На региональном уровне обеспечивается межвузовское взаимодействие по приоритетным (фундаментальным) направлениям развития техники и технологий между Тюменским индустриальным университетом и Тюменским государственным медицинским университетом.</a:t>
            </a:r>
          </a:p>
          <a:p>
            <a:endParaRPr lang="ru-RU" sz="1600" dirty="0" smtClean="0">
              <a:latin typeface="Arial Narrow" pitchFamily="34" charset="0"/>
            </a:endParaRPr>
          </a:p>
        </p:txBody>
      </p:sp>
    </p:spTree>
    <p:extLst>
      <p:ext uri="{BB962C8B-B14F-4D97-AF65-F5344CB8AC3E}">
        <p14:creationId xmlns:p14="http://schemas.microsoft.com/office/powerpoint/2010/main" val="42368409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3</a:t>
            </a:fld>
            <a:endParaRPr lang="en-US" dirty="0"/>
          </a:p>
        </p:txBody>
      </p:sp>
      <p:sp>
        <p:nvSpPr>
          <p:cNvPr id="10" name="Заголовок 9"/>
          <p:cNvSpPr>
            <a:spLocks noGrp="1"/>
          </p:cNvSpPr>
          <p:nvPr>
            <p:ph type="title"/>
          </p:nvPr>
        </p:nvSpPr>
        <p:spPr>
          <a:xfrm>
            <a:off x="0" y="430105"/>
            <a:ext cx="7595419" cy="413454"/>
          </a:xfrm>
        </p:spPr>
        <p:txBody>
          <a:bodyPr>
            <a:normAutofit fontScale="90000"/>
          </a:bodyPr>
          <a:lstStyle/>
          <a:p>
            <a:r>
              <a:rPr lang="ru-RU" sz="3200" b="1" i="1" dirty="0" smtClean="0">
                <a:solidFill>
                  <a:schemeClr val="tx2"/>
                </a:solidFill>
                <a:latin typeface="Arial Narrow" pitchFamily="34" charset="0"/>
              </a:rPr>
              <a:t>Актуальность </a:t>
            </a:r>
            <a:br>
              <a:rPr lang="ru-RU" sz="3200" b="1" i="1" dirty="0" smtClean="0">
                <a:solidFill>
                  <a:schemeClr val="tx2"/>
                </a:solidFill>
                <a:latin typeface="Arial Narrow" pitchFamily="34" charset="0"/>
              </a:rPr>
            </a:br>
            <a:r>
              <a:rPr lang="ru-RU" sz="2700" b="1" i="1" dirty="0" smtClean="0">
                <a:solidFill>
                  <a:schemeClr val="tx2"/>
                </a:solidFill>
                <a:latin typeface="Arial Narrow" pitchFamily="34" charset="0"/>
              </a:rPr>
              <a:t>проведения НИОКР и реализации проекта в целом </a:t>
            </a:r>
            <a:endParaRPr lang="ru-RU" sz="2700" b="1" dirty="0">
              <a:solidFill>
                <a:schemeClr val="tx2"/>
              </a:solidFill>
              <a:latin typeface="Arial Narrow" pitchFamily="34" charset="0"/>
            </a:endParaRPr>
          </a:p>
        </p:txBody>
      </p:sp>
      <p:sp>
        <p:nvSpPr>
          <p:cNvPr id="20" name="Объект 2"/>
          <p:cNvSpPr>
            <a:spLocks noGrp="1"/>
          </p:cNvSpPr>
          <p:nvPr/>
        </p:nvSpPr>
        <p:spPr>
          <a:xfrm>
            <a:off x="414513" y="1066799"/>
            <a:ext cx="8189217" cy="37438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p>
        </p:txBody>
      </p:sp>
      <p:sp>
        <p:nvSpPr>
          <p:cNvPr id="5" name="Объект 2"/>
          <p:cNvSpPr>
            <a:spLocks noGrp="1"/>
          </p:cNvSpPr>
          <p:nvPr/>
        </p:nvSpPr>
        <p:spPr>
          <a:xfrm>
            <a:off x="4859593" y="266956"/>
            <a:ext cx="2595716" cy="41988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p>
        </p:txBody>
      </p:sp>
      <p:sp>
        <p:nvSpPr>
          <p:cNvPr id="8" name="TextBox 7"/>
          <p:cNvSpPr txBox="1"/>
          <p:nvPr/>
        </p:nvSpPr>
        <p:spPr>
          <a:xfrm>
            <a:off x="295275" y="1171574"/>
            <a:ext cx="8696325" cy="4031873"/>
          </a:xfrm>
          <a:prstGeom prst="rect">
            <a:avLst/>
          </a:prstGeom>
          <a:noFill/>
        </p:spPr>
        <p:txBody>
          <a:bodyPr wrap="square" rtlCol="0">
            <a:spAutoFit/>
          </a:bodyPr>
          <a:lstStyle/>
          <a:p>
            <a:r>
              <a:rPr lang="ru-RU" sz="1400" dirty="0" smtClean="0"/>
              <a:t>Актуальность исследуемой проблемы обусловлена ростом числа заболеваний позвоночника среди детей, в том числе сколиозом. В настоящее время отсутствуют методики лечения сколиоза, обеспечивающие однозначное получение положительного результата. Заболеваемость патологией позвоночника у детей  по данным ЦИТО (г. Москва) в 2017 году достигла 29,5 случаев на 1000 населения. При этом прогрессирующие формы заболеваний (</a:t>
            </a:r>
            <a:r>
              <a:rPr lang="ru-RU" sz="1400" dirty="0" err="1" smtClean="0"/>
              <a:t>сколиотическая</a:t>
            </a:r>
            <a:r>
              <a:rPr lang="ru-RU" sz="1400" dirty="0" smtClean="0"/>
              <a:t> болезнь, </a:t>
            </a:r>
            <a:r>
              <a:rPr lang="ru-RU" sz="1400" dirty="0" err="1" smtClean="0"/>
              <a:t>остеохондропатии</a:t>
            </a:r>
            <a:r>
              <a:rPr lang="ru-RU" sz="1400" dirty="0" smtClean="0"/>
              <a:t>, дегенеративные заболевания позвоночника) имеют место  у каждого  второго ребенка. Ввиду отсутствия эффективных консервативных методик лечения более 300 тысяч детей  в РФ требуют активного хирургического лечения по поводу сколиоза. Стандартные технологии, вследствие </a:t>
            </a:r>
            <a:r>
              <a:rPr lang="ru-RU" sz="1400" dirty="0" err="1" smtClean="0"/>
              <a:t>травматичности</a:t>
            </a:r>
            <a:r>
              <a:rPr lang="ru-RU" sz="1400" dirty="0" smtClean="0"/>
              <a:t> и технической сложности, применяются только в отдельных центрах федерального значения. По данным хирургического </a:t>
            </a:r>
            <a:r>
              <a:rPr lang="ru-RU" sz="1400" dirty="0" err="1" smtClean="0"/>
              <a:t>вертебрального</a:t>
            </a:r>
            <a:r>
              <a:rPr lang="ru-RU" sz="1400" dirty="0" smtClean="0"/>
              <a:t> реестра (Новосибирский НИИТО, 2016 г.) специализированную оперативную помощь в РФ получают менее 3000 детей в год по поводу врожденных заболеваний позвоночника. </a:t>
            </a:r>
          </a:p>
          <a:p>
            <a:r>
              <a:rPr lang="ru-RU" sz="1400" dirty="0" smtClean="0"/>
              <a:t>В связи с этим предполагается высокий спрос на разрабатываемую продукцию в первую очередь в Тюменской области, за ее пределами, а также </a:t>
            </a:r>
            <a:r>
              <a:rPr lang="ru-RU" sz="1400" dirty="0" err="1" smtClean="0"/>
              <a:t>импортозамещение</a:t>
            </a:r>
            <a:r>
              <a:rPr lang="ru-RU" sz="1400" dirty="0" smtClean="0"/>
              <a:t> технологии применения внутренних фиксаторов позвоночника, которые устанавливаются на больного пожизненно.    Учитывая возрастающую заинтересованность зарубежных ученых в разработке аппаратов внешней фиксации позвоночника возможен выход на международный рынок. В приложении 8 представлено одно из предложений о сотрудничестве от  </a:t>
            </a:r>
            <a:r>
              <a:rPr lang="ru-RU" sz="1400" dirty="0" err="1" smtClean="0"/>
              <a:t>London</a:t>
            </a:r>
            <a:r>
              <a:rPr lang="ru-RU" sz="1400" dirty="0" smtClean="0"/>
              <a:t> </a:t>
            </a:r>
            <a:r>
              <a:rPr lang="ru-RU" sz="1400" dirty="0" err="1" smtClean="0"/>
              <a:t>Journals</a:t>
            </a:r>
            <a:r>
              <a:rPr lang="ru-RU" sz="1400" dirty="0" smtClean="0"/>
              <a:t> </a:t>
            </a:r>
            <a:r>
              <a:rPr lang="ru-RU" sz="1400" dirty="0" err="1" smtClean="0"/>
              <a:t>Press</a:t>
            </a:r>
            <a:r>
              <a:rPr lang="ru-RU" sz="1400" dirty="0" smtClean="0"/>
              <a:t>.</a:t>
            </a:r>
          </a:p>
          <a:p>
            <a:endParaRPr lang="ru-RU" dirty="0"/>
          </a:p>
        </p:txBody>
      </p:sp>
    </p:spTree>
    <p:extLst>
      <p:ext uri="{BB962C8B-B14F-4D97-AF65-F5344CB8AC3E}">
        <p14:creationId xmlns:p14="http://schemas.microsoft.com/office/powerpoint/2010/main" val="6280226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30</a:t>
            </a:fld>
            <a:endParaRPr lang="en-US" dirty="0"/>
          </a:p>
        </p:txBody>
      </p:sp>
      <p:sp>
        <p:nvSpPr>
          <p:cNvPr id="10" name="Заголовок 9"/>
          <p:cNvSpPr>
            <a:spLocks noGrp="1"/>
          </p:cNvSpPr>
          <p:nvPr>
            <p:ph type="title"/>
          </p:nvPr>
        </p:nvSpPr>
        <p:spPr>
          <a:xfrm>
            <a:off x="0" y="147969"/>
            <a:ext cx="8801100" cy="861681"/>
          </a:xfrm>
        </p:spPr>
        <p:txBody>
          <a:bodyPr>
            <a:normAutofit fontScale="90000"/>
          </a:bodyPr>
          <a:lstStyle/>
          <a:p>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Arial Narrow" pitchFamily="34" charset="0"/>
              </a:rPr>
              <a:t/>
            </a:r>
            <a:br>
              <a:rPr lang="ru-RU" sz="2800" b="1" spc="-20" dirty="0" smtClean="0">
                <a:latin typeface="Arial Narrow" pitchFamily="34" charset="0"/>
              </a:rPr>
            </a:br>
            <a:r>
              <a:rPr lang="ru-RU" sz="1800" b="1" spc="-20" dirty="0" smtClean="0">
                <a:latin typeface="Times New Roman" pitchFamily="18" charset="0"/>
                <a:cs typeface="Times New Roman" pitchFamily="18" charset="0"/>
              </a:rPr>
              <a:t>Степень влияния результатов проекта на выполнение показателей ПРОУ и приоритетного проекта «Вузы как центры пространства создания инноваций» (на какие показатели и какими действиями результаты проекта влияют) (продолжение)</a:t>
            </a:r>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Arial Narrow" pitchFamily="34" charset="0"/>
              </a:rPr>
              <a:t/>
            </a:r>
            <a:br>
              <a:rPr lang="ru-RU" sz="2800" b="1" spc="-20" dirty="0" smtClean="0">
                <a:latin typeface="Arial Narrow" pitchFamily="34" charset="0"/>
              </a:rPr>
            </a:br>
            <a:endParaRPr lang="ru-RU" sz="2700" b="1" dirty="0">
              <a:solidFill>
                <a:srgbClr val="FF0000"/>
              </a:solidFill>
              <a:latin typeface="Arial Narrow" pitchFamily="34" charset="0"/>
            </a:endParaRPr>
          </a:p>
        </p:txBody>
      </p:sp>
      <p:sp>
        <p:nvSpPr>
          <p:cNvPr id="20" name="Объект 2"/>
          <p:cNvSpPr>
            <a:spLocks noGrp="1"/>
          </p:cNvSpPr>
          <p:nvPr/>
        </p:nvSpPr>
        <p:spPr>
          <a:xfrm>
            <a:off x="206477" y="1076325"/>
            <a:ext cx="8937523" cy="38480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None/>
            </a:pPr>
            <a:endParaRPr lang="ru-RU" sz="1400" dirty="0" smtClean="0">
              <a:solidFill>
                <a:srgbClr val="565656"/>
              </a:solidFill>
              <a:latin typeface="Arial Narrow" pitchFamily="34" charset="0"/>
            </a:endParaRPr>
          </a:p>
          <a:p>
            <a:pPr marL="0" indent="0">
              <a:lnSpc>
                <a:spcPts val="1400"/>
              </a:lnSpc>
              <a:spcBef>
                <a:spcPts val="0"/>
              </a:spcBef>
            </a:pPr>
            <a:r>
              <a:rPr lang="ru-RU" sz="1000" dirty="0" smtClean="0"/>
              <a:t> </a:t>
            </a:r>
            <a:r>
              <a:rPr lang="ru-RU" sz="1400" dirty="0" smtClean="0"/>
              <a:t>В результате реализации заявляемого  проекта предполагается следующее его влияние на развитие  университета как центра инноваций по следующим проектам и показателям.</a:t>
            </a:r>
          </a:p>
          <a:p>
            <a:pPr marL="0" indent="0">
              <a:lnSpc>
                <a:spcPts val="1400"/>
              </a:lnSpc>
              <a:spcBef>
                <a:spcPts val="0"/>
              </a:spcBef>
            </a:pPr>
            <a:r>
              <a:rPr lang="ru-RU" sz="1400" dirty="0" smtClean="0"/>
              <a:t> </a:t>
            </a:r>
            <a:r>
              <a:rPr lang="ru-RU" sz="1400" b="1" i="1" dirty="0" smtClean="0"/>
              <a:t>а) приоритетный проект "Вузы как центры пространства создания инноваций":</a:t>
            </a:r>
            <a:endParaRPr lang="ru-RU" sz="1400" dirty="0" smtClean="0"/>
          </a:p>
          <a:p>
            <a:pPr marL="0" indent="0">
              <a:lnSpc>
                <a:spcPts val="1400"/>
              </a:lnSpc>
              <a:spcBef>
                <a:spcPts val="0"/>
              </a:spcBef>
            </a:pPr>
            <a:r>
              <a:rPr lang="ru-RU" sz="1400" dirty="0" smtClean="0"/>
              <a:t>-в субъектах Российской Федерации функционирует не менее 100 университетских  центров инновационного, технологического и социального развития регионов, </a:t>
            </a:r>
          </a:p>
          <a:p>
            <a:pPr marL="0" indent="0">
              <a:lnSpc>
                <a:spcPts val="1400"/>
              </a:lnSpc>
              <a:spcBef>
                <a:spcPts val="0"/>
              </a:spcBef>
            </a:pPr>
            <a:r>
              <a:rPr lang="ru-RU" sz="1400" dirty="0" smtClean="0"/>
              <a:t>-на базе университетских центров инновационного, технологического и социального развития регионов: реализуются проектно-ориентированные образовательные программы </a:t>
            </a:r>
            <a:r>
              <a:rPr lang="ru-RU" sz="1400" b="1" dirty="0" smtClean="0"/>
              <a:t>инженерного, </a:t>
            </a:r>
            <a:endParaRPr lang="ru-RU" sz="1400" dirty="0" smtClean="0"/>
          </a:p>
          <a:p>
            <a:pPr marL="0" indent="0">
              <a:lnSpc>
                <a:spcPts val="1400"/>
              </a:lnSpc>
              <a:spcBef>
                <a:spcPts val="0"/>
              </a:spcBef>
            </a:pPr>
            <a:r>
              <a:rPr lang="ru-RU" sz="1400" b="1" dirty="0" smtClean="0"/>
              <a:t>медицинского</a:t>
            </a:r>
            <a:r>
              <a:rPr lang="ru-RU" sz="1400" dirty="0" smtClean="0"/>
              <a:t>, социально-экономического, педагогического профилей и отдельных программ </a:t>
            </a:r>
            <a:r>
              <a:rPr lang="ru-RU" sz="1400" dirty="0" err="1" smtClean="0"/>
              <a:t>естественно-научного</a:t>
            </a:r>
            <a:r>
              <a:rPr lang="ru-RU" sz="1400" dirty="0" smtClean="0"/>
              <a:t> и гуманитарного профилей, предполагающих </a:t>
            </a:r>
            <a:r>
              <a:rPr lang="ru-RU" sz="1400" b="1" dirty="0" smtClean="0"/>
              <a:t>командное</a:t>
            </a:r>
            <a:r>
              <a:rPr lang="ru-RU" sz="1400" dirty="0" smtClean="0"/>
              <a:t> </a:t>
            </a:r>
            <a:r>
              <a:rPr lang="ru-RU" sz="1400" b="1" dirty="0" smtClean="0"/>
              <a:t>выполнение проектов полного жизненного цикла</a:t>
            </a:r>
            <a:r>
              <a:rPr lang="ru-RU" sz="1400" dirty="0" smtClean="0"/>
              <a:t>;</a:t>
            </a:r>
          </a:p>
          <a:p>
            <a:pPr marL="0" indent="0">
              <a:lnSpc>
                <a:spcPts val="1400"/>
              </a:lnSpc>
              <a:spcBef>
                <a:spcPts val="0"/>
              </a:spcBef>
            </a:pPr>
            <a:r>
              <a:rPr lang="ru-RU" sz="1400" dirty="0" smtClean="0"/>
              <a:t>-созданные университетские центры обеспечивают формирование привлекательной социальной среды и </a:t>
            </a:r>
            <a:r>
              <a:rPr lang="ru-RU" sz="1400" b="1" dirty="0" smtClean="0"/>
              <a:t>новое качество жизни</a:t>
            </a:r>
            <a:r>
              <a:rPr lang="ru-RU" sz="1400" dirty="0" smtClean="0"/>
              <a:t> в регионах, </a:t>
            </a:r>
            <a:r>
              <a:rPr lang="ru-RU" sz="1400" b="1" dirty="0" smtClean="0"/>
              <a:t>доступ к современным технологиям</a:t>
            </a:r>
            <a:r>
              <a:rPr lang="ru-RU" sz="1400" dirty="0" smtClean="0"/>
              <a:t>,  создание и развитие в регионах отраслей экономики знаний и экономики впечатлений, формирование привлекательной социальной среды и новое качество жизни в регионах;</a:t>
            </a:r>
          </a:p>
          <a:p>
            <a:pPr marL="0" indent="0">
              <a:lnSpc>
                <a:spcPts val="1400"/>
              </a:lnSpc>
              <a:spcBef>
                <a:spcPts val="0"/>
              </a:spcBef>
            </a:pPr>
            <a:r>
              <a:rPr lang="ru-RU" sz="1400" dirty="0" smtClean="0"/>
              <a:t>-системное взаимодействие с научными организациями, в том числе с академическими институтами Российской академии наук, посредством создания базовых кафедр, </a:t>
            </a:r>
            <a:r>
              <a:rPr lang="ru-RU" sz="1400" b="1" dirty="0" smtClean="0"/>
              <a:t>реализации совместных</a:t>
            </a:r>
            <a:r>
              <a:rPr lang="ru-RU" sz="1400" dirty="0" smtClean="0"/>
              <a:t> образовательных программ и </a:t>
            </a:r>
            <a:r>
              <a:rPr lang="ru-RU" sz="1400" b="1" dirty="0" smtClean="0"/>
              <a:t>научных проектов</a:t>
            </a:r>
            <a:r>
              <a:rPr lang="ru-RU" sz="1400" dirty="0" smtClean="0"/>
              <a:t> стимулируют повышение качества подавляющей части научных исследований и технологических разработок университетов и привлечение в университеты талантливых молодых ученых;</a:t>
            </a:r>
          </a:p>
          <a:p>
            <a:pPr marL="0" indent="0">
              <a:lnSpc>
                <a:spcPts val="1400"/>
              </a:lnSpc>
              <a:spcBef>
                <a:spcPts val="0"/>
              </a:spcBef>
            </a:pPr>
            <a:r>
              <a:rPr lang="ru-RU" sz="1400" dirty="0" smtClean="0"/>
              <a:t>Направление национальной технологической инициативы: </a:t>
            </a:r>
            <a:r>
              <a:rPr lang="ru-RU" sz="1400" u="sng" dirty="0" smtClean="0">
                <a:hlinkClick r:id="rId2"/>
              </a:rPr>
              <a:t> </a:t>
            </a:r>
            <a:r>
              <a:rPr lang="ru-RU" sz="1400" u="sng" dirty="0" err="1" smtClean="0">
                <a:hlinkClick r:id="rId2"/>
              </a:rPr>
              <a:t>HealthNet</a:t>
            </a:r>
            <a:r>
              <a:rPr lang="ru-RU" sz="1400" dirty="0" smtClean="0"/>
              <a:t> персональная медицина и здравоохранение.</a:t>
            </a:r>
          </a:p>
        </p:txBody>
      </p:sp>
    </p:spTree>
    <p:extLst>
      <p:ext uri="{BB962C8B-B14F-4D97-AF65-F5344CB8AC3E}">
        <p14:creationId xmlns:p14="http://schemas.microsoft.com/office/powerpoint/2010/main" val="42368409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31</a:t>
            </a:fld>
            <a:endParaRPr lang="en-US" dirty="0"/>
          </a:p>
        </p:txBody>
      </p:sp>
      <p:sp>
        <p:nvSpPr>
          <p:cNvPr id="10" name="Заголовок 9"/>
          <p:cNvSpPr>
            <a:spLocks noGrp="1"/>
          </p:cNvSpPr>
          <p:nvPr>
            <p:ph type="title"/>
          </p:nvPr>
        </p:nvSpPr>
        <p:spPr>
          <a:xfrm>
            <a:off x="0" y="138444"/>
            <a:ext cx="8801100" cy="918831"/>
          </a:xfrm>
        </p:spPr>
        <p:txBody>
          <a:bodyPr>
            <a:normAutofit fontScale="90000"/>
          </a:bodyPr>
          <a:lstStyle/>
          <a:p>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Arial Narrow" pitchFamily="34" charset="0"/>
              </a:rPr>
              <a:t/>
            </a:r>
            <a:br>
              <a:rPr lang="ru-RU" sz="2800" b="1" spc="-20" dirty="0" smtClean="0">
                <a:latin typeface="Arial Narrow" pitchFamily="34" charset="0"/>
              </a:rPr>
            </a:br>
            <a:r>
              <a:rPr lang="ru-RU" sz="1800" b="1" spc="-20" dirty="0" smtClean="0">
                <a:latin typeface="Times New Roman" pitchFamily="18" charset="0"/>
                <a:cs typeface="Times New Roman" pitchFamily="18" charset="0"/>
              </a:rPr>
              <a:t>Степень влияния результатов проекта на выполнение показателей ПРОУ и приоритетного проекта «Вузы как центры пространства создания инноваций» (на какие показатели и какими действиями результаты проекта влияют) (продолжение)</a:t>
            </a:r>
            <a:r>
              <a:rPr lang="ru-RU" sz="2800" b="1" spc="-20" dirty="0" smtClean="0">
                <a:latin typeface="Arial Narrow" pitchFamily="34" charset="0"/>
              </a:rPr>
              <a:t/>
            </a:r>
            <a:br>
              <a:rPr lang="ru-RU" sz="2800" b="1" spc="-20" dirty="0" smtClean="0">
                <a:latin typeface="Arial Narrow" pitchFamily="34" charset="0"/>
              </a:rPr>
            </a:br>
            <a:r>
              <a:rPr lang="ru-RU" sz="2800" b="1" spc="-20" dirty="0" smtClean="0">
                <a:latin typeface="Arial Narrow" pitchFamily="34" charset="0"/>
              </a:rPr>
              <a:t/>
            </a:r>
            <a:br>
              <a:rPr lang="ru-RU" sz="2800" b="1" spc="-20" dirty="0" smtClean="0">
                <a:latin typeface="Arial Narrow" pitchFamily="34" charset="0"/>
              </a:rPr>
            </a:br>
            <a:endParaRPr lang="ru-RU" sz="2700" b="1" dirty="0">
              <a:solidFill>
                <a:srgbClr val="FF0000"/>
              </a:solidFill>
              <a:latin typeface="Arial Narrow" pitchFamily="34" charset="0"/>
            </a:endParaRPr>
          </a:p>
        </p:txBody>
      </p:sp>
      <p:sp>
        <p:nvSpPr>
          <p:cNvPr id="20" name="Объект 2"/>
          <p:cNvSpPr>
            <a:spLocks noGrp="1"/>
          </p:cNvSpPr>
          <p:nvPr/>
        </p:nvSpPr>
        <p:spPr>
          <a:xfrm>
            <a:off x="0" y="885825"/>
            <a:ext cx="8937523" cy="40576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None/>
            </a:pPr>
            <a:endParaRPr lang="ru-RU" sz="1400" dirty="0" smtClean="0">
              <a:solidFill>
                <a:srgbClr val="565656"/>
              </a:solidFill>
              <a:latin typeface="Arial Narrow" pitchFamily="34" charset="0"/>
            </a:endParaRPr>
          </a:p>
          <a:p>
            <a:pPr>
              <a:spcBef>
                <a:spcPts val="0"/>
              </a:spcBef>
            </a:pPr>
            <a:r>
              <a:rPr lang="ru-RU" sz="1400" dirty="0" smtClean="0"/>
              <a:t> </a:t>
            </a:r>
            <a:r>
              <a:rPr lang="ru-RU" sz="1400" b="1" i="1" dirty="0" smtClean="0"/>
              <a:t>б) показатели ПРОУ:</a:t>
            </a:r>
            <a:endParaRPr lang="ru-RU" sz="1400" dirty="0" smtClean="0"/>
          </a:p>
          <a:p>
            <a:pPr>
              <a:spcBef>
                <a:spcPts val="0"/>
              </a:spcBef>
            </a:pPr>
            <a:r>
              <a:rPr lang="ru-RU" sz="1400" dirty="0" smtClean="0"/>
              <a:t>-объем НИОКР в расчете на 1 НПР;</a:t>
            </a:r>
          </a:p>
          <a:p>
            <a:pPr>
              <a:spcBef>
                <a:spcPts val="0"/>
              </a:spcBef>
            </a:pPr>
            <a:r>
              <a:rPr lang="ru-RU" sz="1400" dirty="0" smtClean="0"/>
              <a:t>-число публикаций организации, индексируемых в информационно-аналитической системе научного цитирования </a:t>
            </a:r>
            <a:r>
              <a:rPr lang="ru-RU" sz="1400" dirty="0" err="1" smtClean="0"/>
              <a:t>Web</a:t>
            </a:r>
            <a:r>
              <a:rPr lang="ru-RU" sz="1400" dirty="0" smtClean="0"/>
              <a:t> </a:t>
            </a:r>
            <a:r>
              <a:rPr lang="ru-RU" sz="1400" dirty="0" err="1" smtClean="0"/>
              <a:t>of</a:t>
            </a:r>
            <a:r>
              <a:rPr lang="ru-RU" sz="1400" dirty="0" smtClean="0"/>
              <a:t>  </a:t>
            </a:r>
            <a:r>
              <a:rPr lang="ru-RU" sz="1400" dirty="0" err="1" smtClean="0"/>
              <a:t>Science</a:t>
            </a:r>
            <a:r>
              <a:rPr lang="ru-RU" sz="1400" dirty="0" smtClean="0"/>
              <a:t>, в расчете на 100 НПР;</a:t>
            </a:r>
          </a:p>
          <a:p>
            <a:pPr>
              <a:spcBef>
                <a:spcPts val="0"/>
              </a:spcBef>
            </a:pPr>
            <a:r>
              <a:rPr lang="ru-RU" sz="1400" dirty="0" smtClean="0"/>
              <a:t>-число публикаций организации, индексируемых в информационно-аналитической системе научного цитирования </a:t>
            </a:r>
            <a:r>
              <a:rPr lang="ru-RU" sz="1400" dirty="0" err="1" smtClean="0"/>
              <a:t>Scopus</a:t>
            </a:r>
            <a:r>
              <a:rPr lang="ru-RU" sz="1400" dirty="0" smtClean="0"/>
              <a:t>, в расчете на 100 НПР;</a:t>
            </a:r>
          </a:p>
          <a:p>
            <a:pPr>
              <a:spcBef>
                <a:spcPts val="0"/>
              </a:spcBef>
            </a:pPr>
            <a:r>
              <a:rPr lang="ru-RU" sz="1400" dirty="0" smtClean="0"/>
              <a:t>-число публикаций организации, индексируемых в информационно-аналитической системе научного цитирования </a:t>
            </a:r>
            <a:r>
              <a:rPr lang="ru-RU" sz="1400" dirty="0" err="1" smtClean="0"/>
              <a:t>Scopus</a:t>
            </a:r>
            <a:r>
              <a:rPr lang="ru-RU" sz="1400" dirty="0" smtClean="0"/>
              <a:t>, в расчете на 100 НПР;</a:t>
            </a:r>
          </a:p>
          <a:p>
            <a:pPr>
              <a:spcBef>
                <a:spcPts val="0"/>
              </a:spcBef>
            </a:pPr>
            <a:r>
              <a:rPr lang="ru-RU" sz="1400" dirty="0" smtClean="0"/>
              <a:t>-объем доходов университета от управления результатами интеллектуальной деятельности (продажа патентов и лицензий) </a:t>
            </a:r>
            <a:r>
              <a:rPr lang="ru-RU" sz="1400" i="1" dirty="0" smtClean="0"/>
              <a:t>в случае продажи полученного патента</a:t>
            </a:r>
            <a:r>
              <a:rPr lang="ru-RU" sz="1400" dirty="0" smtClean="0"/>
              <a:t>.</a:t>
            </a:r>
          </a:p>
          <a:p>
            <a:pPr>
              <a:spcBef>
                <a:spcPts val="0"/>
              </a:spcBef>
            </a:pPr>
            <a:r>
              <a:rPr lang="ru-RU" sz="1400" dirty="0" smtClean="0"/>
              <a:t> </a:t>
            </a:r>
            <a:r>
              <a:rPr lang="ru-RU" sz="1400" b="1" i="1" dirty="0" smtClean="0"/>
              <a:t> в) показатели Концепции долгосрочного социально-экономического развития Тюменской области до 2020 года и на перспективу до 2030 года:</a:t>
            </a:r>
            <a:endParaRPr lang="ru-RU" sz="1400" dirty="0" smtClean="0"/>
          </a:p>
          <a:p>
            <a:pPr>
              <a:spcBef>
                <a:spcPts val="0"/>
              </a:spcBef>
            </a:pPr>
            <a:r>
              <a:rPr lang="ru-RU" sz="1400" dirty="0" smtClean="0"/>
              <a:t>повышение уровня здоровья населения (приоритет по п.2, стр. 35 Концепции…, табл. 2.1) со следующими  задачами: </a:t>
            </a:r>
            <a:r>
              <a:rPr lang="ru-RU" sz="1400" b="1" dirty="0" smtClean="0"/>
              <a:t>обеспечение</a:t>
            </a:r>
            <a:r>
              <a:rPr lang="ru-RU" sz="1400" dirty="0" smtClean="0"/>
              <a:t> доступности, </a:t>
            </a:r>
            <a:r>
              <a:rPr lang="ru-RU" sz="1400" b="1" dirty="0" smtClean="0"/>
              <a:t>качества и многообразия услуг медицинской помощи</a:t>
            </a:r>
            <a:r>
              <a:rPr lang="ru-RU" sz="1400" dirty="0" smtClean="0"/>
              <a:t> для населения области;  повышение эффективности оказания специализированной, </a:t>
            </a:r>
            <a:r>
              <a:rPr lang="ru-RU" sz="1400" b="1" dirty="0" smtClean="0"/>
              <a:t>включая высокотехнологичную</a:t>
            </a:r>
            <a:r>
              <a:rPr lang="ru-RU" sz="1400" dirty="0" smtClean="0"/>
              <a:t>, медицинской помощи, скорой, в том числе скорой специализированной, медицинской помощи, медицинской эвакуации.</a:t>
            </a:r>
          </a:p>
          <a:p>
            <a:endParaRPr lang="ru-RU" sz="1400" dirty="0" smtClean="0">
              <a:latin typeface="Arial Narrow" pitchFamily="34" charset="0"/>
            </a:endParaRPr>
          </a:p>
        </p:txBody>
      </p:sp>
    </p:spTree>
    <p:extLst>
      <p:ext uri="{BB962C8B-B14F-4D97-AF65-F5344CB8AC3E}">
        <p14:creationId xmlns:p14="http://schemas.microsoft.com/office/powerpoint/2010/main" val="42368409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1597819"/>
            <a:ext cx="7772400" cy="1102519"/>
          </a:xfrm>
        </p:spPr>
        <p:txBody>
          <a:bodyPr/>
          <a:lstStyle/>
          <a:p>
            <a:endParaRPr lang="en-US"/>
          </a:p>
        </p:txBody>
      </p:sp>
      <p:pic>
        <p:nvPicPr>
          <p:cNvPr id="14" name="Picture 13" descr="8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0512" cy="5143500"/>
          </a:xfrm>
          <a:prstGeom prst="rect">
            <a:avLst/>
          </a:prstGeom>
        </p:spPr>
      </p:pic>
      <p:sp>
        <p:nvSpPr>
          <p:cNvPr id="15" name="Rectangle 14"/>
          <p:cNvSpPr/>
          <p:nvPr/>
        </p:nvSpPr>
        <p:spPr>
          <a:xfrm>
            <a:off x="3853989" y="4653410"/>
            <a:ext cx="1019766" cy="307777"/>
          </a:xfrm>
          <a:prstGeom prst="rect">
            <a:avLst/>
          </a:prstGeom>
        </p:spPr>
        <p:txBody>
          <a:bodyPr wrap="none">
            <a:spAutoFit/>
          </a:bodyPr>
          <a:lstStyle/>
          <a:p>
            <a:r>
              <a:rPr lang="sk-SK" sz="1400" dirty="0">
                <a:solidFill>
                  <a:schemeClr val="bg1">
                    <a:lumMod val="85000"/>
                  </a:schemeClr>
                </a:solidFill>
                <a:latin typeface="Arial Narrow"/>
                <a:cs typeface="Arial Narrow"/>
              </a:rPr>
              <a:t>www.tyuiu.ru</a:t>
            </a:r>
            <a:endParaRPr lang="en-US" sz="1400" dirty="0">
              <a:solidFill>
                <a:schemeClr val="bg1">
                  <a:lumMod val="85000"/>
                </a:schemeClr>
              </a:solidFill>
              <a:latin typeface="Arial Narrow"/>
              <a:cs typeface="Arial Narrow"/>
            </a:endParaRPr>
          </a:p>
        </p:txBody>
      </p:sp>
      <p:sp>
        <p:nvSpPr>
          <p:cNvPr id="16" name="Rectangle 15"/>
          <p:cNvSpPr/>
          <p:nvPr/>
        </p:nvSpPr>
        <p:spPr>
          <a:xfrm>
            <a:off x="3815408" y="3890619"/>
            <a:ext cx="5328592" cy="707886"/>
          </a:xfrm>
          <a:prstGeom prst="rect">
            <a:avLst/>
          </a:prstGeom>
        </p:spPr>
        <p:txBody>
          <a:bodyPr wrap="square">
            <a:spAutoFit/>
          </a:bodyPr>
          <a:lstStyle/>
          <a:p>
            <a:r>
              <a:rPr lang="ru-RU" sz="2000" dirty="0" smtClean="0">
                <a:solidFill>
                  <a:schemeClr val="bg1">
                    <a:lumMod val="85000"/>
                  </a:schemeClr>
                </a:solidFill>
                <a:latin typeface="Arial Narrow"/>
                <a:cs typeface="Arial Narrow"/>
              </a:rPr>
              <a:t>ПЕРВЫЙ ВУЗ </a:t>
            </a:r>
            <a:br>
              <a:rPr lang="ru-RU" sz="2000" dirty="0" smtClean="0">
                <a:solidFill>
                  <a:schemeClr val="bg1">
                    <a:lumMod val="85000"/>
                  </a:schemeClr>
                </a:solidFill>
                <a:latin typeface="Arial Narrow"/>
                <a:cs typeface="Arial Narrow"/>
              </a:rPr>
            </a:br>
            <a:r>
              <a:rPr lang="ru-RU" sz="2000" dirty="0" smtClean="0">
                <a:solidFill>
                  <a:schemeClr val="bg1">
                    <a:lumMod val="85000"/>
                  </a:schemeClr>
                </a:solidFill>
                <a:latin typeface="Arial Narrow"/>
                <a:cs typeface="Arial Narrow"/>
              </a:rPr>
              <a:t>КОРПОРАЦИЙ</a:t>
            </a:r>
            <a:endParaRPr lang="en-US" sz="2000" dirty="0">
              <a:solidFill>
                <a:schemeClr val="bg1">
                  <a:lumMod val="85000"/>
                </a:schemeClr>
              </a:solidFill>
              <a:latin typeface="Arial Narrow"/>
              <a:cs typeface="Arial Narrow"/>
            </a:endParaRPr>
          </a:p>
        </p:txBody>
      </p:sp>
      <p:pic>
        <p:nvPicPr>
          <p:cNvPr id="17" name="Picture 16"/>
          <p:cNvPicPr>
            <a:picLocks noChangeAspect="1"/>
          </p:cNvPicPr>
          <p:nvPr/>
        </p:nvPicPr>
        <p:blipFill>
          <a:blip r:embed="rId3" cstate="print"/>
          <a:stretch>
            <a:fillRect/>
          </a:stretch>
        </p:blipFill>
        <p:spPr>
          <a:xfrm>
            <a:off x="337382" y="142776"/>
            <a:ext cx="1885556" cy="984259"/>
          </a:xfrm>
          <a:prstGeom prst="rect">
            <a:avLst/>
          </a:prstGeom>
        </p:spPr>
      </p:pic>
      <p:sp>
        <p:nvSpPr>
          <p:cNvPr id="7" name="TextBox 6"/>
          <p:cNvSpPr txBox="1"/>
          <p:nvPr/>
        </p:nvSpPr>
        <p:spPr>
          <a:xfrm>
            <a:off x="1495976" y="1420024"/>
            <a:ext cx="5977919" cy="769441"/>
          </a:xfrm>
          <a:prstGeom prst="rect">
            <a:avLst/>
          </a:prstGeom>
          <a:noFill/>
        </p:spPr>
        <p:txBody>
          <a:bodyPr wrap="none" rtlCol="0">
            <a:spAutoFit/>
          </a:bodyPr>
          <a:lstStyle/>
          <a:p>
            <a:r>
              <a:rPr lang="ru-RU" sz="4400" b="1" i="1" dirty="0" smtClean="0">
                <a:ln>
                  <a:solidFill>
                    <a:schemeClr val="tx1">
                      <a:lumMod val="85000"/>
                      <a:lumOff val="15000"/>
                    </a:schemeClr>
                  </a:solidFill>
                </a:ln>
                <a:solidFill>
                  <a:schemeClr val="bg1"/>
                </a:solidFill>
                <a:latin typeface="Arial Narrow" pitchFamily="34" charset="0"/>
              </a:rPr>
              <a:t>Благодарю за внимание!</a:t>
            </a:r>
            <a:endParaRPr lang="ru-RU" sz="4400" b="1" i="1" dirty="0">
              <a:ln>
                <a:solidFill>
                  <a:schemeClr val="tx1">
                    <a:lumMod val="85000"/>
                    <a:lumOff val="15000"/>
                  </a:schemeClr>
                </a:solidFill>
              </a:ln>
              <a:solidFill>
                <a:schemeClr val="bg1"/>
              </a:solidFill>
              <a:latin typeface="Arial Narrow" pitchFamily="34" charset="0"/>
            </a:endParaRPr>
          </a:p>
        </p:txBody>
      </p:sp>
      <p:sp>
        <p:nvSpPr>
          <p:cNvPr id="2" name="Прямоугольник 1"/>
          <p:cNvSpPr/>
          <p:nvPr/>
        </p:nvSpPr>
        <p:spPr>
          <a:xfrm>
            <a:off x="4608512" y="2421332"/>
            <a:ext cx="4572000" cy="923330"/>
          </a:xfrm>
          <a:prstGeom prst="rect">
            <a:avLst/>
          </a:prstGeom>
        </p:spPr>
        <p:txBody>
          <a:bodyPr>
            <a:spAutoFit/>
          </a:bodyPr>
          <a:lstStyle/>
          <a:p>
            <a:pPr fontAlgn="auto">
              <a:spcBef>
                <a:spcPts val="0"/>
              </a:spcBef>
              <a:spcAft>
                <a:spcPts val="0"/>
              </a:spcAft>
              <a:defRPr/>
            </a:pPr>
            <a:r>
              <a:rPr lang="ru-RU" dirty="0" err="1" smtClean="0">
                <a:solidFill>
                  <a:schemeClr val="bg1"/>
                </a:solidFill>
                <a:effectLst>
                  <a:outerShdw blurRad="38100" dist="38100" dir="2700000" algn="tl">
                    <a:srgbClr val="000000">
                      <a:alpha val="43137"/>
                    </a:srgbClr>
                  </a:outerShdw>
                </a:effectLst>
                <a:latin typeface="Arial Narrow" pitchFamily="34" charset="0"/>
              </a:rPr>
              <a:t>Пивень</a:t>
            </a:r>
            <a:r>
              <a:rPr lang="ru-RU" dirty="0" smtClean="0">
                <a:solidFill>
                  <a:schemeClr val="bg1"/>
                </a:solidFill>
                <a:effectLst>
                  <a:outerShdw blurRad="38100" dist="38100" dir="2700000" algn="tl">
                    <a:srgbClr val="000000">
                      <a:alpha val="43137"/>
                    </a:srgbClr>
                  </a:outerShdw>
                </a:effectLst>
                <a:latin typeface="Arial Narrow" pitchFamily="34" charset="0"/>
              </a:rPr>
              <a:t> Валерий Васильевич</a:t>
            </a:r>
            <a:endParaRPr lang="ru-RU" dirty="0">
              <a:solidFill>
                <a:schemeClr val="bg1"/>
              </a:solidFill>
              <a:effectLst>
                <a:outerShdw blurRad="38100" dist="38100" dir="2700000" algn="tl">
                  <a:srgbClr val="000000">
                    <a:alpha val="43137"/>
                  </a:srgbClr>
                </a:outerShdw>
              </a:effectLst>
              <a:latin typeface="Arial Narrow" pitchFamily="34" charset="0"/>
            </a:endParaRPr>
          </a:p>
          <a:p>
            <a:pPr fontAlgn="auto">
              <a:spcBef>
                <a:spcPts val="0"/>
              </a:spcBef>
              <a:spcAft>
                <a:spcPts val="0"/>
              </a:spcAft>
              <a:defRPr/>
            </a:pPr>
            <a:r>
              <a:rPr lang="ru-RU" dirty="0">
                <a:solidFill>
                  <a:schemeClr val="bg1"/>
                </a:solidFill>
                <a:effectLst>
                  <a:outerShdw blurRad="38100" dist="38100" dir="2700000" algn="tl">
                    <a:srgbClr val="000000">
                      <a:alpha val="43137"/>
                    </a:srgbClr>
                  </a:outerShdw>
                </a:effectLst>
                <a:latin typeface="Arial Narrow" pitchFamily="34" charset="0"/>
              </a:rPr>
              <a:t>Контактная информация </a:t>
            </a:r>
            <a:r>
              <a:rPr lang="ru-RU" dirty="0" smtClean="0">
                <a:solidFill>
                  <a:schemeClr val="bg1"/>
                </a:solidFill>
                <a:effectLst>
                  <a:outerShdw blurRad="38100" dist="38100" dir="2700000" algn="tl">
                    <a:srgbClr val="000000">
                      <a:alpha val="43137"/>
                    </a:srgbClr>
                  </a:outerShdw>
                </a:effectLst>
                <a:latin typeface="Arial Narrow" pitchFamily="34" charset="0"/>
              </a:rPr>
              <a:t>(89088740164, е</a:t>
            </a:r>
            <a:r>
              <a:rPr lang="en-US" dirty="0" smtClean="0">
                <a:solidFill>
                  <a:schemeClr val="bg1"/>
                </a:solidFill>
                <a:effectLst>
                  <a:outerShdw blurRad="38100" dist="38100" dir="2700000" algn="tl">
                    <a:srgbClr val="000000">
                      <a:alpha val="43137"/>
                    </a:srgbClr>
                  </a:outerShdw>
                </a:effectLst>
                <a:latin typeface="Arial Narrow" pitchFamily="34" charset="0"/>
              </a:rPr>
              <a:t>-mail</a:t>
            </a:r>
            <a:r>
              <a:rPr lang="ru-RU" dirty="0" smtClean="0">
                <a:solidFill>
                  <a:schemeClr val="bg1"/>
                </a:solidFill>
                <a:effectLst>
                  <a:outerShdw blurRad="38100" dist="38100" dir="2700000" algn="tl">
                    <a:srgbClr val="000000">
                      <a:alpha val="43137"/>
                    </a:srgbClr>
                  </a:outerShdw>
                </a:effectLst>
                <a:latin typeface="Arial Narrow" pitchFamily="34" charset="0"/>
              </a:rPr>
              <a:t>: </a:t>
            </a:r>
            <a:r>
              <a:rPr lang="en-US" dirty="0" smtClean="0">
                <a:solidFill>
                  <a:schemeClr val="bg1"/>
                </a:solidFill>
                <a:effectLst>
                  <a:outerShdw blurRad="38100" dist="38100" dir="2700000" algn="tl">
                    <a:srgbClr val="000000">
                      <a:alpha val="43137"/>
                    </a:srgbClr>
                  </a:outerShdw>
                </a:effectLst>
                <a:latin typeface="Arial Narrow" pitchFamily="34" charset="0"/>
              </a:rPr>
              <a:t>pivenvv@yandex.ru</a:t>
            </a:r>
            <a:r>
              <a:rPr lang="ru-RU" dirty="0" smtClean="0">
                <a:solidFill>
                  <a:schemeClr val="bg1"/>
                </a:solidFill>
                <a:effectLst>
                  <a:outerShdw blurRad="38100" dist="38100" dir="2700000" algn="tl">
                    <a:srgbClr val="000000">
                      <a:alpha val="43137"/>
                    </a:srgbClr>
                  </a:outerShdw>
                </a:effectLst>
                <a:latin typeface="Arial Narrow" pitchFamily="34" charset="0"/>
              </a:rPr>
              <a:t>)</a:t>
            </a:r>
            <a:endParaRPr lang="ru-RU" dirty="0">
              <a:solidFill>
                <a:schemeClr val="bg1"/>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3767072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533400" y="628650"/>
            <a:ext cx="9144000" cy="369332"/>
          </a:xfrm>
          <a:prstGeom prst="rect">
            <a:avLst/>
          </a:prstGeom>
          <a:noFill/>
          <a:ln w="9525">
            <a:noFill/>
            <a:miter lim="800000"/>
            <a:headEnd/>
            <a:tailEnd/>
          </a:ln>
        </p:spPr>
        <p:txBody>
          <a:bodyPr>
            <a:spAutoFit/>
          </a:bodyPr>
          <a:lstStyle/>
          <a:p>
            <a:endParaRPr lang="ru-RU"/>
          </a:p>
        </p:txBody>
      </p:sp>
      <p:pic>
        <p:nvPicPr>
          <p:cNvPr id="15363" name="Picture 2" descr="0665"/>
          <p:cNvPicPr>
            <a:picLocks noChangeAspect="1" noChangeArrowheads="1"/>
          </p:cNvPicPr>
          <p:nvPr/>
        </p:nvPicPr>
        <p:blipFill>
          <a:blip r:embed="rId2" cstate="print"/>
          <a:srcRect/>
          <a:stretch>
            <a:fillRect/>
          </a:stretch>
        </p:blipFill>
        <p:spPr bwMode="auto">
          <a:xfrm>
            <a:off x="304801" y="342900"/>
            <a:ext cx="1801813" cy="3714750"/>
          </a:xfrm>
          <a:prstGeom prst="rect">
            <a:avLst/>
          </a:prstGeom>
          <a:noFill/>
          <a:ln w="9525">
            <a:noFill/>
            <a:miter lim="800000"/>
            <a:headEnd/>
            <a:tailEnd/>
          </a:ln>
        </p:spPr>
      </p:pic>
      <p:pic>
        <p:nvPicPr>
          <p:cNvPr id="15364" name="Picture 5" descr="1"/>
          <p:cNvPicPr>
            <a:picLocks noChangeAspect="1" noChangeArrowheads="1"/>
          </p:cNvPicPr>
          <p:nvPr/>
        </p:nvPicPr>
        <p:blipFill>
          <a:blip r:embed="rId3"/>
          <a:srcRect l="12267"/>
          <a:stretch>
            <a:fillRect/>
          </a:stretch>
        </p:blipFill>
        <p:spPr bwMode="auto">
          <a:xfrm>
            <a:off x="0" y="2628901"/>
            <a:ext cx="857250" cy="1393031"/>
          </a:xfrm>
          <a:prstGeom prst="rect">
            <a:avLst/>
          </a:prstGeom>
          <a:noFill/>
          <a:ln w="9525">
            <a:noFill/>
            <a:miter lim="800000"/>
            <a:headEnd/>
            <a:tailEnd/>
          </a:ln>
        </p:spPr>
      </p:pic>
      <p:sp>
        <p:nvSpPr>
          <p:cNvPr id="15365" name="Rectangle 8"/>
          <p:cNvSpPr>
            <a:spLocks noChangeArrowheads="1"/>
          </p:cNvSpPr>
          <p:nvPr/>
        </p:nvSpPr>
        <p:spPr bwMode="auto">
          <a:xfrm>
            <a:off x="3497263" y="714375"/>
            <a:ext cx="9144000" cy="369332"/>
          </a:xfrm>
          <a:prstGeom prst="rect">
            <a:avLst/>
          </a:prstGeom>
          <a:noFill/>
          <a:ln w="9525">
            <a:noFill/>
            <a:miter lim="800000"/>
            <a:headEnd/>
            <a:tailEnd/>
          </a:ln>
        </p:spPr>
        <p:txBody>
          <a:bodyPr>
            <a:spAutoFit/>
          </a:bodyPr>
          <a:lstStyle/>
          <a:p>
            <a:endParaRPr lang="ru-RU"/>
          </a:p>
        </p:txBody>
      </p:sp>
      <p:pic>
        <p:nvPicPr>
          <p:cNvPr id="15366" name="Picture 7" descr="0668-1"/>
          <p:cNvPicPr>
            <a:picLocks noChangeAspect="1" noChangeArrowheads="1"/>
          </p:cNvPicPr>
          <p:nvPr/>
        </p:nvPicPr>
        <p:blipFill>
          <a:blip r:embed="rId4" cstate="print"/>
          <a:srcRect l="4863" r="7471"/>
          <a:stretch>
            <a:fillRect/>
          </a:stretch>
        </p:blipFill>
        <p:spPr bwMode="auto">
          <a:xfrm>
            <a:off x="2286000" y="333375"/>
            <a:ext cx="2152650" cy="3714750"/>
          </a:xfrm>
          <a:prstGeom prst="rect">
            <a:avLst/>
          </a:prstGeom>
          <a:noFill/>
          <a:ln w="9525">
            <a:noFill/>
            <a:miter lim="800000"/>
            <a:headEnd/>
            <a:tailEnd/>
          </a:ln>
        </p:spPr>
      </p:pic>
      <p:sp>
        <p:nvSpPr>
          <p:cNvPr id="15367" name="Rectangle 25"/>
          <p:cNvSpPr>
            <a:spLocks noChangeArrowheads="1"/>
          </p:cNvSpPr>
          <p:nvPr/>
        </p:nvSpPr>
        <p:spPr bwMode="auto">
          <a:xfrm>
            <a:off x="4087813" y="1864519"/>
            <a:ext cx="9144000" cy="369332"/>
          </a:xfrm>
          <a:prstGeom prst="rect">
            <a:avLst/>
          </a:prstGeom>
          <a:noFill/>
          <a:ln w="9525">
            <a:noFill/>
            <a:miter lim="800000"/>
            <a:headEnd/>
            <a:tailEnd/>
          </a:ln>
        </p:spPr>
        <p:txBody>
          <a:bodyPr>
            <a:spAutoFit/>
          </a:bodyPr>
          <a:lstStyle/>
          <a:p>
            <a:endParaRPr lang="ru-RU"/>
          </a:p>
        </p:txBody>
      </p:sp>
      <p:pic>
        <p:nvPicPr>
          <p:cNvPr id="15368" name="Picture 24" descr="2"/>
          <p:cNvPicPr>
            <a:picLocks noChangeAspect="1" noChangeArrowheads="1"/>
          </p:cNvPicPr>
          <p:nvPr/>
        </p:nvPicPr>
        <p:blipFill>
          <a:blip r:embed="rId5"/>
          <a:srcRect/>
          <a:stretch>
            <a:fillRect/>
          </a:stretch>
        </p:blipFill>
        <p:spPr bwMode="auto">
          <a:xfrm>
            <a:off x="2209800" y="1314450"/>
            <a:ext cx="990600" cy="1414463"/>
          </a:xfrm>
          <a:prstGeom prst="rect">
            <a:avLst/>
          </a:prstGeom>
          <a:noFill/>
          <a:ln w="9525">
            <a:noFill/>
            <a:miter lim="800000"/>
            <a:headEnd/>
            <a:tailEnd/>
          </a:ln>
        </p:spPr>
      </p:pic>
      <p:sp>
        <p:nvSpPr>
          <p:cNvPr id="15369" name="Rectangle 27"/>
          <p:cNvSpPr>
            <a:spLocks noChangeArrowheads="1"/>
          </p:cNvSpPr>
          <p:nvPr/>
        </p:nvSpPr>
        <p:spPr bwMode="auto">
          <a:xfrm>
            <a:off x="4038600" y="742950"/>
            <a:ext cx="9144000" cy="369332"/>
          </a:xfrm>
          <a:prstGeom prst="rect">
            <a:avLst/>
          </a:prstGeom>
          <a:noFill/>
          <a:ln w="9525">
            <a:noFill/>
            <a:miter lim="800000"/>
            <a:headEnd/>
            <a:tailEnd/>
          </a:ln>
        </p:spPr>
        <p:txBody>
          <a:bodyPr>
            <a:spAutoFit/>
          </a:bodyPr>
          <a:lstStyle/>
          <a:p>
            <a:endParaRPr lang="ru-RU"/>
          </a:p>
        </p:txBody>
      </p:sp>
      <p:pic>
        <p:nvPicPr>
          <p:cNvPr id="15370" name="Picture 26" descr="0672-2"/>
          <p:cNvPicPr>
            <a:picLocks noChangeAspect="1" noChangeArrowheads="1"/>
          </p:cNvPicPr>
          <p:nvPr/>
        </p:nvPicPr>
        <p:blipFill>
          <a:blip r:embed="rId6"/>
          <a:srcRect/>
          <a:stretch>
            <a:fillRect/>
          </a:stretch>
        </p:blipFill>
        <p:spPr bwMode="auto">
          <a:xfrm>
            <a:off x="4572000" y="342901"/>
            <a:ext cx="1809750" cy="3707606"/>
          </a:xfrm>
          <a:prstGeom prst="rect">
            <a:avLst/>
          </a:prstGeom>
          <a:noFill/>
          <a:ln w="9525">
            <a:noFill/>
            <a:miter lim="800000"/>
            <a:headEnd/>
            <a:tailEnd/>
          </a:ln>
        </p:spPr>
      </p:pic>
      <p:sp>
        <p:nvSpPr>
          <p:cNvPr id="15371" name="Rectangle 29"/>
          <p:cNvSpPr>
            <a:spLocks noChangeArrowheads="1"/>
          </p:cNvSpPr>
          <p:nvPr/>
        </p:nvSpPr>
        <p:spPr bwMode="auto">
          <a:xfrm>
            <a:off x="4019550" y="1775222"/>
            <a:ext cx="9144000" cy="369332"/>
          </a:xfrm>
          <a:prstGeom prst="rect">
            <a:avLst/>
          </a:prstGeom>
          <a:noFill/>
          <a:ln w="9525">
            <a:noFill/>
            <a:miter lim="800000"/>
            <a:headEnd/>
            <a:tailEnd/>
          </a:ln>
        </p:spPr>
        <p:txBody>
          <a:bodyPr>
            <a:spAutoFit/>
          </a:bodyPr>
          <a:lstStyle/>
          <a:p>
            <a:endParaRPr lang="ru-RU"/>
          </a:p>
        </p:txBody>
      </p:sp>
      <p:sp>
        <p:nvSpPr>
          <p:cNvPr id="15372" name="Rectangle 31"/>
          <p:cNvSpPr>
            <a:spLocks noChangeArrowheads="1"/>
          </p:cNvSpPr>
          <p:nvPr/>
        </p:nvSpPr>
        <p:spPr bwMode="auto">
          <a:xfrm>
            <a:off x="4019550" y="1775222"/>
            <a:ext cx="9144000" cy="369332"/>
          </a:xfrm>
          <a:prstGeom prst="rect">
            <a:avLst/>
          </a:prstGeom>
          <a:noFill/>
          <a:ln w="9525">
            <a:noFill/>
            <a:miter lim="800000"/>
            <a:headEnd/>
            <a:tailEnd/>
          </a:ln>
        </p:spPr>
        <p:txBody>
          <a:bodyPr>
            <a:spAutoFit/>
          </a:bodyPr>
          <a:lstStyle/>
          <a:p>
            <a:endParaRPr lang="ru-RU"/>
          </a:p>
        </p:txBody>
      </p:sp>
      <p:sp>
        <p:nvSpPr>
          <p:cNvPr id="15373" name="Rectangle 33"/>
          <p:cNvSpPr>
            <a:spLocks noChangeArrowheads="1"/>
          </p:cNvSpPr>
          <p:nvPr/>
        </p:nvSpPr>
        <p:spPr bwMode="auto">
          <a:xfrm>
            <a:off x="4019550" y="1775222"/>
            <a:ext cx="9144000" cy="369332"/>
          </a:xfrm>
          <a:prstGeom prst="rect">
            <a:avLst/>
          </a:prstGeom>
          <a:noFill/>
          <a:ln w="9525">
            <a:noFill/>
            <a:miter lim="800000"/>
            <a:headEnd/>
            <a:tailEnd/>
          </a:ln>
        </p:spPr>
        <p:txBody>
          <a:bodyPr>
            <a:spAutoFit/>
          </a:bodyPr>
          <a:lstStyle/>
          <a:p>
            <a:endParaRPr lang="ru-RU"/>
          </a:p>
        </p:txBody>
      </p:sp>
      <p:sp>
        <p:nvSpPr>
          <p:cNvPr id="15374" name="Rectangle 35"/>
          <p:cNvSpPr>
            <a:spLocks noChangeArrowheads="1"/>
          </p:cNvSpPr>
          <p:nvPr/>
        </p:nvSpPr>
        <p:spPr bwMode="auto">
          <a:xfrm>
            <a:off x="3233738" y="1560910"/>
            <a:ext cx="9144000" cy="369332"/>
          </a:xfrm>
          <a:prstGeom prst="rect">
            <a:avLst/>
          </a:prstGeom>
          <a:noFill/>
          <a:ln w="9525">
            <a:noFill/>
            <a:miter lim="800000"/>
            <a:headEnd/>
            <a:tailEnd/>
          </a:ln>
        </p:spPr>
        <p:txBody>
          <a:bodyPr>
            <a:spAutoFit/>
          </a:bodyPr>
          <a:lstStyle/>
          <a:p>
            <a:endParaRPr lang="ru-RU"/>
          </a:p>
        </p:txBody>
      </p:sp>
      <p:pic>
        <p:nvPicPr>
          <p:cNvPr id="15375" name="Picture 34" descr="0667-1"/>
          <p:cNvPicPr>
            <a:picLocks noChangeAspect="1" noChangeArrowheads="1"/>
          </p:cNvPicPr>
          <p:nvPr/>
        </p:nvPicPr>
        <p:blipFill>
          <a:blip r:embed="rId7"/>
          <a:srcRect l="4880" t="5338" r="3293" b="1004"/>
          <a:stretch>
            <a:fillRect/>
          </a:stretch>
        </p:blipFill>
        <p:spPr bwMode="auto">
          <a:xfrm>
            <a:off x="6469064" y="2057400"/>
            <a:ext cx="2674937" cy="2000250"/>
          </a:xfrm>
          <a:prstGeom prst="rect">
            <a:avLst/>
          </a:prstGeom>
          <a:noFill/>
          <a:ln w="9525">
            <a:noFill/>
            <a:miter lim="800000"/>
            <a:headEnd/>
            <a:tailEnd/>
          </a:ln>
        </p:spPr>
      </p:pic>
      <p:sp>
        <p:nvSpPr>
          <p:cNvPr id="15376" name="Rectangle 37"/>
          <p:cNvSpPr>
            <a:spLocks noChangeArrowheads="1"/>
          </p:cNvSpPr>
          <p:nvPr/>
        </p:nvSpPr>
        <p:spPr bwMode="auto">
          <a:xfrm>
            <a:off x="4019550" y="1775222"/>
            <a:ext cx="9144000" cy="369332"/>
          </a:xfrm>
          <a:prstGeom prst="rect">
            <a:avLst/>
          </a:prstGeom>
          <a:noFill/>
          <a:ln w="9525">
            <a:noFill/>
            <a:miter lim="800000"/>
            <a:headEnd/>
            <a:tailEnd/>
          </a:ln>
        </p:spPr>
        <p:txBody>
          <a:bodyPr>
            <a:spAutoFit/>
          </a:bodyPr>
          <a:lstStyle/>
          <a:p>
            <a:endParaRPr lang="ru-RU"/>
          </a:p>
        </p:txBody>
      </p:sp>
      <p:sp>
        <p:nvSpPr>
          <p:cNvPr id="15377" name="Rectangle 39"/>
          <p:cNvSpPr>
            <a:spLocks noChangeArrowheads="1"/>
          </p:cNvSpPr>
          <p:nvPr/>
        </p:nvSpPr>
        <p:spPr bwMode="auto">
          <a:xfrm>
            <a:off x="3962400" y="1771650"/>
            <a:ext cx="9144000" cy="369332"/>
          </a:xfrm>
          <a:prstGeom prst="rect">
            <a:avLst/>
          </a:prstGeom>
          <a:noFill/>
          <a:ln w="9525">
            <a:noFill/>
            <a:miter lim="800000"/>
            <a:headEnd/>
            <a:tailEnd/>
          </a:ln>
        </p:spPr>
        <p:txBody>
          <a:bodyPr>
            <a:spAutoFit/>
          </a:bodyPr>
          <a:lstStyle/>
          <a:p>
            <a:endParaRPr lang="ru-RU"/>
          </a:p>
        </p:txBody>
      </p:sp>
      <p:pic>
        <p:nvPicPr>
          <p:cNvPr id="15378" name="Picture 38" descr="3"/>
          <p:cNvPicPr>
            <a:picLocks noChangeAspect="1" noChangeArrowheads="1"/>
          </p:cNvPicPr>
          <p:nvPr/>
        </p:nvPicPr>
        <p:blipFill>
          <a:blip r:embed="rId8" cstate="print"/>
          <a:srcRect/>
          <a:stretch>
            <a:fillRect/>
          </a:stretch>
        </p:blipFill>
        <p:spPr bwMode="auto">
          <a:xfrm>
            <a:off x="6172200" y="342901"/>
            <a:ext cx="1104900" cy="1593056"/>
          </a:xfrm>
          <a:prstGeom prst="rect">
            <a:avLst/>
          </a:prstGeom>
          <a:noFill/>
          <a:ln w="9525">
            <a:noFill/>
            <a:miter lim="800000"/>
            <a:headEnd/>
            <a:tailEnd/>
          </a:ln>
        </p:spPr>
      </p:pic>
      <p:sp>
        <p:nvSpPr>
          <p:cNvPr id="2088" name="Rectangle 40"/>
          <p:cNvSpPr>
            <a:spLocks noChangeArrowheads="1"/>
          </p:cNvSpPr>
          <p:nvPr/>
        </p:nvSpPr>
        <p:spPr bwMode="auto">
          <a:xfrm>
            <a:off x="0" y="0"/>
            <a:ext cx="9144000" cy="341632"/>
          </a:xfrm>
          <a:prstGeom prst="rect">
            <a:avLst/>
          </a:prstGeom>
          <a:noFill/>
          <a:ln w="9525">
            <a:noFill/>
            <a:miter lim="800000"/>
            <a:headEnd/>
            <a:tailEnd/>
          </a:ln>
          <a:effectLst/>
        </p:spPr>
        <p:txBody>
          <a:bodyPr bIns="0">
            <a:spAutoFit/>
          </a:bodyPr>
          <a:lstStyle/>
          <a:p>
            <a:pPr algn="ctr">
              <a:lnSpc>
                <a:spcPct val="80000"/>
              </a:lnSpc>
              <a:defRPr/>
            </a:pPr>
            <a:r>
              <a:rPr lang="ru-RU" sz="2400" b="1" dirty="0">
                <a:solidFill>
                  <a:srgbClr val="660066"/>
                </a:solidFill>
                <a:effectLst>
                  <a:outerShdw blurRad="38100" dist="38100" dir="2700000" algn="tl">
                    <a:srgbClr val="000000"/>
                  </a:outerShdw>
                </a:effectLst>
                <a:latin typeface="Arial" charset="0"/>
                <a:cs typeface="Arial" charset="0"/>
              </a:rPr>
              <a:t>ВИДЫ ДЕФОРМАЦИЙ ПОЗВОНОЧНИКА</a:t>
            </a:r>
            <a:endParaRPr lang="ru-RU" sz="2400" dirty="0">
              <a:solidFill>
                <a:srgbClr val="FFFF00"/>
              </a:solidFill>
              <a:effectLst>
                <a:outerShdw blurRad="38100" dist="38100" dir="2700000" algn="tl">
                  <a:srgbClr val="000000"/>
                </a:outerShdw>
              </a:effectLst>
              <a:latin typeface="Arial" charset="0"/>
            </a:endParaRPr>
          </a:p>
        </p:txBody>
      </p:sp>
      <p:sp>
        <p:nvSpPr>
          <p:cNvPr id="2089" name="Rectangle 41"/>
          <p:cNvSpPr>
            <a:spLocks noChangeArrowheads="1"/>
          </p:cNvSpPr>
          <p:nvPr/>
        </p:nvSpPr>
        <p:spPr bwMode="auto">
          <a:xfrm>
            <a:off x="0" y="4114800"/>
            <a:ext cx="2171700" cy="800100"/>
          </a:xfrm>
          <a:prstGeom prst="rect">
            <a:avLst/>
          </a:prstGeom>
          <a:noFill/>
          <a:ln w="9525">
            <a:noFill/>
            <a:miter lim="800000"/>
            <a:headEnd/>
            <a:tailEnd/>
          </a:ln>
          <a:effectLst/>
        </p:spPr>
        <p:txBody>
          <a:bodyPr/>
          <a:lstStyle/>
          <a:p>
            <a:pPr algn="ctr">
              <a:defRPr/>
            </a:pPr>
            <a:r>
              <a:rPr lang="ru-RU" sz="1600" b="1">
                <a:solidFill>
                  <a:srgbClr val="660066"/>
                </a:solidFill>
                <a:latin typeface="Arial" charset="0"/>
                <a:cs typeface="Arial" charset="0"/>
              </a:rPr>
              <a:t>Сколиоз в грудном отделе</a:t>
            </a:r>
          </a:p>
          <a:p>
            <a:pPr algn="ctr" eaLnBrk="0" hangingPunct="0">
              <a:defRPr/>
            </a:pPr>
            <a:r>
              <a:rPr lang="ru-RU" sz="1600" b="1">
                <a:solidFill>
                  <a:srgbClr val="660066"/>
                </a:solidFill>
                <a:latin typeface="Arial" charset="0"/>
                <a:cs typeface="Arial" charset="0"/>
              </a:rPr>
              <a:t>Больной М., 15 лет</a:t>
            </a:r>
          </a:p>
          <a:p>
            <a:pPr algn="ctr" eaLnBrk="0" hangingPunct="0">
              <a:defRPr/>
            </a:pPr>
            <a:endParaRPr lang="ru-RU" sz="1600">
              <a:solidFill>
                <a:srgbClr val="FFFF66"/>
              </a:solidFill>
              <a:effectLst>
                <a:outerShdw blurRad="38100" dist="38100" dir="2700000" algn="tl">
                  <a:srgbClr val="000000"/>
                </a:outerShdw>
              </a:effectLst>
              <a:latin typeface="Arial" charset="0"/>
            </a:endParaRPr>
          </a:p>
        </p:txBody>
      </p:sp>
      <p:sp>
        <p:nvSpPr>
          <p:cNvPr id="2090" name="Rectangle 42"/>
          <p:cNvSpPr>
            <a:spLocks noChangeArrowheads="1"/>
          </p:cNvSpPr>
          <p:nvPr/>
        </p:nvSpPr>
        <p:spPr bwMode="auto">
          <a:xfrm>
            <a:off x="2114550" y="3924301"/>
            <a:ext cx="2133600" cy="1077218"/>
          </a:xfrm>
          <a:prstGeom prst="rect">
            <a:avLst/>
          </a:prstGeom>
          <a:noFill/>
          <a:ln w="9525">
            <a:noFill/>
            <a:miter lim="800000"/>
            <a:headEnd/>
            <a:tailEnd/>
          </a:ln>
          <a:effectLst/>
        </p:spPr>
        <p:txBody>
          <a:bodyPr wrap="square">
            <a:spAutoFit/>
          </a:bodyPr>
          <a:lstStyle/>
          <a:p>
            <a:pPr algn="ctr">
              <a:defRPr/>
            </a:pPr>
            <a:r>
              <a:rPr lang="ru-RU" sz="1600" b="1" dirty="0">
                <a:solidFill>
                  <a:srgbClr val="660066"/>
                </a:solidFill>
                <a:latin typeface="Arial" charset="0"/>
                <a:cs typeface="Arial" charset="0"/>
              </a:rPr>
              <a:t>Сколиоз в</a:t>
            </a:r>
          </a:p>
          <a:p>
            <a:pPr algn="ctr">
              <a:defRPr/>
            </a:pPr>
            <a:r>
              <a:rPr lang="ru-RU" sz="1600" b="1" dirty="0">
                <a:solidFill>
                  <a:srgbClr val="660066"/>
                </a:solidFill>
                <a:latin typeface="Arial" charset="0"/>
                <a:cs typeface="Arial" charset="0"/>
              </a:rPr>
              <a:t>поясничном отделе</a:t>
            </a:r>
          </a:p>
          <a:p>
            <a:pPr algn="ctr">
              <a:defRPr/>
            </a:pPr>
            <a:r>
              <a:rPr lang="ru-RU" sz="1600" b="1" dirty="0">
                <a:solidFill>
                  <a:srgbClr val="660066"/>
                </a:solidFill>
                <a:latin typeface="Arial" charset="0"/>
                <a:cs typeface="Arial" charset="0"/>
              </a:rPr>
              <a:t>Больная Б., 15 лет</a:t>
            </a:r>
            <a:r>
              <a:rPr lang="ru-RU" sz="1600" dirty="0">
                <a:solidFill>
                  <a:srgbClr val="FFFF66"/>
                </a:solidFill>
                <a:effectLst>
                  <a:outerShdw blurRad="38100" dist="38100" dir="2700000" algn="tl">
                    <a:srgbClr val="000000"/>
                  </a:outerShdw>
                </a:effectLst>
                <a:latin typeface="Arial" charset="0"/>
              </a:rPr>
              <a:t> </a:t>
            </a:r>
          </a:p>
        </p:txBody>
      </p:sp>
      <p:sp>
        <p:nvSpPr>
          <p:cNvPr id="2091" name="Rectangle 43"/>
          <p:cNvSpPr>
            <a:spLocks noChangeArrowheads="1"/>
          </p:cNvSpPr>
          <p:nvPr/>
        </p:nvSpPr>
        <p:spPr bwMode="auto">
          <a:xfrm>
            <a:off x="4343400" y="4114800"/>
            <a:ext cx="2133600" cy="830997"/>
          </a:xfrm>
          <a:prstGeom prst="rect">
            <a:avLst/>
          </a:prstGeom>
          <a:noFill/>
          <a:ln w="9525">
            <a:noFill/>
            <a:miter lim="800000"/>
            <a:headEnd/>
            <a:tailEnd/>
          </a:ln>
          <a:effectLst/>
        </p:spPr>
        <p:txBody>
          <a:bodyPr>
            <a:spAutoFit/>
          </a:bodyPr>
          <a:lstStyle/>
          <a:p>
            <a:pPr algn="ctr">
              <a:defRPr/>
            </a:pPr>
            <a:r>
              <a:rPr lang="ru-RU" sz="1600" b="1" dirty="0" err="1">
                <a:solidFill>
                  <a:srgbClr val="660066"/>
                </a:solidFill>
                <a:latin typeface="Arial" charset="0"/>
                <a:cs typeface="Arial" charset="0"/>
              </a:rPr>
              <a:t>Грудо-поясничный</a:t>
            </a:r>
            <a:r>
              <a:rPr lang="ru-RU" sz="1600" b="1" dirty="0">
                <a:solidFill>
                  <a:srgbClr val="660066"/>
                </a:solidFill>
                <a:latin typeface="Arial" charset="0"/>
                <a:cs typeface="Arial" charset="0"/>
              </a:rPr>
              <a:t> сколиоз</a:t>
            </a:r>
          </a:p>
          <a:p>
            <a:pPr eaLnBrk="0" hangingPunct="0">
              <a:defRPr/>
            </a:pPr>
            <a:r>
              <a:rPr lang="ru-RU" sz="1600" b="1" dirty="0">
                <a:solidFill>
                  <a:srgbClr val="660066"/>
                </a:solidFill>
                <a:latin typeface="Arial" charset="0"/>
                <a:cs typeface="Arial" charset="0"/>
              </a:rPr>
              <a:t>Больная И., 12 лет</a:t>
            </a:r>
            <a:r>
              <a:rPr lang="ru-RU" sz="1600" dirty="0">
                <a:solidFill>
                  <a:srgbClr val="FFFF66"/>
                </a:solidFill>
                <a:effectLst>
                  <a:outerShdw blurRad="38100" dist="38100" dir="2700000" algn="tl">
                    <a:srgbClr val="000000"/>
                  </a:outerShdw>
                </a:effectLst>
                <a:latin typeface="Arial" charset="0"/>
                <a:cs typeface="Times New Roman" charset="0"/>
              </a:rPr>
              <a:t> </a:t>
            </a:r>
          </a:p>
        </p:txBody>
      </p:sp>
      <p:sp>
        <p:nvSpPr>
          <p:cNvPr id="2092" name="Rectangle 44"/>
          <p:cNvSpPr>
            <a:spLocks noChangeArrowheads="1"/>
          </p:cNvSpPr>
          <p:nvPr/>
        </p:nvSpPr>
        <p:spPr bwMode="auto">
          <a:xfrm>
            <a:off x="6477000" y="4114801"/>
            <a:ext cx="2667000" cy="1077218"/>
          </a:xfrm>
          <a:prstGeom prst="rect">
            <a:avLst/>
          </a:prstGeom>
          <a:noFill/>
          <a:ln w="9525">
            <a:noFill/>
            <a:miter lim="800000"/>
            <a:headEnd/>
            <a:tailEnd/>
          </a:ln>
          <a:effectLst/>
        </p:spPr>
        <p:txBody>
          <a:bodyPr>
            <a:spAutoFit/>
          </a:bodyPr>
          <a:lstStyle/>
          <a:p>
            <a:pPr algn="ctr">
              <a:defRPr/>
            </a:pPr>
            <a:r>
              <a:rPr lang="ru-RU" sz="1600" b="1">
                <a:solidFill>
                  <a:srgbClr val="660066"/>
                </a:solidFill>
                <a:latin typeface="Arial" charset="0"/>
                <a:cs typeface="Arial" charset="0"/>
              </a:rPr>
              <a:t>Компьютерная томография внутренних органов</a:t>
            </a:r>
          </a:p>
          <a:p>
            <a:pPr algn="ctr">
              <a:defRPr/>
            </a:pPr>
            <a:endParaRPr lang="ru-RU" sz="1600">
              <a:solidFill>
                <a:srgbClr val="FFFF66"/>
              </a:solidFill>
              <a:effectLst>
                <a:outerShdw blurRad="38100" dist="38100" dir="2700000" algn="tl">
                  <a:srgbClr val="000000"/>
                </a:outerShdw>
              </a:effectLst>
              <a:latin typeface="Arial" charset="0"/>
              <a:cs typeface="Times New Roman"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3497263" y="1546622"/>
            <a:ext cx="9144000" cy="369332"/>
          </a:xfrm>
          <a:prstGeom prst="rect">
            <a:avLst/>
          </a:prstGeom>
          <a:noFill/>
          <a:ln w="9525">
            <a:noFill/>
            <a:miter lim="800000"/>
            <a:headEnd/>
            <a:tailEnd/>
          </a:ln>
        </p:spPr>
        <p:txBody>
          <a:bodyPr>
            <a:spAutoFit/>
          </a:bodyPr>
          <a:lstStyle/>
          <a:p>
            <a:endParaRPr lang="ru-RU"/>
          </a:p>
        </p:txBody>
      </p:sp>
      <p:pic>
        <p:nvPicPr>
          <p:cNvPr id="16387" name="Picture 2" descr="R12"/>
          <p:cNvPicPr>
            <a:picLocks noChangeAspect="1" noChangeArrowheads="1"/>
          </p:cNvPicPr>
          <p:nvPr/>
        </p:nvPicPr>
        <p:blipFill>
          <a:blip r:embed="rId2" cstate="print"/>
          <a:srcRect/>
          <a:stretch>
            <a:fillRect/>
          </a:stretch>
        </p:blipFill>
        <p:spPr bwMode="auto">
          <a:xfrm>
            <a:off x="6991350" y="342901"/>
            <a:ext cx="2152650" cy="2050256"/>
          </a:xfrm>
          <a:prstGeom prst="rect">
            <a:avLst/>
          </a:prstGeom>
          <a:noFill/>
          <a:ln w="9525">
            <a:noFill/>
            <a:miter lim="800000"/>
            <a:headEnd/>
            <a:tailEnd/>
          </a:ln>
        </p:spPr>
      </p:pic>
      <p:sp>
        <p:nvSpPr>
          <p:cNvPr id="16388" name="Rectangle 5"/>
          <p:cNvSpPr>
            <a:spLocks noChangeArrowheads="1"/>
          </p:cNvSpPr>
          <p:nvPr/>
        </p:nvSpPr>
        <p:spPr bwMode="auto">
          <a:xfrm>
            <a:off x="3490913" y="2000250"/>
            <a:ext cx="9144000" cy="369332"/>
          </a:xfrm>
          <a:prstGeom prst="rect">
            <a:avLst/>
          </a:prstGeom>
          <a:noFill/>
          <a:ln w="9525">
            <a:noFill/>
            <a:miter lim="800000"/>
            <a:headEnd/>
            <a:tailEnd/>
          </a:ln>
        </p:spPr>
        <p:txBody>
          <a:bodyPr>
            <a:spAutoFit/>
          </a:bodyPr>
          <a:lstStyle/>
          <a:p>
            <a:endParaRPr lang="ru-RU"/>
          </a:p>
        </p:txBody>
      </p:sp>
      <p:pic>
        <p:nvPicPr>
          <p:cNvPr id="16389" name="Picture 4" descr="R14"/>
          <p:cNvPicPr>
            <a:picLocks noChangeAspect="1" noChangeArrowheads="1"/>
          </p:cNvPicPr>
          <p:nvPr/>
        </p:nvPicPr>
        <p:blipFill>
          <a:blip r:embed="rId3"/>
          <a:srcRect/>
          <a:stretch>
            <a:fillRect/>
          </a:stretch>
        </p:blipFill>
        <p:spPr bwMode="auto">
          <a:xfrm>
            <a:off x="4724401" y="342900"/>
            <a:ext cx="2163763" cy="1143000"/>
          </a:xfrm>
          <a:prstGeom prst="rect">
            <a:avLst/>
          </a:prstGeom>
          <a:noFill/>
          <a:ln w="9525">
            <a:noFill/>
            <a:miter lim="800000"/>
            <a:headEnd/>
            <a:tailEnd/>
          </a:ln>
        </p:spPr>
      </p:pic>
      <p:sp>
        <p:nvSpPr>
          <p:cNvPr id="16390" name="Rectangle 7"/>
          <p:cNvSpPr>
            <a:spLocks noChangeArrowheads="1"/>
          </p:cNvSpPr>
          <p:nvPr/>
        </p:nvSpPr>
        <p:spPr bwMode="auto">
          <a:xfrm>
            <a:off x="3852863" y="2157413"/>
            <a:ext cx="9144000" cy="369332"/>
          </a:xfrm>
          <a:prstGeom prst="rect">
            <a:avLst/>
          </a:prstGeom>
          <a:noFill/>
          <a:ln w="9525">
            <a:noFill/>
            <a:miter lim="800000"/>
            <a:headEnd/>
            <a:tailEnd/>
          </a:ln>
        </p:spPr>
        <p:txBody>
          <a:bodyPr>
            <a:spAutoFit/>
          </a:bodyPr>
          <a:lstStyle/>
          <a:p>
            <a:endParaRPr lang="ru-RU"/>
          </a:p>
        </p:txBody>
      </p:sp>
      <p:pic>
        <p:nvPicPr>
          <p:cNvPr id="16391" name="Picture 6" descr="R13"/>
          <p:cNvPicPr>
            <a:picLocks noChangeAspect="1" noChangeArrowheads="1"/>
          </p:cNvPicPr>
          <p:nvPr/>
        </p:nvPicPr>
        <p:blipFill>
          <a:blip r:embed="rId4"/>
          <a:srcRect/>
          <a:stretch>
            <a:fillRect/>
          </a:stretch>
        </p:blipFill>
        <p:spPr bwMode="auto">
          <a:xfrm>
            <a:off x="7391401" y="2571750"/>
            <a:ext cx="1439863" cy="828675"/>
          </a:xfrm>
          <a:prstGeom prst="rect">
            <a:avLst/>
          </a:prstGeom>
          <a:noFill/>
          <a:ln w="9525">
            <a:noFill/>
            <a:miter lim="800000"/>
            <a:headEnd/>
            <a:tailEnd/>
          </a:ln>
        </p:spPr>
      </p:pic>
      <p:sp>
        <p:nvSpPr>
          <p:cNvPr id="16392" name="Rectangle 9"/>
          <p:cNvSpPr>
            <a:spLocks noChangeArrowheads="1"/>
          </p:cNvSpPr>
          <p:nvPr/>
        </p:nvSpPr>
        <p:spPr bwMode="auto">
          <a:xfrm>
            <a:off x="3490913" y="1453754"/>
            <a:ext cx="9144000" cy="369332"/>
          </a:xfrm>
          <a:prstGeom prst="rect">
            <a:avLst/>
          </a:prstGeom>
          <a:noFill/>
          <a:ln w="9525">
            <a:noFill/>
            <a:miter lim="800000"/>
            <a:headEnd/>
            <a:tailEnd/>
          </a:ln>
        </p:spPr>
        <p:txBody>
          <a:bodyPr>
            <a:spAutoFit/>
          </a:bodyPr>
          <a:lstStyle/>
          <a:p>
            <a:endParaRPr lang="ru-RU"/>
          </a:p>
        </p:txBody>
      </p:sp>
      <p:pic>
        <p:nvPicPr>
          <p:cNvPr id="16393" name="Picture 8" descr="R19"/>
          <p:cNvPicPr>
            <a:picLocks noChangeAspect="1" noChangeArrowheads="1"/>
          </p:cNvPicPr>
          <p:nvPr/>
        </p:nvPicPr>
        <p:blipFill>
          <a:blip r:embed="rId5" cstate="print"/>
          <a:srcRect/>
          <a:stretch>
            <a:fillRect/>
          </a:stretch>
        </p:blipFill>
        <p:spPr bwMode="auto">
          <a:xfrm>
            <a:off x="2209801" y="800100"/>
            <a:ext cx="2163763" cy="2235994"/>
          </a:xfrm>
          <a:prstGeom prst="rect">
            <a:avLst/>
          </a:prstGeom>
          <a:noFill/>
          <a:ln w="9525">
            <a:noFill/>
            <a:miter lim="800000"/>
            <a:headEnd/>
            <a:tailEnd/>
          </a:ln>
        </p:spPr>
      </p:pic>
      <p:sp>
        <p:nvSpPr>
          <p:cNvPr id="16394" name="Rectangle 11"/>
          <p:cNvSpPr>
            <a:spLocks noChangeArrowheads="1"/>
          </p:cNvSpPr>
          <p:nvPr/>
        </p:nvSpPr>
        <p:spPr bwMode="auto">
          <a:xfrm>
            <a:off x="0" y="914400"/>
            <a:ext cx="9144000" cy="276999"/>
          </a:xfrm>
          <a:prstGeom prst="rect">
            <a:avLst/>
          </a:prstGeom>
          <a:noFill/>
          <a:ln w="9525">
            <a:noFill/>
            <a:miter lim="800000"/>
            <a:headEnd/>
            <a:tailEnd/>
          </a:ln>
        </p:spPr>
        <p:txBody>
          <a:bodyPr>
            <a:spAutoFit/>
          </a:bodyPr>
          <a:lstStyle/>
          <a:p>
            <a:r>
              <a:rPr lang="ru-RU" sz="1200">
                <a:cs typeface="Times New Roman" pitchFamily="18" charset="0"/>
              </a:rPr>
              <a:t>           </a:t>
            </a:r>
            <a:endParaRPr lang="ru-RU" sz="2400"/>
          </a:p>
        </p:txBody>
      </p:sp>
      <p:pic>
        <p:nvPicPr>
          <p:cNvPr id="16395" name="Picture 10" descr="R17"/>
          <p:cNvPicPr>
            <a:picLocks noChangeAspect="1" noChangeArrowheads="1"/>
          </p:cNvPicPr>
          <p:nvPr/>
        </p:nvPicPr>
        <p:blipFill>
          <a:blip r:embed="rId6" cstate="print"/>
          <a:srcRect/>
          <a:stretch>
            <a:fillRect/>
          </a:stretch>
        </p:blipFill>
        <p:spPr bwMode="auto">
          <a:xfrm>
            <a:off x="0" y="342900"/>
            <a:ext cx="1943100" cy="3300413"/>
          </a:xfrm>
          <a:prstGeom prst="rect">
            <a:avLst/>
          </a:prstGeom>
          <a:noFill/>
          <a:ln w="9525">
            <a:noFill/>
            <a:miter lim="800000"/>
            <a:headEnd/>
            <a:tailEnd/>
          </a:ln>
        </p:spPr>
      </p:pic>
      <p:sp>
        <p:nvSpPr>
          <p:cNvPr id="4108" name="Rectangle 12"/>
          <p:cNvSpPr>
            <a:spLocks noChangeArrowheads="1"/>
          </p:cNvSpPr>
          <p:nvPr/>
        </p:nvSpPr>
        <p:spPr bwMode="auto">
          <a:xfrm>
            <a:off x="0" y="0"/>
            <a:ext cx="9144000" cy="461665"/>
          </a:xfrm>
          <a:prstGeom prst="rect">
            <a:avLst/>
          </a:prstGeom>
          <a:noFill/>
          <a:ln w="9525">
            <a:noFill/>
            <a:miter lim="800000"/>
            <a:headEnd/>
            <a:tailEnd/>
          </a:ln>
          <a:effectLst/>
        </p:spPr>
        <p:txBody>
          <a:bodyPr>
            <a:spAutoFit/>
          </a:bodyPr>
          <a:lstStyle/>
          <a:p>
            <a:pPr algn="ctr">
              <a:defRPr/>
            </a:pPr>
            <a:r>
              <a:rPr lang="ru-RU" sz="2400" b="1">
                <a:solidFill>
                  <a:srgbClr val="660066"/>
                </a:solidFill>
                <a:effectLst>
                  <a:outerShdw blurRad="38100" dist="38100" dir="2700000" algn="tl">
                    <a:srgbClr val="000000"/>
                  </a:outerShdw>
                </a:effectLst>
                <a:latin typeface="Arial" charset="0"/>
                <a:cs typeface="Arial" charset="0"/>
              </a:rPr>
              <a:t>АППАРАТЫ</a:t>
            </a:r>
            <a:r>
              <a:rPr lang="ru-RU" sz="2400" b="1">
                <a:solidFill>
                  <a:srgbClr val="FFFF00"/>
                </a:solidFill>
                <a:effectLst>
                  <a:outerShdw blurRad="38100" dist="38100" dir="2700000" algn="tl">
                    <a:srgbClr val="000000"/>
                  </a:outerShdw>
                </a:effectLst>
                <a:latin typeface="Arial" charset="0"/>
                <a:cs typeface="Times New Roman" charset="0"/>
              </a:rPr>
              <a:t> </a:t>
            </a:r>
            <a:r>
              <a:rPr lang="ru-RU" sz="2400" b="1">
                <a:solidFill>
                  <a:srgbClr val="660066"/>
                </a:solidFill>
                <a:effectLst>
                  <a:outerShdw blurRad="38100" dist="38100" dir="2700000" algn="tl">
                    <a:srgbClr val="000000"/>
                  </a:outerShdw>
                </a:effectLst>
                <a:latin typeface="Arial" charset="0"/>
                <a:cs typeface="Arial" charset="0"/>
              </a:rPr>
              <a:t>ДЛЯ КОРРЕКЦИИ ПОЗВОНОЧНИКА</a:t>
            </a:r>
            <a:r>
              <a:rPr lang="ru-RU" sz="2400" b="1">
                <a:solidFill>
                  <a:srgbClr val="FFFF00"/>
                </a:solidFill>
                <a:effectLst>
                  <a:outerShdw blurRad="38100" dist="38100" dir="2700000" algn="tl">
                    <a:srgbClr val="000000"/>
                  </a:outerShdw>
                </a:effectLst>
                <a:latin typeface="Arial" charset="0"/>
                <a:cs typeface="Times New Roman" charset="0"/>
              </a:rPr>
              <a:t> </a:t>
            </a:r>
          </a:p>
        </p:txBody>
      </p:sp>
      <p:sp>
        <p:nvSpPr>
          <p:cNvPr id="16397" name="Rectangle 14"/>
          <p:cNvSpPr>
            <a:spLocks noChangeArrowheads="1"/>
          </p:cNvSpPr>
          <p:nvPr/>
        </p:nvSpPr>
        <p:spPr bwMode="auto">
          <a:xfrm>
            <a:off x="3490913" y="1732360"/>
            <a:ext cx="9144000" cy="369332"/>
          </a:xfrm>
          <a:prstGeom prst="rect">
            <a:avLst/>
          </a:prstGeom>
          <a:noFill/>
          <a:ln w="9525">
            <a:noFill/>
            <a:miter lim="800000"/>
            <a:headEnd/>
            <a:tailEnd/>
          </a:ln>
        </p:spPr>
        <p:txBody>
          <a:bodyPr>
            <a:spAutoFit/>
          </a:bodyPr>
          <a:lstStyle/>
          <a:p>
            <a:endParaRPr lang="ru-RU"/>
          </a:p>
        </p:txBody>
      </p:sp>
      <p:pic>
        <p:nvPicPr>
          <p:cNvPr id="16398" name="Picture 13" descr="R15"/>
          <p:cNvPicPr>
            <a:picLocks noChangeAspect="1" noChangeArrowheads="1"/>
          </p:cNvPicPr>
          <p:nvPr/>
        </p:nvPicPr>
        <p:blipFill>
          <a:blip r:embed="rId7"/>
          <a:srcRect/>
          <a:stretch>
            <a:fillRect/>
          </a:stretch>
        </p:blipFill>
        <p:spPr bwMode="auto">
          <a:xfrm>
            <a:off x="4724401" y="1732360"/>
            <a:ext cx="2163763" cy="1678781"/>
          </a:xfrm>
          <a:prstGeom prst="rect">
            <a:avLst/>
          </a:prstGeom>
          <a:noFill/>
          <a:ln w="9525">
            <a:noFill/>
            <a:miter lim="800000"/>
            <a:headEnd/>
            <a:tailEnd/>
          </a:ln>
        </p:spPr>
      </p:pic>
      <p:sp>
        <p:nvSpPr>
          <p:cNvPr id="4111" name="Rectangle 15"/>
          <p:cNvSpPr>
            <a:spLocks noChangeArrowheads="1"/>
          </p:cNvSpPr>
          <p:nvPr/>
        </p:nvSpPr>
        <p:spPr bwMode="auto">
          <a:xfrm>
            <a:off x="0" y="3686175"/>
            <a:ext cx="1981200" cy="1200329"/>
          </a:xfrm>
          <a:prstGeom prst="rect">
            <a:avLst/>
          </a:prstGeom>
          <a:noFill/>
          <a:ln w="9525">
            <a:noFill/>
            <a:miter lim="800000"/>
            <a:headEnd/>
            <a:tailEnd/>
          </a:ln>
          <a:effectLst/>
        </p:spPr>
        <p:txBody>
          <a:bodyPr wrap="square">
            <a:spAutoFit/>
          </a:bodyPr>
          <a:lstStyle/>
          <a:p>
            <a:pPr algn="ctr">
              <a:defRPr/>
            </a:pPr>
            <a:r>
              <a:rPr lang="ru-RU" sz="1200" b="1" dirty="0">
                <a:solidFill>
                  <a:srgbClr val="660066"/>
                </a:solidFill>
                <a:latin typeface="Arial" charset="0"/>
                <a:cs typeface="Arial" charset="0"/>
              </a:rPr>
              <a:t>Патент 94032301/14</a:t>
            </a:r>
          </a:p>
          <a:p>
            <a:pPr algn="ctr">
              <a:defRPr/>
            </a:pPr>
            <a:r>
              <a:rPr lang="ru-RU" sz="1200" b="1" dirty="0">
                <a:solidFill>
                  <a:srgbClr val="660066"/>
                </a:solidFill>
                <a:latin typeface="Arial" charset="0"/>
                <a:cs typeface="Arial" charset="0"/>
              </a:rPr>
              <a:t>Ю.А. </a:t>
            </a:r>
            <a:r>
              <a:rPr lang="ru-RU" sz="1200" b="1" dirty="0" err="1">
                <a:solidFill>
                  <a:srgbClr val="660066"/>
                </a:solidFill>
                <a:latin typeface="Arial" charset="0"/>
                <a:cs typeface="Arial" charset="0"/>
              </a:rPr>
              <a:t>Гольцев</a:t>
            </a:r>
            <a:endParaRPr lang="ru-RU" sz="1200" b="1" dirty="0">
              <a:solidFill>
                <a:srgbClr val="660066"/>
              </a:solidFill>
              <a:latin typeface="Arial" charset="0"/>
              <a:cs typeface="Arial" charset="0"/>
            </a:endParaRPr>
          </a:p>
          <a:p>
            <a:pPr algn="ctr">
              <a:defRPr/>
            </a:pPr>
            <a:r>
              <a:rPr lang="ru-RU" sz="1200" b="1" dirty="0">
                <a:solidFill>
                  <a:srgbClr val="660066"/>
                </a:solidFill>
                <a:latin typeface="Arial" charset="0"/>
                <a:cs typeface="Arial" charset="0"/>
              </a:rPr>
              <a:t>Устройство для хирургического лечения деформации позвоночника</a:t>
            </a:r>
            <a:r>
              <a:rPr lang="ru-RU" sz="1200" dirty="0">
                <a:solidFill>
                  <a:srgbClr val="FFFF66"/>
                </a:solidFill>
                <a:effectLst>
                  <a:outerShdw blurRad="38100" dist="38100" dir="2700000" algn="tl">
                    <a:srgbClr val="000000"/>
                  </a:outerShdw>
                </a:effectLst>
                <a:latin typeface="Arial" charset="0"/>
                <a:cs typeface="Times New Roman" charset="0"/>
              </a:rPr>
              <a:t> </a:t>
            </a:r>
          </a:p>
        </p:txBody>
      </p:sp>
      <p:sp>
        <p:nvSpPr>
          <p:cNvPr id="16400" name="Rectangle 17"/>
          <p:cNvSpPr>
            <a:spLocks noChangeArrowheads="1"/>
          </p:cNvSpPr>
          <p:nvPr/>
        </p:nvSpPr>
        <p:spPr bwMode="auto">
          <a:xfrm>
            <a:off x="2019300" y="3305175"/>
            <a:ext cx="2667000" cy="1569660"/>
          </a:xfrm>
          <a:prstGeom prst="rect">
            <a:avLst/>
          </a:prstGeom>
          <a:noFill/>
          <a:ln w="9525">
            <a:noFill/>
            <a:miter lim="800000"/>
            <a:headEnd/>
            <a:tailEnd/>
          </a:ln>
        </p:spPr>
        <p:txBody>
          <a:bodyPr>
            <a:spAutoFit/>
          </a:bodyPr>
          <a:lstStyle/>
          <a:p>
            <a:pPr algn="ctr"/>
            <a:r>
              <a:rPr lang="ru-RU" sz="1200" b="1" dirty="0">
                <a:solidFill>
                  <a:srgbClr val="660066"/>
                </a:solidFill>
                <a:latin typeface="Arial" pitchFamily="34" charset="0"/>
                <a:cs typeface="Arial" pitchFamily="34" charset="0"/>
              </a:rPr>
              <a:t>Патент №4016435/14</a:t>
            </a:r>
          </a:p>
          <a:p>
            <a:pPr algn="ctr"/>
            <a:r>
              <a:rPr lang="ru-RU" sz="1200" b="1" dirty="0">
                <a:solidFill>
                  <a:srgbClr val="660066"/>
                </a:solidFill>
                <a:latin typeface="Arial" pitchFamily="34" charset="0"/>
                <a:cs typeface="Arial" pitchFamily="34" charset="0"/>
              </a:rPr>
              <a:t>А.К. </a:t>
            </a:r>
            <a:r>
              <a:rPr lang="ru-RU" sz="1200" b="1" dirty="0" err="1">
                <a:solidFill>
                  <a:srgbClr val="660066"/>
                </a:solidFill>
                <a:latin typeface="Arial" pitchFamily="34" charset="0"/>
                <a:cs typeface="Arial" pitchFamily="34" charset="0"/>
              </a:rPr>
              <a:t>Дулаев</a:t>
            </a:r>
            <a:r>
              <a:rPr lang="ru-RU" sz="1200" b="1" dirty="0">
                <a:solidFill>
                  <a:srgbClr val="660066"/>
                </a:solidFill>
                <a:latin typeface="Arial" pitchFamily="34" charset="0"/>
                <a:cs typeface="Arial" pitchFamily="34" charset="0"/>
              </a:rPr>
              <a:t>,</a:t>
            </a:r>
          </a:p>
          <a:p>
            <a:pPr algn="ctr"/>
            <a:r>
              <a:rPr lang="ru-RU" sz="1200" b="1" dirty="0">
                <a:solidFill>
                  <a:srgbClr val="660066"/>
                </a:solidFill>
                <a:latin typeface="Arial" pitchFamily="34" charset="0"/>
                <a:cs typeface="Arial" pitchFamily="34" charset="0"/>
              </a:rPr>
              <a:t>С.А. Борисов,</a:t>
            </a:r>
          </a:p>
          <a:p>
            <a:pPr algn="ctr"/>
            <a:r>
              <a:rPr lang="ru-RU" sz="1200" b="1" dirty="0">
                <a:solidFill>
                  <a:srgbClr val="660066"/>
                </a:solidFill>
                <a:latin typeface="Arial" pitchFamily="34" charset="0"/>
                <a:cs typeface="Arial" pitchFamily="34" charset="0"/>
              </a:rPr>
              <a:t>А.В. </a:t>
            </a:r>
            <a:r>
              <a:rPr lang="ru-RU" sz="1200" b="1" dirty="0" err="1">
                <a:solidFill>
                  <a:srgbClr val="660066"/>
                </a:solidFill>
                <a:latin typeface="Arial" pitchFamily="34" charset="0"/>
                <a:cs typeface="Arial" pitchFamily="34" charset="0"/>
              </a:rPr>
              <a:t>Дадыкин</a:t>
            </a:r>
            <a:r>
              <a:rPr lang="ru-RU" sz="1200" b="1" dirty="0">
                <a:solidFill>
                  <a:srgbClr val="660066"/>
                </a:solidFill>
                <a:latin typeface="Arial" pitchFamily="34" charset="0"/>
                <a:cs typeface="Arial" pitchFamily="34" charset="0"/>
              </a:rPr>
              <a:t> </a:t>
            </a:r>
          </a:p>
          <a:p>
            <a:pPr algn="ctr"/>
            <a:r>
              <a:rPr lang="ru-RU" sz="1200" b="1" dirty="0">
                <a:solidFill>
                  <a:srgbClr val="660066"/>
                </a:solidFill>
                <a:latin typeface="Arial" pitchFamily="34" charset="0"/>
                <a:cs typeface="Arial" pitchFamily="34" charset="0"/>
              </a:rPr>
              <a:t>Способ хирургической </a:t>
            </a:r>
          </a:p>
          <a:p>
            <a:pPr algn="ctr"/>
            <a:r>
              <a:rPr lang="ru-RU" sz="1200" b="1" dirty="0">
                <a:solidFill>
                  <a:srgbClr val="660066"/>
                </a:solidFill>
                <a:latin typeface="Arial" pitchFamily="34" charset="0"/>
                <a:cs typeface="Arial" pitchFamily="34" charset="0"/>
              </a:rPr>
              <a:t>коррекции и стабилизации</a:t>
            </a:r>
          </a:p>
          <a:p>
            <a:pPr algn="ctr"/>
            <a:r>
              <a:rPr lang="ru-RU" sz="1200" b="1" dirty="0">
                <a:solidFill>
                  <a:srgbClr val="660066"/>
                </a:solidFill>
                <a:latin typeface="Arial" pitchFamily="34" charset="0"/>
                <a:cs typeface="Arial" pitchFamily="34" charset="0"/>
              </a:rPr>
              <a:t> позвоночника для его</a:t>
            </a:r>
          </a:p>
          <a:p>
            <a:pPr algn="ctr"/>
            <a:r>
              <a:rPr lang="ru-RU" sz="1200" b="1" dirty="0">
                <a:solidFill>
                  <a:srgbClr val="660066"/>
                </a:solidFill>
                <a:latin typeface="Arial" pitchFamily="34" charset="0"/>
                <a:cs typeface="Arial" pitchFamily="34" charset="0"/>
              </a:rPr>
              <a:t> осуществления</a:t>
            </a:r>
          </a:p>
        </p:txBody>
      </p:sp>
      <p:sp>
        <p:nvSpPr>
          <p:cNvPr id="16401" name="Rectangle 20"/>
          <p:cNvSpPr>
            <a:spLocks noChangeArrowheads="1"/>
          </p:cNvSpPr>
          <p:nvPr/>
        </p:nvSpPr>
        <p:spPr bwMode="auto">
          <a:xfrm>
            <a:off x="6858000" y="3600450"/>
            <a:ext cx="2057400" cy="1261884"/>
          </a:xfrm>
          <a:prstGeom prst="rect">
            <a:avLst/>
          </a:prstGeom>
          <a:noFill/>
          <a:ln w="9525">
            <a:noFill/>
            <a:miter lim="800000"/>
            <a:headEnd/>
            <a:tailEnd/>
          </a:ln>
        </p:spPr>
        <p:txBody>
          <a:bodyPr>
            <a:spAutoFit/>
          </a:bodyPr>
          <a:lstStyle/>
          <a:p>
            <a:pPr algn="ctr"/>
            <a:r>
              <a:rPr lang="ru-RU" sz="1200" b="1" dirty="0">
                <a:solidFill>
                  <a:srgbClr val="660066"/>
                </a:solidFill>
                <a:latin typeface="Arial" pitchFamily="34" charset="0"/>
                <a:cs typeface="Arial" pitchFamily="34" charset="0"/>
              </a:rPr>
              <a:t>А.С. </a:t>
            </a:r>
            <a:r>
              <a:rPr lang="en-US" sz="1200" b="1" dirty="0">
                <a:solidFill>
                  <a:srgbClr val="660066"/>
                </a:solidFill>
                <a:latin typeface="Arial" pitchFamily="34" charset="0"/>
                <a:cs typeface="Arial" pitchFamily="34" charset="0"/>
              </a:rPr>
              <a:t>SU</a:t>
            </a:r>
            <a:r>
              <a:rPr lang="ru-RU" sz="1200" b="1" dirty="0">
                <a:solidFill>
                  <a:srgbClr val="660066"/>
                </a:solidFill>
                <a:latin typeface="Arial" pitchFamily="34" charset="0"/>
                <a:cs typeface="Arial" pitchFamily="34" charset="0"/>
              </a:rPr>
              <a:t> 1084017</a:t>
            </a:r>
          </a:p>
          <a:p>
            <a:pPr algn="ctr"/>
            <a:r>
              <a:rPr lang="ru-RU" sz="1200" b="1" dirty="0">
                <a:solidFill>
                  <a:srgbClr val="660066"/>
                </a:solidFill>
                <a:latin typeface="Arial" pitchFamily="34" charset="0"/>
                <a:cs typeface="Arial" pitchFamily="34" charset="0"/>
              </a:rPr>
              <a:t> В.А. </a:t>
            </a:r>
            <a:r>
              <a:rPr lang="ru-RU" sz="1200" b="1" dirty="0" err="1">
                <a:solidFill>
                  <a:srgbClr val="660066"/>
                </a:solidFill>
                <a:latin typeface="Arial" pitchFamily="34" charset="0"/>
                <a:cs typeface="Arial" pitchFamily="34" charset="0"/>
              </a:rPr>
              <a:t>Корохина</a:t>
            </a:r>
            <a:r>
              <a:rPr lang="ru-RU" sz="1200" b="1" dirty="0">
                <a:solidFill>
                  <a:srgbClr val="660066"/>
                </a:solidFill>
                <a:latin typeface="Arial" pitchFamily="34" charset="0"/>
                <a:cs typeface="Arial" pitchFamily="34" charset="0"/>
              </a:rPr>
              <a:t>   Устройство для </a:t>
            </a:r>
          </a:p>
          <a:p>
            <a:pPr algn="ctr"/>
            <a:r>
              <a:rPr lang="ru-RU" sz="1200" b="1" dirty="0">
                <a:solidFill>
                  <a:srgbClr val="660066"/>
                </a:solidFill>
                <a:latin typeface="Arial" pitchFamily="34" charset="0"/>
                <a:cs typeface="Arial" pitchFamily="34" charset="0"/>
              </a:rPr>
              <a:t>коррекции</a:t>
            </a:r>
          </a:p>
          <a:p>
            <a:pPr algn="ctr"/>
            <a:r>
              <a:rPr lang="ru-RU" sz="1200" b="1" dirty="0">
                <a:solidFill>
                  <a:srgbClr val="660066"/>
                </a:solidFill>
                <a:latin typeface="Arial" pitchFamily="34" charset="0"/>
                <a:cs typeface="Arial" pitchFamily="34" charset="0"/>
              </a:rPr>
              <a:t>позвоночника</a:t>
            </a:r>
          </a:p>
          <a:p>
            <a:pPr algn="ctr"/>
            <a:r>
              <a:rPr lang="ru-RU" sz="1600" b="1" dirty="0">
                <a:solidFill>
                  <a:srgbClr val="660066"/>
                </a:solidFill>
                <a:latin typeface="Arial" pitchFamily="34" charset="0"/>
                <a:cs typeface="Arial" pitchFamily="34" charset="0"/>
              </a:rPr>
              <a:t>  </a:t>
            </a:r>
          </a:p>
        </p:txBody>
      </p:sp>
      <p:sp>
        <p:nvSpPr>
          <p:cNvPr id="16402" name="Rectangle 21"/>
          <p:cNvSpPr>
            <a:spLocks noChangeArrowheads="1"/>
          </p:cNvSpPr>
          <p:nvPr/>
        </p:nvSpPr>
        <p:spPr bwMode="auto">
          <a:xfrm>
            <a:off x="4800600" y="3543300"/>
            <a:ext cx="2057400" cy="1015663"/>
          </a:xfrm>
          <a:prstGeom prst="rect">
            <a:avLst/>
          </a:prstGeom>
          <a:noFill/>
          <a:ln w="9525">
            <a:noFill/>
            <a:miter lim="800000"/>
            <a:headEnd/>
            <a:tailEnd/>
          </a:ln>
        </p:spPr>
        <p:txBody>
          <a:bodyPr>
            <a:spAutoFit/>
          </a:bodyPr>
          <a:lstStyle/>
          <a:p>
            <a:pPr algn="ctr"/>
            <a:r>
              <a:rPr lang="ru-RU" sz="1200" b="1" dirty="0">
                <a:solidFill>
                  <a:srgbClr val="660066"/>
                </a:solidFill>
                <a:latin typeface="Arial" pitchFamily="34" charset="0"/>
                <a:cs typeface="Arial" pitchFamily="34" charset="0"/>
              </a:rPr>
              <a:t>А</a:t>
            </a:r>
            <a:r>
              <a:rPr lang="en-US" sz="1200" b="1" dirty="0">
                <a:solidFill>
                  <a:srgbClr val="660066"/>
                </a:solidFill>
                <a:latin typeface="Arial" pitchFamily="34" charset="0"/>
                <a:cs typeface="Arial" pitchFamily="34" charset="0"/>
              </a:rPr>
              <a:t>.</a:t>
            </a:r>
            <a:r>
              <a:rPr lang="ru-RU" sz="1200" b="1" dirty="0">
                <a:solidFill>
                  <a:srgbClr val="660066"/>
                </a:solidFill>
                <a:latin typeface="Arial" pitchFamily="34" charset="0"/>
                <a:cs typeface="Arial" pitchFamily="34" charset="0"/>
              </a:rPr>
              <a:t>С</a:t>
            </a:r>
            <a:r>
              <a:rPr lang="en-US" sz="1200" b="1" dirty="0">
                <a:solidFill>
                  <a:srgbClr val="660066"/>
                </a:solidFill>
                <a:latin typeface="Arial" pitchFamily="34" charset="0"/>
                <a:cs typeface="Arial" pitchFamily="34" charset="0"/>
              </a:rPr>
              <a:t>. SU 1537237A2</a:t>
            </a:r>
            <a:endParaRPr lang="ru-RU" sz="1200" b="1" dirty="0">
              <a:solidFill>
                <a:srgbClr val="660066"/>
              </a:solidFill>
              <a:latin typeface="Arial" pitchFamily="34" charset="0"/>
              <a:cs typeface="Arial" pitchFamily="34" charset="0"/>
            </a:endParaRPr>
          </a:p>
          <a:p>
            <a:pPr algn="ctr"/>
            <a:r>
              <a:rPr lang="ru-RU" sz="1200" b="1" dirty="0">
                <a:solidFill>
                  <a:srgbClr val="660066"/>
                </a:solidFill>
                <a:latin typeface="Arial" pitchFamily="34" charset="0"/>
                <a:cs typeface="Arial" pitchFamily="34" charset="0"/>
              </a:rPr>
              <a:t>Б.И. </a:t>
            </a:r>
            <a:r>
              <a:rPr lang="ru-RU" sz="1200" b="1" dirty="0" err="1">
                <a:solidFill>
                  <a:srgbClr val="660066"/>
                </a:solidFill>
                <a:latin typeface="Arial" pitchFamily="34" charset="0"/>
                <a:cs typeface="Arial" pitchFamily="34" charset="0"/>
              </a:rPr>
              <a:t>Бызов</a:t>
            </a:r>
            <a:r>
              <a:rPr lang="ru-RU" sz="1200" b="1" dirty="0">
                <a:solidFill>
                  <a:srgbClr val="660066"/>
                </a:solidFill>
                <a:latin typeface="Arial" pitchFamily="34" charset="0"/>
                <a:cs typeface="Arial" pitchFamily="34" charset="0"/>
              </a:rPr>
              <a:t>, </a:t>
            </a:r>
          </a:p>
          <a:p>
            <a:pPr algn="ctr"/>
            <a:r>
              <a:rPr lang="ru-RU" sz="1200" b="1" dirty="0">
                <a:solidFill>
                  <a:srgbClr val="660066"/>
                </a:solidFill>
                <a:latin typeface="Arial" pitchFamily="34" charset="0"/>
                <a:cs typeface="Arial" pitchFamily="34" charset="0"/>
              </a:rPr>
              <a:t>Я.Б. </a:t>
            </a:r>
            <a:r>
              <a:rPr lang="ru-RU" sz="1200" b="1" dirty="0" err="1">
                <a:solidFill>
                  <a:srgbClr val="660066"/>
                </a:solidFill>
                <a:latin typeface="Arial" pitchFamily="34" charset="0"/>
                <a:cs typeface="Arial" pitchFamily="34" charset="0"/>
              </a:rPr>
              <a:t>Бызов</a:t>
            </a:r>
            <a:endParaRPr lang="ru-RU" sz="1200" b="1" dirty="0">
              <a:solidFill>
                <a:srgbClr val="660066"/>
              </a:solidFill>
              <a:latin typeface="Arial" pitchFamily="34" charset="0"/>
              <a:cs typeface="Arial" pitchFamily="34" charset="0"/>
            </a:endParaRPr>
          </a:p>
          <a:p>
            <a:pPr algn="ctr"/>
            <a:r>
              <a:rPr lang="ru-RU" sz="1200" b="1" dirty="0">
                <a:solidFill>
                  <a:srgbClr val="660066"/>
                </a:solidFill>
                <a:latin typeface="Arial" pitchFamily="34" charset="0"/>
                <a:cs typeface="Arial" pitchFamily="34" charset="0"/>
              </a:rPr>
              <a:t>Устройство для лечения позвоночника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ChangeArrowheads="1"/>
          </p:cNvSpPr>
          <p:nvPr/>
        </p:nvSpPr>
        <p:spPr bwMode="auto">
          <a:xfrm>
            <a:off x="2773363" y="1621631"/>
            <a:ext cx="9144000" cy="369332"/>
          </a:xfrm>
          <a:prstGeom prst="rect">
            <a:avLst/>
          </a:prstGeom>
          <a:noFill/>
          <a:ln w="9525">
            <a:noFill/>
            <a:miter lim="800000"/>
            <a:headEnd/>
            <a:tailEnd/>
          </a:ln>
        </p:spPr>
        <p:txBody>
          <a:bodyPr>
            <a:spAutoFit/>
          </a:bodyPr>
          <a:lstStyle/>
          <a:p>
            <a:endParaRPr lang="ru-RU"/>
          </a:p>
        </p:txBody>
      </p:sp>
      <p:pic>
        <p:nvPicPr>
          <p:cNvPr id="17411" name="Picture 5" descr="Л6"/>
          <p:cNvPicPr>
            <a:picLocks noChangeAspect="1" noChangeArrowheads="1"/>
          </p:cNvPicPr>
          <p:nvPr/>
        </p:nvPicPr>
        <p:blipFill>
          <a:blip r:embed="rId2"/>
          <a:srcRect/>
          <a:stretch>
            <a:fillRect/>
          </a:stretch>
        </p:blipFill>
        <p:spPr bwMode="auto">
          <a:xfrm>
            <a:off x="228601" y="514350"/>
            <a:ext cx="3394075" cy="1790700"/>
          </a:xfrm>
          <a:prstGeom prst="rect">
            <a:avLst/>
          </a:prstGeom>
          <a:noFill/>
          <a:ln w="9525">
            <a:noFill/>
            <a:miter lim="800000"/>
            <a:headEnd/>
            <a:tailEnd/>
          </a:ln>
        </p:spPr>
      </p:pic>
      <p:sp>
        <p:nvSpPr>
          <p:cNvPr id="17412" name="Text Box 7"/>
          <p:cNvSpPr txBox="1">
            <a:spLocks noChangeArrowheads="1"/>
          </p:cNvSpPr>
          <p:nvPr/>
        </p:nvSpPr>
        <p:spPr bwMode="auto">
          <a:xfrm>
            <a:off x="3657600" y="685800"/>
            <a:ext cx="2324100" cy="1600200"/>
          </a:xfrm>
          <a:prstGeom prst="rect">
            <a:avLst/>
          </a:prstGeom>
          <a:noFill/>
          <a:ln w="9525">
            <a:noFill/>
            <a:miter lim="800000"/>
            <a:headEnd/>
            <a:tailEnd/>
          </a:ln>
        </p:spPr>
        <p:txBody>
          <a:bodyPr/>
          <a:lstStyle/>
          <a:p>
            <a:pPr marL="285750" indent="-285750" eaLnBrk="0" hangingPunct="0"/>
            <a:r>
              <a:rPr lang="ru-RU" sz="1600" b="1" dirty="0">
                <a:solidFill>
                  <a:srgbClr val="660066"/>
                </a:solidFill>
                <a:latin typeface="Arial" pitchFamily="34" charset="0"/>
                <a:cs typeface="Arial" pitchFamily="34" charset="0"/>
              </a:rPr>
              <a:t>1 - Стержень-шуруп</a:t>
            </a:r>
          </a:p>
          <a:p>
            <a:pPr marL="285750" indent="-285750" eaLnBrk="0" hangingPunct="0"/>
            <a:r>
              <a:rPr lang="ru-RU" sz="1600" b="1" dirty="0">
                <a:solidFill>
                  <a:srgbClr val="660066"/>
                </a:solidFill>
                <a:latin typeface="Arial" pitchFamily="34" charset="0"/>
                <a:cs typeface="Arial" pitchFamily="34" charset="0"/>
              </a:rPr>
              <a:t>2 - Пластина</a:t>
            </a:r>
          </a:p>
          <a:p>
            <a:pPr marL="285750" indent="-285750" eaLnBrk="0" hangingPunct="0"/>
            <a:r>
              <a:rPr lang="ru-RU" sz="1600" b="1" dirty="0">
                <a:solidFill>
                  <a:srgbClr val="660066"/>
                </a:solidFill>
                <a:latin typeface="Arial" pitchFamily="34" charset="0"/>
                <a:cs typeface="Arial" pitchFamily="34" charset="0"/>
              </a:rPr>
              <a:t>3 - Дистракционный стержень</a:t>
            </a:r>
          </a:p>
          <a:p>
            <a:pPr marL="285750" indent="-285750" eaLnBrk="0" hangingPunct="0"/>
            <a:r>
              <a:rPr lang="ru-RU" sz="1600" b="1" dirty="0">
                <a:solidFill>
                  <a:srgbClr val="660066"/>
                </a:solidFill>
                <a:latin typeface="Arial" pitchFamily="34" charset="0"/>
                <a:cs typeface="Arial" pitchFamily="34" charset="0"/>
              </a:rPr>
              <a:t>4 - Болт зажим</a:t>
            </a:r>
          </a:p>
          <a:p>
            <a:pPr marL="285750" indent="-285750" eaLnBrk="0" hangingPunct="0"/>
            <a:r>
              <a:rPr lang="ru-RU" sz="1600" b="1" dirty="0">
                <a:solidFill>
                  <a:srgbClr val="660066"/>
                </a:solidFill>
                <a:latin typeface="Arial" pitchFamily="34" charset="0"/>
                <a:cs typeface="Arial" pitchFamily="34" charset="0"/>
              </a:rPr>
              <a:t>5 - </a:t>
            </a:r>
            <a:r>
              <a:rPr lang="ru-RU" sz="1600" b="1" dirty="0" err="1">
                <a:solidFill>
                  <a:srgbClr val="660066"/>
                </a:solidFill>
                <a:latin typeface="Arial" pitchFamily="34" charset="0"/>
                <a:cs typeface="Arial" pitchFamily="34" charset="0"/>
              </a:rPr>
              <a:t>Микрошвеллер</a:t>
            </a:r>
            <a:endParaRPr lang="ru-RU" sz="1600" b="1" dirty="0">
              <a:solidFill>
                <a:srgbClr val="660066"/>
              </a:solidFill>
              <a:latin typeface="Arial" pitchFamily="34" charset="0"/>
              <a:cs typeface="Arial" pitchFamily="34" charset="0"/>
            </a:endParaRPr>
          </a:p>
          <a:p>
            <a:pPr marL="285750" indent="-285750" eaLnBrk="0" hangingPunct="0"/>
            <a:r>
              <a:rPr lang="ru-RU" sz="1600" b="1" dirty="0">
                <a:solidFill>
                  <a:srgbClr val="660066"/>
                </a:solidFill>
                <a:latin typeface="Arial" pitchFamily="34" charset="0"/>
                <a:cs typeface="Arial" pitchFamily="34" charset="0"/>
              </a:rPr>
              <a:t>6 - Гайка</a:t>
            </a:r>
          </a:p>
          <a:p>
            <a:pPr marL="285750" indent="-285750" eaLnBrk="0" hangingPunct="0"/>
            <a:r>
              <a:rPr lang="ru-RU" sz="1600" b="1" dirty="0">
                <a:solidFill>
                  <a:srgbClr val="660066"/>
                </a:solidFill>
                <a:latin typeface="Arial" pitchFamily="34" charset="0"/>
                <a:cs typeface="Arial" pitchFamily="34" charset="0"/>
              </a:rPr>
              <a:t>7</a:t>
            </a:r>
            <a:r>
              <a:rPr lang="ru-RU" sz="1600" b="1" dirty="0">
                <a:solidFill>
                  <a:srgbClr val="660066"/>
                </a:solidFill>
                <a:latin typeface="Arial" pitchFamily="34" charset="0"/>
              </a:rPr>
              <a:t> </a:t>
            </a:r>
            <a:r>
              <a:rPr lang="ru-RU" sz="1600" b="1" dirty="0">
                <a:solidFill>
                  <a:srgbClr val="660066"/>
                </a:solidFill>
                <a:latin typeface="Arial" pitchFamily="34" charset="0"/>
                <a:cs typeface="Arial" pitchFamily="34" charset="0"/>
              </a:rPr>
              <a:t>- Кронштейн</a:t>
            </a:r>
          </a:p>
        </p:txBody>
      </p:sp>
      <p:sp>
        <p:nvSpPr>
          <p:cNvPr id="17413" name="Rectangle 9"/>
          <p:cNvSpPr>
            <a:spLocks noChangeArrowheads="1"/>
          </p:cNvSpPr>
          <p:nvPr/>
        </p:nvSpPr>
        <p:spPr bwMode="auto">
          <a:xfrm>
            <a:off x="3192463" y="1650206"/>
            <a:ext cx="9144000" cy="369332"/>
          </a:xfrm>
          <a:prstGeom prst="rect">
            <a:avLst/>
          </a:prstGeom>
          <a:noFill/>
          <a:ln w="9525">
            <a:noFill/>
            <a:miter lim="800000"/>
            <a:headEnd/>
            <a:tailEnd/>
          </a:ln>
        </p:spPr>
        <p:txBody>
          <a:bodyPr>
            <a:spAutoFit/>
          </a:bodyPr>
          <a:lstStyle/>
          <a:p>
            <a:endParaRPr lang="ru-RU"/>
          </a:p>
        </p:txBody>
      </p:sp>
      <p:pic>
        <p:nvPicPr>
          <p:cNvPr id="17414" name="Picture 8" descr="Л6-2"/>
          <p:cNvPicPr>
            <a:picLocks noChangeAspect="1" noChangeArrowheads="1"/>
          </p:cNvPicPr>
          <p:nvPr/>
        </p:nvPicPr>
        <p:blipFill>
          <a:blip r:embed="rId3"/>
          <a:srcRect/>
          <a:stretch>
            <a:fillRect/>
          </a:stretch>
        </p:blipFill>
        <p:spPr bwMode="auto">
          <a:xfrm>
            <a:off x="6096000" y="457200"/>
            <a:ext cx="2762250" cy="1843088"/>
          </a:xfrm>
          <a:prstGeom prst="rect">
            <a:avLst/>
          </a:prstGeom>
          <a:noFill/>
          <a:ln w="9525">
            <a:noFill/>
            <a:miter lim="800000"/>
            <a:headEnd/>
            <a:tailEnd/>
          </a:ln>
        </p:spPr>
      </p:pic>
      <p:sp>
        <p:nvSpPr>
          <p:cNvPr id="17415" name="Rectangle 10"/>
          <p:cNvSpPr>
            <a:spLocks noChangeArrowheads="1"/>
          </p:cNvSpPr>
          <p:nvPr/>
        </p:nvSpPr>
        <p:spPr bwMode="auto">
          <a:xfrm>
            <a:off x="5715000" y="2286000"/>
            <a:ext cx="3429000" cy="683264"/>
          </a:xfrm>
          <a:prstGeom prst="rect">
            <a:avLst/>
          </a:prstGeom>
          <a:noFill/>
          <a:ln w="9525">
            <a:noFill/>
            <a:miter lim="800000"/>
            <a:headEnd/>
            <a:tailEnd/>
          </a:ln>
        </p:spPr>
        <p:txBody>
          <a:bodyPr>
            <a:spAutoFit/>
          </a:bodyPr>
          <a:lstStyle/>
          <a:p>
            <a:pPr algn="ctr">
              <a:lnSpc>
                <a:spcPct val="80000"/>
              </a:lnSpc>
            </a:pPr>
            <a:r>
              <a:rPr lang="en-US" sz="1200" b="1" dirty="0">
                <a:solidFill>
                  <a:srgbClr val="660066"/>
                </a:solidFill>
                <a:latin typeface="Arial" pitchFamily="34" charset="0"/>
                <a:cs typeface="Arial" pitchFamily="34" charset="0"/>
              </a:rPr>
              <a:t>RU</a:t>
            </a:r>
            <a:r>
              <a:rPr lang="ru-RU" sz="1200" b="1" dirty="0">
                <a:solidFill>
                  <a:srgbClr val="660066"/>
                </a:solidFill>
                <a:latin typeface="Arial" pitchFamily="34" charset="0"/>
                <a:cs typeface="Arial" pitchFamily="34" charset="0"/>
              </a:rPr>
              <a:t> 4068 </a:t>
            </a:r>
            <a:r>
              <a:rPr lang="en-US" sz="1200" b="1" dirty="0">
                <a:solidFill>
                  <a:srgbClr val="660066"/>
                </a:solidFill>
                <a:latin typeface="Arial" pitchFamily="34" charset="0"/>
                <a:cs typeface="Arial" pitchFamily="34" charset="0"/>
              </a:rPr>
              <a:t>U</a:t>
            </a:r>
            <a:r>
              <a:rPr lang="ru-RU" sz="1200" b="1" dirty="0">
                <a:solidFill>
                  <a:srgbClr val="660066"/>
                </a:solidFill>
                <a:latin typeface="Arial" pitchFamily="34" charset="0"/>
                <a:cs typeface="Arial" pitchFamily="34" charset="0"/>
              </a:rPr>
              <a:t>1</a:t>
            </a:r>
          </a:p>
          <a:p>
            <a:pPr algn="ctr" eaLnBrk="0" hangingPunct="0">
              <a:lnSpc>
                <a:spcPct val="80000"/>
              </a:lnSpc>
            </a:pPr>
            <a:r>
              <a:rPr lang="ru-RU" sz="1200" b="1" dirty="0">
                <a:solidFill>
                  <a:srgbClr val="660066"/>
                </a:solidFill>
                <a:latin typeface="Arial" pitchFamily="34" charset="0"/>
                <a:cs typeface="Arial" pitchFamily="34" charset="0"/>
              </a:rPr>
              <a:t>Шевцов В.И., </a:t>
            </a:r>
            <a:r>
              <a:rPr lang="ru-RU" sz="1200" b="1" dirty="0" err="1">
                <a:solidFill>
                  <a:srgbClr val="660066"/>
                </a:solidFill>
                <a:latin typeface="Arial" pitchFamily="34" charset="0"/>
                <a:cs typeface="Arial" pitchFamily="34" charset="0"/>
              </a:rPr>
              <a:t>Худяев</a:t>
            </a:r>
            <a:r>
              <a:rPr lang="ru-RU" sz="1200" b="1" dirty="0">
                <a:solidFill>
                  <a:srgbClr val="660066"/>
                </a:solidFill>
                <a:latin typeface="Arial" pitchFamily="34" charset="0"/>
                <a:cs typeface="Arial" pitchFamily="34" charset="0"/>
              </a:rPr>
              <a:t> А.Т., Коваленко П.И.</a:t>
            </a:r>
          </a:p>
          <a:p>
            <a:pPr algn="ctr" eaLnBrk="0" hangingPunct="0">
              <a:lnSpc>
                <a:spcPct val="80000"/>
              </a:lnSpc>
            </a:pPr>
            <a:r>
              <a:rPr lang="ru-RU" sz="1200" b="1" dirty="0">
                <a:solidFill>
                  <a:srgbClr val="660066"/>
                </a:solidFill>
                <a:latin typeface="Arial" pitchFamily="34" charset="0"/>
                <a:cs typeface="Arial" pitchFamily="34" charset="0"/>
              </a:rPr>
              <a:t>Устройство для вправления вывихов позвонков </a:t>
            </a:r>
          </a:p>
        </p:txBody>
      </p:sp>
      <p:sp>
        <p:nvSpPr>
          <p:cNvPr id="17416" name="Rectangle 11"/>
          <p:cNvSpPr>
            <a:spLocks noChangeArrowheads="1"/>
          </p:cNvSpPr>
          <p:nvPr/>
        </p:nvSpPr>
        <p:spPr bwMode="auto">
          <a:xfrm>
            <a:off x="0" y="2313385"/>
            <a:ext cx="3648075" cy="535531"/>
          </a:xfrm>
          <a:prstGeom prst="rect">
            <a:avLst/>
          </a:prstGeom>
          <a:noFill/>
          <a:ln w="9525">
            <a:noFill/>
            <a:miter lim="800000"/>
            <a:headEnd/>
            <a:tailEnd/>
          </a:ln>
        </p:spPr>
        <p:txBody>
          <a:bodyPr wrap="square">
            <a:spAutoFit/>
          </a:bodyPr>
          <a:lstStyle/>
          <a:p>
            <a:pPr algn="ctr" eaLnBrk="0" hangingPunct="0">
              <a:lnSpc>
                <a:spcPct val="80000"/>
              </a:lnSpc>
            </a:pPr>
            <a:r>
              <a:rPr lang="en-US" sz="1200" b="1" dirty="0">
                <a:solidFill>
                  <a:srgbClr val="660066"/>
                </a:solidFill>
                <a:latin typeface="Arial" pitchFamily="34" charset="0"/>
                <a:cs typeface="Arial" pitchFamily="34" charset="0"/>
              </a:rPr>
              <a:t>RU</a:t>
            </a:r>
            <a:r>
              <a:rPr lang="ru-RU" sz="1200" b="1" dirty="0">
                <a:solidFill>
                  <a:srgbClr val="660066"/>
                </a:solidFill>
                <a:latin typeface="Arial" pitchFamily="34" charset="0"/>
                <a:cs typeface="Arial" pitchFamily="34" charset="0"/>
              </a:rPr>
              <a:t> 1797 </a:t>
            </a:r>
            <a:r>
              <a:rPr lang="en-US" sz="1200" b="1" dirty="0">
                <a:solidFill>
                  <a:srgbClr val="660066"/>
                </a:solidFill>
                <a:latin typeface="Arial" pitchFamily="34" charset="0"/>
                <a:cs typeface="Arial" pitchFamily="34" charset="0"/>
              </a:rPr>
              <a:t>U</a:t>
            </a:r>
            <a:r>
              <a:rPr lang="ru-RU" sz="1200" b="1" dirty="0">
                <a:solidFill>
                  <a:srgbClr val="660066"/>
                </a:solidFill>
                <a:latin typeface="Arial" pitchFamily="34" charset="0"/>
                <a:cs typeface="Arial" pitchFamily="34" charset="0"/>
              </a:rPr>
              <a:t>1</a:t>
            </a:r>
          </a:p>
          <a:p>
            <a:pPr algn="ctr" eaLnBrk="0" hangingPunct="0">
              <a:lnSpc>
                <a:spcPct val="80000"/>
              </a:lnSpc>
            </a:pPr>
            <a:r>
              <a:rPr lang="ru-RU" sz="1200" b="1" dirty="0">
                <a:solidFill>
                  <a:srgbClr val="660066"/>
                </a:solidFill>
                <a:latin typeface="Arial" pitchFamily="34" charset="0"/>
                <a:cs typeface="Arial" pitchFamily="34" charset="0"/>
              </a:rPr>
              <a:t>Шевцов В.И., </a:t>
            </a:r>
            <a:r>
              <a:rPr lang="ru-RU" sz="1200" b="1" dirty="0" err="1">
                <a:solidFill>
                  <a:srgbClr val="660066"/>
                </a:solidFill>
                <a:latin typeface="Arial" pitchFamily="34" charset="0"/>
                <a:cs typeface="Arial" pitchFamily="34" charset="0"/>
              </a:rPr>
              <a:t>Худяев</a:t>
            </a:r>
            <a:r>
              <a:rPr lang="ru-RU" sz="1200" b="1" dirty="0">
                <a:solidFill>
                  <a:srgbClr val="660066"/>
                </a:solidFill>
                <a:latin typeface="Arial" pitchFamily="34" charset="0"/>
                <a:cs typeface="Arial" pitchFamily="34" charset="0"/>
              </a:rPr>
              <a:t> А.Т., Коваленко П.И.</a:t>
            </a:r>
          </a:p>
          <a:p>
            <a:pPr algn="ctr" eaLnBrk="0" hangingPunct="0">
              <a:lnSpc>
                <a:spcPct val="80000"/>
              </a:lnSpc>
            </a:pPr>
            <a:r>
              <a:rPr lang="ru-RU" sz="1200" b="1" dirty="0">
                <a:solidFill>
                  <a:srgbClr val="660066"/>
                </a:solidFill>
                <a:latin typeface="Arial" pitchFamily="34" charset="0"/>
                <a:cs typeface="Arial" pitchFamily="34" charset="0"/>
              </a:rPr>
              <a:t>Устройство для лечения сколиоза </a:t>
            </a:r>
          </a:p>
        </p:txBody>
      </p:sp>
      <p:sp>
        <p:nvSpPr>
          <p:cNvPr id="17417" name="Rectangle 13"/>
          <p:cNvSpPr>
            <a:spLocks noChangeArrowheads="1"/>
          </p:cNvSpPr>
          <p:nvPr/>
        </p:nvSpPr>
        <p:spPr bwMode="auto">
          <a:xfrm>
            <a:off x="2709863" y="1700213"/>
            <a:ext cx="9144000" cy="369332"/>
          </a:xfrm>
          <a:prstGeom prst="rect">
            <a:avLst/>
          </a:prstGeom>
          <a:noFill/>
          <a:ln w="9525">
            <a:noFill/>
            <a:miter lim="800000"/>
            <a:headEnd/>
            <a:tailEnd/>
          </a:ln>
        </p:spPr>
        <p:txBody>
          <a:bodyPr>
            <a:spAutoFit/>
          </a:bodyPr>
          <a:lstStyle/>
          <a:p>
            <a:endParaRPr lang="ru-RU"/>
          </a:p>
        </p:txBody>
      </p:sp>
      <p:pic>
        <p:nvPicPr>
          <p:cNvPr id="17418" name="Picture 12" descr="Л6-1"/>
          <p:cNvPicPr>
            <a:picLocks noChangeAspect="1" noChangeArrowheads="1"/>
          </p:cNvPicPr>
          <p:nvPr/>
        </p:nvPicPr>
        <p:blipFill>
          <a:blip r:embed="rId4"/>
          <a:srcRect/>
          <a:stretch>
            <a:fillRect/>
          </a:stretch>
        </p:blipFill>
        <p:spPr bwMode="auto">
          <a:xfrm>
            <a:off x="685800" y="2857500"/>
            <a:ext cx="3494088" cy="1634729"/>
          </a:xfrm>
          <a:prstGeom prst="rect">
            <a:avLst/>
          </a:prstGeom>
          <a:noFill/>
          <a:ln w="9525">
            <a:noFill/>
            <a:miter lim="800000"/>
            <a:headEnd/>
            <a:tailEnd/>
          </a:ln>
        </p:spPr>
      </p:pic>
      <p:pic>
        <p:nvPicPr>
          <p:cNvPr id="17419" name="Picture 15" descr="3"/>
          <p:cNvPicPr>
            <a:picLocks noChangeAspect="1" noChangeArrowheads="1"/>
          </p:cNvPicPr>
          <p:nvPr/>
        </p:nvPicPr>
        <p:blipFill>
          <a:blip r:embed="rId5">
            <a:lum bright="30000" contrast="12000"/>
          </a:blip>
          <a:srcRect l="7597"/>
          <a:stretch>
            <a:fillRect/>
          </a:stretch>
        </p:blipFill>
        <p:spPr bwMode="auto">
          <a:xfrm>
            <a:off x="6888164" y="3305175"/>
            <a:ext cx="2255837" cy="1664494"/>
          </a:xfrm>
          <a:prstGeom prst="rect">
            <a:avLst/>
          </a:prstGeom>
          <a:noFill/>
          <a:ln w="9525">
            <a:noFill/>
            <a:miter lim="800000"/>
            <a:headEnd/>
            <a:tailEnd/>
          </a:ln>
        </p:spPr>
      </p:pic>
      <p:pic>
        <p:nvPicPr>
          <p:cNvPr id="17420" name="Picture 14" descr="4"/>
          <p:cNvPicPr>
            <a:picLocks noChangeAspect="1" noChangeArrowheads="1"/>
          </p:cNvPicPr>
          <p:nvPr/>
        </p:nvPicPr>
        <p:blipFill>
          <a:blip r:embed="rId6">
            <a:lum bright="24000" contrast="6000"/>
          </a:blip>
          <a:srcRect l="9583" r="3088"/>
          <a:stretch>
            <a:fillRect/>
          </a:stretch>
        </p:blipFill>
        <p:spPr bwMode="auto">
          <a:xfrm>
            <a:off x="4953001" y="3314700"/>
            <a:ext cx="1882775" cy="1681163"/>
          </a:xfrm>
          <a:prstGeom prst="rect">
            <a:avLst/>
          </a:prstGeom>
          <a:noFill/>
          <a:ln w="9525">
            <a:noFill/>
            <a:miter lim="800000"/>
            <a:headEnd/>
            <a:tailEnd/>
          </a:ln>
        </p:spPr>
      </p:pic>
      <p:sp>
        <p:nvSpPr>
          <p:cNvPr id="17421" name="Rectangle 22"/>
          <p:cNvSpPr>
            <a:spLocks noChangeArrowheads="1"/>
          </p:cNvSpPr>
          <p:nvPr/>
        </p:nvSpPr>
        <p:spPr bwMode="auto">
          <a:xfrm>
            <a:off x="0" y="4457700"/>
            <a:ext cx="5029200" cy="683264"/>
          </a:xfrm>
          <a:prstGeom prst="rect">
            <a:avLst/>
          </a:prstGeom>
          <a:noFill/>
          <a:ln w="9525">
            <a:noFill/>
            <a:miter lim="800000"/>
            <a:headEnd/>
            <a:tailEnd/>
          </a:ln>
        </p:spPr>
        <p:txBody>
          <a:bodyPr>
            <a:spAutoFit/>
          </a:bodyPr>
          <a:lstStyle/>
          <a:p>
            <a:pPr algn="ctr" eaLnBrk="0" hangingPunct="0">
              <a:lnSpc>
                <a:spcPct val="80000"/>
              </a:lnSpc>
            </a:pPr>
            <a:r>
              <a:rPr lang="en-US" sz="1200" b="1" dirty="0">
                <a:solidFill>
                  <a:srgbClr val="660066"/>
                </a:solidFill>
                <a:latin typeface="Arial" pitchFamily="34" charset="0"/>
                <a:cs typeface="Arial" pitchFamily="34" charset="0"/>
              </a:rPr>
              <a:t>RU</a:t>
            </a:r>
            <a:r>
              <a:rPr lang="ru-RU" sz="1200" b="1" dirty="0">
                <a:solidFill>
                  <a:srgbClr val="660066"/>
                </a:solidFill>
                <a:latin typeface="Arial" pitchFamily="34" charset="0"/>
                <a:cs typeface="Arial" pitchFamily="34" charset="0"/>
              </a:rPr>
              <a:t> 2066140 </a:t>
            </a:r>
            <a:r>
              <a:rPr lang="en-US" sz="1200" b="1" dirty="0">
                <a:solidFill>
                  <a:srgbClr val="660066"/>
                </a:solidFill>
                <a:latin typeface="Arial" pitchFamily="34" charset="0"/>
                <a:cs typeface="Arial" pitchFamily="34" charset="0"/>
              </a:rPr>
              <a:t>C</a:t>
            </a:r>
            <a:r>
              <a:rPr lang="ru-RU" sz="1200" b="1" dirty="0">
                <a:solidFill>
                  <a:srgbClr val="660066"/>
                </a:solidFill>
                <a:latin typeface="Arial" pitchFamily="34" charset="0"/>
                <a:cs typeface="Arial" pitchFamily="34" charset="0"/>
              </a:rPr>
              <a:t>1</a:t>
            </a:r>
          </a:p>
          <a:p>
            <a:pPr algn="ctr" eaLnBrk="0" hangingPunct="0">
              <a:lnSpc>
                <a:spcPct val="80000"/>
              </a:lnSpc>
            </a:pPr>
            <a:r>
              <a:rPr lang="ru-RU" sz="1200" b="1" dirty="0">
                <a:solidFill>
                  <a:srgbClr val="660066"/>
                </a:solidFill>
                <a:latin typeface="Arial" pitchFamily="34" charset="0"/>
                <a:cs typeface="Arial" pitchFamily="34" charset="0"/>
              </a:rPr>
              <a:t>Шевцов В.И., </a:t>
            </a:r>
            <a:r>
              <a:rPr lang="ru-RU" sz="1200" b="1" dirty="0" err="1">
                <a:solidFill>
                  <a:srgbClr val="660066"/>
                </a:solidFill>
                <a:latin typeface="Arial" pitchFamily="34" charset="0"/>
                <a:cs typeface="Arial" pitchFamily="34" charset="0"/>
              </a:rPr>
              <a:t>Мархашов</a:t>
            </a:r>
            <a:r>
              <a:rPr lang="ru-RU" sz="1200" b="1" dirty="0">
                <a:solidFill>
                  <a:srgbClr val="660066"/>
                </a:solidFill>
                <a:latin typeface="Arial" pitchFamily="34" charset="0"/>
                <a:cs typeface="Arial" pitchFamily="34" charset="0"/>
              </a:rPr>
              <a:t> А.М., </a:t>
            </a:r>
            <a:r>
              <a:rPr lang="ru-RU" sz="1200" b="1" dirty="0" err="1">
                <a:solidFill>
                  <a:srgbClr val="660066"/>
                </a:solidFill>
                <a:latin typeface="Arial" pitchFamily="34" charset="0"/>
                <a:cs typeface="Arial" pitchFamily="34" charset="0"/>
              </a:rPr>
              <a:t>Худяев</a:t>
            </a:r>
            <a:r>
              <a:rPr lang="ru-RU" sz="1200" b="1" dirty="0">
                <a:solidFill>
                  <a:srgbClr val="660066"/>
                </a:solidFill>
                <a:latin typeface="Arial" pitchFamily="34" charset="0"/>
                <a:cs typeface="Arial" pitchFamily="34" charset="0"/>
              </a:rPr>
              <a:t> А.Т., и др.</a:t>
            </a:r>
          </a:p>
          <a:p>
            <a:pPr algn="ctr" eaLnBrk="0" hangingPunct="0">
              <a:lnSpc>
                <a:spcPct val="80000"/>
              </a:lnSpc>
            </a:pPr>
            <a:r>
              <a:rPr lang="ru-RU" sz="1200" b="1" dirty="0">
                <a:solidFill>
                  <a:srgbClr val="660066"/>
                </a:solidFill>
                <a:latin typeface="Arial" pitchFamily="34" charset="0"/>
                <a:cs typeface="Arial" pitchFamily="34" charset="0"/>
              </a:rPr>
              <a:t>Способ лечения </a:t>
            </a:r>
            <a:r>
              <a:rPr lang="ru-RU" sz="1200" b="1" dirty="0" err="1">
                <a:solidFill>
                  <a:srgbClr val="660066"/>
                </a:solidFill>
                <a:latin typeface="Arial" pitchFamily="34" charset="0"/>
                <a:cs typeface="Arial" pitchFamily="34" charset="0"/>
              </a:rPr>
              <a:t>спондилолистеза</a:t>
            </a:r>
            <a:r>
              <a:rPr lang="ru-RU" sz="1200" b="1" dirty="0">
                <a:solidFill>
                  <a:srgbClr val="660066"/>
                </a:solidFill>
                <a:latin typeface="Arial" pitchFamily="34" charset="0"/>
                <a:cs typeface="Arial" pitchFamily="34" charset="0"/>
              </a:rPr>
              <a:t> и устройство для его осуществления </a:t>
            </a:r>
          </a:p>
        </p:txBody>
      </p:sp>
      <p:sp>
        <p:nvSpPr>
          <p:cNvPr id="5124" name="Rectangle 4"/>
          <p:cNvSpPr>
            <a:spLocks noChangeArrowheads="1"/>
          </p:cNvSpPr>
          <p:nvPr/>
        </p:nvSpPr>
        <p:spPr bwMode="auto">
          <a:xfrm>
            <a:off x="0" y="0"/>
            <a:ext cx="9144000" cy="830997"/>
          </a:xfrm>
          <a:prstGeom prst="rect">
            <a:avLst/>
          </a:prstGeom>
          <a:noFill/>
          <a:ln w="9525">
            <a:noFill/>
            <a:miter lim="800000"/>
            <a:headEnd/>
            <a:tailEnd/>
          </a:ln>
          <a:effectLst/>
        </p:spPr>
        <p:txBody>
          <a:bodyPr>
            <a:spAutoFit/>
          </a:bodyPr>
          <a:lstStyle/>
          <a:p>
            <a:pPr algn="ctr">
              <a:lnSpc>
                <a:spcPct val="80000"/>
              </a:lnSpc>
              <a:defRPr/>
            </a:pPr>
            <a:r>
              <a:rPr lang="ru-RU" sz="2000" b="1">
                <a:solidFill>
                  <a:srgbClr val="660066"/>
                </a:solidFill>
                <a:effectLst>
                  <a:outerShdw blurRad="38100" dist="38100" dir="2700000" algn="tl">
                    <a:srgbClr val="000000"/>
                  </a:outerShdw>
                </a:effectLst>
                <a:latin typeface="Arial" charset="0"/>
                <a:cs typeface="Arial" charset="0"/>
              </a:rPr>
              <a:t>А</a:t>
            </a:r>
            <a:r>
              <a:rPr lang="ru-RU" sz="2000" b="1">
                <a:solidFill>
                  <a:srgbClr val="660066"/>
                </a:solidFill>
                <a:effectLst>
                  <a:outerShdw blurRad="38100" dist="38100" dir="2700000" algn="tl">
                    <a:srgbClr val="000000"/>
                  </a:outerShdw>
                </a:effectLst>
                <a:latin typeface="Arial" charset="0"/>
              </a:rPr>
              <a:t>ППАРАТ</a:t>
            </a:r>
            <a:r>
              <a:rPr lang="ru-RU" sz="2000" b="1">
                <a:solidFill>
                  <a:srgbClr val="660066"/>
                </a:solidFill>
                <a:effectLst>
                  <a:outerShdw blurRad="38100" dist="38100" dir="2700000" algn="tl">
                    <a:srgbClr val="000000"/>
                  </a:outerShdw>
                </a:effectLst>
                <a:latin typeface="Arial" charset="0"/>
                <a:cs typeface="Arial" charset="0"/>
              </a:rPr>
              <a:t> </a:t>
            </a:r>
            <a:r>
              <a:rPr lang="ru-RU" sz="2000" b="1">
                <a:solidFill>
                  <a:srgbClr val="660066"/>
                </a:solidFill>
                <a:effectLst>
                  <a:outerShdw blurRad="38100" dist="38100" dir="2700000" algn="tl">
                    <a:srgbClr val="000000"/>
                  </a:outerShdw>
                </a:effectLst>
                <a:latin typeface="Arial" charset="0"/>
              </a:rPr>
              <a:t>ВНЕШНЕЙ</a:t>
            </a:r>
            <a:r>
              <a:rPr lang="ru-RU" sz="2000" b="1">
                <a:solidFill>
                  <a:srgbClr val="660066"/>
                </a:solidFill>
                <a:effectLst>
                  <a:outerShdw blurRad="38100" dist="38100" dir="2700000" algn="tl">
                    <a:srgbClr val="000000"/>
                  </a:outerShdw>
                </a:effectLst>
                <a:latin typeface="Arial" charset="0"/>
                <a:cs typeface="Arial" charset="0"/>
              </a:rPr>
              <a:t> </a:t>
            </a:r>
            <a:r>
              <a:rPr lang="ru-RU" sz="2000" b="1">
                <a:solidFill>
                  <a:srgbClr val="660066"/>
                </a:solidFill>
                <a:effectLst>
                  <a:outerShdw blurRad="38100" dist="38100" dir="2700000" algn="tl">
                    <a:srgbClr val="000000"/>
                  </a:outerShdw>
                </a:effectLst>
                <a:latin typeface="Arial" charset="0"/>
              </a:rPr>
              <a:t>ФИКСАЦИИ,</a:t>
            </a:r>
            <a:r>
              <a:rPr lang="ru-RU" sz="2000" b="1">
                <a:solidFill>
                  <a:srgbClr val="660066"/>
                </a:solidFill>
                <a:effectLst>
                  <a:outerShdw blurRad="38100" dist="38100" dir="2700000" algn="tl">
                    <a:srgbClr val="000000"/>
                  </a:outerShdw>
                </a:effectLst>
                <a:latin typeface="Arial" charset="0"/>
                <a:cs typeface="Arial" charset="0"/>
              </a:rPr>
              <a:t> </a:t>
            </a:r>
            <a:r>
              <a:rPr lang="ru-RU" sz="2000" b="1">
                <a:solidFill>
                  <a:srgbClr val="660066"/>
                </a:solidFill>
                <a:effectLst>
                  <a:outerShdw blurRad="38100" dist="38100" dir="2700000" algn="tl">
                    <a:srgbClr val="000000"/>
                  </a:outerShdw>
                </a:effectLst>
                <a:latin typeface="Arial" charset="0"/>
              </a:rPr>
              <a:t>ПРИМЕНЯЕМЫЙ</a:t>
            </a:r>
            <a:r>
              <a:rPr lang="ru-RU" sz="2000" b="1">
                <a:solidFill>
                  <a:srgbClr val="660066"/>
                </a:solidFill>
                <a:effectLst>
                  <a:outerShdw blurRad="38100" dist="38100" dir="2700000" algn="tl">
                    <a:srgbClr val="000000"/>
                  </a:outerShdw>
                </a:effectLst>
                <a:latin typeface="Arial" charset="0"/>
                <a:cs typeface="Arial" charset="0"/>
              </a:rPr>
              <a:t> </a:t>
            </a:r>
            <a:r>
              <a:rPr lang="ru-RU" sz="2000" b="1">
                <a:solidFill>
                  <a:srgbClr val="660066"/>
                </a:solidFill>
                <a:effectLst>
                  <a:outerShdw blurRad="38100" dist="38100" dir="2700000" algn="tl">
                    <a:srgbClr val="000000"/>
                  </a:outerShdw>
                </a:effectLst>
                <a:latin typeface="Arial" charset="0"/>
              </a:rPr>
              <a:t>В</a:t>
            </a:r>
            <a:r>
              <a:rPr lang="ru-RU" sz="2000" b="1">
                <a:solidFill>
                  <a:srgbClr val="660066"/>
                </a:solidFill>
                <a:effectLst>
                  <a:outerShdw blurRad="38100" dist="38100" dir="2700000" algn="tl">
                    <a:srgbClr val="000000"/>
                  </a:outerShdw>
                </a:effectLst>
                <a:latin typeface="Arial" charset="0"/>
                <a:cs typeface="Arial" charset="0"/>
              </a:rPr>
              <a:t> РНЦ «ВТО» им. акад. И</a:t>
            </a:r>
            <a:r>
              <a:rPr lang="ru-RU" sz="2000" b="1">
                <a:solidFill>
                  <a:srgbClr val="660066"/>
                </a:solidFill>
                <a:effectLst>
                  <a:outerShdw blurRad="38100" dist="38100" dir="2700000" algn="tl">
                    <a:srgbClr val="000000"/>
                  </a:outerShdw>
                </a:effectLst>
                <a:latin typeface="Arial" charset="0"/>
              </a:rPr>
              <a:t>ЛИЗАРОВА ПРИ</a:t>
            </a:r>
            <a:r>
              <a:rPr lang="ru-RU" sz="2000" b="1">
                <a:solidFill>
                  <a:srgbClr val="660066"/>
                </a:solidFill>
                <a:effectLst>
                  <a:outerShdw blurRad="38100" dist="38100" dir="2700000" algn="tl">
                    <a:srgbClr val="000000"/>
                  </a:outerShdw>
                </a:effectLst>
                <a:latin typeface="Arial" charset="0"/>
                <a:cs typeface="Arial" charset="0"/>
              </a:rPr>
              <a:t> </a:t>
            </a:r>
            <a:r>
              <a:rPr lang="ru-RU" sz="2000" b="1">
                <a:solidFill>
                  <a:srgbClr val="660066"/>
                </a:solidFill>
                <a:effectLst>
                  <a:outerShdw blurRad="38100" dist="38100" dir="2700000" algn="tl">
                    <a:srgbClr val="000000"/>
                  </a:outerShdw>
                </a:effectLst>
                <a:latin typeface="Arial" charset="0"/>
              </a:rPr>
              <a:t>ЛЕЧЕНИИ</a:t>
            </a:r>
            <a:r>
              <a:rPr lang="ru-RU" sz="2000" b="1">
                <a:solidFill>
                  <a:srgbClr val="660066"/>
                </a:solidFill>
                <a:effectLst>
                  <a:outerShdw blurRad="38100" dist="38100" dir="2700000" algn="tl">
                    <a:srgbClr val="000000"/>
                  </a:outerShdw>
                </a:effectLst>
                <a:latin typeface="Arial" charset="0"/>
                <a:cs typeface="Arial" charset="0"/>
              </a:rPr>
              <a:t> </a:t>
            </a:r>
            <a:r>
              <a:rPr lang="ru-RU" sz="2000" b="1">
                <a:solidFill>
                  <a:srgbClr val="660066"/>
                </a:solidFill>
                <a:effectLst>
                  <a:outerShdw blurRad="38100" dist="38100" dir="2700000" algn="tl">
                    <a:srgbClr val="000000"/>
                  </a:outerShdw>
                </a:effectLst>
                <a:latin typeface="Arial" charset="0"/>
              </a:rPr>
              <a:t>ТРАВМ</a:t>
            </a:r>
            <a:r>
              <a:rPr lang="ru-RU" sz="2000" b="1">
                <a:solidFill>
                  <a:srgbClr val="660066"/>
                </a:solidFill>
                <a:effectLst>
                  <a:outerShdw blurRad="38100" dist="38100" dir="2700000" algn="tl">
                    <a:srgbClr val="000000"/>
                  </a:outerShdw>
                </a:effectLst>
                <a:latin typeface="Arial" charset="0"/>
                <a:cs typeface="Arial" charset="0"/>
              </a:rPr>
              <a:t> </a:t>
            </a:r>
            <a:r>
              <a:rPr lang="ru-RU" sz="2000" b="1">
                <a:solidFill>
                  <a:srgbClr val="660066"/>
                </a:solidFill>
                <a:effectLst>
                  <a:outerShdw blurRad="38100" dist="38100" dir="2700000" algn="tl">
                    <a:srgbClr val="000000"/>
                  </a:outerShdw>
                </a:effectLst>
                <a:latin typeface="Arial" charset="0"/>
              </a:rPr>
              <a:t>И</a:t>
            </a:r>
            <a:r>
              <a:rPr lang="ru-RU" sz="2000" b="1">
                <a:solidFill>
                  <a:srgbClr val="660066"/>
                </a:solidFill>
                <a:effectLst>
                  <a:outerShdw blurRad="38100" dist="38100" dir="2700000" algn="tl">
                    <a:srgbClr val="000000"/>
                  </a:outerShdw>
                </a:effectLst>
                <a:latin typeface="Arial" charset="0"/>
                <a:cs typeface="Arial" charset="0"/>
              </a:rPr>
              <a:t> </a:t>
            </a:r>
            <a:r>
              <a:rPr lang="ru-RU" sz="2000" b="1">
                <a:solidFill>
                  <a:srgbClr val="660066"/>
                </a:solidFill>
                <a:effectLst>
                  <a:outerShdw blurRad="38100" dist="38100" dir="2700000" algn="tl">
                    <a:srgbClr val="000000"/>
                  </a:outerShdw>
                </a:effectLst>
                <a:latin typeface="Arial" charset="0"/>
              </a:rPr>
              <a:t>ЗАБОЛЕВАНИЙ   ПОЗВОНОЧНИКА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7</a:t>
            </a:fld>
            <a:endParaRPr lang="en-US" dirty="0"/>
          </a:p>
        </p:txBody>
      </p:sp>
      <p:sp>
        <p:nvSpPr>
          <p:cNvPr id="10" name="Заголовок 9"/>
          <p:cNvSpPr>
            <a:spLocks noGrp="1"/>
          </p:cNvSpPr>
          <p:nvPr>
            <p:ph type="title"/>
          </p:nvPr>
        </p:nvSpPr>
        <p:spPr>
          <a:xfrm>
            <a:off x="0" y="268180"/>
            <a:ext cx="8010525" cy="484295"/>
          </a:xfrm>
        </p:spPr>
        <p:txBody>
          <a:bodyPr>
            <a:normAutofit fontScale="90000"/>
          </a:bodyPr>
          <a:lstStyle/>
          <a:p>
            <a:r>
              <a:rPr lang="ru-RU" sz="3200" b="1" i="1" dirty="0" smtClean="0">
                <a:solidFill>
                  <a:schemeClr val="tx2"/>
                </a:solidFill>
                <a:latin typeface="Arial Narrow" pitchFamily="34" charset="0"/>
              </a:rPr>
              <a:t>Актуальность </a:t>
            </a:r>
            <a:r>
              <a:rPr lang="ru-RU" sz="2700" b="1" i="1" dirty="0" smtClean="0">
                <a:solidFill>
                  <a:schemeClr val="tx2"/>
                </a:solidFill>
                <a:latin typeface="Arial Narrow" pitchFamily="34" charset="0"/>
              </a:rPr>
              <a:t>проведения НИОКР и реализации </a:t>
            </a:r>
            <a:br>
              <a:rPr lang="ru-RU" sz="2700" b="1" i="1" dirty="0" smtClean="0">
                <a:solidFill>
                  <a:schemeClr val="tx2"/>
                </a:solidFill>
                <a:latin typeface="Arial Narrow" pitchFamily="34" charset="0"/>
              </a:rPr>
            </a:br>
            <a:r>
              <a:rPr lang="ru-RU" sz="2700" b="1" i="1" dirty="0" smtClean="0">
                <a:solidFill>
                  <a:schemeClr val="tx2"/>
                </a:solidFill>
                <a:latin typeface="Arial Narrow" pitchFamily="34" charset="0"/>
              </a:rPr>
              <a:t>проекта в целом (продолжение) </a:t>
            </a:r>
            <a:endParaRPr lang="ru-RU" sz="2700" b="1" dirty="0">
              <a:solidFill>
                <a:schemeClr val="tx2"/>
              </a:solidFill>
              <a:latin typeface="Arial Narrow" pitchFamily="34" charset="0"/>
            </a:endParaRP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p>
        </p:txBody>
      </p:sp>
      <p:sp>
        <p:nvSpPr>
          <p:cNvPr id="5" name="Объект 2"/>
          <p:cNvSpPr>
            <a:spLocks noGrp="1"/>
          </p:cNvSpPr>
          <p:nvPr/>
        </p:nvSpPr>
        <p:spPr>
          <a:xfrm>
            <a:off x="4859593" y="266956"/>
            <a:ext cx="2595716" cy="41988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p>
        </p:txBody>
      </p:sp>
      <p:sp>
        <p:nvSpPr>
          <p:cNvPr id="9" name="TextBox 8"/>
          <p:cNvSpPr txBox="1"/>
          <p:nvPr/>
        </p:nvSpPr>
        <p:spPr>
          <a:xfrm>
            <a:off x="466725" y="981075"/>
            <a:ext cx="8410575" cy="3323987"/>
          </a:xfrm>
          <a:prstGeom prst="rect">
            <a:avLst/>
          </a:prstGeom>
          <a:noFill/>
        </p:spPr>
        <p:txBody>
          <a:bodyPr wrap="square" rtlCol="0">
            <a:spAutoFit/>
          </a:bodyPr>
          <a:lstStyle/>
          <a:p>
            <a:r>
              <a:rPr lang="ru-RU" sz="1400" dirty="0" smtClean="0"/>
              <a:t>Применяемые в настоящее время аппараты внешней фиксации позвоночника для лечения сколиоза имеют жесткую связь между элементами конструкции. Это повышает степень статической неопределимости конструкции,  приводит к возникновению дополнительных  опасных напряжений в деталях аппарата и в позвонках. Управляющие воздействия в таких аппаратах не обеспечивают адекватного результата на процесс коррекции позвоночника.</a:t>
            </a:r>
          </a:p>
          <a:p>
            <a:r>
              <a:rPr lang="ru-RU" sz="1400" dirty="0" smtClean="0"/>
              <a:t>В предлагаемой конструкции аппарата жесткие связи между деталями аппарата предполагается заменить на упругие и обеспечить демпферное воздействие аппарата на позвоночник.</a:t>
            </a:r>
          </a:p>
          <a:p>
            <a:r>
              <a:rPr lang="ru-RU" sz="1400" dirty="0" smtClean="0"/>
              <a:t>Предлагаемая конструкции аппарата позволит  более корректно адаптировать его к упруго-вязко-пластичным свойствами позвоночника и мягких тканей. Это обеспечит трансформацию позвоночника из деформированного к исходному состоянию с меньшим силовым воздействием, снизит возможную </a:t>
            </a:r>
            <a:r>
              <a:rPr lang="ru-RU" sz="1400" dirty="0" err="1" smtClean="0"/>
              <a:t>травматичность</a:t>
            </a:r>
            <a:r>
              <a:rPr lang="ru-RU" sz="1400" dirty="0" smtClean="0"/>
              <a:t>, ускорит процесс коррекции и послеоперационной реабилитации.</a:t>
            </a:r>
          </a:p>
          <a:p>
            <a:r>
              <a:rPr lang="ru-RU" sz="1400" dirty="0" smtClean="0"/>
              <a:t>Кафедра МОП Тюменского индустриального университета, кафедра  травматологии и ортопедии Тюменского государственного медицинского университета и предполагаемые индустриальные партнеры обладают достаточной ресурсной базой для выполнения НИОКР и дальнейшей реализации инновационного проекта.</a:t>
            </a:r>
          </a:p>
        </p:txBody>
      </p:sp>
    </p:spTree>
    <p:extLst>
      <p:ext uri="{BB962C8B-B14F-4D97-AF65-F5344CB8AC3E}">
        <p14:creationId xmlns:p14="http://schemas.microsoft.com/office/powerpoint/2010/main" val="6280226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8</a:t>
            </a:fld>
            <a:endParaRPr lang="en-US" dirty="0"/>
          </a:p>
        </p:txBody>
      </p:sp>
      <p:sp>
        <p:nvSpPr>
          <p:cNvPr id="10" name="Заголовок 9"/>
          <p:cNvSpPr>
            <a:spLocks noGrp="1"/>
          </p:cNvSpPr>
          <p:nvPr>
            <p:ph type="title"/>
          </p:nvPr>
        </p:nvSpPr>
        <p:spPr>
          <a:xfrm>
            <a:off x="0" y="11006"/>
            <a:ext cx="8010525" cy="398570"/>
          </a:xfrm>
        </p:spPr>
        <p:txBody>
          <a:bodyPr>
            <a:normAutofit fontScale="90000"/>
          </a:bodyPr>
          <a:lstStyle/>
          <a:p>
            <a:r>
              <a:rPr lang="ru-RU" sz="1800" b="1" i="1" dirty="0" smtClean="0">
                <a:solidFill>
                  <a:schemeClr val="tx2"/>
                </a:solidFill>
                <a:latin typeface="Arial Narrow" pitchFamily="34" charset="0"/>
              </a:rPr>
              <a:t>Актуальность проведения НИОКР и реализации  проекта в целом (продолжение</a:t>
            </a:r>
            <a:r>
              <a:rPr lang="ru-RU" sz="2700" b="1" i="1" dirty="0" smtClean="0">
                <a:solidFill>
                  <a:schemeClr val="tx2"/>
                </a:solidFill>
                <a:latin typeface="Arial Narrow" pitchFamily="34" charset="0"/>
              </a:rPr>
              <a:t>) </a:t>
            </a:r>
            <a:endParaRPr lang="ru-RU" sz="2700" b="1" dirty="0">
              <a:solidFill>
                <a:schemeClr val="tx2"/>
              </a:solidFill>
              <a:latin typeface="Arial Narrow" pitchFamily="34" charset="0"/>
            </a:endParaRPr>
          </a:p>
        </p:txBody>
      </p:sp>
      <p:sp>
        <p:nvSpPr>
          <p:cNvPr id="20" name="Объект 2"/>
          <p:cNvSpPr>
            <a:spLocks noGrp="1"/>
          </p:cNvSpPr>
          <p:nvPr/>
        </p:nvSpPr>
        <p:spPr>
          <a:xfrm>
            <a:off x="414513" y="491134"/>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p>
        </p:txBody>
      </p:sp>
      <p:sp>
        <p:nvSpPr>
          <p:cNvPr id="5" name="Объект 2"/>
          <p:cNvSpPr>
            <a:spLocks noGrp="1"/>
          </p:cNvSpPr>
          <p:nvPr/>
        </p:nvSpPr>
        <p:spPr>
          <a:xfrm>
            <a:off x="4859593" y="266956"/>
            <a:ext cx="2595716" cy="41988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p>
        </p:txBody>
      </p:sp>
      <p:sp>
        <p:nvSpPr>
          <p:cNvPr id="9" name="TextBox 8"/>
          <p:cNvSpPr txBox="1"/>
          <p:nvPr/>
        </p:nvSpPr>
        <p:spPr>
          <a:xfrm>
            <a:off x="142875" y="466725"/>
            <a:ext cx="9001125" cy="4832092"/>
          </a:xfrm>
          <a:prstGeom prst="rect">
            <a:avLst/>
          </a:prstGeom>
          <a:noFill/>
        </p:spPr>
        <p:txBody>
          <a:bodyPr wrap="square" rtlCol="0">
            <a:spAutoFit/>
          </a:bodyPr>
          <a:lstStyle/>
          <a:p>
            <a:endParaRPr lang="ru-RU" sz="1400" dirty="0" smtClean="0"/>
          </a:p>
          <a:p>
            <a:r>
              <a:rPr lang="ru-RU" sz="1400" dirty="0" smtClean="0"/>
              <a:t>В результате реализации заявляемого  проекта предполагается следующее его влияние на развитие  университета как центра инноваций по следующим проектам и показателям.</a:t>
            </a:r>
          </a:p>
          <a:p>
            <a:r>
              <a:rPr lang="ru-RU" sz="1400" dirty="0" smtClean="0"/>
              <a:t> </a:t>
            </a:r>
          </a:p>
          <a:p>
            <a:r>
              <a:rPr lang="ru-RU" sz="1400" b="1" i="1" dirty="0" smtClean="0"/>
              <a:t>а) приоритетный проект "Вузы как центры пространства создания инноваций":</a:t>
            </a:r>
            <a:endParaRPr lang="ru-RU" sz="1400" dirty="0" smtClean="0"/>
          </a:p>
          <a:p>
            <a:r>
              <a:rPr lang="ru-RU" sz="1400" dirty="0" smtClean="0"/>
              <a:t>-в субъектах Российской Федерации функционирует не менее 100 университетских  центров инновационного, технологического и социального развития регионов;</a:t>
            </a:r>
          </a:p>
          <a:p>
            <a:r>
              <a:rPr lang="ru-RU" sz="1400" dirty="0" smtClean="0"/>
              <a:t>-на базе университетских центров инновационного, технологического и социального развития регионов: реализуются проектно-ориентированные образовательные программы </a:t>
            </a:r>
            <a:r>
              <a:rPr lang="ru-RU" sz="1400" b="1" dirty="0" smtClean="0"/>
              <a:t>инженерного,  медицинского</a:t>
            </a:r>
            <a:r>
              <a:rPr lang="ru-RU" sz="1400" dirty="0" smtClean="0"/>
              <a:t>, социально-экономического, педагогического профилей и отдельных программ </a:t>
            </a:r>
            <a:r>
              <a:rPr lang="ru-RU" sz="1400" dirty="0" err="1" smtClean="0"/>
              <a:t>естественно-научного</a:t>
            </a:r>
            <a:r>
              <a:rPr lang="ru-RU" sz="1400" dirty="0" smtClean="0"/>
              <a:t> и гуманитарного профилей, предполагающих </a:t>
            </a:r>
            <a:r>
              <a:rPr lang="ru-RU" sz="1400" b="1" dirty="0" smtClean="0"/>
              <a:t>командное</a:t>
            </a:r>
            <a:r>
              <a:rPr lang="ru-RU" sz="1400" dirty="0" smtClean="0"/>
              <a:t> </a:t>
            </a:r>
            <a:r>
              <a:rPr lang="ru-RU" sz="1400" b="1" dirty="0" smtClean="0"/>
              <a:t>выполнение проектов полного жизненного цикла</a:t>
            </a:r>
            <a:r>
              <a:rPr lang="ru-RU" sz="1400" dirty="0" smtClean="0"/>
              <a:t>;</a:t>
            </a:r>
          </a:p>
          <a:p>
            <a:r>
              <a:rPr lang="ru-RU" sz="1400" dirty="0" smtClean="0"/>
              <a:t>-созданные университетские центры обеспечивают формирование привлекательной социальной среды и </a:t>
            </a:r>
            <a:r>
              <a:rPr lang="ru-RU" sz="1400" b="1" dirty="0" smtClean="0"/>
              <a:t>новое качество жизни</a:t>
            </a:r>
            <a:r>
              <a:rPr lang="ru-RU" sz="1400" dirty="0" smtClean="0"/>
              <a:t> в регионах, </a:t>
            </a:r>
            <a:r>
              <a:rPr lang="ru-RU" sz="1400" b="1" dirty="0" smtClean="0"/>
              <a:t>доступ к современным технологиям</a:t>
            </a:r>
            <a:r>
              <a:rPr lang="ru-RU" sz="1400" dirty="0" smtClean="0"/>
              <a:t>,  создание и развитие в регионах отраслей экономики знаний и экономики впечатлений, формирование привлекательной социальной среды и новое качество жизни в регионах;</a:t>
            </a:r>
          </a:p>
          <a:p>
            <a:r>
              <a:rPr lang="ru-RU" sz="1400" dirty="0" smtClean="0"/>
              <a:t>-системное взаимодействие с научными организациями, в том числе с академическими институтами Российской академии наук, посредством создания базовых кафедр, </a:t>
            </a:r>
            <a:r>
              <a:rPr lang="ru-RU" sz="1400" b="1" dirty="0" smtClean="0"/>
              <a:t>реализации совместных</a:t>
            </a:r>
            <a:r>
              <a:rPr lang="ru-RU" sz="1400" dirty="0" smtClean="0"/>
              <a:t> образовательных программ и </a:t>
            </a:r>
            <a:r>
              <a:rPr lang="ru-RU" sz="1400" b="1" dirty="0" smtClean="0"/>
              <a:t>научных проектов</a:t>
            </a:r>
            <a:r>
              <a:rPr lang="ru-RU" sz="1400" dirty="0" smtClean="0"/>
              <a:t> стимулируют повышение качества подавляющей части научных исследований и технологических разработок университетов и привлечение в университеты талантливых молодых ученых.</a:t>
            </a:r>
          </a:p>
          <a:p>
            <a:r>
              <a:rPr lang="ru-RU" sz="1400" b="1" i="1" dirty="0" smtClean="0"/>
              <a:t>Направление национальной технологической инициативы: </a:t>
            </a:r>
            <a:r>
              <a:rPr lang="ru-RU" sz="1400" u="sng" dirty="0" smtClean="0">
                <a:hlinkClick r:id="rId2"/>
              </a:rPr>
              <a:t> </a:t>
            </a:r>
            <a:r>
              <a:rPr lang="ru-RU" sz="1400" u="sng" dirty="0" err="1" smtClean="0">
                <a:hlinkClick r:id="rId2"/>
              </a:rPr>
              <a:t>HealthNet</a:t>
            </a:r>
            <a:r>
              <a:rPr lang="ru-RU" sz="1400" dirty="0" smtClean="0"/>
              <a:t> персональная медицина и  здравоохранение.</a:t>
            </a:r>
          </a:p>
          <a:p>
            <a:endParaRPr lang="ru-RU" sz="1400" dirty="0" smtClean="0"/>
          </a:p>
        </p:txBody>
      </p:sp>
    </p:spTree>
    <p:extLst>
      <p:ext uri="{BB962C8B-B14F-4D97-AF65-F5344CB8AC3E}">
        <p14:creationId xmlns:p14="http://schemas.microsoft.com/office/powerpoint/2010/main" val="6280226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9</a:t>
            </a:fld>
            <a:endParaRPr lang="en-US" dirty="0"/>
          </a:p>
        </p:txBody>
      </p:sp>
      <p:sp>
        <p:nvSpPr>
          <p:cNvPr id="10" name="Заголовок 9"/>
          <p:cNvSpPr>
            <a:spLocks noGrp="1"/>
          </p:cNvSpPr>
          <p:nvPr>
            <p:ph type="title"/>
          </p:nvPr>
        </p:nvSpPr>
        <p:spPr>
          <a:xfrm>
            <a:off x="0" y="11006"/>
            <a:ext cx="8010525" cy="398570"/>
          </a:xfrm>
        </p:spPr>
        <p:txBody>
          <a:bodyPr>
            <a:normAutofit fontScale="90000"/>
          </a:bodyPr>
          <a:lstStyle/>
          <a:p>
            <a:r>
              <a:rPr lang="ru-RU" sz="1800" b="1" i="1" dirty="0" smtClean="0">
                <a:solidFill>
                  <a:schemeClr val="tx2"/>
                </a:solidFill>
                <a:latin typeface="Arial Narrow" pitchFamily="34" charset="0"/>
              </a:rPr>
              <a:t>Актуальность проведения НИОКР и реализации  проекта в целом (продолжение</a:t>
            </a:r>
            <a:r>
              <a:rPr lang="ru-RU" sz="2700" b="1" i="1" dirty="0" smtClean="0">
                <a:solidFill>
                  <a:schemeClr val="tx2"/>
                </a:solidFill>
                <a:latin typeface="Arial Narrow" pitchFamily="34" charset="0"/>
              </a:rPr>
              <a:t>) </a:t>
            </a:r>
            <a:endParaRPr lang="ru-RU" sz="2700" b="1" dirty="0">
              <a:solidFill>
                <a:schemeClr val="tx2"/>
              </a:solidFill>
              <a:latin typeface="Arial Narrow" pitchFamily="34" charset="0"/>
            </a:endParaRPr>
          </a:p>
        </p:txBody>
      </p:sp>
      <p:sp>
        <p:nvSpPr>
          <p:cNvPr id="20" name="Объект 2"/>
          <p:cNvSpPr>
            <a:spLocks noGrp="1"/>
          </p:cNvSpPr>
          <p:nvPr/>
        </p:nvSpPr>
        <p:spPr>
          <a:xfrm>
            <a:off x="414513" y="491134"/>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p>
        </p:txBody>
      </p:sp>
      <p:sp>
        <p:nvSpPr>
          <p:cNvPr id="5" name="Объект 2"/>
          <p:cNvSpPr>
            <a:spLocks noGrp="1"/>
          </p:cNvSpPr>
          <p:nvPr/>
        </p:nvSpPr>
        <p:spPr>
          <a:xfrm>
            <a:off x="4859593" y="266956"/>
            <a:ext cx="2595716" cy="41988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p>
        </p:txBody>
      </p:sp>
      <p:sp>
        <p:nvSpPr>
          <p:cNvPr id="9" name="TextBox 8"/>
          <p:cNvSpPr txBox="1"/>
          <p:nvPr/>
        </p:nvSpPr>
        <p:spPr>
          <a:xfrm>
            <a:off x="1" y="466725"/>
            <a:ext cx="9144000" cy="3970318"/>
          </a:xfrm>
          <a:prstGeom prst="rect">
            <a:avLst/>
          </a:prstGeom>
          <a:noFill/>
        </p:spPr>
        <p:txBody>
          <a:bodyPr wrap="square" rtlCol="0">
            <a:spAutoFit/>
          </a:bodyPr>
          <a:lstStyle/>
          <a:p>
            <a:r>
              <a:rPr lang="ru-RU" sz="1400" b="1" i="1" dirty="0" smtClean="0"/>
              <a:t>б) показатели ПРОУ:</a:t>
            </a:r>
            <a:endParaRPr lang="ru-RU" sz="1400" dirty="0" smtClean="0"/>
          </a:p>
          <a:p>
            <a:r>
              <a:rPr lang="ru-RU" sz="1400" dirty="0" smtClean="0"/>
              <a:t>-объем НИОКР в расчете на 1 НПР;</a:t>
            </a:r>
          </a:p>
          <a:p>
            <a:r>
              <a:rPr lang="ru-RU" sz="1400" dirty="0" smtClean="0"/>
              <a:t>-число публикаций организации, индексируемых в информационно-аналитической системе научного цитирования </a:t>
            </a:r>
            <a:r>
              <a:rPr lang="ru-RU" sz="1400" dirty="0" err="1" smtClean="0"/>
              <a:t>Web</a:t>
            </a:r>
            <a:r>
              <a:rPr lang="ru-RU" sz="1400" dirty="0" smtClean="0"/>
              <a:t> </a:t>
            </a:r>
            <a:r>
              <a:rPr lang="ru-RU" sz="1400" dirty="0" err="1" smtClean="0"/>
              <a:t>of</a:t>
            </a:r>
            <a:r>
              <a:rPr lang="ru-RU" sz="1400" dirty="0" smtClean="0"/>
              <a:t>  </a:t>
            </a:r>
            <a:r>
              <a:rPr lang="ru-RU" sz="1400" dirty="0" err="1" smtClean="0"/>
              <a:t>Science</a:t>
            </a:r>
            <a:r>
              <a:rPr lang="ru-RU" sz="1400" dirty="0" smtClean="0"/>
              <a:t>, в расчете на 100 НПР;</a:t>
            </a:r>
          </a:p>
          <a:p>
            <a:r>
              <a:rPr lang="ru-RU" sz="1400" dirty="0" smtClean="0"/>
              <a:t>-число публикаций организации, индексируемых в информационно-аналитической системе научного цитирования </a:t>
            </a:r>
            <a:r>
              <a:rPr lang="ru-RU" sz="1400" dirty="0" err="1" smtClean="0"/>
              <a:t>Scopus</a:t>
            </a:r>
            <a:r>
              <a:rPr lang="ru-RU" sz="1400" dirty="0" smtClean="0"/>
              <a:t>, в расчете на 100 НПР;</a:t>
            </a:r>
          </a:p>
          <a:p>
            <a:r>
              <a:rPr lang="ru-RU" sz="1400" dirty="0" smtClean="0"/>
              <a:t>-число публикаций организации, индексируемых в информационно-аналитической системе научного цитирования </a:t>
            </a:r>
            <a:r>
              <a:rPr lang="ru-RU" sz="1400" dirty="0" err="1" smtClean="0"/>
              <a:t>Scopus</a:t>
            </a:r>
            <a:r>
              <a:rPr lang="ru-RU" sz="1400" dirty="0" smtClean="0"/>
              <a:t>, в расчете на 100 НПР;</a:t>
            </a:r>
          </a:p>
          <a:p>
            <a:r>
              <a:rPr lang="ru-RU" sz="1400" dirty="0" smtClean="0"/>
              <a:t>-объем доходов университета от управления результатами интеллектуальной деятельности (продажа патентов и лицензий) </a:t>
            </a:r>
            <a:r>
              <a:rPr lang="ru-RU" sz="1400" i="1" dirty="0" smtClean="0"/>
              <a:t>в случае продажи полученного патента</a:t>
            </a:r>
            <a:r>
              <a:rPr lang="ru-RU" sz="1400" dirty="0" smtClean="0"/>
              <a:t>.</a:t>
            </a:r>
          </a:p>
          <a:p>
            <a:r>
              <a:rPr lang="ru-RU" sz="1400" dirty="0" smtClean="0"/>
              <a:t> </a:t>
            </a:r>
          </a:p>
          <a:p>
            <a:r>
              <a:rPr lang="ru-RU" sz="1400" b="1" i="1" dirty="0" smtClean="0"/>
              <a:t>в) показатели Концепции долгосрочного социально-экономического развития Тюменской области до 2020 года и на перспективу до 2030 года:</a:t>
            </a:r>
            <a:endParaRPr lang="ru-RU" sz="1400" dirty="0" smtClean="0"/>
          </a:p>
          <a:p>
            <a:r>
              <a:rPr lang="ru-RU" sz="1400" dirty="0" smtClean="0"/>
              <a:t>повышение уровня здоровья населения (приоритет по п.2, стр. 35 Концепции…, табл. 2.1) со следующими  задачами: </a:t>
            </a:r>
            <a:r>
              <a:rPr lang="ru-RU" sz="1400" b="1" dirty="0" smtClean="0"/>
              <a:t>обеспечение</a:t>
            </a:r>
            <a:r>
              <a:rPr lang="ru-RU" sz="1400" dirty="0" smtClean="0"/>
              <a:t> доступности, </a:t>
            </a:r>
            <a:r>
              <a:rPr lang="ru-RU" sz="1400" b="1" dirty="0" smtClean="0"/>
              <a:t>качества и многообразия услуг медицинской помощи</a:t>
            </a:r>
            <a:r>
              <a:rPr lang="ru-RU" sz="1400" dirty="0" smtClean="0"/>
              <a:t> для населения области;  повышение эффективности оказания специализированной, </a:t>
            </a:r>
            <a:r>
              <a:rPr lang="ru-RU" sz="1400" b="1" dirty="0" smtClean="0"/>
              <a:t>включая высокотехнологичную</a:t>
            </a:r>
            <a:r>
              <a:rPr lang="ru-RU" sz="1400" dirty="0" smtClean="0"/>
              <a:t>, медицинской помощи, скорой, в том числе скорой специализированной, медицинской помощи, медицинской эвакуации.</a:t>
            </a:r>
          </a:p>
          <a:p>
            <a:endParaRPr lang="ru-RU" sz="1400" dirty="0" smtClean="0"/>
          </a:p>
        </p:txBody>
      </p:sp>
    </p:spTree>
    <p:extLst>
      <p:ext uri="{BB962C8B-B14F-4D97-AF65-F5344CB8AC3E}">
        <p14:creationId xmlns:p14="http://schemas.microsoft.com/office/powerpoint/2010/main" val="6280226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шаблон ТИУ">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ТИУ</Template>
  <TotalTime>8174</TotalTime>
  <Words>2801</Words>
  <Application>Microsoft Office PowerPoint</Application>
  <PresentationFormat>Экран (16:9)</PresentationFormat>
  <Paragraphs>521</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шаблон ТИУ</vt:lpstr>
      <vt:lpstr>Презентация PowerPoint</vt:lpstr>
      <vt:lpstr>Общая информация</vt:lpstr>
      <vt:lpstr>Актуальность  проведения НИОКР и реализации проекта в целом </vt:lpstr>
      <vt:lpstr>Презентация PowerPoint</vt:lpstr>
      <vt:lpstr>Презентация PowerPoint</vt:lpstr>
      <vt:lpstr>Презентация PowerPoint</vt:lpstr>
      <vt:lpstr>Актуальность проведения НИОКР и реализации  проекта в целом (продолжение) </vt:lpstr>
      <vt:lpstr>Актуальность проведения НИОКР и реализации  проекта в целом (продолжение) </vt:lpstr>
      <vt:lpstr>Актуальность проведения НИОКР и реализации  проекта в целом (продолжение) </vt:lpstr>
      <vt:lpstr>Цель НИОКР  </vt:lpstr>
      <vt:lpstr>Календарный план  (дорожная карта) выполнения НИОКР </vt:lpstr>
      <vt:lpstr>Календарный план  (дорожная карта) выполнения НИОКР </vt:lpstr>
      <vt:lpstr>Календарный план  (дорожная карта) выполнения НИОКР </vt:lpstr>
      <vt:lpstr>Календарный план  (дорожная карта) выполнения НИОКР </vt:lpstr>
      <vt:lpstr>Временный научный коллектив</vt:lpstr>
      <vt:lpstr> Объект, предмет и гипотеза НИОКР. </vt:lpstr>
      <vt:lpstr> Методологическая основа и методы исследования </vt:lpstr>
      <vt:lpstr>  Изложение сущности и степени новизны НИОКР, а также преимуществ конечного инновационного продукта по сравнению с аналогами  </vt:lpstr>
      <vt:lpstr> Описание ожидаемого научного и научно-технического результата НИОКР  </vt:lpstr>
      <vt:lpstr>  Описание предполагаемой научной и научно-технической продукции, предназначенной для реализации  </vt:lpstr>
      <vt:lpstr>  Описание предполагаемой научной и научно-технической продукции, предназначенной для реализации (продолжение)  </vt:lpstr>
      <vt:lpstr>  Описание предполагаемой научной и научно-технической продукции, предназначенной для реализации (продолжение)  </vt:lpstr>
      <vt:lpstr>  Описание предполагаемой научной и научно-технической продукции, предназначенной для реализации (продолжение)  </vt:lpstr>
      <vt:lpstr>  Описание предполагаемой научной и научно-технической продукции, предназначенной для реализации (продолжение)  </vt:lpstr>
      <vt:lpstr> Описание потенциала коммерциализации научного проекта, в рамках которого выполняется НИОКР (потенциальный рынок сбыта, планируемые объемы продаж и потребители технологической инновации)  </vt:lpstr>
      <vt:lpstr> Практическая значимость НИОКР и проекта в целом (описание эффекта от внедрения технологической инновации, эффекта импортозамещения на государственном и региональном уровнях)  </vt:lpstr>
      <vt:lpstr> Описание возможностей реализации инновационного проекта на территории Тюменской области (включая описание возможности открытия производства и создания рабочих мест, оказания услуг и производства новой продукции).  </vt:lpstr>
      <vt:lpstr>  Описание имеющегося задела для НИОКР  </vt:lpstr>
      <vt:lpstr>  Степень влияния результатов проекта на выполнение показателей ПРОУ и приоритетного проекта «Вузы как центры пространства создания инноваций» (на какие показатели и какими действиями результаты проекта влияют)  </vt:lpstr>
      <vt:lpstr>  Степень влияния результатов проекта на выполнение показателей ПРОУ и приоритетного проекта «Вузы как центры пространства создания инноваций» (на какие показатели и какими действиями результаты проекта влияют) (продолжение)  </vt:lpstr>
      <vt:lpstr>  Степень влияния результатов проекта на выполнение показателей ПРОУ и приоритетного проекта «Вузы как центры пространства создания инноваций» (на какие показатели и какими действиями результаты проекта влияют) (продолжение)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 МОЖЕТ ДАЖЕ В ДВЕ СТРОЧКИ</dc:title>
  <dc:creator>user</dc:creator>
  <cp:lastModifiedBy>Поморёва Светлана Николаевна</cp:lastModifiedBy>
  <cp:revision>761</cp:revision>
  <cp:lastPrinted>2018-09-13T06:50:36Z</cp:lastPrinted>
  <dcterms:created xsi:type="dcterms:W3CDTF">2016-12-17T11:57:02Z</dcterms:created>
  <dcterms:modified xsi:type="dcterms:W3CDTF">2018-09-17T12:21:54Z</dcterms:modified>
</cp:coreProperties>
</file>