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1" r:id="rId3"/>
    <p:sldId id="379" r:id="rId4"/>
    <p:sldId id="380" r:id="rId5"/>
    <p:sldId id="376" r:id="rId6"/>
    <p:sldId id="389" r:id="rId7"/>
    <p:sldId id="390" r:id="rId8"/>
    <p:sldId id="381" r:id="rId9"/>
    <p:sldId id="382" r:id="rId10"/>
    <p:sldId id="383" r:id="rId11"/>
    <p:sldId id="384" r:id="rId12"/>
    <p:sldId id="385" r:id="rId13"/>
    <p:sldId id="387" r:id="rId14"/>
    <p:sldId id="388" r:id="rId15"/>
    <p:sldId id="391" r:id="rId16"/>
    <p:sldId id="365" r:id="rId1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 autoAdjust="0"/>
    <p:restoredTop sz="81034" autoAdjust="0"/>
  </p:normalViewPr>
  <p:slideViewPr>
    <p:cSldViewPr snapToGrid="0">
      <p:cViewPr varScale="1">
        <p:scale>
          <a:sx n="67" d="100"/>
          <a:sy n="67" d="100"/>
        </p:scale>
        <p:origin x="-1292" y="-68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9;&#1074;&#1086;&#1076;&#1085;&#1072;&#1103;%20&#1089;&#1090;&#1072;&#1090;&#1100;&#1103;\&#1101;&#1085;&#1077;&#1088;&#1075;&#1080;&#1103;%20&#1089;&#1086;&#1083;&#1085;&#1094;&#1072;\&#1051;&#1080;&#1089;&#1090;%20Microsoft%20Excel%20(&#1040;&#1074;&#1090;&#1086;&#1089;&#1086;&#1093;&#1088;&#1072;&#1085;&#1077;&#1085;&#1085;&#1099;&#1081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3223878930028536E-2"/>
          <c:y val="5.0837656838902776E-2"/>
          <c:w val="0.83940023454515411"/>
          <c:h val="0.67057926180228777"/>
        </c:manualLayout>
      </c:layout>
      <c:scatterChart>
        <c:scatterStyle val="smoothMarker"/>
        <c:ser>
          <c:idx val="1"/>
          <c:order val="0"/>
          <c:tx>
            <c:v>M30</c:v>
          </c:tx>
          <c:spPr>
            <a:ln w="222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Лист4!$B$2:$E$2</c:f>
              <c:numCache>
                <c:formatCode>0.0</c:formatCode>
                <c:ptCount val="4"/>
                <c:pt idx="0">
                  <c:v>45</c:v>
                </c:pt>
                <c:pt idx="1">
                  <c:v>55</c:v>
                </c:pt>
                <c:pt idx="2">
                  <c:v>65</c:v>
                </c:pt>
                <c:pt idx="3">
                  <c:v>75</c:v>
                </c:pt>
              </c:numCache>
            </c:numRef>
          </c:xVal>
          <c:yVal>
            <c:numRef>
              <c:f>Лист4!$B$3:$E$3</c:f>
              <c:numCache>
                <c:formatCode>0.000</c:formatCode>
                <c:ptCount val="4"/>
                <c:pt idx="0">
                  <c:v>0.25900000000000001</c:v>
                </c:pt>
                <c:pt idx="1">
                  <c:v>0.55800000000000005</c:v>
                </c:pt>
                <c:pt idx="2">
                  <c:v>0.99299999999999999</c:v>
                </c:pt>
                <c:pt idx="3">
                  <c:v>1.595</c:v>
                </c:pt>
              </c:numCache>
            </c:numRef>
          </c:yVal>
          <c:smooth val="1"/>
        </c:ser>
        <c:ser>
          <c:idx val="2"/>
          <c:order val="1"/>
          <c:tx>
            <c:v>N30</c:v>
          </c:tx>
          <c:spPr>
            <a:ln w="2222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Лист4!$B$2:$E$2</c:f>
              <c:numCache>
                <c:formatCode>0.0</c:formatCode>
                <c:ptCount val="4"/>
                <c:pt idx="0">
                  <c:v>45</c:v>
                </c:pt>
                <c:pt idx="1">
                  <c:v>55</c:v>
                </c:pt>
                <c:pt idx="2">
                  <c:v>65</c:v>
                </c:pt>
                <c:pt idx="3">
                  <c:v>75</c:v>
                </c:pt>
              </c:numCache>
            </c:numRef>
          </c:xVal>
          <c:yVal>
            <c:numRef>
              <c:f>Лист4!$B$5:$E$5</c:f>
              <c:numCache>
                <c:formatCode>0.000</c:formatCode>
                <c:ptCount val="4"/>
                <c:pt idx="0">
                  <c:v>0.19900000000000095</c:v>
                </c:pt>
                <c:pt idx="1">
                  <c:v>0.41200000000000031</c:v>
                </c:pt>
                <c:pt idx="2">
                  <c:v>0.71100000000000063</c:v>
                </c:pt>
                <c:pt idx="3">
                  <c:v>1.1160000000000001</c:v>
                </c:pt>
              </c:numCache>
            </c:numRef>
          </c:yVal>
          <c:smooth val="1"/>
        </c:ser>
        <c:axId val="84140032"/>
        <c:axId val="84141952"/>
      </c:scatterChart>
      <c:valAx>
        <c:axId val="84140032"/>
        <c:scaling>
          <c:orientation val="minMax"/>
          <c:max val="70"/>
          <c:min val="45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1">
                    <a:solidFill>
                      <a:sysClr val="windowText" lastClr="000000"/>
                    </a:solidFill>
                  </a:rPr>
                  <a:t>Температура</a:t>
                </a:r>
                <a:r>
                  <a:rPr lang="ru-RU" sz="1000" b="1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000" b="1">
                    <a:solidFill>
                      <a:sysClr val="windowText" lastClr="000000"/>
                    </a:solidFill>
                  </a:rPr>
                  <a:t>T</a:t>
                </a:r>
                <a:r>
                  <a:rPr lang="en-US" sz="1000" b="1" baseline="-25000">
                    <a:solidFill>
                      <a:sysClr val="windowText" lastClr="000000"/>
                    </a:solidFill>
                  </a:rPr>
                  <a:t>2</a:t>
                </a:r>
                <a:r>
                  <a:rPr lang="en-US" sz="1000" b="1">
                    <a:solidFill>
                      <a:sysClr val="windowText" lastClr="000000"/>
                    </a:solidFill>
                  </a:rPr>
                  <a:t>, </a:t>
                </a:r>
                <a:r>
                  <a:rPr lang="en-US" sz="1000" b="1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000" b="1">
                    <a:solidFill>
                      <a:sysClr val="windowText" lastClr="000000"/>
                    </a:solidFill>
                  </a:rPr>
                  <a:t>C</a:t>
                </a:r>
                <a:endParaRPr lang="ru-RU" sz="10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66129418663092665"/>
              <c:y val="0.82863288379685152"/>
            </c:manualLayout>
          </c:layout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41952"/>
        <c:crosses val="autoZero"/>
        <c:crossBetween val="midCat"/>
        <c:majorUnit val="5"/>
      </c:valAx>
      <c:valAx>
        <c:axId val="84141952"/>
        <c:scaling>
          <c:orientation val="minMax"/>
          <c:max val="1.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40032"/>
        <c:crosses val="autoZero"/>
        <c:crossBetween val="midCat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9910621544647497"/>
          <c:y val="0.89890184110921734"/>
          <c:w val="0.60178756910705256"/>
          <c:h val="7.799013305492200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C96C-E352-4AFB-A977-BC7D8C2513D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23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://&#1084;&#1085;&#1080;&#1072;&#1087;.&#1088;&#1092;/repository/analytics/318/document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jpeg"/><Relationship Id="rId7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mp.businessinsider.com/zero-mass-solar-panels-water-from-air-launch-us-2017-1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941" y="138561"/>
            <a:ext cx="2252017" cy="12020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37092" y="4010916"/>
            <a:ext cx="5421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Виктор Владимирович Миронов, </a:t>
            </a:r>
            <a:b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д.т.н.,  профессор 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2470" y="1810535"/>
            <a:ext cx="7542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РАЗРАБОТКА И КОММЕРЦИАЛИЗАЦИЯ ТЕХНОЛОГИИ ПРОИЗВОДСТВА ЧИСТОЙ, ПРЕСНОЙ ВОДЫ ИЗ ВОЗДУХА С ИСПОЛЬЗОВАНИЕМ ВОЗОБНОВЛЯЕМЫХ ИСТОЧНИКОВ ЭНЕРГИИ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4428" y="4804946"/>
            <a:ext cx="921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Тюмень - 2018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70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02850" y="2345273"/>
            <a:ext cx="5802927" cy="24391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Принудительное насыщение воздуха влагой в несколько раз увеличивает производительность технологии по пресной воде в сравнении с технологиями конденсации естественной влаги, содержащейся в атмосферном воздухе.</a:t>
            </a:r>
            <a:r>
              <a:rPr lang="ru-RU" sz="1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Практическая производительность технологии по пресной воде</a:t>
            </a:r>
            <a:r>
              <a:rPr lang="ru-RU" sz="1400" spc="75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одним агрегатом </a:t>
            </a:r>
            <a:r>
              <a:rPr lang="ru-RU" sz="140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составляет  20 л/сутки, что в несколько раз выше, чем у основного конкурента.</a:t>
            </a:r>
          </a:p>
          <a:p>
            <a:pPr algn="just"/>
            <a:endParaRPr lang="ru-RU" sz="1400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spc="75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Управление оптимальными параметрами работы агрегата, позволяющими получать максимальное количество чистой пресной воды при различных внешних условиях, осуществляется с мобильного телефона при помощи установленных на агрегатах </a:t>
            </a:r>
            <a:r>
              <a:rPr lang="en-US" sz="1400" spc="75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GSM </a:t>
            </a:r>
            <a:r>
              <a:rPr lang="ru-RU" sz="1400" spc="75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модулей. </a:t>
            </a:r>
            <a:endParaRPr lang="ru-RU" sz="2400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User\Desktop\стартап\attachments2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699" y="808315"/>
            <a:ext cx="1913709" cy="10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1086685230"/>
              </p:ext>
            </p:extLst>
          </p:nvPr>
        </p:nvGraphicFramePr>
        <p:xfrm>
          <a:off x="276657" y="753511"/>
          <a:ext cx="2663456" cy="226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15760" y="3016044"/>
            <a:ext cx="2926193" cy="12541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1100" dirty="0" smtClean="0">
                <a:latin typeface="Arial Narrow" panose="020B0606020202030204" pitchFamily="34" charset="0"/>
              </a:rPr>
              <a:t>Массовый расход конденсата (кривая - </a:t>
            </a:r>
            <a:r>
              <a:rPr lang="ru-RU" sz="1100" i="1" dirty="0" smtClean="0">
                <a:latin typeface="Arial Narrow" panose="020B0606020202030204" pitchFamily="34" charset="0"/>
              </a:rPr>
              <a:t>М30</a:t>
            </a:r>
            <a:r>
              <a:rPr lang="ru-RU" sz="1100" dirty="0" smtClean="0">
                <a:latin typeface="Arial Narrow" panose="020B0606020202030204" pitchFamily="34" charset="0"/>
              </a:rPr>
              <a:t>), кг/час и мощность требуемой инсоляции (кривая – </a:t>
            </a:r>
            <a:r>
              <a:rPr lang="en-US" sz="1100" i="1" dirty="0" smtClean="0">
                <a:latin typeface="Arial Narrow" panose="020B0606020202030204" pitchFamily="34" charset="0"/>
              </a:rPr>
              <a:t>N</a:t>
            </a:r>
            <a:r>
              <a:rPr lang="ru-RU" sz="1100" i="1" dirty="0" smtClean="0">
                <a:latin typeface="Arial Narrow" panose="020B0606020202030204" pitchFamily="34" charset="0"/>
              </a:rPr>
              <a:t>30</a:t>
            </a:r>
            <a:r>
              <a:rPr lang="ru-RU" sz="1100" dirty="0" smtClean="0">
                <a:latin typeface="Arial Narrow" panose="020B0606020202030204" pitchFamily="34" charset="0"/>
              </a:rPr>
              <a:t>), кВт/м</a:t>
            </a:r>
            <a:r>
              <a:rPr lang="ru-RU" sz="1100" baseline="30000" dirty="0" smtClean="0">
                <a:latin typeface="Arial Narrow" panose="020B0606020202030204" pitchFamily="34" charset="0"/>
              </a:rPr>
              <a:t>2</a:t>
            </a:r>
            <a:r>
              <a:rPr lang="ru-RU" sz="1100" dirty="0" smtClean="0">
                <a:latin typeface="Arial Narrow" panose="020B0606020202030204" pitchFamily="34" charset="0"/>
              </a:rPr>
              <a:t> в зависимости от температуры </a:t>
            </a:r>
            <a:r>
              <a:rPr lang="ru-RU" sz="1100" i="1" dirty="0" smtClean="0">
                <a:latin typeface="Arial Narrow" panose="020B0606020202030204" pitchFamily="34" charset="0"/>
              </a:rPr>
              <a:t>T</a:t>
            </a:r>
            <a:r>
              <a:rPr lang="ru-RU" sz="1100" i="1" baseline="-25000" dirty="0" smtClean="0">
                <a:latin typeface="Arial Narrow" panose="020B0606020202030204" pitchFamily="34" charset="0"/>
              </a:rPr>
              <a:t>2</a:t>
            </a:r>
            <a:r>
              <a:rPr lang="ru-RU" sz="1100" i="1" dirty="0" smtClean="0"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latin typeface="Arial Narrow" panose="020B0606020202030204" pitchFamily="34" charset="0"/>
              </a:rPr>
              <a:t>нагретого воздуха (</a:t>
            </a:r>
            <a:r>
              <a:rPr lang="ru-RU" sz="1100" baseline="30000" dirty="0" smtClean="0">
                <a:latin typeface="Arial Narrow" panose="020B0606020202030204" pitchFamily="34" charset="0"/>
              </a:rPr>
              <a:t>0</a:t>
            </a:r>
            <a:r>
              <a:rPr lang="ru-RU" sz="1100" dirty="0" smtClean="0">
                <a:latin typeface="Arial Narrow" panose="020B0606020202030204" pitchFamily="34" charset="0"/>
              </a:rPr>
              <a:t>С), при температуре окружающей морской воды </a:t>
            </a:r>
            <a:r>
              <a:rPr lang="en-US" sz="1100" i="1" dirty="0" smtClean="0">
                <a:latin typeface="Arial Narrow" panose="020B0606020202030204" pitchFamily="34" charset="0"/>
              </a:rPr>
              <a:t>T</a:t>
            </a:r>
            <a:r>
              <a:rPr lang="ru-RU" sz="1100" i="1" baseline="-25000" dirty="0" smtClean="0">
                <a:latin typeface="Arial Narrow" panose="020B0606020202030204" pitchFamily="34" charset="0"/>
              </a:rPr>
              <a:t>1 </a:t>
            </a:r>
            <a:r>
              <a:rPr lang="ru-RU" sz="1100" i="1" dirty="0" smtClean="0">
                <a:latin typeface="Arial Narrow" panose="020B0606020202030204" pitchFamily="34" charset="0"/>
              </a:rPr>
              <a:t>= </a:t>
            </a:r>
            <a:r>
              <a:rPr lang="ru-RU" sz="1100" dirty="0" smtClean="0">
                <a:latin typeface="Arial Narrow" panose="020B0606020202030204" pitchFamily="34" charset="0"/>
              </a:rPr>
              <a:t>30</a:t>
            </a:r>
            <a:r>
              <a:rPr lang="ru-RU" sz="1100" baseline="30000" dirty="0" smtClean="0">
                <a:latin typeface="Arial Narrow" panose="020B0606020202030204" pitchFamily="34" charset="0"/>
              </a:rPr>
              <a:t>0</a:t>
            </a:r>
            <a:r>
              <a:rPr lang="ru-RU" sz="1100" dirty="0" smtClean="0">
                <a:latin typeface="Arial Narrow" panose="020B0606020202030204" pitchFamily="34" charset="0"/>
              </a:rPr>
              <a:t>С и объемном расходе циркулирующей паровоздушной смеси 2 л/с, приведенном к 1 м</a:t>
            </a:r>
            <a:r>
              <a:rPr lang="ru-RU" sz="1100" baseline="30000" dirty="0" smtClean="0">
                <a:latin typeface="Arial Narrow" panose="020B0606020202030204" pitchFamily="34" charset="0"/>
              </a:rPr>
              <a:t>2</a:t>
            </a:r>
            <a:r>
              <a:rPr lang="ru-RU" sz="1100" dirty="0" smtClean="0">
                <a:latin typeface="Arial Narrow" panose="020B0606020202030204" pitchFamily="34" charset="0"/>
              </a:rPr>
              <a:t> площади инсоляции.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pic>
        <p:nvPicPr>
          <p:cNvPr id="3" name="Picture 2" descr="C:\Users\йцукенг\Desktop\Миронов В\2018\фото экспериментальной установки\лучшие фото\IMG_6666.JPG"/>
          <p:cNvPicPr>
            <a:picLocks noChangeAspect="1" noChangeArrowheads="1"/>
          </p:cNvPicPr>
          <p:nvPr/>
        </p:nvPicPr>
        <p:blipFill rotWithShape="1">
          <a:blip r:embed="rId5" cstate="print"/>
          <a:srcRect r="15785" b="7846"/>
          <a:stretch/>
        </p:blipFill>
        <p:spPr bwMode="auto">
          <a:xfrm>
            <a:off x="7268655" y="808315"/>
            <a:ext cx="1737122" cy="1259959"/>
          </a:xfrm>
          <a:prstGeom prst="rect">
            <a:avLst/>
          </a:prstGeom>
          <a:noFill/>
        </p:spPr>
      </p:pic>
      <p:pic>
        <p:nvPicPr>
          <p:cNvPr id="1026" name="Picture 2" descr="C:\Users\йцукенг\Desktop\Миронов В\2018\фото экспериментальной установки\лучшие фото\IMG_67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9059" y="808315"/>
            <a:ext cx="1679945" cy="1259959"/>
          </a:xfrm>
          <a:prstGeom prst="rect">
            <a:avLst/>
          </a:prstGeom>
          <a:noFill/>
        </p:spPr>
      </p:pic>
      <p:sp>
        <p:nvSpPr>
          <p:cNvPr id="16" name="Заголовок 9"/>
          <p:cNvSpPr txBox="1">
            <a:spLocks/>
          </p:cNvSpPr>
          <p:nvPr/>
        </p:nvSpPr>
        <p:spPr>
          <a:xfrm>
            <a:off x="414512" y="205979"/>
            <a:ext cx="3628099" cy="413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РЕШЕНИЕ ПРОБЛЕМЫ: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1201" y="1822778"/>
            <a:ext cx="1202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3D-</a:t>
            </a:r>
            <a:r>
              <a:rPr 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визуализация</a:t>
            </a:r>
            <a:endParaRPr lang="ru-RU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9059" y="2068274"/>
            <a:ext cx="3516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Испытания в водном объекте</a:t>
            </a:r>
            <a:endParaRPr lang="ru-RU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5000" y="4774168"/>
            <a:ext cx="4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10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95984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794" y="722426"/>
            <a:ext cx="6128782" cy="449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стартап\Map-Marker-Push-Pin-1-Right-Azur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37" y="569696"/>
            <a:ext cx="470996" cy="47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2327" y="717299"/>
            <a:ext cx="549224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Проведена частичная патентная защита изобретений, продолжается разработка и патентование новых технических решений.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5794" y="2769044"/>
            <a:ext cx="6128782" cy="8389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стартап\Map-Marker-Push-Pin-1-Right-Azur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92" y="2667306"/>
            <a:ext cx="470996" cy="47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24929" y="2769045"/>
            <a:ext cx="5040142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Экспериментально проверено одно из технических решений для принудительного насыщения воздуха влагой с использованием  возобновляемой энергии солнца, с последующей конденсацией влаги и отбором пресной воды.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2327" y="1244009"/>
            <a:ext cx="5170173" cy="16183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algn="just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Патент РФ № 2631469 «Способ получения воды из воздуха»</a:t>
            </a:r>
          </a:p>
          <a:p>
            <a:pPr marL="257175" indent="-257175" algn="just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Патент РФ № 2650564 «Способ получения воды из воздуха»</a:t>
            </a:r>
          </a:p>
          <a:p>
            <a:pPr marL="257175" indent="-257175" algn="just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Патент РФ № 2660273 «Способ получения воды из воздуха»</a:t>
            </a:r>
          </a:p>
          <a:p>
            <a:pPr marL="257175" indent="-257175" algn="just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Патент РФ № 2618315 «Способ получения воды из воздуха</a:t>
            </a:r>
            <a:r>
              <a:rPr lang="ru-RU" sz="1400" dirty="0" smtClean="0">
                <a:latin typeface="Arial Narrow" panose="020B0606020202030204" pitchFamily="34" charset="0"/>
              </a:rPr>
              <a:t>» - входит в список «Топ-100» изобретений России в 2017 г.</a:t>
            </a:r>
            <a:r>
              <a:rPr lang="en-US" sz="1400" dirty="0" smtClean="0">
                <a:latin typeface="Arial Narrow" panose="020B0606020202030204" pitchFamily="34" charset="0"/>
              </a:rPr>
              <a:t>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257175" indent="-257175" algn="just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794" y="3893935"/>
            <a:ext cx="6509786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Элементы технологии экспонировалась на международной специализированной выставке «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CHTF-2017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 в Китае. Получена медаль выставки «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EXCELLENT EXHIBIT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йцукенг\Desktop\Китай-2017\фото с выставки Китай\IMG_5925-04-12-17-11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4177" y="2753182"/>
            <a:ext cx="2105779" cy="1579335"/>
          </a:xfrm>
          <a:prstGeom prst="rect">
            <a:avLst/>
          </a:prstGeom>
          <a:noFill/>
        </p:spPr>
      </p:pic>
      <p:pic>
        <p:nvPicPr>
          <p:cNvPr id="5" name="Picture 2" descr="C:\Users\йцукенг\Desktop\Миронов В\2018\фото экспериментальной установки\лучшие фото\IMG_67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4177" y="717299"/>
            <a:ext cx="2105779" cy="1579334"/>
          </a:xfrm>
          <a:prstGeom prst="rect">
            <a:avLst/>
          </a:prstGeom>
          <a:noFill/>
        </p:spPr>
      </p:pic>
      <p:sp>
        <p:nvSpPr>
          <p:cNvPr id="15" name="Заголовок 9"/>
          <p:cNvSpPr txBox="1">
            <a:spLocks/>
          </p:cNvSpPr>
          <p:nvPr/>
        </p:nvSpPr>
        <p:spPr>
          <a:xfrm>
            <a:off x="414512" y="205979"/>
            <a:ext cx="3628099" cy="413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ГОТОВНОСТЬ ПРОЕКТА: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5000" y="4774168"/>
            <a:ext cx="4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11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33030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04433" y="2060382"/>
            <a:ext cx="8164479" cy="11310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23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Рыночная ниша, занимаемая технологией:  </a:t>
            </a:r>
            <a:r>
              <a:rPr lang="ru-RU" sz="2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снабжение населения и объектов береговой инфраструктуры  дефицитной пресной водой с минимальной себестоимостью  её производства.</a:t>
            </a:r>
            <a:endParaRPr lang="ru-RU" sz="2300" dirty="0">
              <a:solidFill>
                <a:srgbClr val="C0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10100" y="961191"/>
            <a:ext cx="8553147" cy="5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550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Мировой объём производства питьевой воды в 2015 году оценивался в 330 млрд. литров или </a:t>
            </a:r>
            <a:r>
              <a:rPr lang="ru-RU" sz="155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170</a:t>
            </a:r>
            <a:r>
              <a:rPr lang="ru-RU" sz="1550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млрд. </a:t>
            </a:r>
            <a:r>
              <a:rPr lang="en-US" sz="1550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USD.</a:t>
            </a:r>
            <a:r>
              <a:rPr lang="ru-RU" sz="1550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Ожидается, что к 2024 году производство воды питьевого качества в мире вырастет до </a:t>
            </a:r>
            <a:r>
              <a:rPr lang="ru-RU" sz="155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310</a:t>
            </a:r>
            <a:r>
              <a:rPr lang="ru-RU" sz="1550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млрд.</a:t>
            </a:r>
            <a:r>
              <a:rPr lang="en-US" sz="1550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USD</a:t>
            </a:r>
            <a:r>
              <a:rPr lang="ru-RU" sz="1550" dirty="0" smtClean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US" sz="1550" dirty="0" smtClean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9" name="Заголовок 9"/>
          <p:cNvSpPr txBox="1">
            <a:spLocks/>
          </p:cNvSpPr>
          <p:nvPr/>
        </p:nvSpPr>
        <p:spPr>
          <a:xfrm>
            <a:off x="414512" y="205979"/>
            <a:ext cx="7315358" cy="413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ОБЛАСТИ ВОЗМОЖНОГО ПРИМЕНЕНИЯ ТЕХНОЛОГИИ: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343" y="1515983"/>
            <a:ext cx="64167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1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Источник: </a:t>
            </a:r>
            <a:r>
              <a:rPr lang="en-US" sz="1100" dirty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http://xn--80aplem.xn--p1ai/repository/analytics/318/document.pdf</a:t>
            </a:r>
            <a:r>
              <a:rPr lang="en-US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1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C:\Users\User\Desktop\стартап\Bottle_of_Water_icon-icons.com_6877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6" r="18007"/>
          <a:stretch/>
        </p:blipFill>
        <p:spPr bwMode="auto">
          <a:xfrm>
            <a:off x="4870060" y="4161630"/>
            <a:ext cx="288014" cy="38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стартап\kolba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542" y="4160828"/>
            <a:ext cx="263184" cy="36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User\Desktop\стартап\0_7d25e_88fb700b_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9543" y="4148611"/>
            <a:ext cx="281175" cy="40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User\Desktop\стартап\акумм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8" r="8368"/>
          <a:stretch/>
        </p:blipFill>
        <p:spPr bwMode="auto">
          <a:xfrm>
            <a:off x="178284" y="4150506"/>
            <a:ext cx="459430" cy="40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User\Desktop\стартап\oil_offshore_rig_filled16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1296" y="4145152"/>
            <a:ext cx="347219" cy="36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User\Desktop\стартап\star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5682" y="4134916"/>
            <a:ext cx="463669" cy="4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157709" y="4177579"/>
            <a:ext cx="1156466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11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бутилированная</a:t>
            </a:r>
            <a:endParaRPr lang="ru-RU" sz="11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питьевая вода 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41145" y="4161576"/>
            <a:ext cx="121720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Пищевая </a:t>
            </a:r>
            <a:endParaRPr lang="ru-RU" sz="11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промышленность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70971" y="4157100"/>
            <a:ext cx="1180388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Медицинская </a:t>
            </a:r>
            <a:endParaRPr lang="ru-RU" sz="11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промышленность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35245" y="4145152"/>
            <a:ext cx="1077793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войсковые 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подразделения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50739" y="4166128"/>
            <a:ext cx="1225353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Автомобильная </a:t>
            </a:r>
            <a:endParaRPr lang="ru-RU" sz="11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промышленность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29934" y="4097027"/>
            <a:ext cx="963646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пресная вода </a:t>
            </a:r>
          </a:p>
          <a:p>
            <a:pPr lvl="0" algn="just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буровых </a:t>
            </a:r>
            <a:endParaRPr lang="ru-RU" sz="11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платформ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45000" y="4774168"/>
            <a:ext cx="4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12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6600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402521" y="2296534"/>
            <a:ext cx="4603050" cy="18004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РЫНКИ СБЫТА:</a:t>
            </a:r>
          </a:p>
          <a:p>
            <a:pPr>
              <a:lnSpc>
                <a:spcPct val="150000"/>
              </a:lnSpc>
            </a:pPr>
            <a:r>
              <a:rPr lang="ru-RU" sz="1450" dirty="0" smtClean="0">
                <a:latin typeface="Arial Narrow" panose="020B0606020202030204" pitchFamily="34" charset="0"/>
              </a:rPr>
              <a:t>1) РФ (Крым, Дальний Восток), Казахстан, Азербайджан. </a:t>
            </a:r>
          </a:p>
          <a:p>
            <a:pPr>
              <a:lnSpc>
                <a:spcPct val="150000"/>
              </a:lnSpc>
            </a:pPr>
            <a:r>
              <a:rPr lang="ru-RU" sz="1450" dirty="0" smtClean="0">
                <a:latin typeface="Arial Narrow" panose="020B0606020202030204" pitchFamily="34" charset="0"/>
              </a:rPr>
              <a:t>2) страны Ближнего Востока (ОАЭ, Оман и др.);</a:t>
            </a:r>
          </a:p>
          <a:p>
            <a:pPr>
              <a:lnSpc>
                <a:spcPct val="150000"/>
              </a:lnSpc>
            </a:pPr>
            <a:r>
              <a:rPr lang="ru-RU" sz="1450" dirty="0" smtClean="0">
                <a:latin typeface="Arial Narrow" panose="020B0606020202030204" pitchFamily="34" charset="0"/>
              </a:rPr>
              <a:t>3) страны Азии (Китай, Индия, Вьетнам, Таиланд и др.);</a:t>
            </a:r>
          </a:p>
          <a:p>
            <a:pPr>
              <a:lnSpc>
                <a:spcPct val="150000"/>
              </a:lnSpc>
            </a:pPr>
            <a:r>
              <a:rPr lang="ru-RU" sz="1450" dirty="0" smtClean="0">
                <a:latin typeface="Arial Narrow" panose="020B0606020202030204" pitchFamily="34" charset="0"/>
              </a:rPr>
              <a:t>4) Западное побережье США и страны Латинской Америки.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14512" y="749957"/>
            <a:ext cx="8579068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Высокотехнологичные агрегаты для производства чистой, пресной воды с использованием возобновляемой энергии солнца:</a:t>
            </a:r>
            <a:endParaRPr lang="ru-RU" sz="1600" dirty="0" smtClean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2900" indent="-342900"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Плавающие на поверхности акватории моря или пресного загрязненного водоема агрегаты с практической производительностью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20</a:t>
            </a:r>
            <a:r>
              <a:rPr lang="ru-RU" sz="1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литров пресной воды в сутки каждый.</a:t>
            </a:r>
            <a:r>
              <a:rPr lang="ru-RU" sz="1600" baseline="3000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342900" indent="-342900"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Установки для регенерации отработанной пресной воды с практической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производительностью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20</a:t>
            </a:r>
            <a:r>
              <a:rPr lang="ru-RU" sz="1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литров чистой воды в сутки каждая. </a:t>
            </a:r>
            <a:endParaRPr lang="ru-RU" sz="1600" dirty="0" smtClean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9" name="Picture 2" descr="C:\Users\йцукенг\Desktop\Миронов В\2018\фото экспериментальной установки\лучшие фото\IMG_6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36" y="2427058"/>
            <a:ext cx="1964364" cy="1297465"/>
          </a:xfrm>
          <a:prstGeom prst="rect">
            <a:avLst/>
          </a:prstGeom>
          <a:noFill/>
        </p:spPr>
      </p:pic>
      <p:pic>
        <p:nvPicPr>
          <p:cNvPr id="2050" name="Picture 2" descr="C:\Users\йцукенг\Desktop\Миронов В\2018\фото экспериментальной установки\лучшие фото\IMG_6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5571" y="2427058"/>
            <a:ext cx="1964364" cy="1473273"/>
          </a:xfrm>
          <a:prstGeom prst="rect">
            <a:avLst/>
          </a:prstGeom>
          <a:noFill/>
        </p:spPr>
      </p:pic>
      <p:sp>
        <p:nvSpPr>
          <p:cNvPr id="22" name="Заголовок 9"/>
          <p:cNvSpPr txBox="1">
            <a:spLocks/>
          </p:cNvSpPr>
          <p:nvPr/>
        </p:nvSpPr>
        <p:spPr>
          <a:xfrm>
            <a:off x="414512" y="205979"/>
            <a:ext cx="7315358" cy="413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ПРОДАВАЕМЫЙ ПРОДУКТ И РЫНКИ СБЫТА: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3" name="Picture 2" descr="C:\Users\User\Desktop\стартап\Bottle_of_Water_icon-icons.com_6877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6" r="18007"/>
          <a:stretch/>
        </p:blipFill>
        <p:spPr bwMode="auto">
          <a:xfrm>
            <a:off x="4870060" y="4161630"/>
            <a:ext cx="288014" cy="38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\Desktop\стартап\kolba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542" y="4160828"/>
            <a:ext cx="263184" cy="36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User\Desktop\стартап\0_7d25e_88fb700b_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9543" y="4148611"/>
            <a:ext cx="281175" cy="40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User\Desktop\стартап\акумм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8" r="8368"/>
          <a:stretch/>
        </p:blipFill>
        <p:spPr bwMode="auto">
          <a:xfrm>
            <a:off x="178284" y="4150506"/>
            <a:ext cx="459430" cy="40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User\Desktop\стартап\oil_offshore_rig_filled1600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1296" y="4145152"/>
            <a:ext cx="347219" cy="36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:\Users\User\Desktop\стартап\star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5682" y="4134916"/>
            <a:ext cx="463669" cy="4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157709" y="4177579"/>
            <a:ext cx="1156466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11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бутилированная</a:t>
            </a:r>
            <a:endParaRPr lang="ru-RU" sz="11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питьевая вода 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41145" y="4161576"/>
            <a:ext cx="121720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Пищевая </a:t>
            </a:r>
            <a:endParaRPr lang="ru-RU" sz="11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промышленность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70971" y="4157100"/>
            <a:ext cx="1180388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Медицинская </a:t>
            </a:r>
            <a:endParaRPr lang="ru-RU" sz="11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промышленность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635245" y="4145152"/>
            <a:ext cx="1077793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войсковые 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подразделения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0739" y="4166128"/>
            <a:ext cx="1225353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Автомобильная </a:t>
            </a:r>
            <a:endParaRPr lang="ru-RU" sz="11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промышленность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29934" y="4097027"/>
            <a:ext cx="963646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пресная вода </a:t>
            </a:r>
          </a:p>
          <a:p>
            <a:pPr lvl="0" algn="just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буровых </a:t>
            </a:r>
            <a:endParaRPr lang="ru-RU" sz="11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платформ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5000" y="4774168"/>
            <a:ext cx="4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13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6600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3033" y="3744110"/>
            <a:ext cx="7815088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7175" indent="-257175">
              <a:buAutoNum type="arabicParenR"/>
            </a:pPr>
            <a:r>
              <a:rPr lang="ru-RU" sz="1200" dirty="0" smtClean="0">
                <a:latin typeface="Arial Narrow" panose="020B0606020202030204" pitchFamily="34" charset="0"/>
              </a:rPr>
              <a:t>компании-дистрибьюторы аппаратов для</a:t>
            </a:r>
            <a:r>
              <a:rPr lang="en-US" sz="1200" dirty="0" smtClean="0"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latin typeface="Arial Narrow" panose="020B0606020202030204" pitchFamily="34" charset="0"/>
              </a:rPr>
              <a:t>получения</a:t>
            </a:r>
            <a:r>
              <a:rPr lang="en-US" sz="1200" dirty="0" smtClean="0">
                <a:latin typeface="Arial Narrow" panose="020B0606020202030204" pitchFamily="34" charset="0"/>
              </a:rPr>
              <a:t>     </a:t>
            </a:r>
            <a:r>
              <a:rPr lang="ru-RU" sz="1200" dirty="0" smtClean="0">
                <a:latin typeface="Arial Narrow" panose="020B0606020202030204" pitchFamily="34" charset="0"/>
              </a:rPr>
              <a:t>чистой пресной воды питьевого качества. </a:t>
            </a:r>
            <a:endParaRPr lang="en-US" sz="1200" dirty="0" smtClean="0">
              <a:latin typeface="Arial Narrow" panose="020B0606020202030204" pitchFamily="34" charset="0"/>
            </a:endParaRPr>
          </a:p>
          <a:p>
            <a:r>
              <a:rPr lang="ru-RU" sz="1200" dirty="0" smtClean="0">
                <a:latin typeface="Arial Narrow" panose="020B0606020202030204" pitchFamily="34" charset="0"/>
              </a:rPr>
              <a:t>2) </a:t>
            </a:r>
            <a:r>
              <a:rPr lang="en-US" sz="1200" dirty="0" smtClean="0">
                <a:latin typeface="Arial Narrow" panose="020B0606020202030204" pitchFamily="34" charset="0"/>
              </a:rPr>
              <a:t>  </a:t>
            </a:r>
            <a:r>
              <a:rPr lang="ru-RU" sz="1200" dirty="0" smtClean="0">
                <a:latin typeface="Arial Narrow" panose="020B0606020202030204" pitchFamily="34" charset="0"/>
              </a:rPr>
              <a:t>организации и учреждения – конечные пользователи продукции: 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прибрежные отели;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офисные учреждения;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производственные предприятия прибрежной зоны;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население.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512" y="732041"/>
            <a:ext cx="8125933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Цена агрегатов основного конкурента 2 500</a:t>
            </a:r>
            <a:r>
              <a:rPr lang="en-US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$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США за единицу</a:t>
            </a:r>
            <a:endParaRPr lang="ru-RU" sz="1400" u="sng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ru-RU" sz="1400" i="1" u="sng" dirty="0" smtClean="0">
              <a:latin typeface="Arial Narrow" panose="020B0606020202030204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14512" y="3459417"/>
            <a:ext cx="3078125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Целевая аудитория: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414512" y="205979"/>
            <a:ext cx="7315358" cy="413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Бизнес-модель (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B2B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;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B2C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):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1358" y="961322"/>
            <a:ext cx="71131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/>
              <a:t>Источник: </a:t>
            </a:r>
            <a:r>
              <a:rPr lang="ru-RU" sz="1200" i="1" u="sng" dirty="0" smtClean="0">
                <a:hlinkClick r:id="rId3"/>
              </a:rPr>
              <a:t>https</a:t>
            </a:r>
            <a:r>
              <a:rPr lang="ru-RU" sz="1200" i="1" u="sng" dirty="0">
                <a:hlinkClick r:id="rId3"/>
              </a:rPr>
              <a:t>://amp.businessinsider.com/zero-mass-solar-panels-water-from-air-launch-us-2017-12</a:t>
            </a:r>
            <a:r>
              <a:rPr lang="ru-RU" sz="1200" i="1" u="sng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512" y="1819878"/>
            <a:ext cx="8357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/>
              <a:t>При </a:t>
            </a:r>
            <a:r>
              <a:rPr lang="ru-RU" sz="1200" i="1" dirty="0"/>
              <a:t>соизмеримой цене реализации агрегатов-конкурентов и предложенных установок, последние имеют существенные преимущества по производительности. </a:t>
            </a:r>
            <a:r>
              <a:rPr lang="ru-RU" sz="1200" dirty="0"/>
              <a:t> </a:t>
            </a:r>
            <a:r>
              <a:rPr lang="ru-RU" sz="1200" i="1" dirty="0"/>
              <a:t>Для суточного обеспечения одного человека пресной водой (из расчёта 20 л/сутки) потребуется  два созданных нами инновационных агрегата. Если принять для оценочного расчёта потребности в пресной воде всего 10 000 человек, проживающих, например, в странах Персидского Залива, то  сумма реализации устройств в этих странах в количестве 20 000 единиц по цене 2 000$ США за каждое, принесёт не менее 40 млн. долларов США. </a:t>
            </a:r>
            <a:endParaRPr lang="ru-RU" sz="1200" i="1" u="sng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512" y="1209488"/>
            <a:ext cx="7730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Цена реализации предлагаемого агрегата 2 000$ США за единицу,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при производительности по чистой пресной воде, в среднем, в 2 раза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выше, чем у конкурента,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при прочих равных условиях.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4512" y="2994749"/>
            <a:ext cx="8272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rgbClr val="C00000"/>
                </a:solidFill>
              </a:rPr>
              <a:t>Срок окупаемости агрегатов со всеми накладными расходами и эксплуатационными затратами при цене продажи чистой, пресной воды 0,14 долларов </a:t>
            </a:r>
            <a:r>
              <a:rPr lang="en-US" sz="1200" i="1" dirty="0" smtClean="0">
                <a:solidFill>
                  <a:srgbClr val="C00000"/>
                </a:solidFill>
              </a:rPr>
              <a:t>USD </a:t>
            </a:r>
            <a:r>
              <a:rPr lang="ru-RU" sz="1200" i="1" dirty="0" smtClean="0">
                <a:solidFill>
                  <a:srgbClr val="C00000"/>
                </a:solidFill>
              </a:rPr>
              <a:t>за </a:t>
            </a:r>
            <a:r>
              <a:rPr lang="ru-RU" sz="1200" i="1" dirty="0">
                <a:solidFill>
                  <a:srgbClr val="C00000"/>
                </a:solidFill>
              </a:rPr>
              <a:t>литр не превышает 4 лет.</a:t>
            </a:r>
            <a:endParaRPr lang="ru-RU" sz="1200" i="1" u="sng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5000" y="4774168"/>
            <a:ext cx="4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14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6903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414512" y="205979"/>
            <a:ext cx="8272288" cy="413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ОСНОВНЫЕ ЧЛЕНЫ НАУЧНОГО КОЛЛЕКТИВА:</a:t>
            </a:r>
            <a:r>
              <a:rPr lang="ru-RU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8" name="Picture 2" descr="C:\Users\1\Documents\Bluetooth Folder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11" y="739960"/>
            <a:ext cx="816191" cy="1016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588" r="7390"/>
          <a:stretch/>
        </p:blipFill>
        <p:spPr bwMode="auto">
          <a:xfrm>
            <a:off x="414511" y="1982476"/>
            <a:ext cx="816191" cy="1016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2" descr="I:\Кафедра ВиВ\Кафедра ВиВ Еванюшен Юрий Андеевич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63"/>
          <a:stretch/>
        </p:blipFill>
        <p:spPr bwMode="auto">
          <a:xfrm>
            <a:off x="414511" y="3160234"/>
            <a:ext cx="789944" cy="1011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2" name="Picture 3" descr="C:\Users\Диматрон\Desktop\Без имени-2ф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7279" y="3160234"/>
            <a:ext cx="848864" cy="1018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358331" y="675203"/>
            <a:ext cx="6913179" cy="11464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685800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Миронов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Виктор Владимирович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</a:t>
            </a:r>
            <a:r>
              <a:rPr lang="ru-RU" sz="1400" dirty="0" smtClean="0">
                <a:latin typeface="Arial Narrow" panose="020B0606020202030204" pitchFamily="34" charset="0"/>
              </a:rPr>
              <a:t> автор </a:t>
            </a:r>
            <a:r>
              <a:rPr lang="ru-RU" sz="1400" dirty="0">
                <a:latin typeface="Arial Narrow" panose="020B0606020202030204" pitchFamily="34" charset="0"/>
              </a:rPr>
              <a:t>идеи и </a:t>
            </a:r>
            <a:r>
              <a:rPr lang="ru-RU" sz="1400" dirty="0" smtClean="0">
                <a:latin typeface="Arial Narrow" panose="020B0606020202030204" pitchFamily="34" charset="0"/>
              </a:rPr>
              <a:t>руководитель проекта. Заслуженный изобретатель РФ. Доктор технических наук, </a:t>
            </a:r>
            <a:r>
              <a:rPr lang="ru-RU" sz="1400" dirty="0">
                <a:latin typeface="Arial Narrow" panose="020B0606020202030204" pitchFamily="34" charset="0"/>
              </a:rPr>
              <a:t>профессор, эксперт в области гидромеханики </a:t>
            </a:r>
            <a:r>
              <a:rPr lang="ru-RU" sz="1400" dirty="0" smtClean="0">
                <a:latin typeface="Arial Narrow" panose="020B0606020202030204" pitchFamily="34" charset="0"/>
              </a:rPr>
              <a:t>жидкости и газа. Имеет второе высшее экономическое образование. Автор </a:t>
            </a:r>
            <a:r>
              <a:rPr lang="ru-RU" sz="1400" dirty="0">
                <a:latin typeface="Arial Narrow" panose="020B0606020202030204" pitchFamily="34" charset="0"/>
              </a:rPr>
              <a:t>более 150 </a:t>
            </a:r>
            <a:r>
              <a:rPr lang="ru-RU" sz="1400" dirty="0" smtClean="0">
                <a:latin typeface="Arial Narrow" panose="020B0606020202030204" pitchFamily="34" charset="0"/>
              </a:rPr>
              <a:t>научных публикаций и более 60 патентов РФ.  Имеет  международные заявки на изобретения и опыт внедрения собственных изобретений.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8330" y="2133162"/>
            <a:ext cx="6913179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685800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Миронов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Дмитрий Викторович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разработка новых технических решений, </a:t>
            </a:r>
            <a:r>
              <a:rPr lang="ru-RU" sz="1400" dirty="0" smtClean="0">
                <a:latin typeface="Arial Narrow" panose="020B0606020202030204" pitchFamily="34" charset="0"/>
              </a:rPr>
              <a:t>взаимодействие </a:t>
            </a:r>
            <a:r>
              <a:rPr lang="ru-RU" sz="1400" dirty="0">
                <a:latin typeface="Arial Narrow" panose="020B0606020202030204" pitchFamily="34" charset="0"/>
              </a:rPr>
              <a:t>с потенциальными отечественными и </a:t>
            </a:r>
            <a:r>
              <a:rPr lang="ru-RU" sz="1400" dirty="0" smtClean="0">
                <a:latin typeface="Arial Narrow" panose="020B0606020202030204" pitchFamily="34" charset="0"/>
              </a:rPr>
              <a:t>зарубежными партнерами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Кандидат технических наук,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доцент,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дополнительное к высшему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 РАНХиГС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(по программе МБА).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2083" y="3117273"/>
            <a:ext cx="3527568" cy="1792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685800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Иванюшин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Юрий Андреевич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выполнение рабочей и технической документации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проекта. Кандидат технических наук. Прошел повышение квалификации в сферах: «Инновационный менеджмент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Коммерциализация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научных разработок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», «Публикация научного исследования в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высокоимпактных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англоязычных журналах»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92029" y="3115397"/>
            <a:ext cx="2989160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685800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Жернаков Евгений Александрович (аспирант)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sz="1400" dirty="0" smtClean="0">
                <a:latin typeface="Arial Narrow" panose="020B0606020202030204" pitchFamily="34" charset="0"/>
              </a:rPr>
              <a:t>конструкторское </a:t>
            </a:r>
            <a:r>
              <a:rPr lang="ru-RU" sz="1400" dirty="0">
                <a:latin typeface="Arial Narrow" panose="020B0606020202030204" pitchFamily="34" charset="0"/>
              </a:rPr>
              <a:t>сопровождение </a:t>
            </a:r>
            <a:r>
              <a:rPr lang="ru-RU" sz="1400" dirty="0" smtClean="0">
                <a:latin typeface="Arial Narrow" panose="020B0606020202030204" pitchFamily="34" charset="0"/>
              </a:rPr>
              <a:t>проекта и авторский надзор над исполнением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latin typeface="Arial Narrow" panose="020B0606020202030204" pitchFamily="34" charset="0"/>
              </a:rPr>
              <a:t>Работает </a:t>
            </a:r>
            <a:r>
              <a:rPr lang="ru-RU" sz="1400" dirty="0">
                <a:latin typeface="Arial Narrow" panose="020B0606020202030204" pitchFamily="34" charset="0"/>
              </a:rPr>
              <a:t>в сфере проектирования и строительства инженерных </a:t>
            </a:r>
            <a:r>
              <a:rPr lang="ru-RU" sz="1400" dirty="0" smtClean="0">
                <a:latin typeface="Arial Narrow" panose="020B0606020202030204" pitchFamily="34" charset="0"/>
              </a:rPr>
              <a:t>систем водоснабжения.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45000" y="4774168"/>
            <a:ext cx="4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15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53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57362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3755" y="2739353"/>
            <a:ext cx="3906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Миронов Виктор Владимирович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Тел.: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+7-922-480-94-44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</a:t>
            </a:r>
            <a:r>
              <a:rPr lang="en-US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E-mail: mironovvv@tyuiu.ru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941" y="138561"/>
            <a:ext cx="2252017" cy="120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07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14512" y="205979"/>
            <a:ext cx="8272288" cy="41345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ОБЩАЯ ИНФОРМАЦИЯ:</a:t>
            </a:r>
            <a:r>
              <a:rPr lang="ru-RU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93204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Тема НИОКР: </a:t>
            </a:r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Разработка технологии и оборудования для производства чистой, пресной воды из воздуха с использованием возобновляемых источников энергии.</a:t>
            </a:r>
            <a:r>
              <a:rPr lang="ru-RU" sz="2000" i="1" baseline="30000" dirty="0" smtClean="0">
                <a:solidFill>
                  <a:srgbClr val="C00000"/>
                </a:solidFill>
                <a:latin typeface="Arial Narrow" panose="020B0606020202030204" pitchFamily="34" charset="0"/>
                <a:cs typeface="Arial Narrow"/>
              </a:rPr>
              <a:t> 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Аннотация проекта: </a:t>
            </a:r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Дефицит чистой пресной воды на планете является одной из глобальных проблем человечества. Недостаток воды может привести к голоду, болезням и политической нестабильности в регионах с недостатком чистой пресной воды. Проект имеет высокую социальную направленность и значительный экспортный потенциал. Для России проект актуален на Дальнем Востоке и в Крыму.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Общая продолжительность выполнения НИОКР: </a:t>
            </a:r>
            <a:r>
              <a:rPr lang="ru-RU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два года</a:t>
            </a:r>
            <a:r>
              <a:rPr lang="ru-RU" sz="2000" i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 Narrow"/>
              </a:rPr>
              <a:t> </a:t>
            </a:r>
            <a:endParaRPr lang="ru-RU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5000" y="4774168"/>
            <a:ext cx="4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29117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Desktop\стартап\Водный стресс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225" y="979161"/>
            <a:ext cx="6841099" cy="36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16438" y="758487"/>
            <a:ext cx="623737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Водный стресс в странах мира (прогноз на 2040 гг.)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5035" y="4689488"/>
            <a:ext cx="246215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Источник: </a:t>
            </a:r>
            <a:r>
              <a:rPr lang="en-US" sz="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RESOURCES INSTITUTE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стартап\анно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24" y="3300175"/>
            <a:ext cx="318257" cy="10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0681" y="3280756"/>
            <a:ext cx="2868353" cy="10695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высокий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&gt;80%)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</a:t>
            </a:r>
            <a:r>
              <a:rPr lang="en-US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40-80%)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среднего к высокому (20-40%)</a:t>
            </a:r>
          </a:p>
          <a:p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низкого к среднему (10-20%)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(</a:t>
            </a:r>
            <a:r>
              <a:rPr lang="en-US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&lt;10%)</a:t>
            </a:r>
            <a:endParaRPr lang="ru-RU" sz="1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050" y="2962576"/>
            <a:ext cx="2035388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стресса:</a:t>
            </a:r>
            <a:endParaRPr lang="ru-RU" sz="1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414512" y="205979"/>
            <a:ext cx="8272288" cy="413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АКТУАЛЬНОСТЬ ПРОБЛЕМЫ:</a:t>
            </a:r>
            <a:r>
              <a:rPr lang="ru-RU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5000" y="4774168"/>
            <a:ext cx="4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05883274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414512" y="686842"/>
            <a:ext cx="8189217" cy="4308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20000"/>
              </a:lnSpc>
              <a:buNone/>
            </a:pPr>
            <a:r>
              <a:rPr lang="ru-RU" sz="2200" b="1" i="1" dirty="0">
                <a:solidFill>
                  <a:schemeClr val="tx2"/>
                </a:solidFill>
                <a:latin typeface="Arial Narrow" pitchFamily="34" charset="0"/>
              </a:rPr>
              <a:t>Цель НИОКР: </a:t>
            </a:r>
            <a:r>
              <a:rPr lang="ru-RU" sz="2200" i="1" dirty="0">
                <a:solidFill>
                  <a:srgbClr val="C00000"/>
                </a:solidFill>
                <a:latin typeface="Arial Narrow" pitchFamily="34" charset="0"/>
              </a:rPr>
              <a:t>Частично решить проблему нарастающего дефицита чистой, пресной воды на планете. </a:t>
            </a:r>
            <a:endParaRPr lang="ru-RU" sz="2200" dirty="0" smtClean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1800" dirty="0" smtClean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Задачи:</a:t>
            </a:r>
            <a:endParaRPr lang="ru-RU" sz="2200" b="1" i="1" dirty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  <a:t>   1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. Обосновать перспективность получения воды из принудительно насыщенного влагой воздуха с использованием возобновляемой энергии солнца и морской волны.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  <a:t>    2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. Разработать новые технические решения для извлечения воды из принудительно насыщенного влагой воздуха.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  <a:t>    3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. Экспериментально проверить все технические решения и выбрать оптимальные.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  <a:t>    4. Разработать 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«смарт-технологию» управления внешними влияющими факторами на производительность оборудования по чистой, пресной воде с целью получения максимального ее значения.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  <a:t>    5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. Изготовить и испытать </a:t>
            </a:r>
            <a: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  <a:t>«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смарт-систему» </a:t>
            </a:r>
            <a: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  <a:t>модульных 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агрегатов для производства чистой, пресной воды.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  <a:t>    6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. Начать коммерциализацию проекта.</a:t>
            </a:r>
            <a:r>
              <a:rPr lang="ru-RU" sz="1800" dirty="0">
                <a:solidFill>
                  <a:srgbClr val="C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9" name="Заголовок 9"/>
          <p:cNvSpPr txBox="1">
            <a:spLocks/>
          </p:cNvSpPr>
          <p:nvPr/>
        </p:nvSpPr>
        <p:spPr>
          <a:xfrm>
            <a:off x="414512" y="205979"/>
            <a:ext cx="8272288" cy="413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ЦЕЛИ И ЗАДАЧИ:</a:t>
            </a:r>
            <a:r>
              <a:rPr lang="ru-RU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5000" y="4774168"/>
            <a:ext cx="4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52285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8415878"/>
              </p:ext>
            </p:extLst>
          </p:nvPr>
        </p:nvGraphicFramePr>
        <p:xfrm>
          <a:off x="129826" y="843559"/>
          <a:ext cx="8841659" cy="402615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1852"/>
                <a:gridCol w="2227912"/>
                <a:gridCol w="712381"/>
                <a:gridCol w="754912"/>
                <a:gridCol w="1701209"/>
                <a:gridCol w="2232838"/>
                <a:gridCol w="810555"/>
              </a:tblGrid>
              <a:tr h="3685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Наименование этапа работ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Начало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Окончание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Показатели ПРОУ, на которые оказывает влияние результат 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Сумма затрат, руб.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2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 Анализ научно-технической и патентной литературы по получению чистой, пресной воды, в том числе, из атмосферного воздуха. Определение территориальной и рыночной ниши, занимаемой технологиями получения воды из воздуха. Выявление основных конкурентов на мировом рынке производства воды из воздуха.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Научно-техническое и экономическое обоснование преимуществ получения воды из принудительно насыщенного влагой воздуха с использованием возобновляемой энергии, в сравнении с конкурентами.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01.01.19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31.03.19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Написанная и отправленная в печать статья, индексируемая в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науко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-метрической базе «</a:t>
                      </a:r>
                      <a:r>
                        <a:rPr lang="en-US" sz="1000" dirty="0" smtClean="0"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copus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»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 7.Число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Scopus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, в расчете на 100 НПР.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5.Объем НИОКР в расчете на 1 НПР.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11.Национальный рейтинг университета ИА.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12.Рейтинг «Эксперт РА».</a:t>
                      </a:r>
                      <a:endParaRPr lang="ru-RU" sz="1000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785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000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2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 Разработка новых технических решений для получения чистой, пресной воды из принудительно насыщенного влагой атмосферного воздуха.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Патентная защита разработанных технических решений в Российской Федерации (РФ).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01.04.19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30.06.19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 Поданная в Федеральный институт промышленной собственности (ФИПС) Российской Федерации заявка на изобретение.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Написанная и отправленная в печать статья, индексируемая в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науко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-метрической базе «</a:t>
                      </a:r>
                      <a:r>
                        <a:rPr lang="en-US" sz="1000" dirty="0" smtClean="0"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copus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 7.Число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ru-RU" sz="1000" dirty="0" err="1" smtClean="0">
                          <a:effectLst/>
                          <a:latin typeface="Arial Narrow" panose="020B0606020202030204" pitchFamily="34" charset="0"/>
                        </a:rPr>
                        <a:t>Scopus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, в расчете на 100 НПР.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5.Объем НИОКР в расчете на 1 НПР.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11.Национальный рейтинг университета ИА.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12.Рейтинг «Эксперт РА».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000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Заголовок 9"/>
          <p:cNvSpPr txBox="1">
            <a:spLocks/>
          </p:cNvSpPr>
          <p:nvPr/>
        </p:nvSpPr>
        <p:spPr>
          <a:xfrm>
            <a:off x="414512" y="205979"/>
            <a:ext cx="8272288" cy="413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(ДОРОЖНАЯ КАРТА) </a:t>
            </a:r>
          </a:p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ВЫПОЛНЕНИЯ НИОКР 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5000" y="4774168"/>
            <a:ext cx="4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4499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2104252"/>
              </p:ext>
            </p:extLst>
          </p:nvPr>
        </p:nvGraphicFramePr>
        <p:xfrm>
          <a:off x="353005" y="689920"/>
          <a:ext cx="8476092" cy="429599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675"/>
                <a:gridCol w="2121595"/>
                <a:gridCol w="722866"/>
                <a:gridCol w="730767"/>
                <a:gridCol w="1620027"/>
                <a:gridCol w="2126287"/>
                <a:gridCol w="771875"/>
              </a:tblGrid>
              <a:tr h="3083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Наименование этапа работ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Начало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Окончание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Вид документа и результат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Показатели ПРОУ, на которые оказывает влияние результат 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Сумма затрат, руб.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31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 Narrow" panose="020B0606020202030204" pitchFamily="34" charset="0"/>
                          <a:ea typeface="+mn-ea"/>
                        </a:rPr>
                        <a:t>3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Моделирование прототипов различных технических решений для поиска оптимального решения. Испытание в лабораторных условиях  ТИУ модульных экспериментальных прототипов.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Выбор и обоснование оптимальной конструкции единичного модуля.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01.07.19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31.09.19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Фотографии лабораторного стенда для испытаний различных  конструкций модельных прототипов. Акт испытаний.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Написанная и отправленная в печать статья, входящая в перечень изданий ВАК</a:t>
                      </a:r>
                      <a:endParaRPr lang="ru-RU" sz="9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5 .Объем НИОКР в расчете на 1 НПР.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11.Национальный рейтинг университета ИА.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12.Рейтинг «Эксперт РА».</a:t>
                      </a:r>
                      <a:endParaRPr lang="ru-RU" sz="900" dirty="0" smtClean="0">
                        <a:effectLst/>
                        <a:latin typeface="Arial Narrow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1 570 000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7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Разработка конструкторской и рабочей документации  технологии производства воды из воздуха с использованием модульных агрегатов оптимальной конструкции.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01.10.19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31.01.19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Конструкторская и рабочая документация.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Написанная и отправленная в печать статья, входящая в перечень изданий ВАК</a:t>
                      </a:r>
                      <a:endParaRPr lang="ru-RU" sz="90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5.Объем НИОКР в расчете на 1 НПР.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11.Национальный рейтинг университета ИА.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12.Рейтинг «Эксперт РА».</a:t>
                      </a:r>
                      <a:endParaRPr lang="ru-RU" sz="900" dirty="0" smtClean="0">
                        <a:effectLst/>
                        <a:latin typeface="Arial Narrow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950 000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9689">
                <a:tc gridSpan="6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ИТОГО за 2019 г.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4 455 000</a:t>
                      </a:r>
                      <a:endParaRPr lang="ru-RU" sz="9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7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+mn-ea"/>
                        </a:rPr>
                        <a:t>5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Изготовление оптимального модульного прототипа в натуральную величину.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01.01.20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31.03.20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Фотографии прототипа в натуральную величину.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Написанная и отправленная в печать статья, ВАК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5.Объем НИОКР в расчете на 1 НПР.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11.Национальный рейтинг университета ИА.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12.Рейтинг «Эксперт РА».</a:t>
                      </a:r>
                      <a:endParaRPr lang="ru-RU" sz="900" dirty="0" smtClean="0">
                        <a:effectLst/>
                        <a:latin typeface="Arial Narrow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1 790 000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72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900" dirty="0" err="1" smtClean="0">
                          <a:effectLst/>
                          <a:latin typeface="Arial Narrow" panose="020B0606020202030204" pitchFamily="34" charset="0"/>
                        </a:rPr>
                        <a:t>Цифровизация</a:t>
                      </a: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» модульных агрегатов оптимальной конструкции, с целью управления параметрами внешней среды, влияющими на максимальную производительность агрегатов по воде, без участия человека.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Разработка конструкторской и рабочей документации «смарт-системы»  модульных агрегатов.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01.04.20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30.06.20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Конструкторская и рабочая документация «смарт-системы» модульных агрегатов.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Написанная и отправленная в печать статья, индексируемая в </a:t>
                      </a:r>
                      <a:r>
                        <a:rPr lang="ru-RU" sz="900" dirty="0" err="1" smtClean="0">
                          <a:effectLst/>
                          <a:latin typeface="Arial Narrow" panose="020B0606020202030204" pitchFamily="34" charset="0"/>
                        </a:rPr>
                        <a:t>науко</a:t>
                      </a: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-метрической базе «</a:t>
                      </a:r>
                      <a:r>
                        <a:rPr lang="en-US" sz="900" dirty="0" smtClean="0"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ru-RU" sz="900" dirty="0" err="1" smtClean="0">
                          <a:effectLst/>
                          <a:latin typeface="Arial Narrow" panose="020B0606020202030204" pitchFamily="34" charset="0"/>
                        </a:rPr>
                        <a:t>copus</a:t>
                      </a: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7.Число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ru-RU" sz="900" dirty="0" err="1" smtClean="0">
                          <a:effectLst/>
                          <a:latin typeface="Arial Narrow" panose="020B0606020202030204" pitchFamily="34" charset="0"/>
                        </a:rPr>
                        <a:t>Scopus</a:t>
                      </a: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, в расчете на 100 НПР.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5.Объем НИОКР в расчете на 1 НПР.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11.Национальный рейтинг университета ИА.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</a:rPr>
                        <a:t>12.Рейтинг «Эксперт РА».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1 595 000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Заголовок 9"/>
          <p:cNvSpPr txBox="1">
            <a:spLocks/>
          </p:cNvSpPr>
          <p:nvPr/>
        </p:nvSpPr>
        <p:spPr>
          <a:xfrm>
            <a:off x="414512" y="149937"/>
            <a:ext cx="8272288" cy="413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(ДОРОЖНАЯ КАРТА)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5000" y="4774168"/>
            <a:ext cx="4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33763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3990396"/>
              </p:ext>
            </p:extLst>
          </p:nvPr>
        </p:nvGraphicFramePr>
        <p:xfrm>
          <a:off x="129826" y="843559"/>
          <a:ext cx="8841659" cy="321545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1852"/>
                <a:gridCol w="2227912"/>
                <a:gridCol w="712381"/>
                <a:gridCol w="754912"/>
                <a:gridCol w="1701209"/>
                <a:gridCol w="2232838"/>
                <a:gridCol w="810555"/>
              </a:tblGrid>
              <a:tr h="4456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Начало</a:t>
                      </a:r>
                      <a:endParaRPr lang="ru-RU" sz="12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(дд.мм.гг)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Окончание</a:t>
                      </a:r>
                      <a:endParaRPr lang="ru-RU" sz="12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(дд.мм.гг)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Вид документа и результат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Показатели ПРОУ, на которые оказывает влияние результат 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Сумма затрат, руб.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2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Проведение испытаний модульного агрегата, включая «смарт-систему»  Оформление международной заявки на изобретение по системе РСТ.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01.07.20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30.09.20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Фотографии  испытаний модульного агрегата, включая «смарт-систему». Акт  и протокол проведения испытаний. Поданная в ФИПС международная заявка на изобретение по системе РСТ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5.Объем НИОКР в расчете на 1 НПР.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11.Национальный рейтинг университета ИА.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12.Рейтинг «Эксперт РА».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1 450 000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2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Подготовка  к коммерциализации результатов проведенных научно-технических и инновационных исследований и разработок. Подготовка к переводу международной заявки РСТ на национальную фазу в развитых странах, испытывающих  дефицит чистой, пресной воды.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01.10.20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31.12.20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Подготовленный перевод заявки РСТ на национальную фазу.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Предварительные лицензионные договоры.  Протоколы и меморандумы о намерениях.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5.Объем НИОКР в расчете на 1 НПР.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11.Национальный рейтинг университета ИА.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12.Рейтинг «Эксперт РА».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3 179 000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929">
                <a:tc gridSpan="6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ИТОГО за 2020 г.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8 014 000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929">
                <a:tc gridSpan="6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ИТОГО за 2019-2020гг.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12 469</a:t>
                      </a:r>
                      <a:r>
                        <a:rPr lang="ru-RU" sz="1200" b="1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000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Заголовок 9"/>
          <p:cNvSpPr txBox="1">
            <a:spLocks/>
          </p:cNvSpPr>
          <p:nvPr/>
        </p:nvSpPr>
        <p:spPr>
          <a:xfrm>
            <a:off x="414512" y="205979"/>
            <a:ext cx="8272288" cy="413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(ДОРОЖНАЯ КАРТА) </a:t>
            </a:r>
          </a:p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ВЫПОЛНЕНИЯ НИОКР 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5000" y="4774168"/>
            <a:ext cx="4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285361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4019" y="771542"/>
            <a:ext cx="2340391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u="sng" dirty="0" smtClean="0">
                <a:latin typeface="Arial Narrow" panose="020B0606020202030204" pitchFamily="34" charset="0"/>
              </a:rPr>
              <a:t>Конденсация естественная</a:t>
            </a:r>
            <a:endParaRPr lang="ru-RU" sz="1500" u="sng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0684" y="771542"/>
            <a:ext cx="2340391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u="sng" dirty="0" smtClean="0">
                <a:latin typeface="Arial Narrow" panose="020B0606020202030204" pitchFamily="34" charset="0"/>
              </a:rPr>
              <a:t>Конденсация принудительная</a:t>
            </a:r>
            <a:endParaRPr lang="ru-RU" sz="1500" u="sng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854" y="2707287"/>
            <a:ext cx="2606720" cy="23775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 Narrow" panose="020B0606020202030204" pitchFamily="34" charset="0"/>
              </a:rPr>
              <a:t>Малая производительность по пресной воде за счёт незначительного содержания влаги в естественном атмосферном воздухе;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 Narrow" panose="020B0606020202030204" pitchFamily="34" charset="0"/>
              </a:rPr>
              <a:t>Необходимость отчуждения дорогостоящей территории суши для размещения конструкции.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4911" y="2707287"/>
            <a:ext cx="2647983" cy="16850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 Narrow" panose="020B0606020202030204" pitchFamily="34" charset="0"/>
              </a:rPr>
              <a:t>Затраты внешней подводимой энергии в производственном процессе, получаемой, как правило, сжиганием </a:t>
            </a:r>
            <a:r>
              <a:rPr lang="ru-RU" sz="1500" dirty="0" err="1" smtClean="0">
                <a:latin typeface="Arial Narrow" panose="020B0606020202030204" pitchFamily="34" charset="0"/>
              </a:rPr>
              <a:t>невоспол-нимого</a:t>
            </a:r>
            <a:r>
              <a:rPr lang="ru-RU" sz="1500" dirty="0" smtClean="0">
                <a:latin typeface="Arial Narrow" panose="020B0606020202030204" pitchFamily="34" charset="0"/>
              </a:rPr>
              <a:t> углеводородного сырья.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500" dirty="0">
              <a:latin typeface="Arial Narrow" panose="020B0606020202030204" pitchFamily="34" charset="0"/>
            </a:endParaRPr>
          </a:p>
        </p:txBody>
      </p:sp>
      <p:pic>
        <p:nvPicPr>
          <p:cNvPr id="5123" name="Picture 3" descr="C:\Users\User\Desktop\стартап\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348" y="1209369"/>
            <a:ext cx="1845959" cy="14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стартап\1439318540ww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34" r="14835"/>
          <a:stretch/>
        </p:blipFill>
        <p:spPr bwMode="auto">
          <a:xfrm>
            <a:off x="457624" y="1215165"/>
            <a:ext cx="1953182" cy="14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632894" y="652638"/>
            <a:ext cx="332200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Конденсация принудительная </a:t>
            </a:r>
          </a:p>
          <a:p>
            <a:pPr algn="ctr"/>
            <a:r>
              <a:rPr lang="ru-RU" sz="15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 использованием энергии солнца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59662" y="2906826"/>
            <a:ext cx="2727138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 Narrow" panose="020B0606020202030204" pitchFamily="34" charset="0"/>
              </a:rPr>
              <a:t>Низкая производительность по пресной воде (2-5 л/сутки)  из-за малого содержания влаги в естественном атмосферном воздухе. </a:t>
            </a:r>
            <a:endParaRPr lang="ru-RU" sz="1100" dirty="0" smtClean="0">
              <a:latin typeface="Arial Narrow" panose="020B0606020202030204" pitchFamily="34" charset="0"/>
            </a:endParaRPr>
          </a:p>
        </p:txBody>
      </p:sp>
      <p:pic>
        <p:nvPicPr>
          <p:cNvPr id="17" name="Picture 2" descr="C:\Users\йцукенг\Desktop\5a257364f914c329008b7ae3-1920-2560.jpg"/>
          <p:cNvPicPr>
            <a:picLocks noChangeAspect="1" noChangeArrowheads="1"/>
          </p:cNvPicPr>
          <p:nvPr/>
        </p:nvPicPr>
        <p:blipFill rotWithShape="1">
          <a:blip r:embed="rId4" cstate="print"/>
          <a:srcRect l="14303"/>
          <a:stretch/>
        </p:blipFill>
        <p:spPr bwMode="auto">
          <a:xfrm>
            <a:off x="6163849" y="1205882"/>
            <a:ext cx="2260090" cy="1468199"/>
          </a:xfrm>
          <a:prstGeom prst="rect">
            <a:avLst/>
          </a:prstGeom>
          <a:noFill/>
        </p:spPr>
      </p:pic>
      <p:sp>
        <p:nvSpPr>
          <p:cNvPr id="18" name="Заголовок 9"/>
          <p:cNvSpPr txBox="1">
            <a:spLocks/>
          </p:cNvSpPr>
          <p:nvPr/>
        </p:nvSpPr>
        <p:spPr>
          <a:xfrm>
            <a:off x="414512" y="205979"/>
            <a:ext cx="8272288" cy="413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АНАЛОГИ И КОНКУРЕНТЫ ТЕХНОЛОГИИ:</a:t>
            </a:r>
            <a:r>
              <a:rPr lang="ru-RU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32894" y="2627289"/>
            <a:ext cx="3322000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Основной конкурент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48167" y="4239867"/>
            <a:ext cx="570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Arial Narrow" panose="020B0606020202030204" pitchFamily="34" charset="0"/>
              </a:rPr>
              <a:t>Для справки</a:t>
            </a:r>
            <a:r>
              <a:rPr lang="ru-RU" sz="1200" dirty="0">
                <a:latin typeface="Arial Narrow" panose="020B0606020202030204" pitchFamily="34" charset="0"/>
              </a:rPr>
              <a:t>: при температуре </a:t>
            </a:r>
            <a:r>
              <a:rPr lang="ru-RU" sz="1200" dirty="0" smtClean="0">
                <a:latin typeface="Arial Narrow" panose="020B0606020202030204" pitchFamily="34" charset="0"/>
              </a:rPr>
              <a:t>20°С </a:t>
            </a:r>
            <a:r>
              <a:rPr lang="ru-RU" sz="1200" dirty="0">
                <a:latin typeface="Arial Narrow" panose="020B0606020202030204" pitchFamily="34" charset="0"/>
              </a:rPr>
              <a:t>максимально возможное содержание влаги в воздухе </a:t>
            </a:r>
            <a:r>
              <a:rPr lang="ru-RU" sz="1200" dirty="0" smtClean="0"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latin typeface="Arial Narrow" panose="020B0606020202030204" pitchFamily="34" charset="0"/>
              </a:rPr>
            </a:br>
            <a:r>
              <a:rPr lang="ru-RU" sz="1200" dirty="0" smtClean="0">
                <a:latin typeface="Arial Narrow" panose="020B0606020202030204" pitchFamily="34" charset="0"/>
              </a:rPr>
              <a:t>17 г/м³</a:t>
            </a:r>
            <a:r>
              <a:rPr lang="ru-RU" sz="1200" dirty="0">
                <a:latin typeface="Arial Narrow" panose="020B0606020202030204" pitchFamily="34" charset="0"/>
              </a:rPr>
              <a:t>, а при </a:t>
            </a:r>
            <a:r>
              <a:rPr lang="ru-RU" sz="1200" dirty="0" smtClean="0">
                <a:latin typeface="Arial Narrow" panose="020B0606020202030204" pitchFamily="34" charset="0"/>
              </a:rPr>
              <a:t>70°С </a:t>
            </a:r>
            <a:r>
              <a:rPr lang="ru-RU" sz="1200" dirty="0">
                <a:latin typeface="Arial Narrow" panose="020B0606020202030204" pitchFamily="34" charset="0"/>
              </a:rPr>
              <a:t>уже 198,2 г/м³ . Следовательно производительность по воде </a:t>
            </a:r>
            <a:r>
              <a:rPr lang="ru-RU" sz="1200" dirty="0" smtClean="0">
                <a:latin typeface="Arial Narrow" panose="020B0606020202030204" pitchFamily="34" charset="0"/>
              </a:rPr>
              <a:t>известной технологии </a:t>
            </a:r>
            <a:r>
              <a:rPr lang="ru-RU" sz="1200" dirty="0">
                <a:latin typeface="Arial Narrow" panose="020B0606020202030204" pitchFamily="34" charset="0"/>
              </a:rPr>
              <a:t>в несколько раз ниже инновационной, при прочих равных условиях.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45000" y="4774168"/>
            <a:ext cx="4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8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13026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ushin_yua\Desktop\2018-06-21_21-38-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100" y="604897"/>
            <a:ext cx="3918257" cy="29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" y="1505457"/>
            <a:ext cx="5476164" cy="43158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100" b="1" spc="38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100" b="1" spc="38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60168" y="2383075"/>
            <a:ext cx="2573255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В конструкции предусмотрена система промывки для предотвращения осаждения солей внутри агрегата и система предотвращения обрастания ракушечником наружной поверхности агрегата.</a:t>
            </a:r>
            <a:endParaRPr lang="ru-RU" sz="1200" dirty="0" smtClean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4" name="Picture 2" descr="C:\Users\йцукенг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8475" y="547994"/>
            <a:ext cx="2469412" cy="1389044"/>
          </a:xfrm>
          <a:prstGeom prst="rect">
            <a:avLst/>
          </a:prstGeom>
          <a:noFill/>
        </p:spPr>
      </p:pic>
      <p:pic>
        <p:nvPicPr>
          <p:cNvPr id="8" name="Picture 3" descr="C:\Users\йцукенг\Desktop\Миронов В\2018\фото экспериментальной установки\лучшие фото\IMG_6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9773" y="2035918"/>
            <a:ext cx="2469412" cy="1603360"/>
          </a:xfrm>
          <a:prstGeom prst="rect">
            <a:avLst/>
          </a:prstGeom>
          <a:noFill/>
        </p:spPr>
      </p:pic>
      <p:pic>
        <p:nvPicPr>
          <p:cNvPr id="2050" name="Picture 2" descr="C:\Users\йцукенг\Desktop\Миронов В\2018\фото экспериментальной установки\лучшие фото\IMG_66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2205" y="906560"/>
            <a:ext cx="2058493" cy="1359637"/>
          </a:xfrm>
          <a:prstGeom prst="rect">
            <a:avLst/>
          </a:prstGeom>
          <a:noFill/>
        </p:spPr>
      </p:pic>
      <p:sp>
        <p:nvSpPr>
          <p:cNvPr id="12" name="Заголовок 9"/>
          <p:cNvSpPr txBox="1">
            <a:spLocks/>
          </p:cNvSpPr>
          <p:nvPr/>
        </p:nvSpPr>
        <p:spPr>
          <a:xfrm>
            <a:off x="414512" y="205979"/>
            <a:ext cx="8272288" cy="413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РЕШЕНИЕ ПРОБЛЕМЫ: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218" y="3560320"/>
            <a:ext cx="88491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Принципиальная схема модуля установки:</a:t>
            </a:r>
            <a:endParaRPr lang="ru-RU" sz="1200" b="1" dirty="0">
              <a:latin typeface="Arial Narrow" panose="020B0606020202030204" pitchFamily="34" charset="0"/>
              <a:cs typeface="Arial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1 – теплоизолированная емкость для нагрева и испарения морской воды; 2 – светопроницаемая поверхность для сбора лучистой энергии солнца;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3 – конденсатор влаги, расположенный под уровнем моря; 4 – чистая пресная вода; 5 – отбор пресной воды; 6 – вентилятор для обеспечения циркуляции воздуха, насыщенного водяными парами, с приводом от энергии солнца; </a:t>
            </a:r>
            <a:r>
              <a:rPr lang="en-US" sz="12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lang="ru-RU" sz="12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– слой нагретой морской воды; </a:t>
            </a:r>
            <a:r>
              <a:rPr lang="en-US" sz="12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lang="ru-RU" sz="12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– отверстия, обеспечивающие подачу морской воды для испарения; </a:t>
            </a:r>
            <a:r>
              <a:rPr lang="en-US" sz="12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9</a:t>
            </a:r>
            <a:r>
              <a:rPr lang="ru-RU" sz="12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– патрубки для пропуска воздуха; 1</a:t>
            </a:r>
            <a:r>
              <a:rPr lang="en-US" sz="12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sz="12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– солнечные фотоэлектрические батареи; </a:t>
            </a:r>
            <a:r>
              <a:rPr lang="ru-RU" sz="1200" dirty="0" smtClean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 smtClean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12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12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– поплавок, обеспечивающий  положительную плавучесть установки; 13 – груз, обеспечивающий заданную плавучесть и устойчивость установки; </a:t>
            </a:r>
            <a:r>
              <a:rPr lang="ru-RU" sz="1200" dirty="0" smtClean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14 </a:t>
            </a:r>
            <a:r>
              <a:rPr lang="ru-RU" sz="12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– трос для крепления груза; 15- теплоизоляция.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5000" y="4774168"/>
            <a:ext cx="4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9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95984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8192</TotalTime>
  <Words>1939</Words>
  <Application>Microsoft Office PowerPoint</Application>
  <PresentationFormat>Экран (16:9)</PresentationFormat>
  <Paragraphs>264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ТИУ</vt:lpstr>
      <vt:lpstr>Слайд 1</vt:lpstr>
      <vt:lpstr>ОБЩАЯ ИНФОРМАЦИЯ: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йцукенг</cp:lastModifiedBy>
  <cp:revision>734</cp:revision>
  <cp:lastPrinted>2018-09-13T06:50:36Z</cp:lastPrinted>
  <dcterms:created xsi:type="dcterms:W3CDTF">2016-12-17T11:57:02Z</dcterms:created>
  <dcterms:modified xsi:type="dcterms:W3CDTF">2018-09-21T14:33:28Z</dcterms:modified>
</cp:coreProperties>
</file>