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jpeg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1" r:id="rId3"/>
    <p:sldId id="373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77" r:id="rId18"/>
    <p:sldId id="393" r:id="rId19"/>
    <p:sldId id="394" r:id="rId20"/>
    <p:sldId id="395" r:id="rId21"/>
    <p:sldId id="396" r:id="rId22"/>
    <p:sldId id="365" r:id="rId2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90" d="100"/>
          <a:sy n="90" d="100"/>
        </p:scale>
        <p:origin x="-924" y="-180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jpeg"/><Relationship Id="rId1" Type="http://schemas.microsoft.com/office/2007/relationships/media" Target="../media/media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46057"/>
            <a:ext cx="8836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Личностное развитие в профессиональной подготовке кадров с учетом специфики работы в Арктическом регионе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НИОКР: Формирование кадрового потенциала для компаний ТЭК в сфере социально-экономического развития Арктического региона Российской Федерации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774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О.В. Полетаева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52" y="932878"/>
            <a:ext cx="8537945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Экспериментальной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базой выступает Ноябрьский институт нефти и газа ЯНАО (обучающиеся СПО и ВО, слушатели Центра по профессиональной переподготовке) и представители различных профессий градообразующих предприятий города, относящихся к топливно-энергетическому комплексу (ТЭК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Предлагаемая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формирования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работающих в Арктическом регионе включает в себя множество психологических методов, позволяющих поэтапно осуществить диагностику психологического здоровья граждан, корректировку/развитие необходимых личностных характеристик тестируемых и проверку формирования у них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9993" y="43541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9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2" y="621296"/>
            <a:ext cx="887818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Согласно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выделенным этапам проекта предполагается получение следующих результатов:</a:t>
            </a:r>
            <a:b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Разработанная Модель поведения, ожидаемого от сотрудников, с учетом требований работы в Арктическом  регионе  не имеет аналогов в мире и представляет собой как теоретическую значимость для психологической науки для дальнейших теоретических исследований, так и прикладную, связанную с практическими подходами. Прикладная значимость выражается в использовании Модели как некоего эталона рабочего или специалиста, выступающего в качестве ориентира для образовательного учреждения в профессиональном обучении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Предполагается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для подрастающего поколения образовательное учреждение диагностирует наличие соответствующих личностных качеств для формирования в дальнейшем </a:t>
            </a:r>
            <a:r>
              <a:rPr lang="ru-RU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и выстраивает соответствующую методику обучения. Для специалистов, проходящих профессиональную переподготовку на базе данного образовательного учреждения, также диагностируется уровень </a:t>
            </a:r>
            <a:r>
              <a:rPr lang="ru-RU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и выстраивается обучение. Для специалистов, принимаемых на работу, Модель поведения может использоваться как совокупность необходимых критериев при найме на работу.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97703" y="47970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50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15" y="752189"/>
            <a:ext cx="8750596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Разработанная психолого-педагогическая система (имеющая в своей структуре этапы обучения) для подготовки подрастающего поколения и специалистов для работы в дальнейшем в условиях Арктического региона также не имеет аналогов в мире и представляет собой теоретическую и прикладную значимость. Теоретическая значимость выражается в инновационной методике диагностирования и обучения подрастающего поколения или специалистов, предполагающих в дальнейшем связать свою работу с Арктикой. Прикладная значимость разрабатываемой системы заключается в том, что полученные знания и умения могут пригодиться любому гражданину РФ, находящемуся на территории Арктики, для эффективной социально-психологической адаптации и профессионального долголетия в данном регионе.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может использоваться педагогами и специалистами образовательных учреждений, менеджерами по развитию персонала или руководителями производств, реализующих задачи развития общих компетенций специалистов с учётом специфики работы в условиях Арктического региона.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93427" y="46242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5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7709" y="535914"/>
            <a:ext cx="7219507" cy="439269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КАЛЕНДАРНЫЙ ПЛАН (ДОРОЖНАЯ КАРТА) </a:t>
            </a:r>
            <a:r>
              <a:rPr lang="ru-RU" sz="3600" b="1" cap="all" dirty="0"/>
              <a:t>выполнения НИОКР</a:t>
            </a:r>
            <a:r>
              <a:rPr lang="ru-RU" sz="3600" b="1" dirty="0"/>
              <a:t> </a:t>
            </a:r>
            <a:endParaRPr lang="ru-RU" sz="3600" dirty="0"/>
          </a:p>
          <a:p>
            <a:pPr algn="ctr"/>
            <a:r>
              <a:rPr lang="ru-RU" sz="3600" b="1" dirty="0"/>
              <a:t>Личностное развитие   в профессиональной подготовке кадров с учетом специфики работы в Арктическом регионе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72162" y="45752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00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09713"/>
              </p:ext>
            </p:extLst>
          </p:nvPr>
        </p:nvGraphicFramePr>
        <p:xfrm>
          <a:off x="308345" y="858580"/>
          <a:ext cx="8272129" cy="3931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338"/>
                <a:gridCol w="2071166"/>
                <a:gridCol w="815914"/>
                <a:gridCol w="838246"/>
                <a:gridCol w="1991587"/>
                <a:gridCol w="1173242"/>
                <a:gridCol w="942636"/>
              </a:tblGrid>
              <a:tr h="5536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 этапа работ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Начало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Окончание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Вид документа и результат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Сумма затрат, руб.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5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Анализ и обзор новинок психолого-педагогической, социологической и учебно-методической литературы (за последние 2 года);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10.01.2019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01.04.2019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Статьи </a:t>
                      </a:r>
                      <a:r>
                        <a:rPr lang="ru-RU" sz="1000" dirty="0">
                          <a:effectLst/>
                        </a:rPr>
                        <a:t>ВАК</a:t>
                      </a:r>
                    </a:p>
                    <a:p>
                      <a:r>
                        <a:rPr lang="ru-RU" sz="1000" dirty="0">
                          <a:effectLst/>
                        </a:rPr>
                        <a:t> Научный журнал «Вестник Волжского университета имени В.Н. Татищева»</a:t>
                      </a:r>
                    </a:p>
                    <a:p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п. 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48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Разработка (корректировка) всех этапов психолого-педагогического эксперимента (участники: обучающихся; специалисты, проходящие профессиональную переподготовку; специалисты, принятые или принимаемые на работу)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01.04.2019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01.07.2019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Статьи </a:t>
                      </a:r>
                      <a:r>
                        <a:rPr lang="en-US" sz="1000" dirty="0">
                          <a:effectLst/>
                        </a:rPr>
                        <a:t>Scopus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Журнал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International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Journal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of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Instruction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п.5, п.7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04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Проведение этапа диагностики (обучающиеся СПО и ВО, а также специалистов предприятий);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01.07.2019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01.10.2019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Статьи </a:t>
                      </a:r>
                      <a:r>
                        <a:rPr lang="ru-RU" sz="1000" dirty="0">
                          <a:effectLst/>
                        </a:rPr>
                        <a:t>ВАК</a:t>
                      </a:r>
                    </a:p>
                    <a:p>
                      <a:r>
                        <a:rPr lang="ru-RU" sz="1000" dirty="0">
                          <a:effectLst/>
                        </a:rPr>
                        <a:t>Научный журнал «Вестник Волжского университета имени В.Н. Татищева»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п. 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19" marR="435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10385" y="45454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4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914231"/>
              </p:ext>
            </p:extLst>
          </p:nvPr>
        </p:nvGraphicFramePr>
        <p:xfrm>
          <a:off x="155314" y="456800"/>
          <a:ext cx="7213050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962"/>
                <a:gridCol w="2127761"/>
                <a:gridCol w="882503"/>
                <a:gridCol w="897122"/>
                <a:gridCol w="1348234"/>
                <a:gridCol w="829991"/>
                <a:gridCol w="720477"/>
              </a:tblGrid>
              <a:tr h="8976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Обработка результатов диагностического этапа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01.10.2019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10.01.2020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Статьи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</a:t>
                      </a:r>
                      <a:r>
                        <a:rPr lang="en-US" sz="1200" dirty="0">
                          <a:effectLst/>
                        </a:rPr>
                        <a:t>International Journal of Instruction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п. 5, п.7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150000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88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Проведение второго этапа: коррекция или развитие </a:t>
                      </a:r>
                      <a:r>
                        <a:rPr lang="ru-RU" sz="1200" dirty="0" err="1">
                          <a:effectLst/>
                        </a:rPr>
                        <a:t>аутопсихологической</a:t>
                      </a:r>
                      <a:r>
                        <a:rPr lang="ru-RU" sz="1200" dirty="0">
                          <a:effectLst/>
                        </a:rPr>
                        <a:t> компетентности на основе проводимых курсов (для обучающихся: дисциплины согласно учебного плана ФГОС, спецкурсы или разработанный согласно тематике исследования комплекс самостоятельных работ; для специалистов предприятий: курсы повышения квалификации или профессиональной переподготовки, индивидуальные или групповые консультации для принимаемых или недавно принятых на работу).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10.01.2020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01.04.2020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Монография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п. 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25324" y="461992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87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75164"/>
              </p:ext>
            </p:extLst>
          </p:nvPr>
        </p:nvGraphicFramePr>
        <p:xfrm>
          <a:off x="189631" y="754381"/>
          <a:ext cx="8082499" cy="420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018"/>
                <a:gridCol w="2057992"/>
                <a:gridCol w="1057288"/>
                <a:gridCol w="1176358"/>
                <a:gridCol w="1343565"/>
                <a:gridCol w="1183957"/>
                <a:gridCol w="807321"/>
              </a:tblGrid>
              <a:tr h="1236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Проведение третьего этапа – проверки формирования </a:t>
                      </a:r>
                      <a:r>
                        <a:rPr lang="ru-RU" sz="1200" dirty="0" err="1">
                          <a:effectLst/>
                        </a:rPr>
                        <a:t>аутопсихологической</a:t>
                      </a:r>
                      <a:r>
                        <a:rPr lang="ru-RU" sz="1200" dirty="0">
                          <a:effectLst/>
                        </a:rPr>
                        <a:t> компетентности у тестируемых (тестирование, сбор данных).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01.04.2020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01.07.2020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Статьи </a:t>
                      </a:r>
                      <a:r>
                        <a:rPr lang="ru-RU" sz="1200" dirty="0">
                          <a:effectLst/>
                        </a:rPr>
                        <a:t>ВАК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Научный журнал «Вестник Волжского университета имени В.Н. Татищева»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п. 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895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Обработка полученных данных по формированию </a:t>
                      </a:r>
                      <a:r>
                        <a:rPr lang="ru-RU" sz="1200" dirty="0" err="1">
                          <a:effectLst/>
                        </a:rPr>
                        <a:t>аутопсихологической</a:t>
                      </a:r>
                      <a:r>
                        <a:rPr lang="ru-RU" sz="1200" dirty="0">
                          <a:effectLst/>
                        </a:rPr>
                        <a:t> компетентности проживающих в регионе Крайнего Севера; выработка дополнительных рекомендаций для участвующих в эксперименте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01.07.2020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01.10.2020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Статьи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Scopus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Журнал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International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Journal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of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Instruction</a:t>
                      </a:r>
                      <a:endParaRPr lang="ru-RU" sz="1200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п. 5, п. 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150000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36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Оформление документации.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01.10.2020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10.01.2021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Статьи </a:t>
                      </a:r>
                      <a:r>
                        <a:rPr lang="ru-RU" sz="1200" dirty="0">
                          <a:effectLst/>
                        </a:rPr>
                        <a:t>ВАК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Научный журнал «Вестник Волжского университета имени В.Н. Татищева»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п. 5, п.8, п.9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50000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75" marR="5657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29631" y="45773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32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4549" y="981377"/>
            <a:ext cx="8814391" cy="282630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Временный научный коллектив (ВНК).</a:t>
            </a:r>
          </a:p>
          <a:p>
            <a:pPr algn="ctr"/>
            <a:r>
              <a:rPr lang="ru-RU" sz="2400" b="1" dirty="0"/>
              <a:t>Личностное развитие   в профессиональной подготовке кадров с учетом специфики работы в Арктическом регионе </a:t>
            </a:r>
            <a:endParaRPr lang="ru-RU" sz="2400" dirty="0"/>
          </a:p>
          <a:p>
            <a:pPr algn="ctr"/>
            <a:r>
              <a:rPr lang="ru-RU" sz="2400" b="1" dirty="0"/>
              <a:t>Тема НИОКР: </a:t>
            </a:r>
            <a:r>
              <a:rPr lang="ru-RU" sz="2400" dirty="0"/>
              <a:t>Формирование кадрового потенциала для компаний ТЭК в сфере социально-экономического развития Арктического региона 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94378" y="462598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83374"/>
              </p:ext>
            </p:extLst>
          </p:nvPr>
        </p:nvGraphicFramePr>
        <p:xfrm>
          <a:off x="204148" y="762753"/>
          <a:ext cx="8344429" cy="40916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1569"/>
                <a:gridCol w="1707159"/>
                <a:gridCol w="1570184"/>
                <a:gridCol w="999113"/>
                <a:gridCol w="1428172"/>
                <a:gridCol w="1998232"/>
              </a:tblGrid>
              <a:tr h="51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Ф.И.О. (полностью)*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Ученая степень и звание (при наличии)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Возраст**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Должность и место работы или учебы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Опыт и компетенции по тематике проекта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Полетаева Ольга Витальевна,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Канд.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. наук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Доцент кафедры ПМЕНД филиала ТИУ в г.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Многолетний опыт в области </a:t>
                      </a:r>
                      <a:r>
                        <a:rPr lang="ru-RU" sz="1200" dirty="0" err="1">
                          <a:effectLst/>
                        </a:rPr>
                        <a:t>аутопсихологии</a:t>
                      </a:r>
                      <a:r>
                        <a:rPr lang="ru-RU" sz="1200" dirty="0">
                          <a:effectLst/>
                        </a:rPr>
                        <a:t> подрастающего поколения и специалистов с учетом специфики работы в Арктике.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61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</a:rPr>
                        <a:t>Козлов Анатолий Васильевич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Д-р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. наук, доцент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Зав. кафедрой ТТНК филиала ТИУ в г.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в области компьютерного моделирования социально-экономических   процессов, обработки экспериментальных данных, в том числе психологических исследований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18" marR="491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621018" y="463055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02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0737"/>
              </p:ext>
            </p:extLst>
          </p:nvPr>
        </p:nvGraphicFramePr>
        <p:xfrm>
          <a:off x="162573" y="774579"/>
          <a:ext cx="8332841" cy="4180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6020"/>
                <a:gridCol w="1574365"/>
                <a:gridCol w="1541721"/>
                <a:gridCol w="733647"/>
                <a:gridCol w="1275907"/>
                <a:gridCol w="2541181"/>
              </a:tblGrid>
              <a:tr h="2318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Тамер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Ольга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Салихьяновна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Д-р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. наук, профессор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Зав. кафедрой ПМЭНД филиала ТИУ в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г</a:t>
                      </a:r>
                      <a:r>
                        <a:rPr lang="ru-RU" sz="1200" dirty="0">
                          <a:effectLst/>
                        </a:rPr>
                        <a:t>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в области компьютерного моделирования социально-экономических   процессов, обработки экспериментальных данных, в том числе психологических исследований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6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Мартыненко Надежда Константиновна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Д-р ист. Наук., доцент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Профессор кафедры ПМЭНД филиала ТИУ </a:t>
                      </a:r>
                      <a:r>
                        <a:rPr lang="ru-RU" sz="1200" dirty="0" smtClean="0">
                          <a:effectLst/>
                        </a:rPr>
                        <a:t>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г. Ноябрьске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организации и проведения психологических исследований в области подготовки специалистов нефтегазовой отрасли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47" marR="6149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63038" y="4506075"/>
            <a:ext cx="41870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tabLst>
                <a:tab pos="270510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</a:rPr>
              <a:t>19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4498" y="195345"/>
            <a:ext cx="6231194" cy="6420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Личностное развитие в профессиональной подготовке</a:t>
            </a:r>
            <a:b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кадров с учетом специфики работы в Арктическом регионе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201863" y="843860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</a:rPr>
              <a:t>: Формирование кадрового потенциала для компаний ТЭК в сфере социально-экономического развития региона Российской Федерации </a:t>
            </a:r>
            <a:endParaRPr lang="ru-RU" sz="2000" b="1" i="1" baseline="300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just"/>
            <a:r>
              <a:rPr lang="ru-RU" sz="2000" dirty="0"/>
              <a:t>Актуальность темы исследования связана с проблемой подготовки кадров для Арктического региона, которая затрагивает «приживаемость квалифицированных кадров», как в социально-экономическом, так и в психологическом аспекте. Речь идет как о подрастающем поколении, получающем профессиональное образование в Арктическом регионе (СПО и ВО), так и о специалистах, приезжающих в данный регион работать временно или постоянно. </a:t>
            </a:r>
          </a:p>
          <a:p>
            <a:r>
              <a:rPr lang="ru-RU" sz="2000" dirty="0"/>
              <a:t> Данное направление исследования    входит в  стратегию научно-технологического развития Российской Федерации, а именно: возможность эффективного ответа российского общества </a:t>
            </a:r>
            <a:r>
              <a:rPr lang="ru-RU" sz="2000" b="1" dirty="0"/>
              <a:t>на большие вызовы с учетом взаимодействия человека и природы, человека и технологий, социальных институтов на современном этапе глобального развития, в том числе применяя методы гуманитарных и социальных наук.  </a:t>
            </a:r>
          </a:p>
          <a:p>
            <a:r>
              <a:rPr lang="ru-RU" sz="2000" dirty="0"/>
              <a:t>Согласно «</a:t>
            </a:r>
            <a:r>
              <a:rPr lang="ru-RU" sz="2000" b="1" dirty="0"/>
              <a:t>Стратегии развития Арктической зоны РФ и обеспечения национальной безопасности на период до 2020 года</a:t>
            </a:r>
            <a:r>
              <a:rPr lang="ru-RU" sz="2000" dirty="0"/>
              <a:t>» текущее состояние социально-экономического развития Арктической зоны РФ характеризуется отсутствием эффективной системы подготовки кадров, востребованных на данной территории. Это должны быть не только профессионалы своего дела, речь идет о трудовых ресурсах, способных и умеющих работать в экстремальных условиях – условиях Крайнего Севера и Арктики.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643582" y="45845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56654"/>
              </p:ext>
            </p:extLst>
          </p:nvPr>
        </p:nvGraphicFramePr>
        <p:xfrm>
          <a:off x="292583" y="725032"/>
          <a:ext cx="8160301" cy="3708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7412"/>
                <a:gridCol w="1543453"/>
                <a:gridCol w="1321946"/>
                <a:gridCol w="986376"/>
                <a:gridCol w="1413467"/>
                <a:gridCol w="2267647"/>
              </a:tblGrid>
              <a:tr h="2122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Лаптева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Светлана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Васильевна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Канд.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 наук. доцент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Доцент кафедры ТТНК филиала ТИУ в г.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в области компьютерного моделирования социально-экономических, обработки экспериментальных данных, в том числе психологических исследований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8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Зайцева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Светлана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Павловна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Канд.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 наук.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dirty="0">
                          <a:effectLst/>
                        </a:rPr>
                        <a:t>Доцент кафедры ТТНК  филиала ТИУ в г. </a:t>
                      </a:r>
                      <a:r>
                        <a:rPr lang="ru-RU" sz="1200" dirty="0" smtClean="0">
                          <a:effectLst/>
                        </a:rPr>
                        <a:t>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подготовки кадров для нефтегазовой отрасли в Арктической зоне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7018" y="4435639"/>
            <a:ext cx="41870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tabLst>
                <a:tab pos="270510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4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17119"/>
              </p:ext>
            </p:extLst>
          </p:nvPr>
        </p:nvGraphicFramePr>
        <p:xfrm>
          <a:off x="625565" y="903366"/>
          <a:ext cx="8103766" cy="2913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3066"/>
                <a:gridCol w="1657923"/>
                <a:gridCol w="1524896"/>
                <a:gridCol w="970300"/>
                <a:gridCol w="1386980"/>
                <a:gridCol w="1940601"/>
              </a:tblGrid>
              <a:tr h="132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Шевнина</a:t>
                      </a:r>
                      <a:r>
                        <a:rPr lang="ru-RU" sz="1200" dirty="0">
                          <a:effectLst/>
                        </a:rPr>
                        <a:t> Татьяна Евгеньевна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Канд. физ.-мат. наук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Доцент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ПМЭНД филиала ТИУ в г.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подготовки кадров для нефтегазовой отрасли в Арктической зоне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91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Мезенцева Лариса Витальевна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Канд.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 наук.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Доцент ПМЭНД филиала ТИУ в г. Ноябрьске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Многолетний опыт подготовки кадров для нефтегазовой отрасли в Арктической зоне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72161" y="43753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3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2903" y="2421332"/>
            <a:ext cx="5097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Полетаева О.В.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: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89225618531,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e-mail: </a:t>
            </a:r>
            <a:r>
              <a:rPr lang="en-US" dirty="0">
                <a:solidFill>
                  <a:schemeClr val="bg1"/>
                </a:solidFill>
              </a:rPr>
              <a:t>ovpoletaeva@gmail.com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0896" y="444335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54912" y="281285"/>
            <a:ext cx="6453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У</a:t>
            </a:r>
            <a:r>
              <a:rPr lang="ru-RU" dirty="0" err="1"/>
              <a:t>далённость</a:t>
            </a:r>
            <a:r>
              <a:rPr lang="ru-RU" dirty="0"/>
              <a:t>, однообразие, полярная ночь длительная изоляция от привычных социокультурных условий</a:t>
            </a:r>
          </a:p>
        </p:txBody>
      </p:sp>
      <p:pic>
        <p:nvPicPr>
          <p:cNvPr id="7" name="Содержимое 3" descr="аркт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b="14525"/>
          <a:stretch>
            <a:fillRect/>
          </a:stretch>
        </p:blipFill>
        <p:spPr>
          <a:xfrm>
            <a:off x="223285" y="1056244"/>
            <a:ext cx="8155172" cy="37691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03730" y="46259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80" y="217214"/>
            <a:ext cx="6921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Трудовой коллектив – социальная группа. Каждый участник –часть механизма от работы которого зависит эффективность взаимодействия </a:t>
            </a:r>
          </a:p>
        </p:txBody>
      </p:sp>
      <p:pic>
        <p:nvPicPr>
          <p:cNvPr id="3" name="аркт4.j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856" y="1128142"/>
            <a:ext cx="8272130" cy="3116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7855" y="44072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" y="645390"/>
            <a:ext cx="8431619" cy="434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с этим возникает необходимость «развития образования, обеспечения подготовки, переподготовки и повышения квалификации специалистов в системе высшего и среднего специального образования для работы в арктических условиях». Однако в этом важном для страны документе есть строка, на которую необходимо обратить особое внимание: при подготовке кадров для работы в арктических условиях акцент необходимо делать на «усиление приживаемости квалифицированных кадров» как в социально-экономическом, так и в психологическом аспекте.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с этим формирование у представителей Арктического региона, предполагающих работу в своем регионе,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является наиболее важным фактором для обеспечения эффективной социально-психологической адаптации и профессионального долголетия в данном регионе, в частности, для полноценной поддержки своего психологического здоровья на протяжении всех лет работы в экстремальных условиях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23005" y="46041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8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45" y="1138380"/>
            <a:ext cx="7825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одной стороны, педагогическая наука имеет в своем арсенале множество методик и подходов для подготовки специалистов различного уровня и направлений, а психологическая теория и практика – огромное количество диагностических методов для характеристики психологического здоровья человека. Но с другой стороны, целостной и апробированной психолого-педагогической системы, позволяющей не только подготовить специалиста для работы в Арктическом регионе, но и сформировать у него  соответствующих знаний и навыков по сохранению своего психологического здоровья (стремясь к психологическому долголетию), в современной психологии и педагогике нет.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2795" y="44923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34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2" y="818021"/>
            <a:ext cx="8697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Таким </a:t>
            </a:r>
            <a:r>
              <a:rPr lang="ru-RU" dirty="0"/>
              <a:t>образом, научная новизна  проекта определяется тем, что в современной психолого-педагогической практике отсутствует апробированная методика подготовки специалистов в учебных учреждениях в вопросе психологического здоровья (формирования </a:t>
            </a:r>
            <a:r>
              <a:rPr lang="ru-RU" dirty="0" err="1"/>
              <a:t>аутопсихологичесой</a:t>
            </a:r>
            <a:r>
              <a:rPr lang="ru-RU" dirty="0"/>
              <a:t> </a:t>
            </a:r>
            <a:r>
              <a:rPr lang="ru-RU" dirty="0" err="1"/>
              <a:t>компетеностности</a:t>
            </a:r>
            <a:r>
              <a:rPr lang="ru-RU" dirty="0"/>
              <a:t>) в условиях Арктического региона. </a:t>
            </a:r>
          </a:p>
          <a:p>
            <a:pPr algn="just"/>
            <a:r>
              <a:rPr lang="ru-RU" dirty="0" smtClean="0"/>
              <a:t>	Предполагается</a:t>
            </a:r>
            <a:r>
              <a:rPr lang="ru-RU" dirty="0"/>
              <a:t>, что применение в образовательных учреждениях Арктического региона психолого-педагогической системы по развитию </a:t>
            </a:r>
            <a:r>
              <a:rPr lang="ru-RU" dirty="0" err="1"/>
              <a:t>аутопсихологической</a:t>
            </a:r>
            <a:r>
              <a:rPr lang="ru-RU" dirty="0"/>
              <a:t> компетентности к подрастающему поколению или специалистам, проходящим профессиональную переподготовку или поступающих на работу в данном регионе, позволит у всех категорий обучаемых (слушателей) обеспечить эффективную социально-психологическую адаптацию и профессиональное долголетие в данном регионе.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6469" y="43860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33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2" y="664062"/>
            <a:ext cx="88037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	Цель НИОКР </a:t>
            </a:r>
            <a:r>
              <a:rPr lang="ru-RU" sz="1700" dirty="0" smtClean="0"/>
              <a:t>- </a:t>
            </a:r>
            <a:r>
              <a:rPr lang="ru-RU" sz="1700" dirty="0"/>
              <a:t>разработка психолого-педагогической системы формирования </a:t>
            </a:r>
            <a:r>
              <a:rPr lang="ru-RU" sz="1700" dirty="0" err="1"/>
              <a:t>аутопсихологической</a:t>
            </a:r>
            <a:r>
              <a:rPr lang="ru-RU" sz="1700" dirty="0"/>
              <a:t> компетентности у подрастающего поколения (обучающихся) и специалистов (прибывающих для постоянной или временной работы) в Арктическом регионе.</a:t>
            </a:r>
          </a:p>
          <a:p>
            <a:pPr algn="just"/>
            <a:r>
              <a:rPr lang="ru-RU" sz="1700" dirty="0"/>
              <a:t>	</a:t>
            </a:r>
            <a:r>
              <a:rPr lang="ru-RU" sz="1700" b="1" dirty="0"/>
              <a:t>Задачи проекта:</a:t>
            </a:r>
          </a:p>
          <a:p>
            <a:pPr algn="just"/>
            <a:r>
              <a:rPr lang="ru-RU" sz="1700" dirty="0"/>
              <a:t>1. Проанализировать психолого-педагогическую, социологическую и учебно-методическую литературу;</a:t>
            </a:r>
          </a:p>
          <a:p>
            <a:pPr algn="just"/>
            <a:r>
              <a:rPr lang="ru-RU" sz="1700" dirty="0"/>
              <a:t>2. Изучить и обобщить опыт работы российских и зарубежных ученых           (и университетов) по формированию </a:t>
            </a:r>
            <a:r>
              <a:rPr lang="ru-RU" sz="1700" dirty="0" err="1"/>
              <a:t>аутопсихологической</a:t>
            </a:r>
            <a:r>
              <a:rPr lang="ru-RU" sz="1700" dirty="0"/>
              <a:t> компетентности представителей различных профессий, работающих в районах Крайнего Севера и Арктики; </a:t>
            </a:r>
          </a:p>
          <a:p>
            <a:pPr algn="just"/>
            <a:r>
              <a:rPr lang="ru-RU" sz="1700" dirty="0"/>
              <a:t>3. Спроектировать психолого-педагогическую систему по формированию </a:t>
            </a:r>
            <a:r>
              <a:rPr lang="ru-RU" sz="1700" dirty="0" err="1"/>
              <a:t>аутопсихологической</a:t>
            </a:r>
            <a:r>
              <a:rPr lang="ru-RU" sz="1700" dirty="0"/>
              <a:t> компетентности будущих специалистов, предполагающих работу в Арктическом регионе; </a:t>
            </a:r>
          </a:p>
          <a:p>
            <a:pPr algn="just"/>
            <a:r>
              <a:rPr lang="ru-RU" sz="1700" dirty="0"/>
              <a:t>4. Провести педагогический эксперимент, позволяющий обработать полученные данные об уровне формирования </a:t>
            </a:r>
            <a:r>
              <a:rPr lang="ru-RU" sz="1700" dirty="0" err="1"/>
              <a:t>аутопсихологической</a:t>
            </a:r>
            <a:r>
              <a:rPr lang="ru-RU" sz="1700" dirty="0"/>
              <a:t> компетентности с помощью математико-статистических методов и прикладных программных средств.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97764" y="45728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16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80" y="824788"/>
            <a:ext cx="8420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цели исследования и решения поставленных задач предполагается комплекс методов исследования: </a:t>
            </a:r>
          </a:p>
          <a:p>
            <a:pPr algn="just"/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анализ психолого-педагогической, социологической и учебно-методической литературы;</a:t>
            </a:r>
          </a:p>
          <a:p>
            <a:pPr algn="just"/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изучение и обобщение опыта работы российских и зарубежных ученых по формированию </a:t>
            </a:r>
            <a:r>
              <a:rPr lang="ru-RU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представителей различных профессий, работающих в районах Крайнего Севера</a:t>
            </a:r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 обобщение опыта работы российских и зарубежных университетов по формированию </a:t>
            </a:r>
            <a:r>
              <a:rPr lang="ru-RU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подрастающего поколения и представителей различных профессий, предполагающих в дальнейшем работу в условиях Арктики;</a:t>
            </a:r>
          </a:p>
          <a:p>
            <a:pPr algn="just"/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наблюдение, анкетирование, беседа, экспертная оценка, изучение документации, тестирование; </a:t>
            </a:r>
          </a:p>
          <a:p>
            <a:pPr algn="just"/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моделирование психолого-педагогического комплекса по формированию </a:t>
            </a:r>
            <a:r>
              <a:rPr lang="ru-RU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 будущих специалистов, предполагающих работу в Арктическом регионе;</a:t>
            </a:r>
          </a:p>
          <a:p>
            <a:pPr algn="just"/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психолого-педагогический эксперимент, который позволит получить данные об уровне формирования </a:t>
            </a:r>
            <a:r>
              <a:rPr lang="ru-RU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аутопсихологической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компетентности</a:t>
            </a:r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 </a:t>
            </a:r>
            <a:r>
              <a:rPr 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математико-статистические методы и прикладные программные средства для обработки результатов психолого-педагогического эксперимента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7222" y="45945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06330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7977</TotalTime>
  <Words>895</Words>
  <Application>Microsoft Office PowerPoint</Application>
  <PresentationFormat>Экран (16:9)</PresentationFormat>
  <Paragraphs>215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ТИУ</vt:lpstr>
      <vt:lpstr>Презентация PowerPoint</vt:lpstr>
      <vt:lpstr>Личностное развитие в профессиональной подготовке кадров с учетом специфики работы в Арктическом регионе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USER</cp:lastModifiedBy>
  <cp:revision>714</cp:revision>
  <cp:lastPrinted>2018-09-13T06:50:36Z</cp:lastPrinted>
  <dcterms:created xsi:type="dcterms:W3CDTF">2016-12-17T11:57:02Z</dcterms:created>
  <dcterms:modified xsi:type="dcterms:W3CDTF">2018-09-21T04:59:50Z</dcterms:modified>
</cp:coreProperties>
</file>