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1"/>
  </p:sldMasterIdLst>
  <p:notesMasterIdLst>
    <p:notesMasterId r:id="rId23"/>
  </p:notesMasterIdLst>
  <p:handoutMasterIdLst>
    <p:handoutMasterId r:id="rId24"/>
  </p:handoutMasterIdLst>
  <p:sldIdLst>
    <p:sldId id="256" r:id="rId2"/>
    <p:sldId id="380" r:id="rId3"/>
    <p:sldId id="379" r:id="rId4"/>
    <p:sldId id="384" r:id="rId5"/>
    <p:sldId id="386" r:id="rId6"/>
    <p:sldId id="402" r:id="rId7"/>
    <p:sldId id="403" r:id="rId8"/>
    <p:sldId id="404" r:id="rId9"/>
    <p:sldId id="405" r:id="rId10"/>
    <p:sldId id="406" r:id="rId11"/>
    <p:sldId id="400" r:id="rId12"/>
    <p:sldId id="407" r:id="rId13"/>
    <p:sldId id="401" r:id="rId14"/>
    <p:sldId id="381" r:id="rId15"/>
    <p:sldId id="397" r:id="rId16"/>
    <p:sldId id="365" r:id="rId17"/>
    <p:sldId id="391" r:id="rId18"/>
    <p:sldId id="382" r:id="rId19"/>
    <p:sldId id="385" r:id="rId20"/>
    <p:sldId id="387" r:id="rId21"/>
    <p:sldId id="371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E4E4E4"/>
    <a:srgbClr val="3333FF"/>
    <a:srgbClr val="3DB2BF"/>
    <a:srgbClr val="2E8A95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6957" autoAdjust="0"/>
  </p:normalViewPr>
  <p:slideViewPr>
    <p:cSldViewPr snapToGrid="0">
      <p:cViewPr>
        <p:scale>
          <a:sx n="87" d="100"/>
          <a:sy n="87" d="100"/>
        </p:scale>
        <p:origin x="-1914" y="-1128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2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7FA71-D386-414A-A318-BFB3CAF3151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5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korabelnikovmi@mail.r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748251"/>
            <a:ext cx="88362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E4E4E4"/>
                </a:solidFill>
              </a:rPr>
              <a:t>ПОВЫШЕНИЕ ТЕХНИКО-ЭКОНОМИЧЕСКИХ ПОКАЗАТЕЛЕЙ БУРЕНИЯ И РЕМОНТА </a:t>
            </a:r>
            <a:r>
              <a:rPr lang="ru-RU" sz="3200" b="1" dirty="0" smtClean="0">
                <a:solidFill>
                  <a:srgbClr val="E4E4E4"/>
                </a:solidFill>
              </a:rPr>
              <a:t>СКВАЖИН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Тема НИОКР</a:t>
            </a:r>
          </a:p>
          <a:p>
            <a:pPr algn="ctr"/>
            <a:r>
              <a:rPr lang="ru-RU" sz="2400" b="1" dirty="0">
                <a:solidFill>
                  <a:srgbClr val="E4E4E4"/>
                </a:solidFill>
              </a:rPr>
              <a:t>РАЗРАБОТКА И ПОСТАНОВКА НА ПРОИЗВОДСТВО </a:t>
            </a:r>
            <a:r>
              <a:rPr lang="ru-RU" sz="2400" b="1" dirty="0" smtClean="0">
                <a:solidFill>
                  <a:srgbClr val="E4E4E4"/>
                </a:solidFill>
              </a:rPr>
              <a:t>УСТРОЙСТВА </a:t>
            </a:r>
            <a:r>
              <a:rPr lang="ru-RU" sz="2400" b="1" dirty="0">
                <a:solidFill>
                  <a:srgbClr val="E4E4E4"/>
                </a:solidFill>
              </a:rPr>
              <a:t>ДЛЯ МНОГОСТАДИЙНОЙ ОПРЕССОВКИ ТРУБ В СКВАЖИНЕ</a:t>
            </a:r>
            <a:r>
              <a:rPr lang="ru-RU" sz="2400" b="1" dirty="0" smtClean="0">
                <a:solidFill>
                  <a:srgbClr val="E4E4E4"/>
                </a:solidFill>
                <a:latin typeface="Arial Narrow"/>
                <a:cs typeface="Arial Narro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49486" y="4497169"/>
            <a:ext cx="509451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Руководитель  ВНК (РНП) 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b="1" dirty="0">
                <a:solidFill>
                  <a:schemeClr val="bg1"/>
                </a:solidFill>
              </a:rPr>
              <a:t>к.т.н., доцент каф. «Нефтегазовое дело» 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b="1" dirty="0">
                <a:solidFill>
                  <a:schemeClr val="bg1"/>
                </a:solidFill>
              </a:rPr>
              <a:t>филиала ТИУ в г. Нижневартовске                   </a:t>
            </a:r>
            <a:r>
              <a:rPr lang="ru-RU" sz="1050" dirty="0" smtClean="0">
                <a:solidFill>
                  <a:schemeClr val="bg1"/>
                </a:solidFill>
              </a:rPr>
              <a:t>____________    </a:t>
            </a:r>
            <a:r>
              <a:rPr lang="ru-RU" sz="1050" b="1" dirty="0">
                <a:solidFill>
                  <a:schemeClr val="bg1"/>
                </a:solidFill>
              </a:rPr>
              <a:t>Корабельников М.И.</a:t>
            </a:r>
            <a:endParaRPr lang="ru-RU" sz="9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172" y="791198"/>
            <a:ext cx="4898571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ЗАДЕЛ:</a:t>
            </a:r>
            <a:br>
              <a:rPr lang="ru-RU" sz="36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Предварительные испытания в условиях буровой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2873829" cy="3394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74" y="1905000"/>
            <a:ext cx="3930872" cy="208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5" y="377541"/>
            <a:ext cx="2613701" cy="341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0461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10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 вправо 38"/>
          <p:cNvSpPr/>
          <p:nvPr/>
        </p:nvSpPr>
        <p:spPr>
          <a:xfrm>
            <a:off x="3383145" y="4555601"/>
            <a:ext cx="862284" cy="3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427140" y="3037858"/>
            <a:ext cx="524746" cy="11195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-25520" y="2003952"/>
            <a:ext cx="524746" cy="167771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гнутая вниз стрелка 32"/>
          <p:cNvSpPr/>
          <p:nvPr/>
        </p:nvSpPr>
        <p:spPr>
          <a:xfrm rot="581754" flipH="1">
            <a:off x="157940" y="2326065"/>
            <a:ext cx="3909725" cy="882413"/>
          </a:xfrm>
          <a:prstGeom prst="curvedUpArrow">
            <a:avLst>
              <a:gd name="adj1" fmla="val 25000"/>
              <a:gd name="adj2" fmla="val 71048"/>
              <a:gd name="adj3" fmla="val 43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9382" y="266884"/>
            <a:ext cx="3648921" cy="3175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ПЛАН-СХЕМА ВЗАИМОДЕЙСТВИЯ </a:t>
            </a:r>
            <a:endParaRPr lang="ru-RU" sz="28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2052" name="Picture 4" descr="D:\Design\Для профориентации\шаблон презентации\нижняя плаш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" y="4989946"/>
            <a:ext cx="8123644" cy="1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Выноска со стрелкой вправо 17"/>
          <p:cNvSpPr/>
          <p:nvPr/>
        </p:nvSpPr>
        <p:spPr>
          <a:xfrm>
            <a:off x="-25520" y="727650"/>
            <a:ext cx="2110033" cy="1296144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Заказчик</a:t>
            </a:r>
          </a:p>
          <a:p>
            <a:pPr algn="ctr"/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4513" y="787449"/>
            <a:ext cx="1863824" cy="804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Филиал ТИУ в г. Нижневартовске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68707" y="2106116"/>
            <a:ext cx="1459408" cy="741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</a:rPr>
              <a:t>Завод ООО «</a:t>
            </a:r>
            <a:r>
              <a:rPr lang="ru-RU" sz="1400" b="1" dirty="0" err="1" smtClean="0">
                <a:solidFill>
                  <a:srgbClr val="000066"/>
                </a:solidFill>
              </a:rPr>
              <a:t>Профмодуль</a:t>
            </a:r>
            <a:r>
              <a:rPr lang="ru-RU" sz="1400" b="1" dirty="0" smtClean="0">
                <a:solidFill>
                  <a:srgbClr val="000066"/>
                </a:solidFill>
              </a:rPr>
              <a:t>»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91299" y="1964774"/>
            <a:ext cx="2584134" cy="102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Проведение патентных исследований и установление уровня и тенденции развития техники в нефтегазовом </a:t>
            </a:r>
            <a:r>
              <a:rPr lang="ru-RU" sz="1100" b="1" dirty="0" smtClean="0"/>
              <a:t>деле</a:t>
            </a:r>
          </a:p>
          <a:p>
            <a:pPr algn="ctr"/>
            <a:r>
              <a:rPr lang="ru-RU" sz="1100" b="1" dirty="0"/>
              <a:t>Разработка конструкторско- технологических документов (КД, ТД, ТУ, ПС) </a:t>
            </a:r>
            <a:r>
              <a:rPr lang="ru-RU" sz="1100" b="1" dirty="0" smtClean="0"/>
              <a:t> </a:t>
            </a:r>
            <a:endParaRPr lang="ru-RU" sz="11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692389" y="1592028"/>
            <a:ext cx="648072" cy="41110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327414" y="1189738"/>
            <a:ext cx="2354203" cy="700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FF0000"/>
                </a:solidFill>
              </a:rPr>
              <a:t>Тех.задание</a:t>
            </a:r>
            <a:r>
              <a:rPr lang="ru-RU" sz="1100" b="1" dirty="0" smtClean="0">
                <a:solidFill>
                  <a:srgbClr val="FF0000"/>
                </a:solidFill>
              </a:rPr>
              <a:t> на изготовление  и испытание опытных образцов УМСОТ 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764599" y="3144266"/>
            <a:ext cx="1637515" cy="595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Три образца УМСОТ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63696" y="123707"/>
            <a:ext cx="2218990" cy="603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Тех. задание на разработку и изготовление УМСОТ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311863" y="2869205"/>
            <a:ext cx="648072" cy="336742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гнутая вниз стрелка 30"/>
          <p:cNvSpPr/>
          <p:nvPr/>
        </p:nvSpPr>
        <p:spPr>
          <a:xfrm rot="753343" flipH="1">
            <a:off x="3001049" y="3298892"/>
            <a:ext cx="3909725" cy="882413"/>
          </a:xfrm>
          <a:prstGeom prst="curvedUpArrow">
            <a:avLst>
              <a:gd name="adj1" fmla="val 25000"/>
              <a:gd name="adj2" fmla="val 71048"/>
              <a:gd name="adj3" fmla="val 45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02116" y="3205947"/>
            <a:ext cx="1934856" cy="95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Изготовление головных образцов клапана  в заводских условиях. Проведение заводских испытаний.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5763" y="1964774"/>
            <a:ext cx="1926772" cy="802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Промысловые испытания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70" y="3744686"/>
            <a:ext cx="1514448" cy="1235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Акты предварительных и приемочных испытаний головных образцов изделий в промысловых условиях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01633" y="4157384"/>
            <a:ext cx="1557996" cy="822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Корректировка конструкторско-технологических документов на УМСОТ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502939" y="4362386"/>
            <a:ext cx="478261" cy="3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5107728" y="2264718"/>
            <a:ext cx="648072" cy="673882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45430" y="4362385"/>
            <a:ext cx="2390470" cy="704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Приемка результатов разработки </a:t>
            </a:r>
            <a:r>
              <a:rPr lang="ru-RU" sz="1200" b="1" dirty="0" smtClean="0"/>
              <a:t>продукции</a:t>
            </a:r>
          </a:p>
          <a:p>
            <a:pPr algn="ctr"/>
            <a:r>
              <a:rPr lang="ru-RU" sz="1200" b="1" dirty="0"/>
              <a:t>Подготовка и освоение производства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685314" y="727652"/>
            <a:ext cx="1458687" cy="3429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/>
              <a:t>Передача комплекта документов  предприятию-изготовителю клапана по договору  об уступке прав патентообладателя на выпуск и реализацию продукции </a:t>
            </a:r>
          </a:p>
          <a:p>
            <a:r>
              <a:rPr lang="ru-RU" sz="1050" b="1" dirty="0"/>
              <a:t>Программа и методика </a:t>
            </a:r>
            <a:r>
              <a:rPr lang="ru-RU" sz="1050" b="1" dirty="0" err="1" smtClean="0"/>
              <a:t>квалификацион-ных</a:t>
            </a:r>
            <a:r>
              <a:rPr lang="ru-RU" sz="1050" b="1" dirty="0" smtClean="0"/>
              <a:t> </a:t>
            </a:r>
            <a:r>
              <a:rPr lang="ru-RU" sz="1050" b="1" dirty="0"/>
              <a:t>испытаний</a:t>
            </a:r>
          </a:p>
          <a:p>
            <a:r>
              <a:rPr lang="ru-RU" sz="1050" b="1" dirty="0"/>
              <a:t>Договоры с поставщиками</a:t>
            </a:r>
          </a:p>
          <a:p>
            <a:r>
              <a:rPr lang="ru-RU" sz="1050" b="1" dirty="0"/>
              <a:t>Договоры с потребителями продукции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067018" y="824447"/>
            <a:ext cx="757623" cy="4202497"/>
          </a:xfrm>
          <a:prstGeom prst="rightBrace">
            <a:avLst>
              <a:gd name="adj1" fmla="val 13167"/>
              <a:gd name="adj2" fmla="val 51813"/>
            </a:avLst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13952" y="4322555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</a:t>
            </a:r>
            <a:r>
              <a:rPr lang="ru-RU" sz="1000" b="1" dirty="0" smtClean="0"/>
              <a:t>НД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11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0479"/>
            <a:ext cx="8507288" cy="85725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Практическая значимость НИОКР и проекта в целом (описание эффекта от внедрения технологической инновации, эффекта </a:t>
            </a:r>
            <a:r>
              <a:rPr lang="ru-RU" sz="2400" b="1" dirty="0" err="1">
                <a:solidFill>
                  <a:srgbClr val="0000CC"/>
                </a:solidFill>
              </a:rPr>
              <a:t>импортозамещения</a:t>
            </a:r>
            <a:r>
              <a:rPr lang="ru-RU" sz="2400" b="1" dirty="0">
                <a:solidFill>
                  <a:srgbClr val="0000CC"/>
                </a:solidFill>
              </a:rPr>
              <a:t> на государственном и региональном уровнях)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9028"/>
            <a:ext cx="9144000" cy="3394472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аналогов предлагаемого УМСОТ (клапана),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функцией многократного 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на мировом рынке нефтепромыслового оборудования.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CC"/>
                </a:solidFill>
              </a:rPr>
              <a:t>Ожидаемый </a:t>
            </a:r>
            <a:r>
              <a:rPr lang="ru-RU" sz="1800" b="1" dirty="0">
                <a:solidFill>
                  <a:srgbClr val="0000CC"/>
                </a:solidFill>
              </a:rPr>
              <a:t>экономический эффект </a:t>
            </a:r>
            <a:r>
              <a:rPr lang="ru-RU" sz="1800" b="1" dirty="0" smtClean="0">
                <a:solidFill>
                  <a:srgbClr val="0000CC"/>
                </a:solidFill>
              </a:rPr>
              <a:t> от внедрения устройства обусловлен сокращением непроизводительного времени в среднем на 8 час при бурении одной скважины.  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00CC"/>
                </a:solidFill>
              </a:rPr>
              <a:t>При  стоимости одного часа работы буровой установки 30 000 руб., экономический эффект от применения УМСОТ составит 240 000 руб. на скважину.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CC"/>
                </a:solidFill>
              </a:rPr>
              <a:t>Планируемая стоимость изделия составляет 100 тыс. руб. При реализации 50-ти устройств в год прибыль для университета составит 5 млн руб.</a:t>
            </a:r>
            <a:endParaRPr lang="ru-RU" sz="18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80461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12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77591" y="453018"/>
            <a:ext cx="8903858" cy="45813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1943858" y="851698"/>
            <a:ext cx="588678" cy="3977859"/>
          </a:xfrm>
          <a:prstGeom prst="rightBrac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466113" y="1047291"/>
            <a:ext cx="2307773" cy="3565875"/>
          </a:xfrm>
          <a:prstGeom prst="roundRect">
            <a:avLst>
              <a:gd name="adj" fmla="val 16667"/>
            </a:avLst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60619" y="928251"/>
            <a:ext cx="1415143" cy="4120203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CC"/>
                </a:solidFill>
              </a:rPr>
              <a:t>НИОКР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CC"/>
                </a:solidFill>
              </a:rPr>
              <a:t>«РАЗРАБОТКА И ПОСТАНОВКА НА ПРОИЗВОДСТВО КЛАПАНА ДЛЯ </a:t>
            </a:r>
            <a:r>
              <a:rPr lang="ru-RU" sz="1200" b="1" dirty="0" smtClean="0">
                <a:solidFill>
                  <a:srgbClr val="0000CC"/>
                </a:solidFill>
              </a:rPr>
              <a:t>МНОГОСТА-ДИЙНОЙ </a:t>
            </a:r>
            <a:r>
              <a:rPr lang="ru-RU" sz="1200" b="1" dirty="0">
                <a:solidFill>
                  <a:srgbClr val="0000CC"/>
                </a:solidFill>
              </a:rPr>
              <a:t>ОПРЕССОВКИ ТРУБ В СКВАЖИНЕ</a:t>
            </a:r>
            <a:r>
              <a:rPr lang="ru-RU" sz="1200" b="1" dirty="0" smtClean="0">
                <a:solidFill>
                  <a:srgbClr val="0000CC"/>
                </a:solidFill>
              </a:rPr>
              <a:t>»</a:t>
            </a:r>
          </a:p>
          <a:p>
            <a:pPr algn="ctr">
              <a:defRPr/>
            </a:pPr>
            <a:endParaRPr lang="ru-RU" sz="1200" b="1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607" y="914016"/>
            <a:ext cx="2096911" cy="2437929"/>
          </a:xfrm>
          <a:prstGeom prst="roundRect">
            <a:avLst>
              <a:gd name="adj" fmla="val 16667"/>
            </a:avLst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7591" y="1721883"/>
            <a:ext cx="1958038" cy="3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0000CC"/>
                </a:solidFill>
              </a:rPr>
              <a:t>К.т.н., доцент каф. НД (НВФ) Аксенова Н.А.</a:t>
            </a:r>
            <a:endParaRPr lang="ru-RU" sz="1050" b="1" dirty="0">
              <a:solidFill>
                <a:srgbClr val="0000CC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81239" y="542135"/>
            <a:ext cx="6765728" cy="3095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РУКОВОДИТЕЛЬ ВНК : к-т. техн. наук, доцент каф. НД (НВФ) КОРАБЕЛЬНИКОВ М.И.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5" name="Поле 1"/>
          <p:cNvSpPr txBox="1"/>
          <p:nvPr/>
        </p:nvSpPr>
        <p:spPr>
          <a:xfrm>
            <a:off x="206725" y="153187"/>
            <a:ext cx="6634594" cy="3306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r>
              <a:rPr lang="ru-RU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797175" y="1393096"/>
            <a:ext cx="1403350" cy="309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УМСОТ</a:t>
            </a:r>
            <a:endParaRPr lang="ru-RU" sz="1200" b="1" dirty="0">
              <a:solidFill>
                <a:srgbClr val="0000CC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712120" y="1938671"/>
            <a:ext cx="1669693" cy="309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Коммерциализация</a:t>
            </a:r>
            <a:endParaRPr lang="ru-RU" sz="1200" b="1" dirty="0">
              <a:solidFill>
                <a:srgbClr val="0000CC"/>
              </a:solidFill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10800000">
            <a:off x="5840835" y="773227"/>
            <a:ext cx="486355" cy="4114006"/>
          </a:xfrm>
          <a:prstGeom prst="leftBrace">
            <a:avLst>
              <a:gd name="adj1" fmla="val 56439"/>
              <a:gd name="adj2" fmla="val 505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206665" y="962096"/>
            <a:ext cx="1669693" cy="23300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+mj-lt"/>
              </a:rPr>
              <a:t>Авторы изобретения</a:t>
            </a:r>
            <a:endParaRPr 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2107" y="1254259"/>
            <a:ext cx="1943522" cy="3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0000CC"/>
                </a:solidFill>
              </a:rPr>
              <a:t>К.т.н., доцент каф. НД (НВФ) Корабельников М.И.</a:t>
            </a:r>
            <a:endParaRPr lang="ru-RU" sz="1050" b="1" dirty="0">
              <a:solidFill>
                <a:srgbClr val="0000CC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2107" y="2184585"/>
            <a:ext cx="1943522" cy="3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0000CC"/>
                </a:solidFill>
              </a:rPr>
              <a:t>К.т.н., доцент каф. НД (НВФ) Липатов Е.Ю.</a:t>
            </a:r>
            <a:endParaRPr lang="ru-RU" sz="1050" b="1" dirty="0">
              <a:solidFill>
                <a:srgbClr val="0000CC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2107" y="2632778"/>
            <a:ext cx="1943522" cy="609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b="1" dirty="0" smtClean="0">
                <a:solidFill>
                  <a:srgbClr val="0000CC"/>
                </a:solidFill>
              </a:rPr>
              <a:t> Веду. </a:t>
            </a:r>
            <a:r>
              <a:rPr lang="ru-RU" sz="1000" b="1" dirty="0" err="1" smtClean="0">
                <a:solidFill>
                  <a:srgbClr val="0000CC"/>
                </a:solidFill>
              </a:rPr>
              <a:t>инж</a:t>
            </a:r>
            <a:r>
              <a:rPr lang="ru-RU" sz="1000" b="1" dirty="0" smtClean="0">
                <a:solidFill>
                  <a:srgbClr val="0000CC"/>
                </a:solidFill>
              </a:rPr>
              <a:t>. </a:t>
            </a:r>
            <a:r>
              <a:rPr lang="ru-RU" sz="1000" b="1" dirty="0" err="1" smtClean="0">
                <a:solidFill>
                  <a:srgbClr val="0000CC"/>
                </a:solidFill>
              </a:rPr>
              <a:t>деп.добычи</a:t>
            </a:r>
            <a:r>
              <a:rPr lang="ru-RU" sz="1000" b="1" dirty="0" smtClean="0">
                <a:solidFill>
                  <a:srgbClr val="0000CC"/>
                </a:solidFill>
              </a:rPr>
              <a:t> нефти АО </a:t>
            </a:r>
            <a:r>
              <a:rPr lang="ru-RU" sz="1000" b="1" dirty="0">
                <a:solidFill>
                  <a:srgbClr val="0000CC"/>
                </a:solidFill>
              </a:rPr>
              <a:t>"Роснефть", РН </a:t>
            </a:r>
            <a:r>
              <a:rPr lang="ru-RU" sz="1000" b="1" dirty="0" err="1" smtClean="0">
                <a:solidFill>
                  <a:srgbClr val="0000CC"/>
                </a:solidFill>
              </a:rPr>
              <a:t>Ванкор</a:t>
            </a:r>
            <a:r>
              <a:rPr lang="ru-RU" sz="1000" b="1" dirty="0" smtClean="0">
                <a:solidFill>
                  <a:srgbClr val="0000CC"/>
                </a:solidFill>
              </a:rPr>
              <a:t>, </a:t>
            </a:r>
            <a:r>
              <a:rPr lang="ru-RU" sz="1000" b="1" dirty="0">
                <a:solidFill>
                  <a:srgbClr val="0000CC"/>
                </a:solidFill>
              </a:rPr>
              <a:t> </a:t>
            </a:r>
            <a:endParaRPr lang="ru-RU" sz="1000" b="1" dirty="0" smtClean="0">
              <a:solidFill>
                <a:srgbClr val="0000CC"/>
              </a:solidFill>
            </a:endParaRPr>
          </a:p>
          <a:p>
            <a:r>
              <a:rPr lang="ru-RU" sz="1000" b="1" dirty="0" smtClean="0">
                <a:solidFill>
                  <a:srgbClr val="0000CC"/>
                </a:solidFill>
              </a:rPr>
              <a:t>Корабельников А.М.</a:t>
            </a:r>
            <a:endParaRPr lang="ru-RU" sz="1000" dirty="0">
              <a:solidFill>
                <a:srgbClr val="0000CC"/>
              </a:solidFill>
              <a:effectLst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3874264" y="2278602"/>
            <a:ext cx="2106909" cy="291267"/>
          </a:xfrm>
          <a:prstGeom prst="homePlat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rgbClr val="0000CC"/>
                </a:solidFill>
              </a:rPr>
              <a:t>Договор на испытания,  производство</a:t>
            </a:r>
            <a:endParaRPr lang="ru-RU" sz="1100" dirty="0">
              <a:solidFill>
                <a:srgbClr val="0000CC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1936" y="3845371"/>
            <a:ext cx="2055239" cy="508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rgbClr val="0000CC"/>
                </a:solidFill>
              </a:rPr>
              <a:t>Начальник ТОФУНЖ филиала ТИУ в г. Нижневартовске </a:t>
            </a:r>
            <a:r>
              <a:rPr lang="ru-RU" sz="1050" b="1" dirty="0" smtClean="0">
                <a:solidFill>
                  <a:srgbClr val="0000CC"/>
                </a:solidFill>
              </a:rPr>
              <a:t>Соколова Е.В.</a:t>
            </a:r>
            <a:endParaRPr lang="ru-RU" sz="1050" b="1" dirty="0">
              <a:solidFill>
                <a:srgbClr val="0000CC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607" y="3401947"/>
            <a:ext cx="1993366" cy="3659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50" b="1" dirty="0" smtClean="0">
                <a:solidFill>
                  <a:srgbClr val="0000CC"/>
                </a:solidFill>
              </a:rPr>
              <a:t>Младший научный сотрудник НВФ, </a:t>
            </a:r>
            <a:r>
              <a:rPr lang="ru-RU" sz="1050" b="1" dirty="0" err="1" smtClean="0">
                <a:solidFill>
                  <a:srgbClr val="0000CC"/>
                </a:solidFill>
              </a:rPr>
              <a:t>Чебыкина</a:t>
            </a:r>
            <a:r>
              <a:rPr lang="ru-RU" sz="1050" b="1" dirty="0" smtClean="0">
                <a:solidFill>
                  <a:srgbClr val="0000CC"/>
                </a:solidFill>
              </a:rPr>
              <a:t> Ю.Б.</a:t>
            </a:r>
            <a:endParaRPr lang="ru-RU" sz="1050" dirty="0">
              <a:solidFill>
                <a:srgbClr val="0000CC"/>
              </a:solidFill>
              <a:effectLst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157174" y="3990002"/>
            <a:ext cx="3824001" cy="376235"/>
          </a:xfrm>
          <a:prstGeom prst="homePlat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1100" b="1" dirty="0">
                <a:solidFill>
                  <a:srgbClr val="0000CC"/>
                </a:solidFill>
              </a:rPr>
              <a:t>Бухгалтерское сопровождение НИОКР</a:t>
            </a:r>
            <a:endParaRPr lang="ru-RU" sz="1100" dirty="0">
              <a:solidFill>
                <a:srgbClr val="0000CC"/>
              </a:solidFill>
              <a:effectLst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2041853" y="3568555"/>
            <a:ext cx="3939323" cy="376235"/>
          </a:xfrm>
          <a:prstGeom prst="homePlat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1100" b="1" dirty="0">
                <a:solidFill>
                  <a:srgbClr val="0000CC"/>
                </a:solidFill>
              </a:rPr>
              <a:t>Документальное</a:t>
            </a:r>
            <a:r>
              <a:rPr lang="ru-RU" sz="1100" b="1" dirty="0"/>
              <a:t> </a:t>
            </a:r>
            <a:r>
              <a:rPr lang="ru-RU" sz="1100" b="1" dirty="0" smtClean="0">
                <a:solidFill>
                  <a:srgbClr val="0000CC"/>
                </a:solidFill>
              </a:rPr>
              <a:t>сопровождение и оформление  </a:t>
            </a:r>
            <a:r>
              <a:rPr lang="ru-RU" sz="1100" b="1" dirty="0">
                <a:solidFill>
                  <a:srgbClr val="0000CC"/>
                </a:solidFill>
              </a:rPr>
              <a:t>НИОКР</a:t>
            </a:r>
            <a:endParaRPr lang="ru-RU" sz="1100" dirty="0">
              <a:solidFill>
                <a:srgbClr val="0000CC"/>
              </a:solidFill>
              <a:effectLst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3875761" y="1805086"/>
            <a:ext cx="2105413" cy="390018"/>
          </a:xfrm>
          <a:prstGeom prst="homePlat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 smtClean="0">
                <a:solidFill>
                  <a:srgbClr val="0000CC"/>
                </a:solidFill>
              </a:rPr>
              <a:t>Техническая документация  (инструкции, ТУ, ТД, ПС)</a:t>
            </a:r>
            <a:endParaRPr lang="ru-RU" sz="1050" dirty="0">
              <a:solidFill>
                <a:srgbClr val="0000CC"/>
              </a:solidFill>
            </a:endParaRPr>
          </a:p>
        </p:txBody>
      </p:sp>
      <p:sp>
        <p:nvSpPr>
          <p:cNvPr id="65" name="Пятиугольник 64"/>
          <p:cNvSpPr/>
          <p:nvPr/>
        </p:nvSpPr>
        <p:spPr>
          <a:xfrm>
            <a:off x="3888563" y="933988"/>
            <a:ext cx="2092612" cy="364296"/>
          </a:xfrm>
          <a:prstGeom prst="homePlat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rgbClr val="0000CC"/>
                </a:solidFill>
              </a:rPr>
              <a:t>Патентно-лицензионный поиск</a:t>
            </a:r>
            <a:endParaRPr lang="ru-RU" sz="1100" dirty="0">
              <a:solidFill>
                <a:srgbClr val="0000CC"/>
              </a:solidFill>
            </a:endParaRPr>
          </a:p>
        </p:txBody>
      </p:sp>
      <p:sp>
        <p:nvSpPr>
          <p:cNvPr id="66" name="Пятиугольник 65"/>
          <p:cNvSpPr/>
          <p:nvPr/>
        </p:nvSpPr>
        <p:spPr>
          <a:xfrm>
            <a:off x="3875762" y="1359761"/>
            <a:ext cx="2105413" cy="376235"/>
          </a:xfrm>
          <a:prstGeom prst="homePlat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rgbClr val="0000CC"/>
                </a:solidFill>
              </a:rPr>
              <a:t>Конструкторская документация</a:t>
            </a:r>
            <a:endParaRPr lang="ru-RU" sz="1100" dirty="0">
              <a:solidFill>
                <a:srgbClr val="0000CC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01748" y="4479891"/>
            <a:ext cx="2211966" cy="4073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tabLst>
                <a:tab pos="270510" algn="l"/>
              </a:tabLst>
            </a:pPr>
            <a:r>
              <a:rPr lang="ru-RU" sz="1050" b="1" dirty="0">
                <a:solidFill>
                  <a:srgbClr val="0000CC"/>
                </a:solidFill>
              </a:rPr>
              <a:t>Начальник  производственно-диспетчерского отдела   </a:t>
            </a:r>
            <a:r>
              <a:rPr lang="ru-RU" sz="1050" b="1" dirty="0" smtClean="0">
                <a:solidFill>
                  <a:srgbClr val="0000CC"/>
                </a:solidFill>
              </a:rPr>
              <a:t>ООО </a:t>
            </a:r>
            <a:r>
              <a:rPr lang="ru-RU" sz="1050" b="1" dirty="0">
                <a:solidFill>
                  <a:srgbClr val="0000CC"/>
                </a:solidFill>
              </a:rPr>
              <a:t>«</a:t>
            </a:r>
            <a:r>
              <a:rPr lang="ru-RU" sz="1050" b="1" dirty="0" err="1">
                <a:solidFill>
                  <a:srgbClr val="0000CC"/>
                </a:solidFill>
              </a:rPr>
              <a:t>ПрофМодуль</a:t>
            </a:r>
            <a:r>
              <a:rPr lang="ru-RU" sz="1050" b="1" dirty="0" smtClean="0">
                <a:solidFill>
                  <a:srgbClr val="0000CC"/>
                </a:solidFill>
              </a:rPr>
              <a:t>», </a:t>
            </a:r>
            <a:r>
              <a:rPr lang="ru-RU" sz="1050" b="1" dirty="0" err="1" smtClean="0">
                <a:solidFill>
                  <a:srgbClr val="0000CC"/>
                </a:solidFill>
              </a:rPr>
              <a:t>Зайнулин</a:t>
            </a:r>
            <a:r>
              <a:rPr lang="ru-RU" sz="1050" b="1" dirty="0" smtClean="0">
                <a:solidFill>
                  <a:srgbClr val="0000CC"/>
                </a:solidFill>
              </a:rPr>
              <a:t> Р.Р.</a:t>
            </a:r>
            <a:endParaRPr lang="ru-RU" sz="11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68" name="Пятиугольник 67"/>
          <p:cNvSpPr/>
          <p:nvPr/>
        </p:nvSpPr>
        <p:spPr>
          <a:xfrm>
            <a:off x="2532536" y="4612714"/>
            <a:ext cx="3448642" cy="376235"/>
          </a:xfrm>
          <a:prstGeom prst="homePlat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1100" b="1" dirty="0" smtClean="0">
                <a:solidFill>
                  <a:srgbClr val="0000CC"/>
                </a:solidFill>
              </a:rPr>
              <a:t>Опытно-промышленные испытания,  подготовка и освоение  производства</a:t>
            </a:r>
            <a:endParaRPr lang="ru-RU" sz="1100" dirty="0">
              <a:solidFill>
                <a:srgbClr val="0000CC"/>
              </a:solidFill>
              <a:effectLst/>
            </a:endParaRPr>
          </a:p>
        </p:txBody>
      </p:sp>
      <p:sp>
        <p:nvSpPr>
          <p:cNvPr id="69" name="Пятиугольник 68"/>
          <p:cNvSpPr/>
          <p:nvPr/>
        </p:nvSpPr>
        <p:spPr>
          <a:xfrm>
            <a:off x="3875762" y="2656583"/>
            <a:ext cx="2208250" cy="453183"/>
          </a:xfrm>
          <a:prstGeom prst="homePlat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 smtClean="0">
                <a:solidFill>
                  <a:srgbClr val="0000CC"/>
                </a:solidFill>
              </a:rPr>
              <a:t>Акты, методики испытаний, документы по ГОСТ </a:t>
            </a:r>
            <a:r>
              <a:rPr lang="ru-RU" sz="1050" dirty="0">
                <a:solidFill>
                  <a:srgbClr val="0000CC"/>
                </a:solidFill>
              </a:rPr>
              <a:t>Р 15.301-2016 </a:t>
            </a:r>
          </a:p>
        </p:txBody>
      </p:sp>
      <p:sp>
        <p:nvSpPr>
          <p:cNvPr id="71" name="Пятиугольник 70"/>
          <p:cNvSpPr/>
          <p:nvPr/>
        </p:nvSpPr>
        <p:spPr>
          <a:xfrm>
            <a:off x="3920709" y="3109767"/>
            <a:ext cx="2060469" cy="376235"/>
          </a:xfrm>
          <a:prstGeom prst="homePlat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rgbClr val="0000CC"/>
                </a:solidFill>
              </a:rPr>
              <a:t>Конференции, выставки, статьи </a:t>
            </a:r>
            <a:r>
              <a:rPr lang="ru-RU" sz="1100" dirty="0" err="1">
                <a:solidFill>
                  <a:srgbClr val="0000CC"/>
                </a:solidFill>
              </a:rPr>
              <a:t>Web</a:t>
            </a:r>
            <a:r>
              <a:rPr lang="ru-RU" sz="1100" dirty="0">
                <a:solidFill>
                  <a:srgbClr val="0000CC"/>
                </a:solidFill>
              </a:rPr>
              <a:t> </a:t>
            </a:r>
            <a:r>
              <a:rPr lang="ru-RU" sz="1100" dirty="0" err="1">
                <a:solidFill>
                  <a:srgbClr val="0000CC"/>
                </a:solidFill>
              </a:rPr>
              <a:t>of</a:t>
            </a:r>
            <a:r>
              <a:rPr lang="ru-RU" sz="1100" dirty="0">
                <a:solidFill>
                  <a:srgbClr val="0000CC"/>
                </a:solidFill>
              </a:rPr>
              <a:t> </a:t>
            </a:r>
            <a:r>
              <a:rPr lang="ru-RU" sz="1100" dirty="0" err="1" smtClean="0">
                <a:solidFill>
                  <a:srgbClr val="0000CC"/>
                </a:solidFill>
              </a:rPr>
              <a:t>Science</a:t>
            </a:r>
            <a:r>
              <a:rPr lang="ru-RU" sz="1100" dirty="0" smtClean="0">
                <a:solidFill>
                  <a:srgbClr val="0000CC"/>
                </a:solidFill>
              </a:rPr>
              <a:t>, </a:t>
            </a:r>
            <a:r>
              <a:rPr lang="ru-RU" sz="1100" dirty="0" err="1">
                <a:solidFill>
                  <a:srgbClr val="0000CC"/>
                </a:solidFill>
              </a:rPr>
              <a:t>Scopus</a:t>
            </a:r>
            <a:endParaRPr lang="ru-RU" sz="1100" dirty="0">
              <a:solidFill>
                <a:srgbClr val="0000CC"/>
              </a:solidFill>
            </a:endParaRP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6712120" y="1078599"/>
            <a:ext cx="1669693" cy="23300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+mj-lt"/>
              </a:rPr>
              <a:t>Результаты НИОКР</a:t>
            </a:r>
            <a:endParaRPr 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326086" y="1702659"/>
            <a:ext cx="348343" cy="205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16227" y="2657543"/>
            <a:ext cx="1716403" cy="585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Заключение договоров на производство</a:t>
            </a:r>
            <a:endParaRPr lang="ru-RU" sz="1200" b="1" dirty="0">
              <a:solidFill>
                <a:srgbClr val="0000CC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81" idx="1"/>
          </p:cNvCxnSpPr>
          <p:nvPr/>
        </p:nvCxnSpPr>
        <p:spPr>
          <a:xfrm flipH="1" flipV="1">
            <a:off x="6585857" y="2093452"/>
            <a:ext cx="126263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85857" y="2132980"/>
            <a:ext cx="0" cy="19664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6841319" y="3692624"/>
            <a:ext cx="1716403" cy="585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Заключение договоров на реализацию</a:t>
            </a:r>
            <a:endParaRPr lang="ru-RU" sz="1200" b="1" dirty="0">
              <a:solidFill>
                <a:srgbClr val="0000CC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endCxn id="73" idx="1"/>
          </p:cNvCxnSpPr>
          <p:nvPr/>
        </p:nvCxnSpPr>
        <p:spPr>
          <a:xfrm>
            <a:off x="6585857" y="2950385"/>
            <a:ext cx="2303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566805" y="4099423"/>
            <a:ext cx="2303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6104974" y="4387925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-2517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13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z="1600" b="1" smtClean="0">
                <a:solidFill>
                  <a:schemeClr val="bg1"/>
                </a:solidFill>
              </a:rPr>
              <a:pPr/>
              <a:t>14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59891" y="114419"/>
            <a:ext cx="7831394" cy="41345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(дорожная карта) выполнения НИОКР 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64547"/>
              </p:ext>
            </p:extLst>
          </p:nvPr>
        </p:nvGraphicFramePr>
        <p:xfrm>
          <a:off x="0" y="556971"/>
          <a:ext cx="9144000" cy="3708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486"/>
                <a:gridCol w="3004457"/>
                <a:gridCol w="620486"/>
                <a:gridCol w="718457"/>
                <a:gridCol w="3940628"/>
                <a:gridCol w="620486"/>
              </a:tblGrid>
              <a:tr h="520715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этапа работ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Начало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Оконча-ние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Вид документа и результат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Сумма затрат, руб.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47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56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Разработка, согласование и утверждения технического задания (ТЗ) на УМСОТ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10.01.19</a:t>
                      </a:r>
                    </a:p>
                  </a:txBody>
                  <a:tcPr marL="31750" marR="317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08.02.19</a:t>
                      </a:r>
                    </a:p>
                  </a:txBody>
                  <a:tcPr marL="31750" marR="317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Утвержденное техническое задание (ТЗ)  в соответствии с требованиями  ГОСТ 15.016-2016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71032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Проведение патентных исследований и установление уровня и тенденции развития техники в нефтегазовом деле 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10.01.19</a:t>
                      </a:r>
                    </a:p>
                  </a:txBody>
                  <a:tcPr marL="31750" marR="317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08.02.19</a:t>
                      </a:r>
                    </a:p>
                  </a:txBody>
                  <a:tcPr marL="31750" marR="317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Отчет о патентных исследованиях в соответствии с требованиями ГОСТ 15.011-2005 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40000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70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Разработка конструкторско- технологических документов (КД, ТД, ТУ, ПС) на клапан 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08.02.19</a:t>
                      </a:r>
                    </a:p>
                  </a:txBody>
                  <a:tcPr marL="31750" marR="317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FF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31.05.19</a:t>
                      </a:r>
                    </a:p>
                  </a:txBody>
                  <a:tcPr marL="31750" marR="317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Комплект конструкторских документов в соответствии с ГОСТ 2.102-2013 для 3ей модели по ГОСТ Р 15.301-2016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322722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Изготовление головных образцов клапана  в заводских условиях. Проведение заводских испытаний.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01.06.19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31.08.19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Получение 3-х образцов клапана с актами заводских испытаний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676 100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Проведение предварительных и приемочных испытаний головных образцов клапана в промысловых условиях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01.09.19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30.11.19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Акты предварительных и приемочных испытаний головных образцов изделий в промысловых условиях 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548400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74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Корректировка конструкторско-технологических документов на УМСОТ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01.12.19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</a:rPr>
                        <a:t>31.12.19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Комплект конструкторских документов в </a:t>
                      </a:r>
                      <a:r>
                        <a:rPr lang="ru-RU" sz="1100" b="1" dirty="0" err="1">
                          <a:solidFill>
                            <a:srgbClr val="0000CC"/>
                          </a:solidFill>
                          <a:effectLst/>
                        </a:rPr>
                        <a:t>соотвестсвии</a:t>
                      </a: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 с ГОСТ 2.102-2013 для 3ей модели по ГОСТ Р 15.301-2016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191800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Приемка результатов разработки продукции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10.01.20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31.01.20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Документы, требуемые по  ГОСТ Р 15.301-2016  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183000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778"/>
            <a:ext cx="7456714" cy="490708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</a:rPr>
              <a:t>Календарный план (дорожная карта) выполнения НИОКР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56642"/>
              </p:ext>
            </p:extLst>
          </p:nvPr>
        </p:nvGraphicFramePr>
        <p:xfrm>
          <a:off x="0" y="635414"/>
          <a:ext cx="9100457" cy="4048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"/>
                <a:gridCol w="2275114"/>
                <a:gridCol w="489857"/>
                <a:gridCol w="283029"/>
                <a:gridCol w="968829"/>
                <a:gridCol w="3962400"/>
                <a:gridCol w="816428"/>
              </a:tblGrid>
              <a:tr h="322529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002" marR="14002" marT="420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8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Подготовка и освоение производства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01.02.20 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31.05.20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Передача комплекта документов  предприятию-изготовителю клапана по договору  об уступке прав патентообладателя на выпуск и реализацию продукции. Программа и методика квалификационных </a:t>
                      </a: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испытаний. Договоры </a:t>
                      </a: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с </a:t>
                      </a: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поставщиками. Договоры </a:t>
                      </a: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с потребителями продукции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138920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850"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9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Изготовление рекламного видео ролика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gridSpan="2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10.01.20 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hMerge="1"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endParaRPr lang="ru-RU" sz="105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31.05.20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Один рекламный ролик о технологии МСОТ и устройстве «клапана»УМСОТ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100000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 anchor="ctr"/>
                </a:tc>
              </a:tr>
              <a:tr h="604141"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10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Участие в ежегодной выставке «Нефть и газ» в Нижневартовске, Тюмени, Сургуте, Москве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gridSpan="3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09.19 Тюмень,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10.19 Сургут,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11.19 Нижневартовск, 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06.20 </a:t>
                      </a: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Москва 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Сертификаты участников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119000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 anchor="ctr"/>
                </a:tc>
              </a:tr>
              <a:tr h="366475"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11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Публикация результатов в научных журналах </a:t>
                      </a:r>
                      <a:r>
                        <a:rPr lang="ru-RU" sz="1100" b="1" dirty="0" err="1">
                          <a:solidFill>
                            <a:srgbClr val="0000CC"/>
                          </a:solidFill>
                          <a:effectLst/>
                        </a:rPr>
                        <a:t>Web</a:t>
                      </a: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CC"/>
                          </a:solidFill>
                          <a:effectLst/>
                        </a:rPr>
                        <a:t>of</a:t>
                      </a: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CC"/>
                          </a:solidFill>
                          <a:effectLst/>
                        </a:rPr>
                        <a:t>Science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gridSpan="2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10.01.19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hMerge="1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31.12.20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Одна статья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460600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 anchor="ctr"/>
                </a:tc>
              </a:tr>
              <a:tr h="359228"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12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Публикация результатов в научных журналах Scopus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gridSpan="2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10.01.19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hMerge="1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31.12.20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Две статьи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340400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 anchor="ctr"/>
                </a:tc>
              </a:tr>
              <a:tr h="421240"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13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Публикация результатов в научных журналах  выступление на конференциях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gridSpan="2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10.01.19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hMerge="1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31.12.20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Пять статей и докладов совместно со студентами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138000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 anchor="ctr"/>
                </a:tc>
              </a:tr>
              <a:tr h="421240"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14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Участие в совещаниях с предприятиями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gridSpan="2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10.01.19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 hMerge="1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31.12.20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Заключение договоров о сотрудничестве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41820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 anchor="ctr"/>
                </a:tc>
              </a:tr>
              <a:tr h="143314">
                <a:tc gridSpan="6"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ВСЕГО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3371794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90" marR="10690" marT="38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24201" y="4497168"/>
            <a:ext cx="509451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Руководитель  ВНК (РНП) </a:t>
            </a:r>
            <a:endParaRPr lang="ru-RU" sz="1050" dirty="0"/>
          </a:p>
          <a:p>
            <a:r>
              <a:rPr lang="ru-RU" sz="1050" b="1" dirty="0"/>
              <a:t>к.т.н., доцент каф. «Нефтегазовое дело» </a:t>
            </a:r>
            <a:endParaRPr lang="ru-RU" sz="1050" dirty="0"/>
          </a:p>
          <a:p>
            <a:r>
              <a:rPr lang="ru-RU" sz="1050" b="1" dirty="0"/>
              <a:t>филиала ТИУ в г. Нижневартовске                   </a:t>
            </a:r>
            <a:r>
              <a:rPr lang="ru-RU" sz="1050" dirty="0" smtClean="0"/>
              <a:t>____________    </a:t>
            </a:r>
            <a:r>
              <a:rPr lang="ru-RU" sz="1050" b="1" dirty="0"/>
              <a:t>Корабельников М.И.</a:t>
            </a:r>
            <a:endParaRPr lang="ru-RU" sz="9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15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Корабельников Михаил Иванович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89292410002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hlinkClick r:id="rId4"/>
              </a:rPr>
              <a:t>korabelnikovmi@mail.ru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bg1"/>
                </a:solidFill>
              </a:rPr>
              <a:t>Руководитель  ВНК (РНП) </a:t>
            </a:r>
            <a:endParaRPr lang="ru-RU" sz="1000" dirty="0">
              <a:solidFill>
                <a:schemeClr val="bg1"/>
              </a:solidFill>
            </a:endParaRPr>
          </a:p>
          <a:p>
            <a:pPr algn="r"/>
            <a:r>
              <a:rPr lang="ru-RU" sz="1000" b="1" dirty="0">
                <a:solidFill>
                  <a:schemeClr val="bg1"/>
                </a:solidFill>
              </a:rPr>
              <a:t>к.т.н., доцент каф. «Нефтегазовое дело» </a:t>
            </a:r>
            <a:endParaRPr lang="ru-RU" sz="1000" dirty="0">
              <a:solidFill>
                <a:schemeClr val="bg1"/>
              </a:solidFill>
            </a:endParaRPr>
          </a:p>
          <a:p>
            <a:pPr algn="r"/>
            <a:r>
              <a:rPr lang="ru-RU" sz="1000" b="1" dirty="0">
                <a:solidFill>
                  <a:schemeClr val="bg1"/>
                </a:solidFill>
              </a:rPr>
              <a:t>филиала ТИУ в г. Нижневартовске                   </a:t>
            </a:r>
            <a:r>
              <a:rPr lang="ru-RU" sz="1000" b="1" dirty="0" smtClean="0">
                <a:solidFill>
                  <a:schemeClr val="bg1"/>
                </a:solidFill>
              </a:rPr>
              <a:t>_______</a:t>
            </a:r>
            <a:r>
              <a:rPr lang="ru-RU" sz="1000" dirty="0" smtClean="0">
                <a:solidFill>
                  <a:schemeClr val="bg1"/>
                </a:solidFill>
              </a:rPr>
              <a:t>____________    </a:t>
            </a:r>
            <a:r>
              <a:rPr lang="ru-RU" sz="1000" b="1" dirty="0">
                <a:solidFill>
                  <a:schemeClr val="bg1"/>
                </a:solidFill>
              </a:rPr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7049630" y="-36845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16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454900" cy="46551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00CC"/>
                </a:solidFill>
              </a:rPr>
              <a:t>Степень влияния результатов проекта на выполнение показателей ПРОУ и приоритетного проекта «Вузы как центры пространства создания инноваций</a:t>
            </a:r>
            <a:r>
              <a:rPr lang="ru-RU" sz="1600" b="1" dirty="0" smtClean="0">
                <a:solidFill>
                  <a:srgbClr val="0000CC"/>
                </a:solidFill>
              </a:rPr>
              <a:t>»</a:t>
            </a:r>
            <a:endParaRPr lang="ru-RU" sz="16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211126"/>
              </p:ext>
            </p:extLst>
          </p:nvPr>
        </p:nvGraphicFramePr>
        <p:xfrm>
          <a:off x="70992" y="696627"/>
          <a:ext cx="9073008" cy="3952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51"/>
                <a:gridCol w="3352800"/>
                <a:gridCol w="511628"/>
                <a:gridCol w="413658"/>
                <a:gridCol w="4593771"/>
              </a:tblGrid>
              <a:tr h="354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Целевой показатель ПРОУ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изм.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Резу-</a:t>
                      </a:r>
                      <a:r>
                        <a:rPr lang="ru-RU" sz="1100" b="1" dirty="0" err="1" smtClean="0">
                          <a:solidFill>
                            <a:srgbClr val="0000CC"/>
                          </a:solidFill>
                          <a:effectLst/>
                        </a:rPr>
                        <a:t>льтат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Описание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8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1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Количество публикаций, индексируемых в информационно-аналитической системе научного цитирования Web of Science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шт.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Статья:</a:t>
                      </a:r>
                      <a:r>
                        <a:rPr lang="ru-RU" sz="11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 «Повышение технико-экономических показателей бурения скважин за счет применения устройства  для многостадийной </a:t>
                      </a:r>
                      <a:r>
                        <a:rPr lang="ru-RU" sz="1100" b="1" baseline="0" dirty="0" err="1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опрессовки</a:t>
                      </a:r>
                      <a:r>
                        <a:rPr lang="ru-RU" sz="11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 труб»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spc="-35">
                          <a:solidFill>
                            <a:srgbClr val="0000CC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100" b="1" spc="-40">
                          <a:solidFill>
                            <a:srgbClr val="0000CC"/>
                          </a:solidFill>
                          <a:effectLst/>
                        </a:rPr>
                        <a:t>публикаций, индексируемых </a:t>
                      </a: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в </a:t>
                      </a:r>
                      <a:r>
                        <a:rPr lang="ru-RU" sz="1100" b="1" spc="-35">
                          <a:solidFill>
                            <a:srgbClr val="0000CC"/>
                          </a:solidFill>
                          <a:effectLst/>
                        </a:rPr>
                        <a:t>информационно- аналитической </a:t>
                      </a:r>
                      <a:r>
                        <a:rPr lang="ru-RU" sz="1100" b="1" spc="-30">
                          <a:solidFill>
                            <a:srgbClr val="0000CC"/>
                          </a:solidFill>
                          <a:effectLst/>
                        </a:rPr>
                        <a:t>системе </a:t>
                      </a:r>
                      <a:r>
                        <a:rPr lang="ru-RU" sz="1100" b="1" spc="-45">
                          <a:solidFill>
                            <a:srgbClr val="0000CC"/>
                          </a:solidFill>
                          <a:effectLst/>
                        </a:rPr>
                        <a:t>научного </a:t>
                      </a:r>
                      <a:r>
                        <a:rPr lang="ru-RU" sz="1100" b="1" spc="-30">
                          <a:solidFill>
                            <a:srgbClr val="0000CC"/>
                          </a:solidFill>
                          <a:effectLst/>
                        </a:rPr>
                        <a:t>цитирования Scopus,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шт.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Статья: «Анализ эффективности применения устройств для </a:t>
                      </a:r>
                      <a:r>
                        <a:rPr lang="ru-RU" sz="1100" b="1" dirty="0" err="1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опрессовки</a:t>
                      </a: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 бурильных и насосно-компрессорных труб»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Статья: «Технико-технологические решения  по повышению</a:t>
                      </a:r>
                      <a:r>
                        <a:rPr lang="ru-RU" sz="11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 эффективности </a:t>
                      </a:r>
                      <a:r>
                        <a:rPr lang="ru-RU" sz="1100" b="1" baseline="0" dirty="0" err="1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опрессовки</a:t>
                      </a:r>
                      <a:r>
                        <a:rPr lang="ru-RU" sz="11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 бурильных и насосно-компрессорных труб»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3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Доля студентов, привлеченных к научно-исследовательской деятельности / %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чел.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региональных конференциях , проводимых индустриальными</a:t>
                      </a:r>
                      <a:r>
                        <a:rPr lang="ru-RU" sz="11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 партнерами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международной конференции , проводимой в филиале ТИУ в г. Нижневартовске, Санкт-Петербург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4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Доходы от НИОКТР / тыс. руб. 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100" b="1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руб.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r>
                        <a:rPr lang="ru-RU" sz="1100" b="1" baseline="0" dirty="0" smtClean="0">
                          <a:solidFill>
                            <a:srgbClr val="0000CC"/>
                          </a:solidFill>
                          <a:effectLst/>
                        </a:rPr>
                        <a:t> млн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коммерциализации проекта и постановки на производство УМСОТ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доходов от НИОКТР в интересах индустриальных партнеров региона в общей структуре внебюджетных источников финансирования</a:t>
                      </a:r>
                      <a:endParaRPr lang="ru-RU" sz="105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6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вуза из всех источников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effectLst/>
                        </a:rPr>
                        <a:t>7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рейтинг университета ИА «Интерфакс» в категории «Лидеры научных исследований»</a:t>
                      </a:r>
                      <a:endParaRPr lang="ru-RU" sz="1100" b="1" dirty="0" smtClean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Повышение рейтинга за счет рекламы, публикаций,</a:t>
                      </a:r>
                      <a:r>
                        <a:rPr lang="ru-RU" sz="11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</a:rPr>
                        <a:t> участия в  выставках и конференциях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5" marR="2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1075" y="4333579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0460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17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908800" cy="47556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CC"/>
                </a:solidFill>
              </a:rPr>
              <a:t>Объект, предмет и гипотеза НИОКР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9553"/>
            <a:ext cx="4644008" cy="555197"/>
          </a:xfrm>
          <a:solidFill>
            <a:srgbClr val="3DB2BF"/>
          </a:solidFill>
          <a:ln>
            <a:solidFill>
              <a:srgbClr val="0000CC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Объект исследования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7" y="843558"/>
            <a:ext cx="2533707" cy="461665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+mj-lt"/>
              </a:rPr>
              <a:t>Бурение скважин</a:t>
            </a:r>
            <a:endParaRPr lang="ru-RU" sz="2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39552" y="1803090"/>
            <a:ext cx="3024336" cy="973355"/>
          </a:xfrm>
          <a:prstGeom prst="rect">
            <a:avLst/>
          </a:prstGeom>
          <a:solidFill>
            <a:srgbClr val="3DB2B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Предмет исследования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9932" y="3077701"/>
            <a:ext cx="4716016" cy="1323439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+mj-lt"/>
              </a:rPr>
              <a:t>Повышение ТЭП бурения за счет сокращения НПВ и  применения устройства для многостадийной опрессовки туб</a:t>
            </a:r>
            <a:endParaRPr lang="ru-RU" sz="2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539552" y="3168836"/>
            <a:ext cx="3024336" cy="973355"/>
          </a:xfrm>
          <a:prstGeom prst="rect">
            <a:avLst/>
          </a:prstGeom>
          <a:solidFill>
            <a:srgbClr val="3DB2B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Гипотеза НИОКР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313684" y="1708277"/>
            <a:ext cx="4608512" cy="121998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+mj-lt"/>
              </a:rPr>
              <a:t>Технологические </a:t>
            </a:r>
            <a:r>
              <a:rPr lang="ru-RU" sz="2000" b="1" dirty="0">
                <a:solidFill>
                  <a:srgbClr val="0000CC"/>
                </a:solidFill>
                <a:latin typeface="+mj-lt"/>
              </a:rPr>
              <a:t>решения, направленные на повышение </a:t>
            </a:r>
            <a:r>
              <a:rPr lang="ru-RU" sz="2000" b="1" dirty="0" smtClean="0">
                <a:solidFill>
                  <a:srgbClr val="0000CC"/>
                </a:solidFill>
                <a:latin typeface="+mj-lt"/>
              </a:rPr>
              <a:t>ТЭП </a:t>
            </a:r>
            <a:r>
              <a:rPr lang="ru-RU" sz="2000" b="1" dirty="0">
                <a:solidFill>
                  <a:srgbClr val="0000CC"/>
                </a:solidFill>
                <a:latin typeface="+mj-lt"/>
              </a:rPr>
              <a:t>бурения нефтяных и газовых </a:t>
            </a:r>
            <a:r>
              <a:rPr lang="ru-RU" sz="2000" b="1" dirty="0" smtClean="0">
                <a:solidFill>
                  <a:srgbClr val="0000CC"/>
                </a:solidFill>
                <a:latin typeface="+mj-lt"/>
              </a:rPr>
              <a:t>скважин</a:t>
            </a:r>
            <a:r>
              <a:rPr lang="ru-RU" sz="1800" b="1" dirty="0">
                <a:solidFill>
                  <a:srgbClr val="0000CC"/>
                </a:solidFill>
                <a:latin typeface="+mj-lt"/>
              </a:rPr>
              <a:t/>
            </a:r>
            <a:br>
              <a:rPr lang="ru-RU" sz="1800" b="1" dirty="0">
                <a:solidFill>
                  <a:srgbClr val="0000CC"/>
                </a:solidFill>
                <a:latin typeface="+mj-lt"/>
              </a:rPr>
            </a:br>
            <a:endParaRPr lang="ru-RU" sz="1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737100" y="939800"/>
            <a:ext cx="571500" cy="42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63888" y="2184400"/>
            <a:ext cx="74979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63888" y="3395163"/>
            <a:ext cx="656084" cy="520700"/>
          </a:xfrm>
          <a:prstGeom prst="rightArrow">
            <a:avLst>
              <a:gd name="adj1" fmla="val 50000"/>
              <a:gd name="adj2" fmla="val 44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80461" y="23152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18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8" y="401921"/>
            <a:ext cx="6912429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Ожидаемый  научный </a:t>
            </a:r>
            <a:r>
              <a:rPr lang="ru-RU" sz="3600" b="1" dirty="0">
                <a:solidFill>
                  <a:srgbClr val="0000CC"/>
                </a:solidFill>
              </a:rPr>
              <a:t>и научно-технического результата НИОКР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2251"/>
            <a:ext cx="8686800" cy="11555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Разработка и изготовление опытных образцов УМСОТ различного типоразмера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Положительное заключение в акте приемочных испытаний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Заключение договоров  на  изготовление 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</a:rPr>
              <a:t>и  реализацию (</a:t>
            </a:r>
            <a:r>
              <a:rPr lang="ru-RU" sz="2000" b="1" dirty="0" err="1" smtClean="0">
                <a:solidFill>
                  <a:srgbClr val="0000CC"/>
                </a:solidFill>
              </a:rPr>
              <a:t>комерциализация</a:t>
            </a:r>
            <a:r>
              <a:rPr lang="ru-RU" sz="2000" b="1" dirty="0" smtClean="0">
                <a:solidFill>
                  <a:srgbClr val="0000CC"/>
                </a:solidFill>
              </a:rPr>
              <a:t>)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Публикации </a:t>
            </a:r>
            <a:r>
              <a:rPr lang="ru-RU" sz="2000" b="1" dirty="0" err="1">
                <a:solidFill>
                  <a:srgbClr val="0000CC"/>
                </a:solidFill>
              </a:rPr>
              <a:t>Web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>
                <a:solidFill>
                  <a:srgbClr val="0000CC"/>
                </a:solidFill>
              </a:rPr>
              <a:t>of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</a:rPr>
              <a:t>Science</a:t>
            </a:r>
            <a:r>
              <a:rPr lang="ru-RU" sz="2000" b="1" dirty="0" smtClean="0">
                <a:solidFill>
                  <a:srgbClr val="0000CC"/>
                </a:solidFill>
              </a:rPr>
              <a:t>, </a:t>
            </a:r>
            <a:r>
              <a:rPr lang="ru-RU" sz="2000" b="1" dirty="0" err="1" smtClean="0">
                <a:solidFill>
                  <a:srgbClr val="0000CC"/>
                </a:solidFill>
              </a:rPr>
              <a:t>Scopus</a:t>
            </a:r>
            <a:r>
              <a:rPr lang="ru-RU" sz="2000" b="1" dirty="0" smtClean="0">
                <a:solidFill>
                  <a:srgbClr val="0000CC"/>
                </a:solidFill>
              </a:rPr>
              <a:t>, международные конференции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0000CC"/>
              </a:solidFill>
            </a:endParaRPr>
          </a:p>
          <a:p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80461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19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95486"/>
            <a:ext cx="1403648" cy="479822"/>
          </a:xfrm>
          <a:solidFill>
            <a:srgbClr val="CCFFFF"/>
          </a:solidFill>
        </p:spPr>
        <p:txBody>
          <a:bodyPr>
            <a:normAutofit fontScale="77500" lnSpcReduction="2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377086" y="141080"/>
            <a:ext cx="7331485" cy="822030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Разработка технического решения по повышению технико-экономических показателей бурения скважин за счет сокращения непроизводительного времени, связанного с </a:t>
            </a:r>
            <a:r>
              <a:rPr lang="ru-RU" sz="1600" b="1" dirty="0" err="1" smtClean="0">
                <a:solidFill>
                  <a:srgbClr val="FF0000"/>
                </a:solidFill>
              </a:rPr>
              <a:t>опрессовкой</a:t>
            </a:r>
            <a:r>
              <a:rPr lang="ru-RU" sz="1600" b="1" dirty="0" smtClean="0">
                <a:solidFill>
                  <a:srgbClr val="FF0000"/>
                </a:solidFill>
              </a:rPr>
              <a:t> бурильных труб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-36277" y="691754"/>
            <a:ext cx="1647364" cy="480131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Задачи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07975" y="1110343"/>
            <a:ext cx="8836025" cy="394062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Разработать </a:t>
            </a:r>
            <a:r>
              <a:rPr lang="ru-RU" sz="1600" b="1" dirty="0">
                <a:solidFill>
                  <a:srgbClr val="0000CC"/>
                </a:solidFill>
              </a:rPr>
              <a:t>испытать и поставить на промышленное производство </a:t>
            </a:r>
            <a:r>
              <a:rPr lang="ru-RU" sz="1600" b="1" dirty="0" smtClean="0">
                <a:solidFill>
                  <a:srgbClr val="0000CC"/>
                </a:solidFill>
              </a:rPr>
              <a:t>устройство, которого </a:t>
            </a:r>
            <a:r>
              <a:rPr lang="ru-RU" sz="1600" b="1" dirty="0">
                <a:solidFill>
                  <a:srgbClr val="0000CC"/>
                </a:solidFill>
              </a:rPr>
              <a:t>пока нет на рынке производителей нефтепромыслового оборудования (его пока еще никто не изобрел).</a:t>
            </a:r>
          </a:p>
          <a:p>
            <a:r>
              <a:rPr lang="ru-RU" sz="1600" b="1" dirty="0">
                <a:solidFill>
                  <a:srgbClr val="0000CC"/>
                </a:solidFill>
              </a:rPr>
              <a:t>Вовлечь в творческий созидательный процесс обучающихся студентов, аспирантов и преподавателей, на примере настоящей инновационной разработки.</a:t>
            </a:r>
          </a:p>
          <a:p>
            <a:r>
              <a:rPr lang="ru-RU" sz="1600" b="1" dirty="0">
                <a:solidFill>
                  <a:srgbClr val="0000CC"/>
                </a:solidFill>
              </a:rPr>
              <a:t>Обеспечить положительный отклик со стороны работников предприятий нефтегазового комплекса на растущий научно-технический потенциал ТИУ.</a:t>
            </a:r>
          </a:p>
          <a:p>
            <a:r>
              <a:rPr lang="ru-RU" sz="1600" b="1" dirty="0">
                <a:solidFill>
                  <a:srgbClr val="0000CC"/>
                </a:solidFill>
              </a:rPr>
              <a:t>Защитить свою инновационную разработку патентом на изобретение в России и за рубежом, в частности, в Китае.</a:t>
            </a:r>
          </a:p>
          <a:p>
            <a:r>
              <a:rPr lang="ru-RU" sz="1600" b="1" dirty="0">
                <a:solidFill>
                  <a:srgbClr val="0000CC"/>
                </a:solidFill>
              </a:rPr>
              <a:t>Создать условия для коммерциализации  разработки путем заключения «Патентно-лицензионного договора» со стороны ТИУ с предприятием изготовителем «клапана». (Такая предварительная договоренность с предприятием-изготовителем имеется).</a:t>
            </a:r>
          </a:p>
          <a:p>
            <a:r>
              <a:rPr lang="ru-RU" sz="1600" b="1" dirty="0">
                <a:solidFill>
                  <a:srgbClr val="0000CC"/>
                </a:solidFill>
              </a:rPr>
              <a:t>Повысить рейтинг ТИУ, как одного из крупнейших научно-образовательных комплексов России путем участия в конференциях и выставках различного уровня (в т.ч. международных).</a:t>
            </a:r>
          </a:p>
          <a:p>
            <a:endParaRPr lang="ru-RU" sz="1600" b="1" dirty="0" smtClean="0">
              <a:solidFill>
                <a:srgbClr val="0000CC"/>
              </a:solidFill>
            </a:endParaRPr>
          </a:p>
        </p:txBody>
      </p:sp>
      <p:sp>
        <p:nvSpPr>
          <p:cNvPr id="2" name="AutoShape 6" descr="https://lifeo.ru/wp-content/uploads/gif-dlya-prezentaciy-99.gif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lifeo.ru/wp-content/uploads/gif-dlya-prezentaciy-99.gif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lifeo.ru/wp-content/uploads/gif-dlya-prezentaciy-99.gif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lifeo.ru/wp-content/uploads/gif-dlya-prezentaciy-99.gif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lifeo.ru/wp-content/uploads/gif-dlya-prezentaciy-99.gif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lifeo.ru/wp-content/uploads/gif-dlya-prezentaciy-99.gif"/>
          <p:cNvSpPr>
            <a:spLocks noChangeAspect="1" noChangeArrowheads="1"/>
          </p:cNvSpPr>
          <p:nvPr/>
        </p:nvSpPr>
        <p:spPr bwMode="auto">
          <a:xfrm>
            <a:off x="917575" y="4631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399" y="5953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/>
              <a:t>2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8"/>
            <a:ext cx="7505700" cy="85725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Описание потенциала коммерциализации научного проекта, в рамках которого выполняется НИОКР (потенциальный рынок сбыта, планируемые объемы продаж и потребители технологической инновации)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00FF"/>
                </a:solidFill>
              </a:rPr>
              <a:t>Для возможности коммерциализации результатов НИОКР планируется: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 разработать и произвести линейку устройств для многостадийной </a:t>
            </a:r>
            <a:r>
              <a:rPr lang="ru-RU" sz="1400" b="1" dirty="0" err="1" smtClean="0">
                <a:solidFill>
                  <a:srgbClr val="0000FF"/>
                </a:solidFill>
              </a:rPr>
              <a:t>опрессовки</a:t>
            </a:r>
            <a:r>
              <a:rPr lang="ru-RU" sz="1400" b="1" dirty="0" smtClean="0">
                <a:solidFill>
                  <a:srgbClr val="0000FF"/>
                </a:solidFill>
              </a:rPr>
              <a:t> труб различного диаметра;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разработать рекламный ролик по технологии применения УМСОТ;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публикация результатов в научных журналах;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участие в конференциях различного уровня;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участие с опытными образцами в  выставках «Нефть и газ»;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Массовое изготовление и внедрение УМСОТ позволит получить прибыль для университета .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Потенциальные потребители – буровые предприятия.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Расширение области применения при бурении горизонтальных скважин, реконструкции и восстановлении скважин.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Расширений линейки типоразмеров УМСОТ с учетом требований заказчика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Патентование предлагаемой разработки за рубежом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Планируемый объем продаж  50 штук в год с возможным нарастанием объемов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20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z="1600" b="1" smtClean="0">
                <a:solidFill>
                  <a:schemeClr val="bg1"/>
                </a:solidFill>
              </a:rPr>
              <a:pPr/>
              <a:t>21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0" y="736601"/>
            <a:ext cx="9144000" cy="360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1800" b="1" dirty="0" smtClean="0">
                <a:solidFill>
                  <a:srgbClr val="0000CC"/>
                </a:solidFill>
              </a:rPr>
              <a:t>Тема НИОКР: «РАЗРАБОТКА </a:t>
            </a:r>
            <a:r>
              <a:rPr lang="ru-RU" sz="1800" b="1" dirty="0">
                <a:solidFill>
                  <a:srgbClr val="0000CC"/>
                </a:solidFill>
              </a:rPr>
              <a:t>И ПОСТАНОВКА НА ПРОИЗВОДСТВО КЛАПАНА ДЛЯ МНОГОСТАДИЙНОЙ ОПРЕССОВКИ ТРУБ В </a:t>
            </a:r>
            <a:r>
              <a:rPr lang="ru-RU" sz="1800" b="1" dirty="0" smtClean="0">
                <a:solidFill>
                  <a:srgbClr val="0000CC"/>
                </a:solidFill>
              </a:rPr>
              <a:t>СКВАЖИНЕ»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Arial" charset="0"/>
              </a:rPr>
              <a:t>Аннотация  </a:t>
            </a:r>
          </a:p>
          <a:p>
            <a:pPr indent="-540000" algn="just"/>
            <a:r>
              <a:rPr lang="ru-RU" sz="1600" b="1" dirty="0">
                <a:solidFill>
                  <a:srgbClr val="0000FF"/>
                </a:solidFill>
              </a:rPr>
              <a:t>Научно-исследовательский проект направлен на решение проблемы </a:t>
            </a:r>
            <a:r>
              <a:rPr lang="ru-RU" sz="1600" b="1" dirty="0" err="1">
                <a:solidFill>
                  <a:srgbClr val="0000FF"/>
                </a:solidFill>
              </a:rPr>
              <a:t>опрессовки</a:t>
            </a:r>
            <a:r>
              <a:rPr lang="ru-RU" sz="1600" b="1" dirty="0">
                <a:solidFill>
                  <a:srgbClr val="0000FF"/>
                </a:solidFill>
              </a:rPr>
              <a:t>  труб  в скважине. Техническим результатом проекта  является устройство  для проведения испытания внутренним давлением (</a:t>
            </a:r>
            <a:r>
              <a:rPr lang="ru-RU" sz="1600" b="1" dirty="0" err="1">
                <a:solidFill>
                  <a:srgbClr val="0000FF"/>
                </a:solidFill>
              </a:rPr>
              <a:t>опрессовкой</a:t>
            </a:r>
            <a:r>
              <a:rPr lang="ru-RU" sz="1600" b="1" dirty="0">
                <a:solidFill>
                  <a:srgbClr val="0000FF"/>
                </a:solidFill>
              </a:rPr>
              <a:t>) бурильных или насосно-компрессорных труб в скважине, перед выполнением ответственных технологических операций по закачке рабочих агентов в скважину, способом многостадийной </a:t>
            </a:r>
            <a:r>
              <a:rPr lang="ru-RU" sz="1600" b="1" dirty="0" err="1">
                <a:solidFill>
                  <a:srgbClr val="0000FF"/>
                </a:solidFill>
              </a:rPr>
              <a:t>опрессовки</a:t>
            </a:r>
            <a:r>
              <a:rPr lang="ru-RU" sz="1600" b="1" dirty="0">
                <a:solidFill>
                  <a:srgbClr val="0000FF"/>
                </a:solidFill>
              </a:rPr>
              <a:t> труб (</a:t>
            </a:r>
            <a:r>
              <a:rPr lang="ru-RU" sz="1600" b="1" dirty="0" smtClean="0">
                <a:solidFill>
                  <a:srgbClr val="0000FF"/>
                </a:solidFill>
              </a:rPr>
              <a:t>МСОТ</a:t>
            </a:r>
            <a:r>
              <a:rPr lang="ru-RU" sz="1600" b="1" dirty="0">
                <a:solidFill>
                  <a:srgbClr val="0000FF"/>
                </a:solidFill>
              </a:rPr>
              <a:t>). </a:t>
            </a:r>
          </a:p>
          <a:p>
            <a:pPr indent="-540000" algn="just"/>
            <a:r>
              <a:rPr lang="ru-RU" sz="1600" b="1" dirty="0">
                <a:solidFill>
                  <a:srgbClr val="0000FF"/>
                </a:solidFill>
              </a:rPr>
              <a:t>Техническим результатом научно-исследовательской работы будет </a:t>
            </a:r>
            <a:r>
              <a:rPr lang="ru-RU" sz="1600" b="1" dirty="0" smtClean="0">
                <a:solidFill>
                  <a:srgbClr val="0000FF"/>
                </a:solidFill>
              </a:rPr>
              <a:t>являться </a:t>
            </a:r>
            <a:r>
              <a:rPr lang="ru-RU" sz="1600" b="1" dirty="0">
                <a:solidFill>
                  <a:srgbClr val="0000FF"/>
                </a:solidFill>
              </a:rPr>
              <a:t>клапан упрощенной </a:t>
            </a:r>
            <a:r>
              <a:rPr lang="ru-RU" sz="1600" b="1" dirty="0" smtClean="0">
                <a:solidFill>
                  <a:srgbClr val="0000FF"/>
                </a:solidFill>
              </a:rPr>
              <a:t>конструкции, </a:t>
            </a:r>
            <a:r>
              <a:rPr lang="ru-RU" sz="1600" b="1" dirty="0">
                <a:solidFill>
                  <a:srgbClr val="0000FF"/>
                </a:solidFill>
              </a:rPr>
              <a:t>возможностью предварительной настройки по давлению опрессовки и отсутствием подвижных элементов, повышенной надежности  в работе,  позволяющий сократить продолжительность проведения </a:t>
            </a:r>
            <a:r>
              <a:rPr lang="ru-RU" sz="1600" b="1" dirty="0" err="1">
                <a:solidFill>
                  <a:srgbClr val="0000FF"/>
                </a:solidFill>
              </a:rPr>
              <a:t>опрессовочных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работ, </a:t>
            </a:r>
            <a:r>
              <a:rPr lang="ru-RU" sz="1600" b="1" dirty="0">
                <a:solidFill>
                  <a:srgbClr val="0000FF"/>
                </a:solidFill>
              </a:rPr>
              <a:t>а так же </a:t>
            </a:r>
            <a:r>
              <a:rPr lang="ru-RU" sz="1600" b="1" dirty="0" smtClean="0">
                <a:solidFill>
                  <a:srgbClr val="0000FF"/>
                </a:solidFill>
              </a:rPr>
              <a:t>сократить непроизводительное  время (НПВ) </a:t>
            </a:r>
            <a:r>
              <a:rPr lang="ru-RU" sz="1600" b="1" dirty="0">
                <a:solidFill>
                  <a:srgbClr val="0000FF"/>
                </a:solidFill>
              </a:rPr>
              <a:t>за счет уменьшения количества </a:t>
            </a:r>
            <a:r>
              <a:rPr lang="ru-RU" sz="1600" b="1" dirty="0" err="1">
                <a:solidFill>
                  <a:srgbClr val="0000FF"/>
                </a:solidFill>
              </a:rPr>
              <a:t>спуско</a:t>
            </a:r>
            <a:r>
              <a:rPr lang="ru-RU" sz="1600" b="1" dirty="0">
                <a:solidFill>
                  <a:srgbClr val="0000FF"/>
                </a:solidFill>
              </a:rPr>
              <a:t>-подъемных операций.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Arial" charset="0"/>
              </a:rPr>
              <a:t>3. Общая продолжительность выполнения НИОКР</a:t>
            </a:r>
            <a:r>
              <a:rPr lang="ru-RU" sz="1600" b="1" i="1" dirty="0" smtClean="0">
                <a:solidFill>
                  <a:srgbClr val="0000CC"/>
                </a:solidFill>
                <a:latin typeface="Arial Narrow"/>
                <a:cs typeface="Arial Narrow"/>
              </a:rPr>
              <a:t>  </a:t>
            </a:r>
            <a:r>
              <a:rPr lang="ru-RU" sz="16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- 2 года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52" y="163320"/>
            <a:ext cx="8229600" cy="4215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Актуальность проекта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4162"/>
            <a:ext cx="4967910" cy="2112531"/>
          </a:xfrm>
          <a:solidFill>
            <a:srgbClr val="CCFFFF"/>
          </a:solidFill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00CC"/>
                </a:solidFill>
              </a:rPr>
              <a:t>Традиционная технология </a:t>
            </a:r>
            <a:r>
              <a:rPr lang="ru-RU" sz="2000" b="1" dirty="0" err="1" smtClean="0">
                <a:solidFill>
                  <a:srgbClr val="0000CC"/>
                </a:solidFill>
              </a:rPr>
              <a:t>опрессовки</a:t>
            </a:r>
            <a:r>
              <a:rPr lang="ru-RU" sz="2000" b="1" dirty="0" smtClean="0">
                <a:solidFill>
                  <a:srgbClr val="0000CC"/>
                </a:solidFill>
              </a:rPr>
              <a:t> бурильных труб (БТ) заключается в однократном использовании устройства для </a:t>
            </a:r>
            <a:r>
              <a:rPr lang="ru-RU" sz="2000" b="1" dirty="0" err="1" smtClean="0">
                <a:solidFill>
                  <a:srgbClr val="0000CC"/>
                </a:solidFill>
              </a:rPr>
              <a:t>опрессовки</a:t>
            </a:r>
            <a:r>
              <a:rPr lang="ru-RU" sz="2000" b="1" dirty="0" smtClean="0">
                <a:solidFill>
                  <a:srgbClr val="0000CC"/>
                </a:solidFill>
              </a:rPr>
              <a:t>, после чего бурильную колонну поднимают, извлекают устройство и заменяют на новое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CC"/>
                </a:solidFill>
              </a:rPr>
              <a:t> </a:t>
            </a:r>
          </a:p>
          <a:p>
            <a:pPr>
              <a:buFontTx/>
              <a:buChar char="-"/>
            </a:pP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789552"/>
            <a:ext cx="3563888" cy="1015663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Увеличение непроизводительного времени (НПВ)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085696"/>
            <a:ext cx="3401936" cy="707886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Дополнительные экономические затраты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8300" y="2973615"/>
            <a:ext cx="3587688" cy="1200329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>
                <a:solidFill>
                  <a:srgbClr val="0000FF"/>
                </a:solidFill>
                <a:latin typeface="Calibri"/>
              </a:rPr>
              <a:t>Сложность конструкции  и низкая надежность существующих устройств  для проведения многократных </a:t>
            </a:r>
            <a:r>
              <a:rPr lang="ru-RU" b="1" dirty="0" err="1">
                <a:solidFill>
                  <a:srgbClr val="0000FF"/>
                </a:solidFill>
                <a:latin typeface="Calibri"/>
              </a:rPr>
              <a:t>опрессовок</a:t>
            </a:r>
            <a:endParaRPr lang="ru-RU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40" y="3241753"/>
            <a:ext cx="4320480" cy="707886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Применяемые устройства для многократной </a:t>
            </a:r>
            <a:r>
              <a:rPr lang="ru-RU" sz="2000" b="1" dirty="0" err="1" smtClean="0">
                <a:solidFill>
                  <a:srgbClr val="0000FF"/>
                </a:solidFill>
              </a:rPr>
              <a:t>опрессовки</a:t>
            </a:r>
            <a:r>
              <a:rPr lang="ru-RU" sz="2000" b="1" dirty="0" smtClean="0">
                <a:solidFill>
                  <a:srgbClr val="0000FF"/>
                </a:solidFill>
              </a:rPr>
              <a:t> БТ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932040" y="2346798"/>
            <a:ext cx="648072" cy="378042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932040" y="1173882"/>
            <a:ext cx="648072" cy="378042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12704" y="3502537"/>
            <a:ext cx="935596" cy="378042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00358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3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278"/>
            <a:ext cx="7493000" cy="85725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>
                <a:solidFill>
                  <a:srgbClr val="0000CC"/>
                </a:solidFill>
              </a:rPr>
              <a:t>Изложение сущности и степени новизны НИОКР, а также преимуществ конечного инновационного продукта по сравнению с аналогами.</a:t>
            </a:r>
            <a:br>
              <a:rPr lang="ru-RU" sz="2400" b="1" dirty="0">
                <a:solidFill>
                  <a:srgbClr val="0000CC"/>
                </a:solidFill>
              </a:rPr>
            </a:b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31900"/>
            <a:ext cx="9036496" cy="37015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Сущность : </a:t>
            </a:r>
            <a:r>
              <a:rPr lang="ru-RU" sz="1800" b="1" dirty="0" smtClean="0">
                <a:solidFill>
                  <a:srgbClr val="0000CC"/>
                </a:solidFill>
              </a:rPr>
              <a:t>Предлагаемый способ </a:t>
            </a:r>
            <a:r>
              <a:rPr lang="ru-RU" sz="1800" b="1" dirty="0">
                <a:solidFill>
                  <a:srgbClr val="0000CC"/>
                </a:solidFill>
              </a:rPr>
              <a:t>многостадийной опрессовки </a:t>
            </a:r>
            <a:r>
              <a:rPr lang="ru-RU" sz="1800" b="1" dirty="0" smtClean="0">
                <a:solidFill>
                  <a:srgbClr val="0000CC"/>
                </a:solidFill>
              </a:rPr>
              <a:t>  </a:t>
            </a:r>
            <a:r>
              <a:rPr lang="ru-RU" sz="1800" b="1" dirty="0">
                <a:solidFill>
                  <a:srgbClr val="0000CC"/>
                </a:solidFill>
              </a:rPr>
              <a:t>труб в скважине, </a:t>
            </a:r>
            <a:r>
              <a:rPr lang="ru-RU" sz="1800" b="1" dirty="0" smtClean="0">
                <a:solidFill>
                  <a:srgbClr val="0000CC"/>
                </a:solidFill>
              </a:rPr>
              <a:t>заключается </a:t>
            </a:r>
            <a:r>
              <a:rPr lang="ru-RU" sz="1800" b="1" dirty="0">
                <a:solidFill>
                  <a:srgbClr val="0000CC"/>
                </a:solidFill>
              </a:rPr>
              <a:t>в создании внутреннего давления технологической жидкостью в их полости после перекрытия проходного канала в устройстве </a:t>
            </a:r>
            <a:r>
              <a:rPr lang="ru-RU" sz="1800" b="1" dirty="0" smtClean="0">
                <a:solidFill>
                  <a:srgbClr val="0000CC"/>
                </a:solidFill>
              </a:rPr>
              <a:t>запорным </a:t>
            </a:r>
            <a:r>
              <a:rPr lang="ru-RU" sz="1800" b="1" dirty="0">
                <a:solidFill>
                  <a:srgbClr val="0000CC"/>
                </a:solidFill>
              </a:rPr>
              <a:t>элементом при назначенном избыточном </a:t>
            </a:r>
            <a:r>
              <a:rPr lang="ru-RU" sz="1800" b="1" dirty="0" smtClean="0">
                <a:solidFill>
                  <a:srgbClr val="0000CC"/>
                </a:solidFill>
              </a:rPr>
              <a:t>давлении.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Новизна </a:t>
            </a:r>
            <a:r>
              <a:rPr lang="ru-RU" sz="1800" b="1" dirty="0" smtClean="0">
                <a:solidFill>
                  <a:srgbClr val="0000CC"/>
                </a:solidFill>
              </a:rPr>
              <a:t>заключается в том, что бросовый </a:t>
            </a:r>
            <a:r>
              <a:rPr lang="ru-RU" sz="1800" b="1" dirty="0">
                <a:solidFill>
                  <a:srgbClr val="0000CC"/>
                </a:solidFill>
              </a:rPr>
              <a:t>запорный элемент выдавливают из устройства избыточным внутренним давлением, превышающем ранее назначенное для </a:t>
            </a:r>
            <a:r>
              <a:rPr lang="ru-RU" sz="1800" b="1" dirty="0" err="1">
                <a:solidFill>
                  <a:srgbClr val="0000CC"/>
                </a:solidFill>
              </a:rPr>
              <a:t>опрессовки</a:t>
            </a:r>
            <a:r>
              <a:rPr lang="ru-RU" sz="1800" b="1" dirty="0">
                <a:solidFill>
                  <a:srgbClr val="0000CC"/>
                </a:solidFill>
              </a:rPr>
              <a:t>, не менее чем в полтора раза, а для  последующих </a:t>
            </a:r>
            <a:r>
              <a:rPr lang="ru-RU" sz="1800" b="1" dirty="0" err="1">
                <a:solidFill>
                  <a:srgbClr val="0000CC"/>
                </a:solidFill>
              </a:rPr>
              <a:t>опрессовок</a:t>
            </a:r>
            <a:r>
              <a:rPr lang="ru-RU" sz="1800" b="1" dirty="0">
                <a:solidFill>
                  <a:srgbClr val="0000CC"/>
                </a:solidFill>
              </a:rPr>
              <a:t> труб в скважине в полость труб сбрасывают очередные бросовые элементы (шары) и повторят предыдущие циклы воздействия на трубы, при этом бросовые шары улавливают после их срабатывания  в устройстве с использованием приемного контейнера. </a:t>
            </a:r>
            <a:endParaRPr lang="ru-RU" sz="18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Преимущества: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CC"/>
                </a:solidFill>
              </a:rPr>
              <a:t>Возможность многократных </a:t>
            </a:r>
            <a:r>
              <a:rPr lang="ru-RU" sz="1800" b="1" dirty="0" err="1" smtClean="0">
                <a:solidFill>
                  <a:srgbClr val="0000CC"/>
                </a:solidFill>
              </a:rPr>
              <a:t>опрессовок</a:t>
            </a:r>
            <a:r>
              <a:rPr lang="ru-RU" sz="1800" b="1" dirty="0" smtClean="0">
                <a:solidFill>
                  <a:srgbClr val="0000CC"/>
                </a:solidFill>
              </a:rPr>
              <a:t> бурильных труб без подъема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CC"/>
                </a:solidFill>
              </a:rPr>
              <a:t>Возможность проведения прямых и обратных промывок при бурении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CC"/>
                </a:solidFill>
              </a:rPr>
              <a:t>Простота и надежность конструкции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CC"/>
                </a:solidFill>
              </a:rPr>
              <a:t>Для определения места </a:t>
            </a:r>
            <a:r>
              <a:rPr lang="ru-RU" sz="1800" b="1" dirty="0" err="1" smtClean="0">
                <a:solidFill>
                  <a:srgbClr val="0000CC"/>
                </a:solidFill>
              </a:rPr>
              <a:t>негерметичности</a:t>
            </a:r>
            <a:r>
              <a:rPr lang="ru-RU" sz="1800" b="1" dirty="0" smtClean="0">
                <a:solidFill>
                  <a:srgbClr val="0000CC"/>
                </a:solidFill>
              </a:rPr>
              <a:t> бурильных труб не обязательно производить активацию устройства и полный подъем бурильного инструмента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CC"/>
                </a:solidFill>
              </a:rPr>
              <a:t>Экономия времени за счет сокращения количеств СПО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CC"/>
                </a:solidFill>
              </a:rPr>
              <a:t>Экономия средств на установку новых устройств</a:t>
            </a:r>
          </a:p>
          <a:p>
            <a:pPr>
              <a:buFontTx/>
              <a:buChar char="-"/>
            </a:pPr>
            <a:endParaRPr lang="ru-RU" sz="1800" b="1" dirty="0">
              <a:solidFill>
                <a:srgbClr val="0000CC"/>
              </a:solidFill>
            </a:endParaRPr>
          </a:p>
          <a:p>
            <a:endParaRPr lang="ru-RU" sz="18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4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4" y="803"/>
            <a:ext cx="5559063" cy="1312612"/>
          </a:xfrm>
        </p:spPr>
        <p:txBody>
          <a:bodyPr/>
          <a:lstStyle/>
          <a:p>
            <a:r>
              <a:rPr lang="ru-RU" sz="2400" b="1" dirty="0">
                <a:solidFill>
                  <a:srgbClr val="0000CC"/>
                </a:solidFill>
              </a:rPr>
              <a:t>Описание предполагаемой научной и научно-технической продукции, предназначенной для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80698"/>
            <a:ext cx="7166818" cy="3323096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>
                <a:solidFill>
                  <a:srgbClr val="0000CC"/>
                </a:solidFill>
              </a:rPr>
              <a:t>Устройство для многостадийной </a:t>
            </a:r>
            <a:r>
              <a:rPr lang="ru-RU" sz="1400" b="1" dirty="0" err="1">
                <a:solidFill>
                  <a:srgbClr val="0000CC"/>
                </a:solidFill>
              </a:rPr>
              <a:t>опрессовки</a:t>
            </a:r>
            <a:r>
              <a:rPr lang="ru-RU" sz="1400" b="1" dirty="0">
                <a:solidFill>
                  <a:srgbClr val="0000CC"/>
                </a:solidFill>
              </a:rPr>
              <a:t> подвески труб в скважине, включающее корпус, снабженный </a:t>
            </a:r>
            <a:r>
              <a:rPr lang="ru-RU" sz="1400" b="1" dirty="0" err="1">
                <a:solidFill>
                  <a:srgbClr val="0000CC"/>
                </a:solidFill>
              </a:rPr>
              <a:t>присоединтельными</a:t>
            </a:r>
            <a:r>
              <a:rPr lang="ru-RU" sz="1400" b="1" dirty="0">
                <a:solidFill>
                  <a:srgbClr val="0000CC"/>
                </a:solidFill>
              </a:rPr>
              <a:t> резьбовыми элементами для встраивания в подвеску колонны  труб, </a:t>
            </a:r>
            <a:r>
              <a:rPr lang="ru-RU" sz="1400" b="1" dirty="0" err="1">
                <a:solidFill>
                  <a:srgbClr val="0000CC"/>
                </a:solidFill>
              </a:rPr>
              <a:t>концентрически</a:t>
            </a:r>
            <a:r>
              <a:rPr lang="ru-RU" sz="1400" b="1" dirty="0">
                <a:solidFill>
                  <a:srgbClr val="0000CC"/>
                </a:solidFill>
              </a:rPr>
              <a:t> расположенную в корпусе  втулку, с  оснащенной посадочной поверхностью под бросовый запорный элемент, отличающееся тем, что бросовые элементы выполнены из прочного твердого коррозионно-стойкого материала шаровидной формы, с </a:t>
            </a:r>
            <a:r>
              <a:rPr lang="ru-RU" sz="1400" b="1" dirty="0" err="1">
                <a:solidFill>
                  <a:srgbClr val="0000CC"/>
                </a:solidFill>
              </a:rPr>
              <a:t>миниамальным</a:t>
            </a:r>
            <a:r>
              <a:rPr lang="ru-RU" sz="1400" b="1" dirty="0">
                <a:solidFill>
                  <a:srgbClr val="0000CC"/>
                </a:solidFill>
              </a:rPr>
              <a:t> отклонением наружного диаметра от выбранного для </a:t>
            </a:r>
            <a:r>
              <a:rPr lang="ru-RU" sz="1400" b="1" dirty="0" err="1">
                <a:solidFill>
                  <a:srgbClr val="0000CC"/>
                </a:solidFill>
              </a:rPr>
              <a:t>опрессовки</a:t>
            </a:r>
            <a:r>
              <a:rPr lang="ru-RU" sz="1400" b="1" dirty="0">
                <a:solidFill>
                  <a:srgbClr val="0000CC"/>
                </a:solidFill>
              </a:rPr>
              <a:t> типоразмера устройства, а втулка преобразована во втулку-фильеру, на наружной поверхности которой выполнен конической участок, охваченный регулировочным кольцом, имеющим конгруэнтную конусность, а регулировочное кольцо установлено с возможностью  осевого перемещения и внешнего сжимающего воздействия на наружный диаметр втулки-фильеры для корректировки внутреннего диаметра втулки-фильеры и изменения  жесткости ее тела, внутренняя часть втулки-фильеры, на участке с наружной конусностью, имеет локальное цилиндрическое сужение, внутренний диаметр которой выполняют с учетом требований давления </a:t>
            </a:r>
            <a:r>
              <a:rPr lang="ru-RU" sz="1400" b="1" dirty="0" err="1">
                <a:solidFill>
                  <a:srgbClr val="0000CC"/>
                </a:solidFill>
              </a:rPr>
              <a:t>опрессовки</a:t>
            </a:r>
            <a:r>
              <a:rPr lang="ru-RU" sz="1400" b="1" dirty="0">
                <a:solidFill>
                  <a:srgbClr val="0000CC"/>
                </a:solidFill>
              </a:rPr>
              <a:t>, а верхняя часть втулки-фильеры снабжена наружной резьбой для установки в корпусе устройства и обеспечения герметичности нижнего торца втулки-фильеры с упорными заплечиками корпуса устройства, через предусмотренную для этих целей  прокладку, ниже корпуса устройства с помощью резьбы закреплен контейнер для улавливания отработанных шаров. </a:t>
            </a:r>
          </a:p>
          <a:p>
            <a:endParaRPr lang="ru-RU" sz="1400" b="1" dirty="0">
              <a:solidFill>
                <a:srgbClr val="0000CC"/>
              </a:solidFill>
            </a:endParaRPr>
          </a:p>
        </p:txBody>
      </p:sp>
      <p:pic>
        <p:nvPicPr>
          <p:cNvPr id="4" name="Рисунок 3" descr="C:\Users\sharuhaei\AppData\Local\Microsoft\Windows\Temporary Internet Files\Content.Word\Рисунок (3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68" y="554358"/>
            <a:ext cx="955948" cy="36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sharuhaei\AppData\Local\Microsoft\Windows\Temporary Internet Files\Content.Word\Рисунок (3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16" y="554358"/>
            <a:ext cx="991885" cy="386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haruhaei\AppData\Local\Microsoft\Windows\Temporary Internet Files\Content.Word\Рисунок (35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95" y="203981"/>
            <a:ext cx="1372944" cy="12677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80461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5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09" y="279400"/>
            <a:ext cx="8020470" cy="106322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CC"/>
                </a:solidFill>
              </a:rPr>
              <a:t>Описание возможностей реализации инновационного проекта на территории Тюменской области (включая описание возможности открытия производства и создания рабочих мест, оказания услуг и производства новой продукции)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301136"/>
            <a:ext cx="5652120" cy="19116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Устройство многоступенчатой </a:t>
            </a:r>
            <a:r>
              <a:rPr lang="ru-RU" sz="2000" b="1" dirty="0" err="1" smtClean="0">
                <a:solidFill>
                  <a:srgbClr val="0000FF"/>
                </a:solidFill>
              </a:rPr>
              <a:t>опрессовки</a:t>
            </a:r>
            <a:r>
              <a:rPr lang="ru-RU" sz="2000" b="1" dirty="0" smtClean="0">
                <a:solidFill>
                  <a:srgbClr val="0000FF"/>
                </a:solidFill>
              </a:rPr>
              <a:t> труб планируется производить на заводе  «ПРОФМОДУЛЬ» в. г. Тюмени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Потенциальные потребители – нефтегазодобывающие предприятия и буровые подрядчики</a:t>
            </a:r>
          </a:p>
          <a:p>
            <a:endParaRPr lang="ru-RU" sz="20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 descr="http://www.profmodul.ru/sites/default/files/uploads/img_9760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75" y="1620830"/>
            <a:ext cx="3348372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4" y="3295017"/>
            <a:ext cx="2141220" cy="8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ShalyginAL\Pictures\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92" y="3295016"/>
            <a:ext cx="1057652" cy="73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3384313"/>
            <a:ext cx="2225874" cy="55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Логотип компании Катобьнефть - сервисное предприятие (Катобьнефть, Буровые работы)"/>
          <p:cNvSpPr>
            <a:spLocks noChangeAspect="1" noChangeArrowheads="1"/>
          </p:cNvSpPr>
          <p:nvPr/>
        </p:nvSpPr>
        <p:spPr bwMode="auto">
          <a:xfrm>
            <a:off x="4527550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Ð¾Ð³Ð¾ÑÐ¸Ð¿ ÐºÐ¾Ð¼Ð¿Ð°Ð½Ð¸Ð¸ ÐÐ°ÑÐ¾Ð±ÑÐ½ÐµÑÑÑ - ÑÐµÑÐ²Ð¸ÑÐ½Ð¾Ðµ Ð¿ÑÐµÐ´Ð¿ÑÐ¸ÑÑÐ¸Ðµ (ÐÐ°ÑÐ¾Ð±ÑÐ½ÐµÑÑÑ, ÐÑÑÐ¾Ð²ÑÐµ ÑÐ°Ð±Ð¾ÑÑ), Ð³Ð¾ÑÐ¾Ð´ ÐÐ¸Ð¶Ð½ÐµÐ²Ð°ÑÑÐ¾Ð²ÑÐº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12" y="4342274"/>
            <a:ext cx="1703332" cy="47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61222"/>
            <a:ext cx="1764009" cy="47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51" y="3551422"/>
            <a:ext cx="1184077" cy="78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61" y="4107023"/>
            <a:ext cx="1781175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80461" y="31174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6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" y="146277"/>
            <a:ext cx="2142459" cy="225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8" y="150974"/>
            <a:ext cx="5665441" cy="8572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Описание имеющегося задела для НИОКР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016346"/>
            <a:ext cx="6732240" cy="339447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Изготовлен один опытный образец  УМСОТ диаметром 89 мм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Подана заявка на изобретение УМСОТ (</a:t>
            </a:r>
            <a:r>
              <a:rPr lang="ru-RU" sz="1600" b="1" dirty="0">
                <a:solidFill>
                  <a:srgbClr val="0000FF"/>
                </a:solidFill>
              </a:rPr>
              <a:t>Уведомление о приеме и регистрации заявки на изобретение от 13.07.2018 г. рег. номер 2018126076 </a:t>
            </a:r>
            <a:r>
              <a:rPr lang="ru-RU" sz="1600" b="1" dirty="0" smtClean="0">
                <a:solidFill>
                  <a:srgbClr val="0000FF"/>
                </a:solidFill>
              </a:rPr>
              <a:t>)</a:t>
            </a:r>
          </a:p>
          <a:p>
            <a:endParaRPr lang="ru-RU" sz="1400" dirty="0"/>
          </a:p>
        </p:txBody>
      </p:sp>
      <p:pic>
        <p:nvPicPr>
          <p:cNvPr id="3074" name="Picture 2" descr="C:\Users\admin\Desktop\Конкурс научных и инновыационных проектов ТИУ\20180626_06075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07" y="2564097"/>
            <a:ext cx="3291858" cy="13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Конкурс научных и инновыационных проектов ТИУ\Уведомл по заявке № 2018126076 на пат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20" y="1842516"/>
            <a:ext cx="2108923" cy="31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0606"/>
            <a:ext cx="1483810" cy="252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95" y="2404116"/>
            <a:ext cx="2562225" cy="25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9355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7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373" y="182457"/>
            <a:ext cx="2231570" cy="62048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Задел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627"/>
            <a:ext cx="3053157" cy="487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1057" y="658894"/>
            <a:ext cx="2862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FF"/>
                </a:solidFill>
              </a:rPr>
              <a:t>Проведены предварительные переговоры о возможности изготовления </a:t>
            </a:r>
            <a:r>
              <a:rPr lang="ru-RU" sz="1200" b="1" dirty="0" smtClean="0">
                <a:solidFill>
                  <a:srgbClr val="0000FF"/>
                </a:solidFill>
              </a:rPr>
              <a:t>опытных </a:t>
            </a:r>
            <a:r>
              <a:rPr lang="ru-RU" sz="1200" b="1" dirty="0">
                <a:solidFill>
                  <a:srgbClr val="0000FF"/>
                </a:solidFill>
              </a:rPr>
              <a:t>образцов </a:t>
            </a:r>
            <a:r>
              <a:rPr lang="ru-RU" sz="1200" b="1" dirty="0" smtClean="0">
                <a:solidFill>
                  <a:srgbClr val="0000FF"/>
                </a:solidFill>
              </a:rPr>
              <a:t>УМСОТ и заключено </a:t>
            </a:r>
            <a:r>
              <a:rPr lang="ru-RU" sz="1200" b="1" dirty="0">
                <a:solidFill>
                  <a:srgbClr val="0000FF"/>
                </a:solidFill>
              </a:rPr>
              <a:t>соглашение о намерениях с </a:t>
            </a:r>
            <a:r>
              <a:rPr lang="ru-RU" sz="1200" b="1" dirty="0" smtClean="0">
                <a:solidFill>
                  <a:srgbClr val="0000FF"/>
                </a:solidFill>
              </a:rPr>
              <a:t> заводом </a:t>
            </a:r>
            <a:r>
              <a:rPr lang="ru-RU" sz="1200" b="1" dirty="0">
                <a:solidFill>
                  <a:srgbClr val="0000FF"/>
                </a:solidFill>
              </a:rPr>
              <a:t>ООО «</a:t>
            </a:r>
            <a:r>
              <a:rPr lang="ru-RU" sz="1200" b="1" dirty="0" err="1" smtClean="0">
                <a:solidFill>
                  <a:srgbClr val="0000FF"/>
                </a:solidFill>
              </a:rPr>
              <a:t>Профмодуль</a:t>
            </a:r>
            <a:r>
              <a:rPr lang="ru-RU" sz="1200" b="1" dirty="0" smtClean="0">
                <a:solidFill>
                  <a:srgbClr val="0000FF"/>
                </a:solidFill>
              </a:rPr>
              <a:t>» в </a:t>
            </a:r>
            <a:r>
              <a:rPr lang="ru-RU" sz="1200" b="1" dirty="0">
                <a:solidFill>
                  <a:srgbClr val="0000FF"/>
                </a:solidFill>
              </a:rPr>
              <a:t>г. </a:t>
            </a:r>
            <a:r>
              <a:rPr lang="ru-RU" sz="1200" b="1" dirty="0" smtClean="0">
                <a:solidFill>
                  <a:srgbClr val="0000FF"/>
                </a:solidFill>
              </a:rPr>
              <a:t>Тюмени. </a:t>
            </a:r>
            <a:endParaRPr lang="ru-RU" sz="12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ÐÐ°ÑÑÐ¸Ð½ÐºÐ¸ Ð¿Ð¾ Ð·Ð°Ð¿ÑÐ¾ÑÑ Ð·Ð°Ð²Ð¾Ð´ Ð¾Ð¾Ð¾ Ð¿ÑÐ¾ÑÐ¼Ð¾Ð´ÑÐ»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1859223"/>
            <a:ext cx="2862943" cy="22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55" y="232743"/>
            <a:ext cx="2855459" cy="454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21772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8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5372" y="1534035"/>
            <a:ext cx="3069771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Задел</a:t>
            </a:r>
            <a:br>
              <a:rPr lang="ru-RU" sz="36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Разработано и утверждено ТЗ от ООО </a:t>
            </a:r>
            <a:r>
              <a:rPr lang="ru-RU" sz="1800" b="1" dirty="0">
                <a:solidFill>
                  <a:srgbClr val="0000CC"/>
                </a:solidFill>
              </a:rPr>
              <a:t>«Интеллект </a:t>
            </a:r>
            <a:r>
              <a:rPr lang="ru-RU" sz="1800" b="1" dirty="0" err="1">
                <a:solidFill>
                  <a:srgbClr val="0000CC"/>
                </a:solidFill>
              </a:rPr>
              <a:t>Дриллинг</a:t>
            </a:r>
            <a:r>
              <a:rPr lang="ru-RU" sz="1800" b="1" dirty="0">
                <a:solidFill>
                  <a:srgbClr val="0000CC"/>
                </a:solidFill>
              </a:rPr>
              <a:t> </a:t>
            </a:r>
            <a:r>
              <a:rPr lang="ru-RU" sz="1800" b="1" dirty="0" err="1">
                <a:solidFill>
                  <a:srgbClr val="0000CC"/>
                </a:solidFill>
              </a:rPr>
              <a:t>Сервисиз</a:t>
            </a:r>
            <a:r>
              <a:rPr lang="ru-RU" sz="1800" b="1" dirty="0">
                <a:solidFill>
                  <a:srgbClr val="0000CC"/>
                </a:solidFill>
              </a:rPr>
              <a:t>» </a:t>
            </a:r>
            <a:r>
              <a:rPr lang="ru-RU" sz="1800" b="1" dirty="0" smtClean="0">
                <a:solidFill>
                  <a:srgbClr val="0000CC"/>
                </a:solidFill>
              </a:rPr>
              <a:t>(заказчик)</a:t>
            </a:r>
            <a:r>
              <a:rPr lang="ru-RU" sz="1800" b="1" dirty="0">
                <a:solidFill>
                  <a:srgbClr val="0000CC"/>
                </a:solidFill>
              </a:rPr>
              <a:t/>
            </a:r>
            <a:br>
              <a:rPr lang="ru-RU" sz="1800" b="1" dirty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на разработку и изготовление устройства для многостадийной </a:t>
            </a:r>
            <a:r>
              <a:rPr lang="ru-RU" sz="1800" b="1" dirty="0" err="1" smtClean="0">
                <a:solidFill>
                  <a:srgbClr val="0000CC"/>
                </a:solidFill>
              </a:rPr>
              <a:t>опрессовки</a:t>
            </a:r>
            <a:r>
              <a:rPr lang="ru-RU" sz="1800" b="1" dirty="0" smtClean="0">
                <a:solidFill>
                  <a:srgbClr val="0000CC"/>
                </a:solidFill>
              </a:rPr>
              <a:t> труб</a:t>
            </a:r>
            <a:endParaRPr lang="ru-RU" sz="1800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19" y="337457"/>
            <a:ext cx="23812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041"/>
            <a:ext cx="3276600" cy="47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77" y="1638319"/>
            <a:ext cx="2644535" cy="34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012" y="4366237"/>
            <a:ext cx="303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Руководитель  ВНК (РНП) </a:t>
            </a:r>
            <a:endParaRPr lang="ru-RU" sz="1000" dirty="0"/>
          </a:p>
          <a:p>
            <a:pPr algn="r"/>
            <a:r>
              <a:rPr lang="ru-RU" sz="1000" b="1" dirty="0"/>
              <a:t>к.т.н., доцент каф. «Нефтегазовое дело» </a:t>
            </a:r>
            <a:endParaRPr lang="ru-RU" sz="1000" dirty="0"/>
          </a:p>
          <a:p>
            <a:pPr algn="r"/>
            <a:r>
              <a:rPr lang="ru-RU" sz="1000" b="1" dirty="0"/>
              <a:t>филиала ТИУ в г. Нижневартовске                   </a:t>
            </a:r>
            <a:r>
              <a:rPr lang="ru-RU" sz="1000" b="1" dirty="0" smtClean="0"/>
              <a:t>_______</a:t>
            </a:r>
            <a:r>
              <a:rPr lang="ru-RU" sz="1000" dirty="0" smtClean="0"/>
              <a:t>____________    </a:t>
            </a:r>
            <a:r>
              <a:rPr lang="ru-RU" sz="1000" b="1" dirty="0"/>
              <a:t>Корабельников М.И.</a:t>
            </a:r>
            <a:endParaRPr lang="ru-RU" sz="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0461" y="0"/>
            <a:ext cx="2133600" cy="273844"/>
          </a:xfrm>
        </p:spPr>
        <p:txBody>
          <a:bodyPr/>
          <a:lstStyle/>
          <a:p>
            <a:pPr algn="r"/>
            <a:fld id="{B19B0651-EE4F-4900-A07F-96A6BFA9D0F0}" type="slidenum">
              <a:rPr lang="ru-RU" sz="1600" b="1" smtClean="0">
                <a:solidFill>
                  <a:schemeClr val="bg1"/>
                </a:solidFill>
              </a:rPr>
              <a:pPr algn="r"/>
              <a:t>9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11133</TotalTime>
  <Words>2539</Words>
  <Application>Microsoft Office PowerPoint</Application>
  <PresentationFormat>Экран (16:9)</PresentationFormat>
  <Paragraphs>367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шаблон ТИУ</vt:lpstr>
      <vt:lpstr>Презентация PowerPoint</vt:lpstr>
      <vt:lpstr>Презентация PowerPoint</vt:lpstr>
      <vt:lpstr>Актуальность проекта</vt:lpstr>
      <vt:lpstr>Изложение сущности и степени новизны НИОКР, а также преимуществ конечного инновационного продукта по сравнению с аналогами. </vt:lpstr>
      <vt:lpstr>Описание предполагаемой научной и научно-технической продукции, предназначенной для реализации</vt:lpstr>
      <vt:lpstr>Описание возможностей реализации инновационного проекта на территории Тюменской области (включая описание возможности открытия производства и создания рабочих мест, оказания услуг и производства новой продукции)</vt:lpstr>
      <vt:lpstr>Описание имеющегося задела для НИОКР</vt:lpstr>
      <vt:lpstr>Задел</vt:lpstr>
      <vt:lpstr>Задел Разработано и утверждено ТЗ от ООО «Интеллект Дриллинг Сервисиз» (заказчик) на разработку и изготовление устройства для многостадийной опрессовки труб</vt:lpstr>
      <vt:lpstr>ЗАДЕЛ: Предварительные испытания в условиях буровой</vt:lpstr>
      <vt:lpstr>ПЛАН-СХЕМА ВЗАИМОДЕЙСТВИЯ </vt:lpstr>
      <vt:lpstr>Практическая значимость НИОКР и проекта в целом (описание эффекта от внедрения технологической инновации, эффекта импортозамещения на государственном и региональном уровнях)</vt:lpstr>
      <vt:lpstr>Презентация PowerPoint</vt:lpstr>
      <vt:lpstr>Календарный план (дорожная карта) выполнения НИОКР </vt:lpstr>
      <vt:lpstr>Календарный план (дорожная карта) выполнения НИОКР </vt:lpstr>
      <vt:lpstr>Презентация PowerPoint</vt:lpstr>
      <vt:lpstr>Степень влияния результатов проекта на выполнение показателей ПРОУ и приоритетного проекта «Вузы как центры пространства создания инноваций»</vt:lpstr>
      <vt:lpstr>Объект, предмет и гипотеза НИОКР</vt:lpstr>
      <vt:lpstr>  Ожидаемый  научный и научно-технического результата НИОКР</vt:lpstr>
      <vt:lpstr>Описание потенциала коммерциализации научного проекта, в рамках которого выполняется НИОКР (потенциальный рынок сбыта, планируемые объемы продаж и потребители технологической инновации)</vt:lpstr>
      <vt:lpstr>Общая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admin</cp:lastModifiedBy>
  <cp:revision>770</cp:revision>
  <cp:lastPrinted>2018-09-27T05:51:34Z</cp:lastPrinted>
  <dcterms:created xsi:type="dcterms:W3CDTF">2016-12-17T11:57:02Z</dcterms:created>
  <dcterms:modified xsi:type="dcterms:W3CDTF">2018-10-17T10:16:50Z</dcterms:modified>
</cp:coreProperties>
</file>