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4"/>
  </p:notesMasterIdLst>
  <p:handoutMasterIdLst>
    <p:handoutMasterId r:id="rId35"/>
  </p:handoutMasterIdLst>
  <p:sldIdLst>
    <p:sldId id="256" r:id="rId2"/>
    <p:sldId id="371" r:id="rId3"/>
    <p:sldId id="373" r:id="rId4"/>
    <p:sldId id="374" r:id="rId5"/>
    <p:sldId id="379" r:id="rId6"/>
    <p:sldId id="376" r:id="rId7"/>
    <p:sldId id="382" r:id="rId8"/>
    <p:sldId id="381" r:id="rId9"/>
    <p:sldId id="380" r:id="rId10"/>
    <p:sldId id="383" r:id="rId11"/>
    <p:sldId id="377" r:id="rId12"/>
    <p:sldId id="385" r:id="rId13"/>
    <p:sldId id="384" r:id="rId14"/>
    <p:sldId id="386" r:id="rId15"/>
    <p:sldId id="387" r:id="rId16"/>
    <p:sldId id="388" r:id="rId17"/>
    <p:sldId id="389" r:id="rId18"/>
    <p:sldId id="403" r:id="rId19"/>
    <p:sldId id="390" r:id="rId20"/>
    <p:sldId id="391" r:id="rId21"/>
    <p:sldId id="392" r:id="rId22"/>
    <p:sldId id="393" r:id="rId23"/>
    <p:sldId id="402" r:id="rId24"/>
    <p:sldId id="398" r:id="rId25"/>
    <p:sldId id="401" r:id="rId26"/>
    <p:sldId id="399" r:id="rId27"/>
    <p:sldId id="400" r:id="rId28"/>
    <p:sldId id="394" r:id="rId29"/>
    <p:sldId id="397" r:id="rId30"/>
    <p:sldId id="395" r:id="rId31"/>
    <p:sldId id="396" r:id="rId32"/>
    <p:sldId id="365" r:id="rId33"/>
  </p:sldIdLst>
  <p:sldSz cx="9144000" cy="5143500" type="screen16x9"/>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56">
          <p15:clr>
            <a:srgbClr val="A4A3A4"/>
          </p15:clr>
        </p15:guide>
        <p15:guide id="2" orient="horz" pos="3030">
          <p15:clr>
            <a:srgbClr val="A4A3A4"/>
          </p15:clr>
        </p15:guide>
        <p15:guide id="3" orient="horz" pos="1351">
          <p15:clr>
            <a:srgbClr val="A4A3A4"/>
          </p15:clr>
        </p15:guide>
        <p15:guide id="4" orient="horz" pos="1632">
          <p15:clr>
            <a:srgbClr val="A4A3A4"/>
          </p15:clr>
        </p15:guide>
        <p15:guide id="5" orient="horz" pos="706">
          <p15:clr>
            <a:srgbClr val="A4A3A4"/>
          </p15:clr>
        </p15:guide>
        <p15:guide id="6" orient="horz" pos="355">
          <p15:clr>
            <a:srgbClr val="A4A3A4"/>
          </p15:clr>
        </p15:guide>
        <p15:guide id="7" orient="horz" pos="1880">
          <p15:clr>
            <a:srgbClr val="A4A3A4"/>
          </p15:clr>
        </p15:guide>
        <p15:guide id="8" orient="horz" pos="491">
          <p15:clr>
            <a:srgbClr val="A4A3A4"/>
          </p15:clr>
        </p15:guide>
        <p15:guide id="9" pos="2910">
          <p15:clr>
            <a:srgbClr val="A4A3A4"/>
          </p15:clr>
        </p15:guide>
        <p15:guide id="10" pos="340">
          <p15:clr>
            <a:srgbClr val="A4A3A4"/>
          </p15:clr>
        </p15:guide>
        <p15:guide id="11" pos="1559">
          <p15:clr>
            <a:srgbClr val="A4A3A4"/>
          </p15:clr>
        </p15:guide>
        <p15:guide id="12" pos="4031">
          <p15:clr>
            <a:srgbClr val="A4A3A4"/>
          </p15:clr>
        </p15:guide>
        <p15:guide id="13" pos="5410">
          <p15:clr>
            <a:srgbClr val="A4A3A4"/>
          </p15:clr>
        </p15:guide>
        <p15:guide id="14" pos="49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A95"/>
    <a:srgbClr val="E4E4E4"/>
    <a:srgbClr val="3DB2BF"/>
    <a:srgbClr val="372B61"/>
    <a:srgbClr val="37ABA0"/>
    <a:srgbClr val="48A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5" autoAdjust="0"/>
    <p:restoredTop sz="96957" autoAdjust="0"/>
  </p:normalViewPr>
  <p:slideViewPr>
    <p:cSldViewPr snapToGrid="0">
      <p:cViewPr>
        <p:scale>
          <a:sx n="111" d="100"/>
          <a:sy n="111" d="100"/>
        </p:scale>
        <p:origin x="-72" y="-528"/>
      </p:cViewPr>
      <p:guideLst>
        <p:guide orient="horz" pos="2756"/>
        <p:guide orient="horz" pos="3030"/>
        <p:guide orient="horz" pos="1351"/>
        <p:guide orient="horz" pos="1632"/>
        <p:guide orient="horz" pos="706"/>
        <p:guide orient="horz" pos="355"/>
        <p:guide orient="horz" pos="1880"/>
        <p:guide orient="horz" pos="491"/>
        <p:guide pos="2910"/>
        <p:guide pos="340"/>
        <p:guide pos="1559"/>
        <p:guide pos="4031"/>
        <p:guide pos="5410"/>
        <p:guide pos="49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Лист1!$B$1</c:f>
              <c:strCache>
                <c:ptCount val="1"/>
                <c:pt idx="0">
                  <c:v>Площадь рекультивированных нефтезагрязнённых земель, га</c:v>
                </c:pt>
              </c:strCache>
            </c:strRef>
          </c:tx>
          <c:spPr>
            <a:solidFill>
              <a:schemeClr val="accent1">
                <a:tint val="77000"/>
              </a:schemeClr>
            </a:solidFill>
            <a:ln>
              <a:noFill/>
            </a:ln>
            <a:effectLst/>
          </c:spPr>
          <c:invertIfNegative val="0"/>
          <c:cat>
            <c:numRef>
              <c:f>Лист1!$A$2:$A$7</c:f>
              <c:numCache>
                <c:formatCode>General</c:formatCode>
                <c:ptCount val="6"/>
                <c:pt idx="0">
                  <c:v>2011</c:v>
                </c:pt>
                <c:pt idx="1">
                  <c:v>2012</c:v>
                </c:pt>
                <c:pt idx="2">
                  <c:v>2013</c:v>
                </c:pt>
                <c:pt idx="3">
                  <c:v>2014</c:v>
                </c:pt>
                <c:pt idx="4">
                  <c:v>2015</c:v>
                </c:pt>
                <c:pt idx="5">
                  <c:v>2016</c:v>
                </c:pt>
              </c:numCache>
            </c:numRef>
          </c:cat>
          <c:val>
            <c:numRef>
              <c:f>Лист1!$B$2:$B$7</c:f>
              <c:numCache>
                <c:formatCode>General</c:formatCode>
                <c:ptCount val="6"/>
                <c:pt idx="0">
                  <c:v>1550</c:v>
                </c:pt>
                <c:pt idx="1">
                  <c:v>1100</c:v>
                </c:pt>
                <c:pt idx="2">
                  <c:v>1200</c:v>
                </c:pt>
                <c:pt idx="3">
                  <c:v>1050</c:v>
                </c:pt>
                <c:pt idx="4">
                  <c:v>750</c:v>
                </c:pt>
                <c:pt idx="5">
                  <c:v>400</c:v>
                </c:pt>
              </c:numCache>
            </c:numRef>
          </c:val>
          <c:extLst xmlns:c16r2="http://schemas.microsoft.com/office/drawing/2015/06/chart">
            <c:ext xmlns:c16="http://schemas.microsoft.com/office/drawing/2014/chart" uri="{C3380CC4-5D6E-409C-BE32-E72D297353CC}">
              <c16:uniqueId val="{00000000-9826-4D42-9CCD-A7D0569162B6}"/>
            </c:ext>
          </c:extLst>
        </c:ser>
        <c:ser>
          <c:idx val="1"/>
          <c:order val="1"/>
          <c:tx>
            <c:strRef>
              <c:f>Лист1!$C$1</c:f>
              <c:strCache>
                <c:ptCount val="1"/>
                <c:pt idx="0">
                  <c:v>Площадь нефтезагрязнённых земель, га</c:v>
                </c:pt>
              </c:strCache>
            </c:strRef>
          </c:tx>
          <c:spPr>
            <a:solidFill>
              <a:schemeClr val="accent1">
                <a:shade val="76000"/>
              </a:schemeClr>
            </a:solidFill>
            <a:ln>
              <a:noFill/>
            </a:ln>
            <a:effectLst/>
          </c:spPr>
          <c:invertIfNegative val="0"/>
          <c:cat>
            <c:numRef>
              <c:f>Лист1!$A$2:$A$7</c:f>
              <c:numCache>
                <c:formatCode>General</c:formatCode>
                <c:ptCount val="6"/>
                <c:pt idx="0">
                  <c:v>2011</c:v>
                </c:pt>
                <c:pt idx="1">
                  <c:v>2012</c:v>
                </c:pt>
                <c:pt idx="2">
                  <c:v>2013</c:v>
                </c:pt>
                <c:pt idx="3">
                  <c:v>2014</c:v>
                </c:pt>
                <c:pt idx="4">
                  <c:v>2015</c:v>
                </c:pt>
                <c:pt idx="5">
                  <c:v>2016</c:v>
                </c:pt>
              </c:numCache>
            </c:numRef>
          </c:cat>
          <c:val>
            <c:numRef>
              <c:f>Лист1!$C$2:$C$7</c:f>
              <c:numCache>
                <c:formatCode>General</c:formatCode>
                <c:ptCount val="6"/>
                <c:pt idx="0">
                  <c:v>3400</c:v>
                </c:pt>
                <c:pt idx="1">
                  <c:v>4000</c:v>
                </c:pt>
                <c:pt idx="2">
                  <c:v>6900</c:v>
                </c:pt>
                <c:pt idx="3">
                  <c:v>6900</c:v>
                </c:pt>
                <c:pt idx="4">
                  <c:v>7050</c:v>
                </c:pt>
                <c:pt idx="5">
                  <c:v>7200</c:v>
                </c:pt>
              </c:numCache>
            </c:numRef>
          </c:val>
          <c:extLst xmlns:c16r2="http://schemas.microsoft.com/office/drawing/2015/06/chart">
            <c:ext xmlns:c16="http://schemas.microsoft.com/office/drawing/2014/chart" uri="{C3380CC4-5D6E-409C-BE32-E72D297353CC}">
              <c16:uniqueId val="{00000001-9826-4D42-9CCD-A7D0569162B6}"/>
            </c:ext>
          </c:extLst>
        </c:ser>
        <c:dLbls>
          <c:showLegendKey val="0"/>
          <c:showVal val="0"/>
          <c:showCatName val="0"/>
          <c:showSerName val="0"/>
          <c:showPercent val="0"/>
          <c:showBubbleSize val="0"/>
        </c:dLbls>
        <c:gapWidth val="219"/>
        <c:overlap val="-27"/>
        <c:axId val="83919360"/>
        <c:axId val="33944064"/>
      </c:barChart>
      <c:catAx>
        <c:axId val="8391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33944064"/>
        <c:crosses val="autoZero"/>
        <c:auto val="1"/>
        <c:lblAlgn val="ctr"/>
        <c:lblOffset val="100"/>
        <c:noMultiLvlLbl val="0"/>
      </c:catAx>
      <c:valAx>
        <c:axId val="33944064"/>
        <c:scaling>
          <c:orientation val="minMax"/>
          <c:max val="8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ru-RU"/>
          </a:p>
        </c:txPr>
        <c:crossAx val="8391936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ru-RU"/>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3FD968-6A91-4993-B40C-91A6D168E01E}" type="doc">
      <dgm:prSet loTypeId="urn:microsoft.com/office/officeart/2008/layout/VerticalCurvedList" loCatId="list" qsTypeId="urn:microsoft.com/office/officeart/2005/8/quickstyle/simple4" qsCatId="simple" csTypeId="urn:microsoft.com/office/officeart/2005/8/colors/accent5_1" csCatId="accent5" phldr="1"/>
      <dgm:spPr/>
    </dgm:pt>
    <dgm:pt modelId="{7FB73A44-FF3D-46FA-AD9F-245D6BAF1A52}">
      <dgm:prSet phldrT="[Текст]" custT="1"/>
      <dgm:spPr/>
      <dgm:t>
        <a:bodyPr/>
        <a:lstStyle/>
        <a:p>
          <a:r>
            <a:rPr lang="ru-RU" sz="1800" spc="150" baseline="0" dirty="0" smtClean="0">
              <a:latin typeface="+mj-lt"/>
            </a:rPr>
            <a:t> Вывод формул веществ для различных типов местности и    .климатических условий  </a:t>
          </a:r>
          <a:endParaRPr lang="ru-RU" sz="1800" spc="150" baseline="0" dirty="0">
            <a:latin typeface="+mj-lt"/>
          </a:endParaRPr>
        </a:p>
      </dgm:t>
    </dgm:pt>
    <dgm:pt modelId="{111A7F42-F0EA-4B4A-A014-CF7B3960AAEE}" type="parTrans" cxnId="{E518E844-823F-4E08-A27B-674DFD1A6CC1}">
      <dgm:prSet/>
      <dgm:spPr/>
      <dgm:t>
        <a:bodyPr/>
        <a:lstStyle/>
        <a:p>
          <a:endParaRPr lang="ru-RU"/>
        </a:p>
      </dgm:t>
    </dgm:pt>
    <dgm:pt modelId="{F73FBCCF-8CBE-4AE1-9554-3852EB25AE2C}" type="sibTrans" cxnId="{E518E844-823F-4E08-A27B-674DFD1A6CC1}">
      <dgm:prSet/>
      <dgm:spPr/>
      <dgm:t>
        <a:bodyPr/>
        <a:lstStyle/>
        <a:p>
          <a:endParaRPr lang="ru-RU"/>
        </a:p>
      </dgm:t>
    </dgm:pt>
    <dgm:pt modelId="{ADD35DA5-807A-4470-9C81-F0BD9AC9FE0A}">
      <dgm:prSet phldrT="[Текст]" custT="1"/>
      <dgm:spPr/>
      <dgm:t>
        <a:bodyPr/>
        <a:lstStyle/>
        <a:p>
          <a:r>
            <a:rPr lang="ru-RU" sz="1800" spc="150" baseline="0" dirty="0" smtClean="0">
              <a:latin typeface="+mj-lt"/>
            </a:rPr>
            <a:t>Привлечение предпринимателей ТО</a:t>
          </a:r>
          <a:endParaRPr lang="ru-RU" sz="1800" spc="150" baseline="0" dirty="0">
            <a:latin typeface="+mj-lt"/>
          </a:endParaRPr>
        </a:p>
      </dgm:t>
    </dgm:pt>
    <dgm:pt modelId="{B058F941-ED80-4B7B-8E06-9800465EE824}" type="parTrans" cxnId="{429678F3-6E5E-45D4-9377-B94F27F7D251}">
      <dgm:prSet/>
      <dgm:spPr/>
      <dgm:t>
        <a:bodyPr/>
        <a:lstStyle/>
        <a:p>
          <a:endParaRPr lang="ru-RU"/>
        </a:p>
      </dgm:t>
    </dgm:pt>
    <dgm:pt modelId="{E3B8DE6D-4911-47E3-AB1F-8249C88A5DDA}" type="sibTrans" cxnId="{429678F3-6E5E-45D4-9377-B94F27F7D251}">
      <dgm:prSet/>
      <dgm:spPr/>
      <dgm:t>
        <a:bodyPr/>
        <a:lstStyle/>
        <a:p>
          <a:endParaRPr lang="ru-RU"/>
        </a:p>
      </dgm:t>
    </dgm:pt>
    <dgm:pt modelId="{7DE8AD1B-EDF1-4756-90B5-3F466B810501}">
      <dgm:prSet phldrT="[Текст]" custT="1"/>
      <dgm:spPr/>
      <dgm:t>
        <a:bodyPr/>
        <a:lstStyle/>
        <a:p>
          <a:r>
            <a:rPr lang="ru-RU" sz="1800" spc="150" baseline="0" dirty="0" smtClean="0">
              <a:latin typeface="+mj-lt"/>
            </a:rPr>
            <a:t>Разработка и запуск серийного производства продукта</a:t>
          </a:r>
          <a:endParaRPr lang="ru-RU" sz="1800" spc="150" baseline="0" dirty="0">
            <a:latin typeface="+mj-lt"/>
          </a:endParaRPr>
        </a:p>
      </dgm:t>
    </dgm:pt>
    <dgm:pt modelId="{D1AB3819-5736-4EF7-B8E1-1CA00B562E56}" type="parTrans" cxnId="{22301A1F-C069-4B37-8713-873244F98558}">
      <dgm:prSet/>
      <dgm:spPr/>
      <dgm:t>
        <a:bodyPr/>
        <a:lstStyle/>
        <a:p>
          <a:endParaRPr lang="ru-RU"/>
        </a:p>
      </dgm:t>
    </dgm:pt>
    <dgm:pt modelId="{1E52AA0C-5769-4AA6-83AA-D5A97D02FAD0}" type="sibTrans" cxnId="{22301A1F-C069-4B37-8713-873244F98558}">
      <dgm:prSet/>
      <dgm:spPr/>
      <dgm:t>
        <a:bodyPr/>
        <a:lstStyle/>
        <a:p>
          <a:endParaRPr lang="ru-RU"/>
        </a:p>
      </dgm:t>
    </dgm:pt>
    <dgm:pt modelId="{86171DCE-CBC6-429D-B152-00662153321E}">
      <dgm:prSet phldrT="[Текст]" custT="1"/>
      <dgm:spPr/>
      <dgm:t>
        <a:bodyPr/>
        <a:lstStyle/>
        <a:p>
          <a:r>
            <a:rPr lang="ru-RU" sz="1800" spc="150" baseline="0" dirty="0" smtClean="0">
              <a:latin typeface="+mj-lt"/>
            </a:rPr>
            <a:t>Привлечение внимания общественности к проблеме загрязнения окружающей среды</a:t>
          </a:r>
          <a:endParaRPr lang="ru-RU" sz="1800" spc="150" baseline="0" dirty="0">
            <a:latin typeface="+mj-lt"/>
          </a:endParaRPr>
        </a:p>
      </dgm:t>
    </dgm:pt>
    <dgm:pt modelId="{AAE0D73E-FAFE-4CDF-8728-FC994493736C}" type="parTrans" cxnId="{E69AC22D-6022-4133-9619-733771CB1111}">
      <dgm:prSet/>
      <dgm:spPr/>
      <dgm:t>
        <a:bodyPr/>
        <a:lstStyle/>
        <a:p>
          <a:endParaRPr lang="ru-RU"/>
        </a:p>
      </dgm:t>
    </dgm:pt>
    <dgm:pt modelId="{57E51C52-D36D-4ADE-9CDF-CC2142998DB3}" type="sibTrans" cxnId="{E69AC22D-6022-4133-9619-733771CB1111}">
      <dgm:prSet/>
      <dgm:spPr/>
      <dgm:t>
        <a:bodyPr/>
        <a:lstStyle/>
        <a:p>
          <a:endParaRPr lang="ru-RU"/>
        </a:p>
      </dgm:t>
    </dgm:pt>
    <dgm:pt modelId="{5F549C0A-643A-48C9-AF1D-E896FD9605A5}">
      <dgm:prSet phldrT="[Текст]" custT="1"/>
      <dgm:spPr/>
      <dgm:t>
        <a:bodyPr/>
        <a:lstStyle/>
        <a:p>
          <a:r>
            <a:rPr lang="ru-RU" sz="1800" spc="150" baseline="0" dirty="0" smtClean="0">
              <a:latin typeface="+mj-lt"/>
            </a:rPr>
            <a:t>Восстановление почвы в нетоксичную на территории ТО на 70%</a:t>
          </a:r>
          <a:endParaRPr lang="ru-RU" sz="1800" spc="150" baseline="0" dirty="0">
            <a:latin typeface="+mj-lt"/>
          </a:endParaRPr>
        </a:p>
      </dgm:t>
    </dgm:pt>
    <dgm:pt modelId="{30F27143-E138-4E93-8FBF-433C42D9F366}" type="parTrans" cxnId="{C7AC01FC-986C-439B-BE01-D9FA56702C16}">
      <dgm:prSet/>
      <dgm:spPr/>
      <dgm:t>
        <a:bodyPr/>
        <a:lstStyle/>
        <a:p>
          <a:endParaRPr lang="ru-RU"/>
        </a:p>
      </dgm:t>
    </dgm:pt>
    <dgm:pt modelId="{C977BA05-2949-4E42-9998-BCA6D62A9B58}" type="sibTrans" cxnId="{C7AC01FC-986C-439B-BE01-D9FA56702C16}">
      <dgm:prSet/>
      <dgm:spPr/>
      <dgm:t>
        <a:bodyPr/>
        <a:lstStyle/>
        <a:p>
          <a:endParaRPr lang="ru-RU"/>
        </a:p>
      </dgm:t>
    </dgm:pt>
    <dgm:pt modelId="{F15C99E5-CACB-4D7D-9C17-A2ABDE38FA2F}">
      <dgm:prSet phldrT="[Текст]" custT="1"/>
      <dgm:spPr/>
      <dgm:t>
        <a:bodyPr/>
        <a:lstStyle/>
        <a:p>
          <a:r>
            <a:rPr lang="ru-RU" sz="1800" spc="150" baseline="0" dirty="0" smtClean="0">
              <a:latin typeface="+mj-lt"/>
            </a:rPr>
            <a:t>Увеличение количества рабочих мест в ТО </a:t>
          </a:r>
          <a:endParaRPr lang="ru-RU" sz="1800" spc="150" baseline="0" dirty="0">
            <a:latin typeface="+mj-lt"/>
          </a:endParaRPr>
        </a:p>
      </dgm:t>
    </dgm:pt>
    <dgm:pt modelId="{B13C8702-0C1E-49BE-B2CD-10D40ED96FE2}" type="parTrans" cxnId="{A7B6AAD4-7A0F-40E2-9E9D-0282AA67B50D}">
      <dgm:prSet/>
      <dgm:spPr/>
      <dgm:t>
        <a:bodyPr/>
        <a:lstStyle/>
        <a:p>
          <a:endParaRPr lang="ru-RU"/>
        </a:p>
      </dgm:t>
    </dgm:pt>
    <dgm:pt modelId="{93060ADA-9641-4F76-896F-353962184A4B}" type="sibTrans" cxnId="{A7B6AAD4-7A0F-40E2-9E9D-0282AA67B50D}">
      <dgm:prSet/>
      <dgm:spPr/>
      <dgm:t>
        <a:bodyPr/>
        <a:lstStyle/>
        <a:p>
          <a:endParaRPr lang="ru-RU"/>
        </a:p>
      </dgm:t>
    </dgm:pt>
    <dgm:pt modelId="{0A42FD11-1690-4783-9DCA-F4130DE48865}" type="pres">
      <dgm:prSet presAssocID="{D83FD968-6A91-4993-B40C-91A6D168E01E}" presName="Name0" presStyleCnt="0">
        <dgm:presLayoutVars>
          <dgm:chMax val="7"/>
          <dgm:chPref val="7"/>
          <dgm:dir/>
        </dgm:presLayoutVars>
      </dgm:prSet>
      <dgm:spPr/>
    </dgm:pt>
    <dgm:pt modelId="{E2679780-3239-4BFB-9B3E-214634879841}" type="pres">
      <dgm:prSet presAssocID="{D83FD968-6A91-4993-B40C-91A6D168E01E}" presName="Name1" presStyleCnt="0"/>
      <dgm:spPr/>
    </dgm:pt>
    <dgm:pt modelId="{DD12E14C-89AF-4795-90EC-D301599DC692}" type="pres">
      <dgm:prSet presAssocID="{D83FD968-6A91-4993-B40C-91A6D168E01E}" presName="cycle" presStyleCnt="0"/>
      <dgm:spPr/>
    </dgm:pt>
    <dgm:pt modelId="{24369F09-2D7E-4B4B-A654-0E3941D6C969}" type="pres">
      <dgm:prSet presAssocID="{D83FD968-6A91-4993-B40C-91A6D168E01E}" presName="srcNode" presStyleLbl="node1" presStyleIdx="0" presStyleCnt="6"/>
      <dgm:spPr/>
    </dgm:pt>
    <dgm:pt modelId="{8A6DC690-0D11-4FE2-80DD-5323ECF1BFA0}" type="pres">
      <dgm:prSet presAssocID="{D83FD968-6A91-4993-B40C-91A6D168E01E}" presName="conn" presStyleLbl="parChTrans1D2" presStyleIdx="0" presStyleCnt="1"/>
      <dgm:spPr/>
      <dgm:t>
        <a:bodyPr/>
        <a:lstStyle/>
        <a:p>
          <a:endParaRPr lang="ru-RU"/>
        </a:p>
      </dgm:t>
    </dgm:pt>
    <dgm:pt modelId="{43171975-F75F-4D1E-8BD2-75F3EBEB3790}" type="pres">
      <dgm:prSet presAssocID="{D83FD968-6A91-4993-B40C-91A6D168E01E}" presName="extraNode" presStyleLbl="node1" presStyleIdx="0" presStyleCnt="6"/>
      <dgm:spPr/>
    </dgm:pt>
    <dgm:pt modelId="{9CF09C08-03D8-4631-BBE6-0FED199F3CE9}" type="pres">
      <dgm:prSet presAssocID="{D83FD968-6A91-4993-B40C-91A6D168E01E}" presName="dstNode" presStyleLbl="node1" presStyleIdx="0" presStyleCnt="6"/>
      <dgm:spPr/>
    </dgm:pt>
    <dgm:pt modelId="{0817217B-DFAC-4902-BB97-26305FA75241}" type="pres">
      <dgm:prSet presAssocID="{7FB73A44-FF3D-46FA-AD9F-245D6BAF1A52}" presName="text_1" presStyleLbl="node1" presStyleIdx="0" presStyleCnt="6" custScaleX="103060">
        <dgm:presLayoutVars>
          <dgm:bulletEnabled val="1"/>
        </dgm:presLayoutVars>
      </dgm:prSet>
      <dgm:spPr/>
      <dgm:t>
        <a:bodyPr/>
        <a:lstStyle/>
        <a:p>
          <a:endParaRPr lang="ru-RU"/>
        </a:p>
      </dgm:t>
    </dgm:pt>
    <dgm:pt modelId="{28105433-FF0B-4D30-8A8A-A51D3785664C}" type="pres">
      <dgm:prSet presAssocID="{7FB73A44-FF3D-46FA-AD9F-245D6BAF1A52}" presName="accent_1" presStyleCnt="0"/>
      <dgm:spPr/>
    </dgm:pt>
    <dgm:pt modelId="{FFC17B05-B877-4954-9222-DDBAC9207091}" type="pres">
      <dgm:prSet presAssocID="{7FB73A44-FF3D-46FA-AD9F-245D6BAF1A52}" presName="accentRepeatNode" presStyleLbl="solidFgAcc1" presStyleIdx="0" presStyleCnt="6"/>
      <dgm:spPr/>
    </dgm:pt>
    <dgm:pt modelId="{CB2AA463-766E-468F-A636-1C39598065EA}" type="pres">
      <dgm:prSet presAssocID="{ADD35DA5-807A-4470-9C81-F0BD9AC9FE0A}" presName="text_2" presStyleLbl="node1" presStyleIdx="1" presStyleCnt="6" custLinFactNeighborX="3321" custLinFactNeighborY="-5053">
        <dgm:presLayoutVars>
          <dgm:bulletEnabled val="1"/>
        </dgm:presLayoutVars>
      </dgm:prSet>
      <dgm:spPr/>
      <dgm:t>
        <a:bodyPr/>
        <a:lstStyle/>
        <a:p>
          <a:endParaRPr lang="ru-RU"/>
        </a:p>
      </dgm:t>
    </dgm:pt>
    <dgm:pt modelId="{2FB5DAAA-DBC7-46ED-B3D6-99A1DD9812DD}" type="pres">
      <dgm:prSet presAssocID="{ADD35DA5-807A-4470-9C81-F0BD9AC9FE0A}" presName="accent_2" presStyleCnt="0"/>
      <dgm:spPr/>
    </dgm:pt>
    <dgm:pt modelId="{29FBDCDB-AF43-481C-B7B3-E073C6F814E4}" type="pres">
      <dgm:prSet presAssocID="{ADD35DA5-807A-4470-9C81-F0BD9AC9FE0A}" presName="accentRepeatNode" presStyleLbl="solidFgAcc1" presStyleIdx="1" presStyleCnt="6"/>
      <dgm:spPr/>
    </dgm:pt>
    <dgm:pt modelId="{363066AB-6E1B-4F33-851E-E5285F71AA9B}" type="pres">
      <dgm:prSet presAssocID="{7DE8AD1B-EDF1-4756-90B5-3F466B810501}" presName="text_3" presStyleLbl="node1" presStyleIdx="2" presStyleCnt="6" custScaleX="101941">
        <dgm:presLayoutVars>
          <dgm:bulletEnabled val="1"/>
        </dgm:presLayoutVars>
      </dgm:prSet>
      <dgm:spPr/>
      <dgm:t>
        <a:bodyPr/>
        <a:lstStyle/>
        <a:p>
          <a:endParaRPr lang="ru-RU"/>
        </a:p>
      </dgm:t>
    </dgm:pt>
    <dgm:pt modelId="{9CBCC00C-F5EE-4328-8516-BF82F9E954D2}" type="pres">
      <dgm:prSet presAssocID="{7DE8AD1B-EDF1-4756-90B5-3F466B810501}" presName="accent_3" presStyleCnt="0"/>
      <dgm:spPr/>
    </dgm:pt>
    <dgm:pt modelId="{8A1A0625-03C8-4D1E-B900-7BA13D4F1795}" type="pres">
      <dgm:prSet presAssocID="{7DE8AD1B-EDF1-4756-90B5-3F466B810501}" presName="accentRepeatNode" presStyleLbl="solidFgAcc1" presStyleIdx="2" presStyleCnt="6"/>
      <dgm:spPr/>
    </dgm:pt>
    <dgm:pt modelId="{1716B50F-C339-484D-B27D-A5A3CAB27F19}" type="pres">
      <dgm:prSet presAssocID="{86171DCE-CBC6-429D-B152-00662153321E}" presName="text_4" presStyleLbl="node1" presStyleIdx="3" presStyleCnt="6" custScaleX="102441" custScaleY="101173" custLinFactNeighborX="-590" custLinFactNeighborY="4138">
        <dgm:presLayoutVars>
          <dgm:bulletEnabled val="1"/>
        </dgm:presLayoutVars>
      </dgm:prSet>
      <dgm:spPr/>
      <dgm:t>
        <a:bodyPr/>
        <a:lstStyle/>
        <a:p>
          <a:endParaRPr lang="ru-RU"/>
        </a:p>
      </dgm:t>
    </dgm:pt>
    <dgm:pt modelId="{FC4B52AB-E259-4D29-B006-1BB39334280B}" type="pres">
      <dgm:prSet presAssocID="{86171DCE-CBC6-429D-B152-00662153321E}" presName="accent_4" presStyleCnt="0"/>
      <dgm:spPr/>
    </dgm:pt>
    <dgm:pt modelId="{60696C24-9967-4AFF-B71D-41FD3B10AFD6}" type="pres">
      <dgm:prSet presAssocID="{86171DCE-CBC6-429D-B152-00662153321E}" presName="accentRepeatNode" presStyleLbl="solidFgAcc1" presStyleIdx="3" presStyleCnt="6"/>
      <dgm:spPr/>
    </dgm:pt>
    <dgm:pt modelId="{0E7FE287-98AB-4D3E-871A-E64461D710AC}" type="pres">
      <dgm:prSet presAssocID="{5F549C0A-643A-48C9-AF1D-E896FD9605A5}" presName="text_5" presStyleLbl="node1" presStyleIdx="4" presStyleCnt="6">
        <dgm:presLayoutVars>
          <dgm:bulletEnabled val="1"/>
        </dgm:presLayoutVars>
      </dgm:prSet>
      <dgm:spPr/>
      <dgm:t>
        <a:bodyPr/>
        <a:lstStyle/>
        <a:p>
          <a:endParaRPr lang="ru-RU"/>
        </a:p>
      </dgm:t>
    </dgm:pt>
    <dgm:pt modelId="{1044A0E0-FE14-4795-88F9-5DAAB02AA523}" type="pres">
      <dgm:prSet presAssocID="{5F549C0A-643A-48C9-AF1D-E896FD9605A5}" presName="accent_5" presStyleCnt="0"/>
      <dgm:spPr/>
    </dgm:pt>
    <dgm:pt modelId="{64883ACD-03E2-44FF-ADB2-E2CAD19B6FE8}" type="pres">
      <dgm:prSet presAssocID="{5F549C0A-643A-48C9-AF1D-E896FD9605A5}" presName="accentRepeatNode" presStyleLbl="solidFgAcc1" presStyleIdx="4" presStyleCnt="6"/>
      <dgm:spPr/>
    </dgm:pt>
    <dgm:pt modelId="{6AFA2876-D4AA-4C2A-9398-EC4B5C75456B}" type="pres">
      <dgm:prSet presAssocID="{F15C99E5-CACB-4D7D-9C17-A2ABDE38FA2F}" presName="text_6" presStyleLbl="node1" presStyleIdx="5" presStyleCnt="6">
        <dgm:presLayoutVars>
          <dgm:bulletEnabled val="1"/>
        </dgm:presLayoutVars>
      </dgm:prSet>
      <dgm:spPr/>
      <dgm:t>
        <a:bodyPr/>
        <a:lstStyle/>
        <a:p>
          <a:endParaRPr lang="ru-RU"/>
        </a:p>
      </dgm:t>
    </dgm:pt>
    <dgm:pt modelId="{0F28FC4B-2897-4CB2-A3FD-C125DA0E61BD}" type="pres">
      <dgm:prSet presAssocID="{F15C99E5-CACB-4D7D-9C17-A2ABDE38FA2F}" presName="accent_6" presStyleCnt="0"/>
      <dgm:spPr/>
    </dgm:pt>
    <dgm:pt modelId="{C86B690D-1339-48AB-AB0B-B7EE44DBF909}" type="pres">
      <dgm:prSet presAssocID="{F15C99E5-CACB-4D7D-9C17-A2ABDE38FA2F}" presName="accentRepeatNode" presStyleLbl="solidFgAcc1" presStyleIdx="5" presStyleCnt="6"/>
      <dgm:spPr/>
    </dgm:pt>
  </dgm:ptLst>
  <dgm:cxnLst>
    <dgm:cxn modelId="{A7B6AAD4-7A0F-40E2-9E9D-0282AA67B50D}" srcId="{D83FD968-6A91-4993-B40C-91A6D168E01E}" destId="{F15C99E5-CACB-4D7D-9C17-A2ABDE38FA2F}" srcOrd="5" destOrd="0" parTransId="{B13C8702-0C1E-49BE-B2CD-10D40ED96FE2}" sibTransId="{93060ADA-9641-4F76-896F-353962184A4B}"/>
    <dgm:cxn modelId="{9F0E34E6-1D23-4D7C-AAC4-F4E0F2693A5F}" type="presOf" srcId="{ADD35DA5-807A-4470-9C81-F0BD9AC9FE0A}" destId="{CB2AA463-766E-468F-A636-1C39598065EA}" srcOrd="0" destOrd="0" presId="urn:microsoft.com/office/officeart/2008/layout/VerticalCurvedList"/>
    <dgm:cxn modelId="{7A658CB7-4509-4D28-A75D-CE5C7EA3C443}" type="presOf" srcId="{D83FD968-6A91-4993-B40C-91A6D168E01E}" destId="{0A42FD11-1690-4783-9DCA-F4130DE48865}" srcOrd="0" destOrd="0" presId="urn:microsoft.com/office/officeart/2008/layout/VerticalCurvedList"/>
    <dgm:cxn modelId="{429678F3-6E5E-45D4-9377-B94F27F7D251}" srcId="{D83FD968-6A91-4993-B40C-91A6D168E01E}" destId="{ADD35DA5-807A-4470-9C81-F0BD9AC9FE0A}" srcOrd="1" destOrd="0" parTransId="{B058F941-ED80-4B7B-8E06-9800465EE824}" sibTransId="{E3B8DE6D-4911-47E3-AB1F-8249C88A5DDA}"/>
    <dgm:cxn modelId="{31D9E2A7-7522-4B6A-B64A-DADE41E34699}" type="presOf" srcId="{7DE8AD1B-EDF1-4756-90B5-3F466B810501}" destId="{363066AB-6E1B-4F33-851E-E5285F71AA9B}" srcOrd="0" destOrd="0" presId="urn:microsoft.com/office/officeart/2008/layout/VerticalCurvedList"/>
    <dgm:cxn modelId="{4DB8C758-5E44-4252-AECF-8BD76FED1372}" type="presOf" srcId="{F73FBCCF-8CBE-4AE1-9554-3852EB25AE2C}" destId="{8A6DC690-0D11-4FE2-80DD-5323ECF1BFA0}" srcOrd="0" destOrd="0" presId="urn:microsoft.com/office/officeart/2008/layout/VerticalCurvedList"/>
    <dgm:cxn modelId="{B9C818A5-F94F-40D3-8E5A-CE386DE419ED}" type="presOf" srcId="{5F549C0A-643A-48C9-AF1D-E896FD9605A5}" destId="{0E7FE287-98AB-4D3E-871A-E64461D710AC}" srcOrd="0" destOrd="0" presId="urn:microsoft.com/office/officeart/2008/layout/VerticalCurvedList"/>
    <dgm:cxn modelId="{E69AC22D-6022-4133-9619-733771CB1111}" srcId="{D83FD968-6A91-4993-B40C-91A6D168E01E}" destId="{86171DCE-CBC6-429D-B152-00662153321E}" srcOrd="3" destOrd="0" parTransId="{AAE0D73E-FAFE-4CDF-8728-FC994493736C}" sibTransId="{57E51C52-D36D-4ADE-9CDF-CC2142998DB3}"/>
    <dgm:cxn modelId="{E518E844-823F-4E08-A27B-674DFD1A6CC1}" srcId="{D83FD968-6A91-4993-B40C-91A6D168E01E}" destId="{7FB73A44-FF3D-46FA-AD9F-245D6BAF1A52}" srcOrd="0" destOrd="0" parTransId="{111A7F42-F0EA-4B4A-A014-CF7B3960AAEE}" sibTransId="{F73FBCCF-8CBE-4AE1-9554-3852EB25AE2C}"/>
    <dgm:cxn modelId="{AF4F12F0-44D0-40B5-A4BA-97371BEDA68F}" type="presOf" srcId="{7FB73A44-FF3D-46FA-AD9F-245D6BAF1A52}" destId="{0817217B-DFAC-4902-BB97-26305FA75241}" srcOrd="0" destOrd="0" presId="urn:microsoft.com/office/officeart/2008/layout/VerticalCurvedList"/>
    <dgm:cxn modelId="{366CF1D6-E728-4E05-A044-731DED757179}" type="presOf" srcId="{86171DCE-CBC6-429D-B152-00662153321E}" destId="{1716B50F-C339-484D-B27D-A5A3CAB27F19}" srcOrd="0" destOrd="0" presId="urn:microsoft.com/office/officeart/2008/layout/VerticalCurvedList"/>
    <dgm:cxn modelId="{FEEF2696-BBA6-4220-AFB3-4275C43EDE1D}" type="presOf" srcId="{F15C99E5-CACB-4D7D-9C17-A2ABDE38FA2F}" destId="{6AFA2876-D4AA-4C2A-9398-EC4B5C75456B}" srcOrd="0" destOrd="0" presId="urn:microsoft.com/office/officeart/2008/layout/VerticalCurvedList"/>
    <dgm:cxn modelId="{22301A1F-C069-4B37-8713-873244F98558}" srcId="{D83FD968-6A91-4993-B40C-91A6D168E01E}" destId="{7DE8AD1B-EDF1-4756-90B5-3F466B810501}" srcOrd="2" destOrd="0" parTransId="{D1AB3819-5736-4EF7-B8E1-1CA00B562E56}" sibTransId="{1E52AA0C-5769-4AA6-83AA-D5A97D02FAD0}"/>
    <dgm:cxn modelId="{C7AC01FC-986C-439B-BE01-D9FA56702C16}" srcId="{D83FD968-6A91-4993-B40C-91A6D168E01E}" destId="{5F549C0A-643A-48C9-AF1D-E896FD9605A5}" srcOrd="4" destOrd="0" parTransId="{30F27143-E138-4E93-8FBF-433C42D9F366}" sibTransId="{C977BA05-2949-4E42-9998-BCA6D62A9B58}"/>
    <dgm:cxn modelId="{7EE2BA9F-2E47-4613-BB31-79015384A8FB}" type="presParOf" srcId="{0A42FD11-1690-4783-9DCA-F4130DE48865}" destId="{E2679780-3239-4BFB-9B3E-214634879841}" srcOrd="0" destOrd="0" presId="urn:microsoft.com/office/officeart/2008/layout/VerticalCurvedList"/>
    <dgm:cxn modelId="{420D5654-6F0A-4A72-8F7E-CD49DFD8E894}" type="presParOf" srcId="{E2679780-3239-4BFB-9B3E-214634879841}" destId="{DD12E14C-89AF-4795-90EC-D301599DC692}" srcOrd="0" destOrd="0" presId="urn:microsoft.com/office/officeart/2008/layout/VerticalCurvedList"/>
    <dgm:cxn modelId="{B36A87DD-E8FE-4637-8F62-E1AD10FB330D}" type="presParOf" srcId="{DD12E14C-89AF-4795-90EC-D301599DC692}" destId="{24369F09-2D7E-4B4B-A654-0E3941D6C969}" srcOrd="0" destOrd="0" presId="urn:microsoft.com/office/officeart/2008/layout/VerticalCurvedList"/>
    <dgm:cxn modelId="{950DDF0B-FEF8-43A3-B6B1-91C638367AC5}" type="presParOf" srcId="{DD12E14C-89AF-4795-90EC-D301599DC692}" destId="{8A6DC690-0D11-4FE2-80DD-5323ECF1BFA0}" srcOrd="1" destOrd="0" presId="urn:microsoft.com/office/officeart/2008/layout/VerticalCurvedList"/>
    <dgm:cxn modelId="{D3CF2F26-33C1-4051-8970-F95B15E2C068}" type="presParOf" srcId="{DD12E14C-89AF-4795-90EC-D301599DC692}" destId="{43171975-F75F-4D1E-8BD2-75F3EBEB3790}" srcOrd="2" destOrd="0" presId="urn:microsoft.com/office/officeart/2008/layout/VerticalCurvedList"/>
    <dgm:cxn modelId="{ED4BBCE9-B456-4C32-9E5C-9BFFA3801689}" type="presParOf" srcId="{DD12E14C-89AF-4795-90EC-D301599DC692}" destId="{9CF09C08-03D8-4631-BBE6-0FED199F3CE9}" srcOrd="3" destOrd="0" presId="urn:microsoft.com/office/officeart/2008/layout/VerticalCurvedList"/>
    <dgm:cxn modelId="{D65C1D8C-4FCA-49F1-9B24-4C3C176C75D7}" type="presParOf" srcId="{E2679780-3239-4BFB-9B3E-214634879841}" destId="{0817217B-DFAC-4902-BB97-26305FA75241}" srcOrd="1" destOrd="0" presId="urn:microsoft.com/office/officeart/2008/layout/VerticalCurvedList"/>
    <dgm:cxn modelId="{BD2071FB-4BF5-4680-AA1D-97F87A3124B9}" type="presParOf" srcId="{E2679780-3239-4BFB-9B3E-214634879841}" destId="{28105433-FF0B-4D30-8A8A-A51D3785664C}" srcOrd="2" destOrd="0" presId="urn:microsoft.com/office/officeart/2008/layout/VerticalCurvedList"/>
    <dgm:cxn modelId="{3342FC6C-0E7B-4D45-885F-04DAAC6F798B}" type="presParOf" srcId="{28105433-FF0B-4D30-8A8A-A51D3785664C}" destId="{FFC17B05-B877-4954-9222-DDBAC9207091}" srcOrd="0" destOrd="0" presId="urn:microsoft.com/office/officeart/2008/layout/VerticalCurvedList"/>
    <dgm:cxn modelId="{A704E305-BAD7-4841-9AFB-3E8FD64DCF0E}" type="presParOf" srcId="{E2679780-3239-4BFB-9B3E-214634879841}" destId="{CB2AA463-766E-468F-A636-1C39598065EA}" srcOrd="3" destOrd="0" presId="urn:microsoft.com/office/officeart/2008/layout/VerticalCurvedList"/>
    <dgm:cxn modelId="{EC08471E-5649-4296-84FD-743EDFAB0E54}" type="presParOf" srcId="{E2679780-3239-4BFB-9B3E-214634879841}" destId="{2FB5DAAA-DBC7-46ED-B3D6-99A1DD9812DD}" srcOrd="4" destOrd="0" presId="urn:microsoft.com/office/officeart/2008/layout/VerticalCurvedList"/>
    <dgm:cxn modelId="{3033DAB4-174E-4104-A8E6-6D0F49AB3BE8}" type="presParOf" srcId="{2FB5DAAA-DBC7-46ED-B3D6-99A1DD9812DD}" destId="{29FBDCDB-AF43-481C-B7B3-E073C6F814E4}" srcOrd="0" destOrd="0" presId="urn:microsoft.com/office/officeart/2008/layout/VerticalCurvedList"/>
    <dgm:cxn modelId="{D86DCA41-B71F-4A21-9BEF-60061BE5A4CE}" type="presParOf" srcId="{E2679780-3239-4BFB-9B3E-214634879841}" destId="{363066AB-6E1B-4F33-851E-E5285F71AA9B}" srcOrd="5" destOrd="0" presId="urn:microsoft.com/office/officeart/2008/layout/VerticalCurvedList"/>
    <dgm:cxn modelId="{9F7FB244-ECF1-4CBE-B16B-6F84C46C9FD7}" type="presParOf" srcId="{E2679780-3239-4BFB-9B3E-214634879841}" destId="{9CBCC00C-F5EE-4328-8516-BF82F9E954D2}" srcOrd="6" destOrd="0" presId="urn:microsoft.com/office/officeart/2008/layout/VerticalCurvedList"/>
    <dgm:cxn modelId="{DFD86142-BD1E-4D73-BC8A-8148C0B35FEF}" type="presParOf" srcId="{9CBCC00C-F5EE-4328-8516-BF82F9E954D2}" destId="{8A1A0625-03C8-4D1E-B900-7BA13D4F1795}" srcOrd="0" destOrd="0" presId="urn:microsoft.com/office/officeart/2008/layout/VerticalCurvedList"/>
    <dgm:cxn modelId="{8F9B91EB-1DA1-4E45-9CC6-CE2BF55A2E5A}" type="presParOf" srcId="{E2679780-3239-4BFB-9B3E-214634879841}" destId="{1716B50F-C339-484D-B27D-A5A3CAB27F19}" srcOrd="7" destOrd="0" presId="urn:microsoft.com/office/officeart/2008/layout/VerticalCurvedList"/>
    <dgm:cxn modelId="{B738F473-FF56-46E2-A724-867C6441F388}" type="presParOf" srcId="{E2679780-3239-4BFB-9B3E-214634879841}" destId="{FC4B52AB-E259-4D29-B006-1BB39334280B}" srcOrd="8" destOrd="0" presId="urn:microsoft.com/office/officeart/2008/layout/VerticalCurvedList"/>
    <dgm:cxn modelId="{0BA261F8-46D8-44F6-B81D-35229606C4B3}" type="presParOf" srcId="{FC4B52AB-E259-4D29-B006-1BB39334280B}" destId="{60696C24-9967-4AFF-B71D-41FD3B10AFD6}" srcOrd="0" destOrd="0" presId="urn:microsoft.com/office/officeart/2008/layout/VerticalCurvedList"/>
    <dgm:cxn modelId="{E6E28A35-FB44-4218-B287-AC138D809515}" type="presParOf" srcId="{E2679780-3239-4BFB-9B3E-214634879841}" destId="{0E7FE287-98AB-4D3E-871A-E64461D710AC}" srcOrd="9" destOrd="0" presId="urn:microsoft.com/office/officeart/2008/layout/VerticalCurvedList"/>
    <dgm:cxn modelId="{ADE5B634-5D54-45CF-A474-30C48268B486}" type="presParOf" srcId="{E2679780-3239-4BFB-9B3E-214634879841}" destId="{1044A0E0-FE14-4795-88F9-5DAAB02AA523}" srcOrd="10" destOrd="0" presId="urn:microsoft.com/office/officeart/2008/layout/VerticalCurvedList"/>
    <dgm:cxn modelId="{0B2A0F14-A0F8-47A6-9136-3C02DAA64383}" type="presParOf" srcId="{1044A0E0-FE14-4795-88F9-5DAAB02AA523}" destId="{64883ACD-03E2-44FF-ADB2-E2CAD19B6FE8}" srcOrd="0" destOrd="0" presId="urn:microsoft.com/office/officeart/2008/layout/VerticalCurvedList"/>
    <dgm:cxn modelId="{2C1423A4-255A-436F-99DA-FBCFCD0225DF}" type="presParOf" srcId="{E2679780-3239-4BFB-9B3E-214634879841}" destId="{6AFA2876-D4AA-4C2A-9398-EC4B5C75456B}" srcOrd="11" destOrd="0" presId="urn:microsoft.com/office/officeart/2008/layout/VerticalCurvedList"/>
    <dgm:cxn modelId="{CD9B6FA4-37D6-44D0-A68B-B8C9FA841DB0}" type="presParOf" srcId="{E2679780-3239-4BFB-9B3E-214634879841}" destId="{0F28FC4B-2897-4CB2-A3FD-C125DA0E61BD}" srcOrd="12" destOrd="0" presId="urn:microsoft.com/office/officeart/2008/layout/VerticalCurvedList"/>
    <dgm:cxn modelId="{9102E305-5D09-4F62-AAEF-BBE8D41E31A1}" type="presParOf" srcId="{0F28FC4B-2897-4CB2-A3FD-C125DA0E61BD}" destId="{C86B690D-1339-48AB-AB0B-B7EE44DBF90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DC690-0D11-4FE2-80DD-5323ECF1BFA0}">
      <dsp:nvSpPr>
        <dsp:cNvPr id="0" name=""/>
        <dsp:cNvSpPr/>
      </dsp:nvSpPr>
      <dsp:spPr>
        <a:xfrm>
          <a:off x="-5356959" y="-810981"/>
          <a:ext cx="6305574" cy="6305574"/>
        </a:xfrm>
        <a:prstGeom prst="blockArc">
          <a:avLst>
            <a:gd name="adj1" fmla="val 18900000"/>
            <a:gd name="adj2" fmla="val 2700000"/>
            <a:gd name="adj3" fmla="val 343"/>
          </a:avLst>
        </a:prstGeom>
        <a:noFill/>
        <a:ln w="9525" cap="flat" cmpd="sng" algn="ctr">
          <a:solidFill>
            <a:schemeClr val="accent5">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17217B-DFAC-4902-BB97-26305FA75241}">
      <dsp:nvSpPr>
        <dsp:cNvPr id="0" name=""/>
        <dsp:cNvSpPr/>
      </dsp:nvSpPr>
      <dsp:spPr>
        <a:xfrm>
          <a:off x="191873" y="246639"/>
          <a:ext cx="8299530" cy="4930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391" tIns="45720" rIns="45720" bIns="45720" numCol="1" spcCol="1270" anchor="ctr" anchorCtr="0">
          <a:noAutofit/>
        </a:bodyPr>
        <a:lstStyle/>
        <a:p>
          <a:pPr lvl="0" algn="l" defTabSz="800100">
            <a:lnSpc>
              <a:spcPct val="90000"/>
            </a:lnSpc>
            <a:spcBef>
              <a:spcPct val="0"/>
            </a:spcBef>
            <a:spcAft>
              <a:spcPct val="35000"/>
            </a:spcAft>
          </a:pPr>
          <a:r>
            <a:rPr lang="ru-RU" sz="1800" kern="1200" spc="150" baseline="0" dirty="0" smtClean="0">
              <a:latin typeface="+mj-lt"/>
            </a:rPr>
            <a:t> Вывод формул веществ для различных типов местности и    .климатических условий  </a:t>
          </a:r>
          <a:endParaRPr lang="ru-RU" sz="1800" kern="1200" spc="150" baseline="0" dirty="0">
            <a:latin typeface="+mj-lt"/>
          </a:endParaRPr>
        </a:p>
      </dsp:txBody>
      <dsp:txXfrm>
        <a:off x="191873" y="246639"/>
        <a:ext cx="8299530" cy="493090"/>
      </dsp:txXfrm>
    </dsp:sp>
    <dsp:sp modelId="{FFC17B05-B877-4954-9222-DDBAC9207091}">
      <dsp:nvSpPr>
        <dsp:cNvPr id="0" name=""/>
        <dsp:cNvSpPr/>
      </dsp:nvSpPr>
      <dsp:spPr>
        <a:xfrm>
          <a:off x="6904" y="185002"/>
          <a:ext cx="616363" cy="616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2AA463-766E-468F-A636-1C39598065EA}">
      <dsp:nvSpPr>
        <dsp:cNvPr id="0" name=""/>
        <dsp:cNvSpPr/>
      </dsp:nvSpPr>
      <dsp:spPr>
        <a:xfrm>
          <a:off x="847265" y="961265"/>
          <a:ext cx="7647504" cy="4930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391" tIns="45720" rIns="45720" bIns="45720" numCol="1" spcCol="1270" anchor="ctr" anchorCtr="0">
          <a:noAutofit/>
        </a:bodyPr>
        <a:lstStyle/>
        <a:p>
          <a:pPr lvl="0" algn="l" defTabSz="800100">
            <a:lnSpc>
              <a:spcPct val="90000"/>
            </a:lnSpc>
            <a:spcBef>
              <a:spcPct val="0"/>
            </a:spcBef>
            <a:spcAft>
              <a:spcPct val="35000"/>
            </a:spcAft>
          </a:pPr>
          <a:r>
            <a:rPr lang="ru-RU" sz="1800" kern="1200" spc="150" baseline="0" dirty="0" smtClean="0">
              <a:latin typeface="+mj-lt"/>
            </a:rPr>
            <a:t>Привлечение предпринимателей ТО</a:t>
          </a:r>
          <a:endParaRPr lang="ru-RU" sz="1800" kern="1200" spc="150" baseline="0" dirty="0">
            <a:latin typeface="+mj-lt"/>
          </a:endParaRPr>
        </a:p>
      </dsp:txBody>
      <dsp:txXfrm>
        <a:off x="847265" y="961265"/>
        <a:ext cx="7647504" cy="493090"/>
      </dsp:txXfrm>
    </dsp:sp>
    <dsp:sp modelId="{29FBDCDB-AF43-481C-B7B3-E073C6F814E4}">
      <dsp:nvSpPr>
        <dsp:cNvPr id="0" name=""/>
        <dsp:cNvSpPr/>
      </dsp:nvSpPr>
      <dsp:spPr>
        <a:xfrm>
          <a:off x="412504" y="924545"/>
          <a:ext cx="616363" cy="616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3066AB-6E1B-4F33-851E-E5285F71AA9B}">
      <dsp:nvSpPr>
        <dsp:cNvPr id="0" name=""/>
        <dsp:cNvSpPr/>
      </dsp:nvSpPr>
      <dsp:spPr>
        <a:xfrm>
          <a:off x="833738" y="1725723"/>
          <a:ext cx="7606871" cy="4930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391" tIns="45720" rIns="45720" bIns="45720" numCol="1" spcCol="1270" anchor="ctr" anchorCtr="0">
          <a:noAutofit/>
        </a:bodyPr>
        <a:lstStyle/>
        <a:p>
          <a:pPr lvl="0" algn="l" defTabSz="800100">
            <a:lnSpc>
              <a:spcPct val="90000"/>
            </a:lnSpc>
            <a:spcBef>
              <a:spcPct val="0"/>
            </a:spcBef>
            <a:spcAft>
              <a:spcPct val="35000"/>
            </a:spcAft>
          </a:pPr>
          <a:r>
            <a:rPr lang="ru-RU" sz="1800" kern="1200" spc="150" baseline="0" dirty="0" smtClean="0">
              <a:latin typeface="+mj-lt"/>
            </a:rPr>
            <a:t>Разработка и запуск серийного производства продукта</a:t>
          </a:r>
          <a:endParaRPr lang="ru-RU" sz="1800" kern="1200" spc="150" baseline="0" dirty="0">
            <a:latin typeface="+mj-lt"/>
          </a:endParaRPr>
        </a:p>
      </dsp:txBody>
      <dsp:txXfrm>
        <a:off x="833738" y="1725723"/>
        <a:ext cx="7606871" cy="493090"/>
      </dsp:txXfrm>
    </dsp:sp>
    <dsp:sp modelId="{8A1A0625-03C8-4D1E-B900-7BA13D4F1795}">
      <dsp:nvSpPr>
        <dsp:cNvPr id="0" name=""/>
        <dsp:cNvSpPr/>
      </dsp:nvSpPr>
      <dsp:spPr>
        <a:xfrm>
          <a:off x="597975" y="1664087"/>
          <a:ext cx="616363" cy="616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16B50F-C339-484D-B27D-A5A3CAB27F19}">
      <dsp:nvSpPr>
        <dsp:cNvPr id="0" name=""/>
        <dsp:cNvSpPr/>
      </dsp:nvSpPr>
      <dsp:spPr>
        <a:xfrm>
          <a:off x="771057" y="2482309"/>
          <a:ext cx="7644181" cy="49887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391" tIns="45720" rIns="45720" bIns="45720" numCol="1" spcCol="1270" anchor="ctr" anchorCtr="0">
          <a:noAutofit/>
        </a:bodyPr>
        <a:lstStyle/>
        <a:p>
          <a:pPr lvl="0" algn="l" defTabSz="800100">
            <a:lnSpc>
              <a:spcPct val="90000"/>
            </a:lnSpc>
            <a:spcBef>
              <a:spcPct val="0"/>
            </a:spcBef>
            <a:spcAft>
              <a:spcPct val="35000"/>
            </a:spcAft>
          </a:pPr>
          <a:r>
            <a:rPr lang="ru-RU" sz="1800" kern="1200" spc="150" baseline="0" dirty="0" smtClean="0">
              <a:latin typeface="+mj-lt"/>
            </a:rPr>
            <a:t>Привлечение внимания общественности к проблеме загрязнения окружающей среды</a:t>
          </a:r>
          <a:endParaRPr lang="ru-RU" sz="1800" kern="1200" spc="150" baseline="0" dirty="0">
            <a:latin typeface="+mj-lt"/>
          </a:endParaRPr>
        </a:p>
      </dsp:txBody>
      <dsp:txXfrm>
        <a:off x="771057" y="2482309"/>
        <a:ext cx="7644181" cy="498874"/>
      </dsp:txXfrm>
    </dsp:sp>
    <dsp:sp modelId="{60696C24-9967-4AFF-B71D-41FD3B10AFD6}">
      <dsp:nvSpPr>
        <dsp:cNvPr id="0" name=""/>
        <dsp:cNvSpPr/>
      </dsp:nvSpPr>
      <dsp:spPr>
        <a:xfrm>
          <a:off x="597975" y="2403161"/>
          <a:ext cx="616363" cy="616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7FE287-98AB-4D3E-871A-E64461D710AC}">
      <dsp:nvSpPr>
        <dsp:cNvPr id="0" name=""/>
        <dsp:cNvSpPr/>
      </dsp:nvSpPr>
      <dsp:spPr>
        <a:xfrm>
          <a:off x="720686" y="3204339"/>
          <a:ext cx="7647504" cy="4930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391" tIns="45720" rIns="45720" bIns="45720" numCol="1" spcCol="1270" anchor="ctr" anchorCtr="0">
          <a:noAutofit/>
        </a:bodyPr>
        <a:lstStyle/>
        <a:p>
          <a:pPr lvl="0" algn="l" defTabSz="800100">
            <a:lnSpc>
              <a:spcPct val="90000"/>
            </a:lnSpc>
            <a:spcBef>
              <a:spcPct val="0"/>
            </a:spcBef>
            <a:spcAft>
              <a:spcPct val="35000"/>
            </a:spcAft>
          </a:pPr>
          <a:r>
            <a:rPr lang="ru-RU" sz="1800" kern="1200" spc="150" baseline="0" dirty="0" smtClean="0">
              <a:latin typeface="+mj-lt"/>
            </a:rPr>
            <a:t>Восстановление почвы в нетоксичную на территории ТО на 70%</a:t>
          </a:r>
          <a:endParaRPr lang="ru-RU" sz="1800" kern="1200" spc="150" baseline="0" dirty="0">
            <a:latin typeface="+mj-lt"/>
          </a:endParaRPr>
        </a:p>
      </dsp:txBody>
      <dsp:txXfrm>
        <a:off x="720686" y="3204339"/>
        <a:ext cx="7647504" cy="493090"/>
      </dsp:txXfrm>
    </dsp:sp>
    <dsp:sp modelId="{64883ACD-03E2-44FF-ADB2-E2CAD19B6FE8}">
      <dsp:nvSpPr>
        <dsp:cNvPr id="0" name=""/>
        <dsp:cNvSpPr/>
      </dsp:nvSpPr>
      <dsp:spPr>
        <a:xfrm>
          <a:off x="412504" y="3142703"/>
          <a:ext cx="616363" cy="616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AFA2876-D4AA-4C2A-9398-EC4B5C75456B}">
      <dsp:nvSpPr>
        <dsp:cNvPr id="0" name=""/>
        <dsp:cNvSpPr/>
      </dsp:nvSpPr>
      <dsp:spPr>
        <a:xfrm>
          <a:off x="315085" y="3943882"/>
          <a:ext cx="8053105" cy="49309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391" tIns="45720" rIns="45720" bIns="45720" numCol="1" spcCol="1270" anchor="ctr" anchorCtr="0">
          <a:noAutofit/>
        </a:bodyPr>
        <a:lstStyle/>
        <a:p>
          <a:pPr lvl="0" algn="l" defTabSz="800100">
            <a:lnSpc>
              <a:spcPct val="90000"/>
            </a:lnSpc>
            <a:spcBef>
              <a:spcPct val="0"/>
            </a:spcBef>
            <a:spcAft>
              <a:spcPct val="35000"/>
            </a:spcAft>
          </a:pPr>
          <a:r>
            <a:rPr lang="ru-RU" sz="1800" kern="1200" spc="150" baseline="0" dirty="0" smtClean="0">
              <a:latin typeface="+mj-lt"/>
            </a:rPr>
            <a:t>Увеличение количества рабочих мест в ТО </a:t>
          </a:r>
          <a:endParaRPr lang="ru-RU" sz="1800" kern="1200" spc="150" baseline="0" dirty="0">
            <a:latin typeface="+mj-lt"/>
          </a:endParaRPr>
        </a:p>
      </dsp:txBody>
      <dsp:txXfrm>
        <a:off x="315085" y="3943882"/>
        <a:ext cx="8053105" cy="493090"/>
      </dsp:txXfrm>
    </dsp:sp>
    <dsp:sp modelId="{C86B690D-1339-48AB-AB0B-B7EE44DBF909}">
      <dsp:nvSpPr>
        <dsp:cNvPr id="0" name=""/>
        <dsp:cNvSpPr/>
      </dsp:nvSpPr>
      <dsp:spPr>
        <a:xfrm>
          <a:off x="6904" y="3882245"/>
          <a:ext cx="616363" cy="61636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sz="quarter" idx="1"/>
          </p:nvPr>
        </p:nvSpPr>
        <p:spPr>
          <a:xfrm>
            <a:off x="3850444" y="0"/>
            <a:ext cx="2945659" cy="496332"/>
          </a:xfrm>
          <a:prstGeom prst="rect">
            <a:avLst/>
          </a:prstGeom>
        </p:spPr>
        <p:txBody>
          <a:bodyPr vert="horz" lIns="91429" tIns="45714" rIns="91429" bIns="45714" rtlCol="0"/>
          <a:lstStyle>
            <a:lvl1pPr algn="r">
              <a:defRPr sz="1200"/>
            </a:lvl1pPr>
          </a:lstStyle>
          <a:p>
            <a:fld id="{F49A1EFD-7A7D-45D8-8D14-6216EA3D3DF5}" type="datetimeFigureOut">
              <a:rPr lang="ru-RU" smtClean="0"/>
              <a:pPr/>
              <a:t>03.10.2018</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29" tIns="45714" rIns="91429" bIns="45714"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428583"/>
            <a:ext cx="2945659" cy="496332"/>
          </a:xfrm>
          <a:prstGeom prst="rect">
            <a:avLst/>
          </a:prstGeom>
        </p:spPr>
        <p:txBody>
          <a:bodyPr vert="horz" lIns="91429" tIns="45714" rIns="91429" bIns="45714" rtlCol="0" anchor="b"/>
          <a:lstStyle>
            <a:lvl1pPr algn="r">
              <a:defRPr sz="1200"/>
            </a:lvl1pPr>
          </a:lstStyle>
          <a:p>
            <a:fld id="{9D872F54-B054-48CC-AA19-B2A5509DAFE0}" type="slidenum">
              <a:rPr lang="ru-RU" smtClean="0"/>
              <a:pPr/>
              <a:t>‹#›</a:t>
            </a:fld>
            <a:endParaRPr lang="ru-RU"/>
          </a:p>
        </p:txBody>
      </p:sp>
    </p:spTree>
    <p:extLst>
      <p:ext uri="{BB962C8B-B14F-4D97-AF65-F5344CB8AC3E}">
        <p14:creationId xmlns:p14="http://schemas.microsoft.com/office/powerpoint/2010/main" val="139310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29" tIns="45714" rIns="91429" bIns="45714" rtlCol="0"/>
          <a:lstStyle>
            <a:lvl1pPr algn="r">
              <a:defRPr sz="1200"/>
            </a:lvl1pPr>
          </a:lstStyle>
          <a:p>
            <a:fld id="{48F198E2-19E9-48F7-81BF-3E68B08F6E24}" type="datetimeFigureOut">
              <a:rPr lang="ru-RU" smtClean="0"/>
              <a:pPr/>
              <a:t>03.10.2018</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9" tIns="45714" rIns="91429" bIns="45714"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29" tIns="45714" rIns="91429" bIns="457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29" tIns="45714" rIns="91429" bIns="45714"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3"/>
            <a:ext cx="2945659" cy="496332"/>
          </a:xfrm>
          <a:prstGeom prst="rect">
            <a:avLst/>
          </a:prstGeom>
        </p:spPr>
        <p:txBody>
          <a:bodyPr vert="horz" lIns="91429" tIns="45714" rIns="91429" bIns="45714" rtlCol="0" anchor="b"/>
          <a:lstStyle>
            <a:lvl1pPr algn="r">
              <a:defRPr sz="1200"/>
            </a:lvl1pPr>
          </a:lstStyle>
          <a:p>
            <a:fld id="{F070C96C-E352-4AFB-A977-BC7D8C2513D7}" type="slidenum">
              <a:rPr lang="ru-RU" smtClean="0"/>
              <a:pPr/>
              <a:t>‹#›</a:t>
            </a:fld>
            <a:endParaRPr lang="ru-RU"/>
          </a:p>
        </p:txBody>
      </p:sp>
    </p:spTree>
    <p:extLst>
      <p:ext uri="{BB962C8B-B14F-4D97-AF65-F5344CB8AC3E}">
        <p14:creationId xmlns:p14="http://schemas.microsoft.com/office/powerpoint/2010/main" val="30054020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351431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81803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4615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457200" y="205978"/>
            <a:ext cx="8229600" cy="421556"/>
          </a:xfrm>
        </p:spPr>
        <p:txBody>
          <a:bodyPr/>
          <a:lstStyle/>
          <a:p>
            <a:r>
              <a:rPr lang="ru-RU" dirty="0" smtClean="0"/>
              <a:t>ОБРАЗЕЦ ЗАГОЛОВКА</a:t>
            </a:r>
            <a:endParaRPr lang="ru-RU" dirty="0"/>
          </a:p>
        </p:txBody>
      </p:sp>
      <p:sp>
        <p:nvSpPr>
          <p:cNvPr id="3" name="Номер слайда 6"/>
          <p:cNvSpPr>
            <a:spLocks noGrp="1"/>
          </p:cNvSpPr>
          <p:nvPr>
            <p:ph type="sldNum" sz="quarter" idx="4"/>
          </p:nvPr>
        </p:nvSpPr>
        <p:spPr>
          <a:xfrm>
            <a:off x="6614864" y="4869657"/>
            <a:ext cx="2133600" cy="273844"/>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457200" y="205978"/>
            <a:ext cx="8229600" cy="421556"/>
          </a:xfrm>
        </p:spPr>
        <p:txBody>
          <a:bodyPr/>
          <a:lstStyle/>
          <a:p>
            <a:r>
              <a:rPr lang="ru-RU" dirty="0" smtClean="0"/>
              <a:t>ОБРАЗЕЦ ЗАГОЛОВКА</a:t>
            </a:r>
            <a:endParaRPr lang="ru-RU" dirty="0"/>
          </a:p>
        </p:txBody>
      </p:sp>
      <p:sp>
        <p:nvSpPr>
          <p:cNvPr id="3" name="Номер слайда 6"/>
          <p:cNvSpPr>
            <a:spLocks noGrp="1"/>
          </p:cNvSpPr>
          <p:nvPr>
            <p:ph type="sldNum" sz="quarter" idx="4"/>
          </p:nvPr>
        </p:nvSpPr>
        <p:spPr>
          <a:xfrm>
            <a:off x="6614864" y="4869657"/>
            <a:ext cx="2133600" cy="273844"/>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2" name="Номер слайда 6"/>
          <p:cNvSpPr>
            <a:spLocks noGrp="1"/>
          </p:cNvSpPr>
          <p:nvPr>
            <p:ph type="sldNum" sz="quarter" idx="4"/>
          </p:nvPr>
        </p:nvSpPr>
        <p:spPr>
          <a:xfrm>
            <a:off x="6614864" y="4869657"/>
            <a:ext cx="2133600" cy="273844"/>
          </a:xfrm>
          <a:prstGeom prst="rect">
            <a:avLst/>
          </a:prstGeom>
        </p:spPr>
        <p:txBody>
          <a:bodyPr/>
          <a:lstStyle>
            <a:lvl1pPr>
              <a:defRPr sz="1000">
                <a:solidFill>
                  <a:srgbClr val="1F497D"/>
                </a:solidFill>
              </a:defRPr>
            </a:lvl1pPr>
          </a:lstStyle>
          <a:p>
            <a:pPr algn="r"/>
            <a:fld id="{B19B0651-EE4F-4900-A07F-96A6BFA9D0F0}" type="slidenum">
              <a:rPr lang="ru-RU" smtClean="0"/>
              <a:pPr algn="r"/>
              <a:t>‹#›</a:t>
            </a:fld>
            <a:endParaRPr lang="ru-RU" dirty="0"/>
          </a:p>
        </p:txBody>
      </p:sp>
      <p:sp>
        <p:nvSpPr>
          <p:cNvPr id="3" name="Заголовок 1"/>
          <p:cNvSpPr>
            <a:spLocks noGrp="1"/>
          </p:cNvSpPr>
          <p:nvPr>
            <p:ph type="title" hasCustomPrompt="1"/>
          </p:nvPr>
        </p:nvSpPr>
        <p:spPr>
          <a:xfrm>
            <a:off x="457200" y="205978"/>
            <a:ext cx="8229600" cy="421556"/>
          </a:xfrm>
        </p:spPr>
        <p:txBody>
          <a:bodyPr/>
          <a:lstStyle/>
          <a:p>
            <a:r>
              <a:rPr lang="ru-RU" dirty="0" smtClean="0"/>
              <a:t>ОБРАЗЕЦ ЗАГОЛОВКА</a:t>
            </a:r>
            <a:endParaRPr lang="ru-RU"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2392721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2984000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399448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82127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31684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511089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25393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4623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C:\Users\makarovaoa\Desktop\шаблон презентации.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5660" cy="516460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B19B0651-EE4F-4900-A07F-96A6BFA9D0F0}" type="slidenum">
              <a:rPr lang="ru-RU" smtClean="0"/>
              <a:pPr algn="r"/>
              <a:t>‹#›</a:t>
            </a:fld>
            <a:endParaRPr lang="ru-RU" dirty="0"/>
          </a:p>
        </p:txBody>
      </p:sp>
    </p:spTree>
    <p:extLst>
      <p:ext uri="{BB962C8B-B14F-4D97-AF65-F5344CB8AC3E}">
        <p14:creationId xmlns:p14="http://schemas.microsoft.com/office/powerpoint/2010/main" val="187172626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36" r:id="rId13"/>
    <p:sldLayoutId id="2147483651" r:id="rId14"/>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97819"/>
            <a:ext cx="7772400" cy="1102519"/>
          </a:xfrm>
        </p:spPr>
        <p:txBody>
          <a:bodyPr/>
          <a:lstStyle/>
          <a:p>
            <a:endParaRPr lang="en-US"/>
          </a:p>
        </p:txBody>
      </p:sp>
      <p:pic>
        <p:nvPicPr>
          <p:cNvPr id="14" name="Picture 13" descr="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sp>
        <p:nvSpPr>
          <p:cNvPr id="16" name="Rectangle 15"/>
          <p:cNvSpPr/>
          <p:nvPr/>
        </p:nvSpPr>
        <p:spPr>
          <a:xfrm>
            <a:off x="193471" y="1700064"/>
            <a:ext cx="8836229" cy="2000548"/>
          </a:xfrm>
          <a:prstGeom prst="rect">
            <a:avLst/>
          </a:prstGeom>
        </p:spPr>
        <p:txBody>
          <a:bodyPr wrap="square">
            <a:spAutoFit/>
          </a:bodyPr>
          <a:lstStyle/>
          <a:p>
            <a:pPr algn="ctr"/>
            <a:r>
              <a:rPr lang="ru-RU" sz="3200" b="1" dirty="0">
                <a:solidFill>
                  <a:schemeClr val="bg1"/>
                </a:solidFill>
                <a:latin typeface="Arial Narrow"/>
                <a:cs typeface="Arial Narrow"/>
              </a:rPr>
              <a:t>Разработка комплексной методики ремедиации почвы, заражённой углеводородами с помощью деструкторов.</a:t>
            </a:r>
            <a:endParaRPr lang="ru-RU" sz="3200" dirty="0" smtClean="0">
              <a:solidFill>
                <a:schemeClr val="bg1"/>
              </a:solidFill>
              <a:latin typeface="Arial Narrow"/>
              <a:cs typeface="Arial Narrow"/>
            </a:endParaRPr>
          </a:p>
          <a:p>
            <a:pPr algn="ctr"/>
            <a:r>
              <a:rPr lang="ru-RU" sz="2800" dirty="0">
                <a:solidFill>
                  <a:schemeClr val="bg1">
                    <a:lumMod val="85000"/>
                  </a:schemeClr>
                </a:solidFill>
                <a:latin typeface="Arial Narrow"/>
                <a:cs typeface="Arial Narrow"/>
              </a:rPr>
              <a:t>Тема НИОКР: Рациональное природопользование</a:t>
            </a:r>
            <a:endParaRPr lang="ru-RU" sz="2800" dirty="0" smtClean="0">
              <a:solidFill>
                <a:schemeClr val="bg1">
                  <a:lumMod val="85000"/>
                </a:schemeClr>
              </a:solidFill>
              <a:latin typeface="Arial Narrow"/>
              <a:cs typeface="Arial Narrow"/>
            </a:endParaRPr>
          </a:p>
        </p:txBody>
      </p:sp>
      <p:pic>
        <p:nvPicPr>
          <p:cNvPr id="17" name="Picture 16"/>
          <p:cNvPicPr>
            <a:picLocks noChangeAspect="1"/>
          </p:cNvPicPr>
          <p:nvPr/>
        </p:nvPicPr>
        <p:blipFill>
          <a:blip r:embed="rId3" cstate="print"/>
          <a:stretch>
            <a:fillRect/>
          </a:stretch>
        </p:blipFill>
        <p:spPr>
          <a:xfrm>
            <a:off x="193471" y="113120"/>
            <a:ext cx="2938369" cy="1568374"/>
          </a:xfrm>
          <a:prstGeom prst="rect">
            <a:avLst/>
          </a:prstGeom>
        </p:spPr>
      </p:pic>
      <p:sp>
        <p:nvSpPr>
          <p:cNvPr id="2" name="Прямоугольник 1"/>
          <p:cNvSpPr/>
          <p:nvPr/>
        </p:nvSpPr>
        <p:spPr>
          <a:xfrm>
            <a:off x="4457700" y="3700612"/>
            <a:ext cx="4572000" cy="1200329"/>
          </a:xfrm>
          <a:prstGeom prst="rect">
            <a:avLst/>
          </a:prstGeom>
        </p:spPr>
        <p:txBody>
          <a:bodyPr>
            <a:spAutoFit/>
          </a:bodyPr>
          <a:lstStyle/>
          <a:p>
            <a:pPr algn="r"/>
            <a:r>
              <a:rPr lang="ru-RU" b="1" dirty="0">
                <a:solidFill>
                  <a:schemeClr val="bg1"/>
                </a:solidFill>
                <a:latin typeface="Arial Narrow" pitchFamily="34" charset="0"/>
              </a:rPr>
              <a:t>Руководитель НИОКР: </a:t>
            </a:r>
          </a:p>
          <a:p>
            <a:pPr algn="r"/>
            <a:r>
              <a:rPr lang="ru-RU" b="1" dirty="0" err="1">
                <a:solidFill>
                  <a:schemeClr val="bg1"/>
                </a:solidFill>
                <a:latin typeface="Arial Narrow" pitchFamily="34" charset="0"/>
              </a:rPr>
              <a:t>к.т.н</a:t>
            </a:r>
            <a:r>
              <a:rPr lang="ru-RU" b="1" dirty="0">
                <a:solidFill>
                  <a:schemeClr val="bg1"/>
                </a:solidFill>
                <a:latin typeface="Arial Narrow" pitchFamily="34" charset="0"/>
              </a:rPr>
              <a:t>, доцент кафедры: «Транспорт углеводородных ресурсов»</a:t>
            </a:r>
          </a:p>
          <a:p>
            <a:pPr algn="r"/>
            <a:r>
              <a:rPr lang="ru-RU" b="1" dirty="0">
                <a:solidFill>
                  <a:schemeClr val="bg1"/>
                </a:solidFill>
                <a:latin typeface="Arial Narrow" pitchFamily="34" charset="0"/>
              </a:rPr>
              <a:t>Берг Владимир Иванович</a:t>
            </a:r>
          </a:p>
        </p:txBody>
      </p:sp>
      <p:sp>
        <p:nvSpPr>
          <p:cNvPr id="3" name="Номер слайда 2"/>
          <p:cNvSpPr>
            <a:spLocks noGrp="1"/>
          </p:cNvSpPr>
          <p:nvPr>
            <p:ph type="sldNum" sz="quarter" idx="4"/>
          </p:nvPr>
        </p:nvSpPr>
        <p:spPr/>
        <p:txBody>
          <a:bodyPr/>
          <a:lstStyle/>
          <a:p>
            <a:pPr algn="r"/>
            <a:fld id="{B19B0651-EE4F-4900-A07F-96A6BFA9D0F0}" type="slidenum">
              <a:rPr lang="ru-RU" smtClean="0"/>
              <a:pPr algn="r"/>
              <a:t>1</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266170278"/>
              </p:ext>
            </p:extLst>
          </p:nvPr>
        </p:nvGraphicFramePr>
        <p:xfrm>
          <a:off x="3695700" y="4808459"/>
          <a:ext cx="6096000" cy="289382"/>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xmlns="" val="2868685372"/>
                    </a:ext>
                  </a:extLst>
                </a:gridCol>
                <a:gridCol w="3048000">
                  <a:extLst>
                    <a:ext uri="{9D8B030D-6E8A-4147-A177-3AD203B41FA5}">
                      <a16:colId xmlns:a16="http://schemas.microsoft.com/office/drawing/2014/main" xmlns="" val="441982225"/>
                    </a:ext>
                  </a:extLst>
                </a:gridCol>
              </a:tblGrid>
              <a:tr h="289382">
                <a:tc>
                  <a:txBody>
                    <a:bodyPr/>
                    <a:lstStyle/>
                    <a:p>
                      <a:endParaRPr lang="ru-RU" sz="1000" dirty="0">
                        <a:latin typeface="Arial" panose="020B0604020202020204" pitchFamily="34" charset="0"/>
                        <a:cs typeface="Arial" panose="020B0604020202020204" pitchFamily="34" charset="0"/>
                      </a:endParaRPr>
                    </a:p>
                  </a:txBody>
                  <a:tcPr/>
                </a:tc>
                <a:tc>
                  <a:txBody>
                    <a:bodyPr/>
                    <a:lstStyle/>
                    <a:p>
                      <a:r>
                        <a:rPr lang="ru-RU" sz="1000" dirty="0" smtClean="0">
                          <a:latin typeface="Arial" panose="020B0604020202020204" pitchFamily="34" charset="0"/>
                          <a:cs typeface="Arial" panose="020B0604020202020204" pitchFamily="34" charset="0"/>
                        </a:rPr>
                        <a:t>Подпись______________</a:t>
                      </a:r>
                      <a:endParaRPr lang="ru-RU"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18999113"/>
                  </a:ext>
                </a:extLst>
              </a:tr>
            </a:tbl>
          </a:graphicData>
        </a:graphic>
      </p:graphicFrame>
    </p:spTree>
    <p:extLst>
      <p:ext uri="{BB962C8B-B14F-4D97-AF65-F5344CB8AC3E}">
        <p14:creationId xmlns:p14="http://schemas.microsoft.com/office/powerpoint/2010/main" val="3868705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10</a:t>
            </a:fld>
            <a:endParaRPr lang="en-US" dirty="0"/>
          </a:p>
        </p:txBody>
      </p:sp>
      <p:sp>
        <p:nvSpPr>
          <p:cNvPr id="10" name="Заголовок 9"/>
          <p:cNvSpPr>
            <a:spLocks noGrp="1"/>
          </p:cNvSpPr>
          <p:nvPr>
            <p:ph type="title"/>
          </p:nvPr>
        </p:nvSpPr>
        <p:spPr>
          <a:xfrm>
            <a:off x="-203200" y="360344"/>
            <a:ext cx="7971503" cy="413454"/>
          </a:xfrm>
        </p:spPr>
        <p:txBody>
          <a:bodyPr>
            <a:normAutofit fontScale="90000"/>
          </a:bodyPr>
          <a:lstStyle/>
          <a:p>
            <a:r>
              <a:rPr lang="ru-RU" sz="3200" b="1" i="1" dirty="0">
                <a:solidFill>
                  <a:schemeClr val="tx2"/>
                </a:solidFill>
                <a:latin typeface="Arial Narrow" pitchFamily="34" charset="0"/>
              </a:rPr>
              <a:t>Объект, Методологическая основа и методы исследования</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8" name="Google Shape;181;p24"/>
          <p:cNvSpPr txBox="1">
            <a:spLocks/>
          </p:cNvSpPr>
          <p:nvPr/>
        </p:nvSpPr>
        <p:spPr>
          <a:xfrm>
            <a:off x="0" y="1048794"/>
            <a:ext cx="9144000" cy="3761853"/>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2396" indent="0" algn="ctr">
              <a:spcBef>
                <a:spcPts val="0"/>
              </a:spcBef>
              <a:buFont typeface="Arial" pitchFamily="34" charset="0"/>
              <a:buNone/>
            </a:pPr>
            <a:r>
              <a:rPr lang="ru-RU" sz="1500" spc="150" dirty="0" smtClean="0">
                <a:latin typeface="HelveticaNeueCyr" panose="020B0604020202020204" charset="-52"/>
              </a:rPr>
              <a:t>Методологическая основа-специально-научная. </a:t>
            </a:r>
          </a:p>
          <a:p>
            <a:pPr marL="152396" indent="0" algn="ctr">
              <a:spcBef>
                <a:spcPts val="0"/>
              </a:spcBef>
              <a:buFont typeface="Arial" pitchFamily="34" charset="0"/>
              <a:buNone/>
            </a:pPr>
            <a:r>
              <a:rPr lang="ru-RU" sz="1500" spc="150" dirty="0" smtClean="0">
                <a:latin typeface="HelveticaNeueCyr" panose="020B0604020202020204" charset="-52"/>
              </a:rPr>
              <a:t>Уровень: методология отдельных специальных наук.</a:t>
            </a:r>
          </a:p>
          <a:p>
            <a:pPr marL="152396" indent="0" algn="ctr">
              <a:spcBef>
                <a:spcPts val="0"/>
              </a:spcBef>
              <a:buFont typeface="Arial" pitchFamily="34" charset="0"/>
              <a:buNone/>
            </a:pPr>
            <a:r>
              <a:rPr lang="ru-RU" sz="1500" spc="150" dirty="0" smtClean="0">
                <a:latin typeface="HelveticaNeueCyr" panose="020B0604020202020204" charset="-52"/>
              </a:rPr>
              <a:t/>
            </a:r>
            <a:br>
              <a:rPr lang="ru-RU" sz="1500" spc="150" dirty="0" smtClean="0">
                <a:latin typeface="HelveticaNeueCyr" panose="020B0604020202020204" charset="-52"/>
              </a:rPr>
            </a:br>
            <a:r>
              <a:rPr lang="ru-RU" sz="1500" spc="150" dirty="0" smtClean="0">
                <a:latin typeface="HelveticaNeueCyr" panose="020B0604020202020204" charset="-52"/>
              </a:rPr>
              <a:t>Теоретические методы: анализ и обобщение специальной литературы, публикаций в периодических изданиях, посвященных изучению действия гуминовых препаратов на почвенные слои, моделирование проведения необходимых работ для выполнения НИОКР.</a:t>
            </a:r>
          </a:p>
          <a:p>
            <a:pPr marL="152396" indent="0" algn="ctr">
              <a:buFont typeface="Arial" pitchFamily="34" charset="0"/>
              <a:buNone/>
            </a:pPr>
            <a:endParaRPr lang="ru-RU" sz="1500" spc="150" dirty="0" smtClean="0">
              <a:latin typeface="HelveticaNeueCyr" panose="020B0604020202020204" charset="-52"/>
            </a:endParaRPr>
          </a:p>
          <a:p>
            <a:pPr marL="152396" indent="0" algn="ctr">
              <a:buFont typeface="Arial" pitchFamily="34" charset="0"/>
              <a:buNone/>
            </a:pPr>
            <a:r>
              <a:rPr lang="ru-RU" sz="1500" spc="150" dirty="0" smtClean="0">
                <a:latin typeface="HelveticaNeueCyr" panose="020B0604020202020204" charset="-52"/>
              </a:rPr>
              <a:t>Эмпирические методы: проведение доступных лабораторных экспериментов, тестирование различных концентраций и смесей с последующим наблюдением и фиксацией результатов.</a:t>
            </a:r>
          </a:p>
          <a:p>
            <a:pPr marL="152396" indent="0" algn="ctr">
              <a:buFont typeface="Arial" pitchFamily="34" charset="0"/>
              <a:buNone/>
            </a:pPr>
            <a:endParaRPr lang="ru-RU" sz="1500" spc="150" dirty="0" smtClean="0">
              <a:latin typeface="HelveticaNeueCyr" panose="020B0604020202020204" charset="-52"/>
            </a:endParaRPr>
          </a:p>
          <a:p>
            <a:pPr marL="152396" indent="0" algn="ctr">
              <a:buFont typeface="Arial" pitchFamily="34" charset="0"/>
              <a:buNone/>
            </a:pPr>
            <a:r>
              <a:rPr lang="ru-RU" sz="1500" spc="150" dirty="0" smtClean="0">
                <a:latin typeface="HelveticaNeueCyr" panose="020B0604020202020204" charset="-52"/>
              </a:rPr>
              <a:t>Методы статистической обработки (математический метод): сравнительный анализ результатов, качественный и количественный анализ статистических данных</a:t>
            </a:r>
            <a:r>
              <a:rPr lang="ru-RU" sz="1500" spc="150" dirty="0" smtClean="0">
                <a:latin typeface="+mj-lt"/>
              </a:rPr>
              <a:t>.</a:t>
            </a:r>
            <a:endParaRPr lang="ru-RU" sz="1500" spc="150" dirty="0">
              <a:latin typeface="+mj-l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2053174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11</a:t>
            </a:fld>
            <a:endParaRPr lang="en-US" dirty="0"/>
          </a:p>
        </p:txBody>
      </p:sp>
      <p:sp>
        <p:nvSpPr>
          <p:cNvPr id="10" name="Заголовок 9"/>
          <p:cNvSpPr>
            <a:spLocks noGrp="1"/>
          </p:cNvSpPr>
          <p:nvPr>
            <p:ph type="title"/>
          </p:nvPr>
        </p:nvSpPr>
        <p:spPr>
          <a:xfrm>
            <a:off x="84392" y="618611"/>
            <a:ext cx="7535608" cy="413454"/>
          </a:xfrm>
        </p:spPr>
        <p:txBody>
          <a:bodyPr>
            <a:normAutofit fontScale="90000"/>
          </a:bodyPr>
          <a:lstStyle/>
          <a:p>
            <a:r>
              <a:rPr lang="ru-RU" sz="3200" b="1" i="1" dirty="0">
                <a:solidFill>
                  <a:schemeClr val="tx2"/>
                </a:solidFill>
                <a:latin typeface="Arial Narrow" pitchFamily="34" charset="0"/>
              </a:rPr>
              <a:t>Динамика рекультивации </a:t>
            </a:r>
            <a:r>
              <a:rPr lang="ru-RU" sz="3200" b="1" i="1" dirty="0" err="1">
                <a:solidFill>
                  <a:schemeClr val="tx2"/>
                </a:solidFill>
                <a:latin typeface="Arial Narrow" pitchFamily="34" charset="0"/>
              </a:rPr>
              <a:t>нефтезагрязненных</a:t>
            </a:r>
            <a:r>
              <a:rPr lang="ru-RU" sz="3200" b="1" i="1" dirty="0">
                <a:solidFill>
                  <a:schemeClr val="tx2"/>
                </a:solidFill>
                <a:latin typeface="Arial Narrow" pitchFamily="34" charset="0"/>
              </a:rPr>
              <a:t> земель Ханты-Мансийского автономного округа (2011-2016 гг.)</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7" name="Диаграмма 6"/>
          <p:cNvGraphicFramePr/>
          <p:nvPr>
            <p:extLst>
              <p:ext uri="{D42A27DB-BD31-4B8C-83A1-F6EECF244321}">
                <p14:modId xmlns:p14="http://schemas.microsoft.com/office/powerpoint/2010/main" val="4144367063"/>
              </p:ext>
            </p:extLst>
          </p:nvPr>
        </p:nvGraphicFramePr>
        <p:xfrm>
          <a:off x="1533896" y="1531614"/>
          <a:ext cx="5781304" cy="3279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86953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12</a:t>
            </a:fld>
            <a:endParaRPr lang="en-US" dirty="0"/>
          </a:p>
        </p:txBody>
      </p:sp>
      <p:sp>
        <p:nvSpPr>
          <p:cNvPr id="10" name="Заголовок 9"/>
          <p:cNvSpPr>
            <a:spLocks noGrp="1"/>
          </p:cNvSpPr>
          <p:nvPr>
            <p:ph type="title"/>
          </p:nvPr>
        </p:nvSpPr>
        <p:spPr>
          <a:xfrm>
            <a:off x="84392" y="277525"/>
            <a:ext cx="7535608" cy="413454"/>
          </a:xfrm>
        </p:spPr>
        <p:txBody>
          <a:bodyPr>
            <a:noAutofit/>
          </a:bodyPr>
          <a:lstStyle/>
          <a:p>
            <a:r>
              <a:rPr lang="ru-RU" sz="2000" b="1" i="1" dirty="0">
                <a:solidFill>
                  <a:schemeClr val="tx2"/>
                </a:solidFill>
                <a:latin typeface="Arial Narrow" pitchFamily="34" charset="0"/>
              </a:rPr>
              <a:t>Аварийность нефтепроводов и площади загрязненных земель в Ханты-Мансийском автономном округе</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8" name="Таблица 7"/>
          <p:cNvGraphicFramePr>
            <a:graphicFrameLocks noGrp="1"/>
          </p:cNvGraphicFramePr>
          <p:nvPr>
            <p:extLst>
              <p:ext uri="{D42A27DB-BD31-4B8C-83A1-F6EECF244321}">
                <p14:modId xmlns:p14="http://schemas.microsoft.com/office/powerpoint/2010/main" val="1645789640"/>
              </p:ext>
            </p:extLst>
          </p:nvPr>
        </p:nvGraphicFramePr>
        <p:xfrm>
          <a:off x="108571" y="960914"/>
          <a:ext cx="8801100" cy="1956816"/>
        </p:xfrm>
        <a:graphic>
          <a:graphicData uri="http://schemas.openxmlformats.org/drawingml/2006/table">
            <a:tbl>
              <a:tblPr firstRow="1" firstCol="1" bandRow="1"/>
              <a:tblGrid>
                <a:gridCol w="1735516">
                  <a:extLst>
                    <a:ext uri="{9D8B030D-6E8A-4147-A177-3AD203B41FA5}">
                      <a16:colId xmlns:a16="http://schemas.microsoft.com/office/drawing/2014/main" xmlns="" val="2151053168"/>
                    </a:ext>
                  </a:extLst>
                </a:gridCol>
                <a:gridCol w="2226334">
                  <a:extLst>
                    <a:ext uri="{9D8B030D-6E8A-4147-A177-3AD203B41FA5}">
                      <a16:colId xmlns:a16="http://schemas.microsoft.com/office/drawing/2014/main" xmlns="" val="1994304233"/>
                    </a:ext>
                  </a:extLst>
                </a:gridCol>
                <a:gridCol w="2419625">
                  <a:extLst>
                    <a:ext uri="{9D8B030D-6E8A-4147-A177-3AD203B41FA5}">
                      <a16:colId xmlns:a16="http://schemas.microsoft.com/office/drawing/2014/main" xmlns="" val="1721023451"/>
                    </a:ext>
                  </a:extLst>
                </a:gridCol>
                <a:gridCol w="2419625">
                  <a:extLst>
                    <a:ext uri="{9D8B030D-6E8A-4147-A177-3AD203B41FA5}">
                      <a16:colId xmlns:a16="http://schemas.microsoft.com/office/drawing/2014/main" xmlns="" val="850304641"/>
                    </a:ext>
                  </a:extLst>
                </a:gridCol>
              </a:tblGrid>
              <a:tr h="180373">
                <a:tc rowSpan="2">
                  <a:txBody>
                    <a:bodyPr/>
                    <a:lstStyle/>
                    <a:p>
                      <a:pPr algn="ctr">
                        <a:lnSpc>
                          <a:spcPct val="107000"/>
                        </a:lnSpc>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Показатели</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338455" algn="ctr">
                        <a:lnSpc>
                          <a:spcPct val="107000"/>
                        </a:lnSpc>
                        <a:spcAft>
                          <a:spcPts val="0"/>
                        </a:spcAft>
                      </a:pPr>
                      <a:r>
                        <a:rPr lang="ru-RU" sz="1500">
                          <a:effectLst/>
                          <a:latin typeface="Times New Roman" panose="02020603050405020304" pitchFamily="18" charset="0"/>
                          <a:ea typeface="Calibri" panose="020F0502020204030204" pitchFamily="34" charset="0"/>
                          <a:cs typeface="Times New Roman" panose="02020603050405020304" pitchFamily="18" charset="0"/>
                        </a:rPr>
                        <a:t>Годы наблюдений</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683018700"/>
                  </a:ext>
                </a:extLst>
              </a:tr>
              <a:tr h="182420">
                <a:tc vMerge="1">
                  <a:txBody>
                    <a:bodyPr/>
                    <a:lstStyle/>
                    <a:p>
                      <a:endParaRPr lang="ru-RU"/>
                    </a:p>
                  </a:txBody>
                  <a:tcPr/>
                </a:tc>
                <a:tc>
                  <a:txBody>
                    <a:bodyPr/>
                    <a:lstStyle/>
                    <a:p>
                      <a:pPr indent="-158115" algn="ctr">
                        <a:lnSpc>
                          <a:spcPct val="107000"/>
                        </a:lnSpc>
                        <a:spcAft>
                          <a:spcPts val="0"/>
                        </a:spcAft>
                      </a:pPr>
                      <a:r>
                        <a:rPr lang="ru-RU" sz="1500" dirty="0" smtClean="0">
                          <a:effectLst/>
                          <a:latin typeface="Times New Roman" panose="02020603050405020304" pitchFamily="18" charset="0"/>
                          <a:ea typeface="Calibri" panose="020F0502020204030204" pitchFamily="34" charset="0"/>
                          <a:cs typeface="Times New Roman" panose="02020603050405020304" pitchFamily="18" charset="0"/>
                        </a:rPr>
                        <a:t>1980-1990</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0495" algn="ctr">
                        <a:lnSpc>
                          <a:spcPct val="107000"/>
                        </a:lnSpc>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1995-2005</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dirty="0" smtClean="0">
                          <a:effectLst/>
                          <a:latin typeface="Times New Roman" panose="02020603050405020304" pitchFamily="18" charset="0"/>
                          <a:ea typeface="Calibri" panose="020F0502020204030204" pitchFamily="34" charset="0"/>
                          <a:cs typeface="Times New Roman" panose="02020603050405020304" pitchFamily="18" charset="0"/>
                        </a:rPr>
                        <a:t>2011-2016</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66981492"/>
                  </a:ext>
                </a:extLst>
              </a:tr>
              <a:tr h="416782">
                <a:tc>
                  <a:txBody>
                    <a:bodyPr/>
                    <a:lstStyle/>
                    <a:p>
                      <a:pPr algn="ctr">
                        <a:lnSpc>
                          <a:spcPct val="107000"/>
                        </a:lnSpc>
                        <a:spcAft>
                          <a:spcPts val="0"/>
                        </a:spcAft>
                      </a:pPr>
                      <a:r>
                        <a:rPr lang="ru-RU" sz="1500">
                          <a:effectLst/>
                          <a:latin typeface="Times New Roman" panose="02020603050405020304" pitchFamily="18" charset="0"/>
                          <a:ea typeface="Calibri" panose="020F0502020204030204" pitchFamily="34" charset="0"/>
                          <a:cs typeface="Times New Roman" panose="02020603050405020304" pitchFamily="18" charset="0"/>
                        </a:rPr>
                        <a:t>Ежегодное количество аварий, шт.</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115" algn="ctr">
                        <a:lnSpc>
                          <a:spcPct val="107000"/>
                        </a:lnSpc>
                        <a:spcAft>
                          <a:spcPts val="0"/>
                        </a:spcAft>
                      </a:pPr>
                      <a:r>
                        <a:rPr lang="ru-RU" sz="1500">
                          <a:effectLst/>
                          <a:latin typeface="Times New Roman" panose="02020603050405020304" pitchFamily="18" charset="0"/>
                          <a:ea typeface="Calibri" panose="020F0502020204030204" pitchFamily="34" charset="0"/>
                          <a:cs typeface="Times New Roman" panose="02020603050405020304" pitchFamily="18" charset="0"/>
                        </a:rPr>
                        <a:t>150-250</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0495" algn="ctr">
                        <a:lnSpc>
                          <a:spcPct val="107000"/>
                        </a:lnSpc>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1500-2500</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500">
                          <a:effectLst/>
                          <a:latin typeface="Times New Roman" panose="02020603050405020304" pitchFamily="18" charset="0"/>
                          <a:ea typeface="Calibri" panose="020F0502020204030204" pitchFamily="34" charset="0"/>
                          <a:cs typeface="Times New Roman" panose="02020603050405020304" pitchFamily="18" charset="0"/>
                        </a:rPr>
                        <a:t>3500-5500</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5833164"/>
                  </a:ext>
                </a:extLst>
              </a:tr>
              <a:tr h="542879">
                <a:tc>
                  <a:txBody>
                    <a:bodyPr/>
                    <a:lstStyle/>
                    <a:p>
                      <a:pPr algn="ctr">
                        <a:lnSpc>
                          <a:spcPct val="107000"/>
                        </a:lnSpc>
                        <a:spcAft>
                          <a:spcPts val="0"/>
                        </a:spcAft>
                      </a:pPr>
                      <a:r>
                        <a:rPr lang="ru-RU" sz="1500">
                          <a:effectLst/>
                          <a:latin typeface="Times New Roman" panose="02020603050405020304" pitchFamily="18" charset="0"/>
                          <a:ea typeface="Calibri" panose="020F0502020204030204" pitchFamily="34" charset="0"/>
                          <a:cs typeface="Times New Roman" panose="02020603050405020304" pitchFamily="18" charset="0"/>
                        </a:rPr>
                        <a:t>Площади нефтяного загрязнения,га.</a:t>
                      </a:r>
                      <a:endParaRPr lang="ru-RU" sz="130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8115" algn="ctr">
                        <a:lnSpc>
                          <a:spcPct val="107000"/>
                        </a:lnSpc>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72-96</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0665" algn="ctr">
                        <a:lnSpc>
                          <a:spcPct val="107000"/>
                        </a:lnSpc>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172-256</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48920" algn="ctr">
                        <a:lnSpc>
                          <a:spcPct val="107000"/>
                        </a:lnSpc>
                        <a:spcAft>
                          <a:spcPts val="0"/>
                        </a:spcAft>
                      </a:pPr>
                      <a:r>
                        <a:rPr lang="ru-RU" sz="1500" dirty="0">
                          <a:effectLst/>
                          <a:latin typeface="Times New Roman" panose="02020603050405020304" pitchFamily="18" charset="0"/>
                          <a:ea typeface="Calibri" panose="020F0502020204030204" pitchFamily="34" charset="0"/>
                          <a:cs typeface="Times New Roman" panose="02020603050405020304" pitchFamily="18" charset="0"/>
                        </a:rPr>
                        <a:t>286-428</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0332" marR="80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7961863"/>
                  </a:ext>
                </a:extLst>
              </a:tr>
            </a:tbl>
          </a:graphicData>
        </a:graphic>
      </p:graphicFrame>
      <p:pic>
        <p:nvPicPr>
          <p:cNvPr id="9" name="Рисунок 8" descr="C:\Users\1\Desktop\IMG_7922.jpg"/>
          <p:cNvPicPr/>
          <p:nvPr/>
        </p:nvPicPr>
        <p:blipFill rotWithShape="1">
          <a:blip r:embed="rId2" cstate="print">
            <a:extLst>
              <a:ext uri="{28A0092B-C50C-407E-A947-70E740481C1C}">
                <a14:useLocalDpi xmlns:a14="http://schemas.microsoft.com/office/drawing/2010/main" val="0"/>
              </a:ext>
            </a:extLst>
          </a:blip>
          <a:srcRect t="10742" b="16418"/>
          <a:stretch/>
        </p:blipFill>
        <p:spPr bwMode="auto">
          <a:xfrm>
            <a:off x="5527023" y="2985824"/>
            <a:ext cx="2374011" cy="1338087"/>
          </a:xfrm>
          <a:prstGeom prst="rect">
            <a:avLst/>
          </a:prstGeom>
          <a:noFill/>
          <a:ln>
            <a:noFill/>
          </a:ln>
          <a:extLst>
            <a:ext uri="{53640926-AAD7-44D8-BBD7-CCE9431645EC}">
              <a14:shadowObscured xmlns:a14="http://schemas.microsoft.com/office/drawing/2010/main"/>
            </a:ext>
          </a:extLst>
        </p:spPr>
      </p:pic>
      <p:sp>
        <p:nvSpPr>
          <p:cNvPr id="11" name="Прямоугольник 10"/>
          <p:cNvSpPr/>
          <p:nvPr/>
        </p:nvSpPr>
        <p:spPr>
          <a:xfrm>
            <a:off x="5125193" y="4333022"/>
            <a:ext cx="3177673" cy="810478"/>
          </a:xfrm>
          <a:prstGeom prst="rect">
            <a:avLst/>
          </a:prstGeom>
        </p:spPr>
        <p:txBody>
          <a:bodyPr wrap="square">
            <a:spAutoFit/>
          </a:bodyPr>
          <a:lstStyle/>
          <a:p>
            <a:pPr algn="ctr">
              <a:spcAft>
                <a:spcPts val="0"/>
              </a:spcAft>
            </a:pPr>
            <a:r>
              <a:rPr lang="ru-RU" sz="2000" baseline="30000" dirty="0" err="1" smtClean="0">
                <a:latin typeface="Times New Roman" panose="02020603050405020304" pitchFamily="18" charset="0"/>
                <a:ea typeface="Calibri" panose="020F0502020204030204" pitchFamily="34" charset="0"/>
                <a:cs typeface="Times New Roman" panose="02020603050405020304" pitchFamily="18" charset="0"/>
              </a:rPr>
              <a:t>Нефтезагрязнённый</a:t>
            </a:r>
            <a:r>
              <a:rPr lang="ru-RU" sz="2000" baseline="30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участок на </a:t>
            </a:r>
            <a:r>
              <a:rPr lang="ru-RU" sz="2000" baseline="30000" dirty="0" err="1">
                <a:latin typeface="Times New Roman" panose="02020603050405020304" pitchFamily="18" charset="0"/>
                <a:ea typeface="Calibri" panose="020F0502020204030204" pitchFamily="34" charset="0"/>
                <a:cs typeface="Times New Roman" panose="02020603050405020304" pitchFamily="18" charset="0"/>
              </a:rPr>
              <a:t>Ватьеганском</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 </a:t>
            </a:r>
            <a:r>
              <a:rPr lang="ru-RU" sz="2000" baseline="30000" dirty="0" err="1" smtClean="0">
                <a:latin typeface="Times New Roman" panose="02020603050405020304" pitchFamily="18" charset="0"/>
                <a:ea typeface="Calibri" panose="020F0502020204030204" pitchFamily="34" charset="0"/>
                <a:cs typeface="Times New Roman" panose="02020603050405020304" pitchFamily="18" charset="0"/>
              </a:rPr>
              <a:t>месторождении,накрытый</a:t>
            </a:r>
            <a:r>
              <a:rPr lang="ru-RU" sz="2000" baseline="30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слоем </a:t>
            </a:r>
            <a:r>
              <a:rPr lang="ru-RU" sz="2000" baseline="30000" dirty="0" smtClean="0">
                <a:latin typeface="Times New Roman" panose="02020603050405020304" pitchFamily="18" charset="0"/>
                <a:ea typeface="Calibri" panose="020F0502020204030204" pitchFamily="34" charset="0"/>
                <a:cs typeface="Times New Roman" panose="02020603050405020304" pitchFamily="18" charset="0"/>
              </a:rPr>
              <a:t>дёрна</a:t>
            </a:r>
            <a:endParaRPr lang="ru-RU"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descr="C:\Users\1\Desktop\IMG_7919.jpg"/>
          <p:cNvPicPr/>
          <p:nvPr/>
        </p:nvPicPr>
        <p:blipFill rotWithShape="1">
          <a:blip r:embed="rId3" cstate="print">
            <a:extLst>
              <a:ext uri="{28A0092B-C50C-407E-A947-70E740481C1C}">
                <a14:useLocalDpi xmlns:a14="http://schemas.microsoft.com/office/drawing/2010/main" val="0"/>
              </a:ext>
            </a:extLst>
          </a:blip>
          <a:srcRect t="9581"/>
          <a:stretch/>
        </p:blipFill>
        <p:spPr bwMode="auto">
          <a:xfrm>
            <a:off x="1492458" y="2951923"/>
            <a:ext cx="1979623" cy="1334841"/>
          </a:xfrm>
          <a:prstGeom prst="rect">
            <a:avLst/>
          </a:prstGeom>
          <a:noFill/>
          <a:ln>
            <a:noFill/>
          </a:ln>
          <a:extLst>
            <a:ext uri="{53640926-AAD7-44D8-BBD7-CCE9431645EC}">
              <a14:shadowObscured xmlns:a14="http://schemas.microsoft.com/office/drawing/2010/main"/>
            </a:ext>
          </a:extLst>
        </p:spPr>
      </p:pic>
      <p:sp>
        <p:nvSpPr>
          <p:cNvPr id="13" name="Прямоугольник 12"/>
          <p:cNvSpPr/>
          <p:nvPr/>
        </p:nvSpPr>
        <p:spPr>
          <a:xfrm>
            <a:off x="1808046" y="4367077"/>
            <a:ext cx="1348446" cy="400110"/>
          </a:xfrm>
          <a:prstGeom prst="rect">
            <a:avLst/>
          </a:prstGeom>
        </p:spPr>
        <p:txBody>
          <a:bodyPr wrap="none">
            <a:spAutoFit/>
          </a:bodyPr>
          <a:lstStyle/>
          <a:p>
            <a:r>
              <a:rPr lang="ru-RU" sz="2000" baseline="30000" dirty="0" smtClean="0">
                <a:latin typeface="Times New Roman" panose="02020603050405020304" pitchFamily="18" charset="0"/>
                <a:ea typeface="Calibri" panose="020F0502020204030204" pitchFamily="34" charset="0"/>
              </a:rPr>
              <a:t>Вскрытая </a:t>
            </a:r>
            <a:r>
              <a:rPr lang="ru-RU" sz="2000" baseline="30000" dirty="0">
                <a:latin typeface="Times New Roman" panose="02020603050405020304" pitchFamily="18" charset="0"/>
                <a:ea typeface="Calibri" panose="020F0502020204030204" pitchFamily="34" charset="0"/>
              </a:rPr>
              <a:t>почва</a:t>
            </a:r>
            <a:endParaRPr lang="ru-RU" sz="2000" dirty="0"/>
          </a:p>
        </p:txBody>
      </p:sp>
      <p:graphicFrame>
        <p:nvGraphicFramePr>
          <p:cNvPr id="14" name="Таблица 13"/>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60241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13</a:t>
            </a:fld>
            <a:endParaRPr lang="en-US" dirty="0"/>
          </a:p>
        </p:txBody>
      </p:sp>
      <p:sp>
        <p:nvSpPr>
          <p:cNvPr id="10" name="Заголовок 9"/>
          <p:cNvSpPr>
            <a:spLocks noGrp="1"/>
          </p:cNvSpPr>
          <p:nvPr>
            <p:ph type="title"/>
          </p:nvPr>
        </p:nvSpPr>
        <p:spPr>
          <a:xfrm>
            <a:off x="84392" y="339211"/>
            <a:ext cx="7535608" cy="413454"/>
          </a:xfrm>
        </p:spPr>
        <p:txBody>
          <a:bodyPr>
            <a:normAutofit fontScale="90000"/>
          </a:bodyPr>
          <a:lstStyle/>
          <a:p>
            <a:r>
              <a:rPr lang="ru-RU" sz="3200" b="1" i="1" dirty="0">
                <a:solidFill>
                  <a:schemeClr val="tx2"/>
                </a:solidFill>
                <a:latin typeface="Arial Narrow" pitchFamily="34" charset="0"/>
              </a:rPr>
              <a:t>Предельно допустимая концентрация нефтепродуктов в почве</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8" name="Google Shape;181;p24"/>
          <p:cNvSpPr txBox="1">
            <a:spLocks/>
          </p:cNvSpPr>
          <p:nvPr/>
        </p:nvSpPr>
        <p:spPr>
          <a:xfrm>
            <a:off x="0" y="1137512"/>
            <a:ext cx="9144000" cy="396520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2396" indent="0" algn="ctr">
              <a:spcBef>
                <a:spcPts val="0"/>
              </a:spcBef>
              <a:buFont typeface="Arial" pitchFamily="34" charset="0"/>
              <a:buNone/>
            </a:pPr>
            <a:r>
              <a:rPr lang="ru-RU" sz="1600" spc="150" dirty="0" smtClean="0">
                <a:latin typeface="HelveticaNeueCyr" panose="020B0604020202020204" charset="-52"/>
              </a:rPr>
              <a:t>ПДК нефтепродуктов в России официально не установлено.</a:t>
            </a:r>
          </a:p>
          <a:p>
            <a:pPr marL="152396" indent="0" algn="ctr">
              <a:spcBef>
                <a:spcPts val="0"/>
              </a:spcBef>
              <a:buFont typeface="Arial" pitchFamily="34" charset="0"/>
              <a:buNone/>
            </a:pPr>
            <a:r>
              <a:rPr lang="ru-RU" sz="1600" spc="150" dirty="0" smtClean="0">
                <a:latin typeface="HelveticaNeueCyr" panose="020B0604020202020204" charset="-52"/>
              </a:rPr>
              <a:t>Для оценки загрязненности почвы принята классификация показателей уровня загрязнения по концентрации нефтепродуктов в почве:</a:t>
            </a:r>
          </a:p>
          <a:p>
            <a:pPr marL="152396" indent="0" algn="ctr">
              <a:spcBef>
                <a:spcPts val="0"/>
              </a:spcBef>
              <a:buFont typeface="Arial" pitchFamily="34" charset="0"/>
              <a:buNone/>
            </a:pPr>
            <a:endParaRPr lang="ru-RU" sz="1600" spc="150" dirty="0" smtClean="0">
              <a:latin typeface="HelveticaNeueCyr" panose="020B0604020202020204" charset="-52"/>
            </a:endParaRPr>
          </a:p>
          <a:p>
            <a:pPr marL="152396" indent="0" algn="ctr">
              <a:spcBef>
                <a:spcPts val="0"/>
              </a:spcBef>
              <a:buFont typeface="Arial" pitchFamily="34" charset="0"/>
              <a:buNone/>
            </a:pPr>
            <a:r>
              <a:rPr lang="ru-RU" sz="1600" spc="150" dirty="0" smtClean="0">
                <a:latin typeface="HelveticaNeueCyr" panose="020B0604020202020204" charset="-52"/>
              </a:rPr>
              <a:t>&lt;1000 мг/кг - допустимый уровень загрязнения; </a:t>
            </a:r>
          </a:p>
          <a:p>
            <a:pPr marL="152396" indent="0" algn="ctr">
              <a:spcBef>
                <a:spcPts val="0"/>
              </a:spcBef>
              <a:buFont typeface="Arial" pitchFamily="34" charset="0"/>
              <a:buNone/>
            </a:pPr>
            <a:r>
              <a:rPr lang="ru-RU" sz="1600" spc="150" dirty="0" smtClean="0">
                <a:latin typeface="HelveticaNeueCyr" panose="020B0604020202020204" charset="-52"/>
              </a:rPr>
              <a:t>1000-2000 мг/кг - низкий уровень загрязнения;</a:t>
            </a:r>
          </a:p>
          <a:p>
            <a:pPr marL="152396" indent="0" algn="ctr">
              <a:spcBef>
                <a:spcPts val="0"/>
              </a:spcBef>
              <a:buFont typeface="Arial" pitchFamily="34" charset="0"/>
              <a:buNone/>
            </a:pPr>
            <a:r>
              <a:rPr lang="ru-RU" sz="1600" spc="150" dirty="0" smtClean="0">
                <a:latin typeface="HelveticaNeueCyr" panose="020B0604020202020204" charset="-52"/>
              </a:rPr>
              <a:t>2000-3000 мг/кг - средний уровень загрязнения; </a:t>
            </a:r>
          </a:p>
          <a:p>
            <a:pPr marL="152396" indent="0" algn="ctr">
              <a:spcBef>
                <a:spcPts val="0"/>
              </a:spcBef>
              <a:buFont typeface="Arial" pitchFamily="34" charset="0"/>
              <a:buNone/>
            </a:pPr>
            <a:r>
              <a:rPr lang="ru-RU" sz="1600" spc="150" dirty="0" smtClean="0">
                <a:latin typeface="HelveticaNeueCyr" panose="020B0604020202020204" charset="-52"/>
              </a:rPr>
              <a:t>3000-5000 мг/кг - высокий уровень загрязнения;</a:t>
            </a:r>
          </a:p>
          <a:p>
            <a:pPr marL="152396" indent="0" algn="ctr">
              <a:spcBef>
                <a:spcPts val="0"/>
              </a:spcBef>
              <a:buFont typeface="Arial" pitchFamily="34" charset="0"/>
              <a:buNone/>
            </a:pPr>
            <a:r>
              <a:rPr lang="ru-RU" sz="1600" spc="150" dirty="0" smtClean="0">
                <a:latin typeface="HelveticaNeueCyr" panose="020B0604020202020204" charset="-52"/>
              </a:rPr>
              <a:t>&gt;5000 мг/кг - очень высокий уровень загрязнения. </a:t>
            </a:r>
          </a:p>
          <a:p>
            <a:pPr marL="152396" indent="0" algn="ctr">
              <a:spcBef>
                <a:spcPts val="0"/>
              </a:spcBef>
              <a:buFont typeface="Arial" pitchFamily="34" charset="0"/>
              <a:buNone/>
            </a:pPr>
            <a:endParaRPr lang="ru-RU" sz="1600" spc="150" dirty="0" smtClean="0">
              <a:latin typeface="HelveticaNeueCyr" panose="020B0604020202020204" charset="-52"/>
            </a:endParaRPr>
          </a:p>
          <a:p>
            <a:pPr marL="152396" indent="0" algn="ctr">
              <a:spcBef>
                <a:spcPts val="0"/>
              </a:spcBef>
              <a:buFont typeface="Arial" pitchFamily="34" charset="0"/>
              <a:buNone/>
            </a:pPr>
            <a:r>
              <a:rPr lang="ru-RU" sz="1600" spc="150" dirty="0" smtClean="0">
                <a:latin typeface="HelveticaNeueCyr" panose="020B0604020202020204" charset="-52"/>
              </a:rPr>
              <a:t>Единственный утвержденный документ:</a:t>
            </a:r>
          </a:p>
          <a:p>
            <a:pPr marL="152396" indent="0" algn="ctr">
              <a:spcBef>
                <a:spcPts val="0"/>
              </a:spcBef>
              <a:buFont typeface="Arial" pitchFamily="34" charset="0"/>
              <a:buNone/>
            </a:pPr>
            <a:r>
              <a:rPr lang="ru-RU" sz="1600" spc="150" dirty="0" smtClean="0">
                <a:latin typeface="HelveticaNeueCyr" panose="020B0604020202020204" charset="-52"/>
              </a:rPr>
              <a:t>Порядок определения размеров ущерба от загрязнения земель химическими веществами (утв. Роскомземом 10 ноября 1993 г. и Минприроды РФ 18 ноября 1993 г.)</a:t>
            </a:r>
            <a:endParaRPr lang="ru-RU" sz="1600" spc="150" dirty="0">
              <a:latin typeface="HelveticaNeueCyr" panose="020B0604020202020204" charset="-52"/>
            </a:endParaRPr>
          </a:p>
        </p:txBody>
      </p:sp>
      <p:graphicFrame>
        <p:nvGraphicFramePr>
          <p:cNvPr id="9" name="Таблица 8"/>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242856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14</a:t>
            </a:fld>
            <a:endParaRPr lang="en-US" dirty="0"/>
          </a:p>
        </p:txBody>
      </p:sp>
      <p:sp>
        <p:nvSpPr>
          <p:cNvPr id="10" name="Заголовок 9"/>
          <p:cNvSpPr>
            <a:spLocks noGrp="1"/>
          </p:cNvSpPr>
          <p:nvPr>
            <p:ph type="title"/>
          </p:nvPr>
        </p:nvSpPr>
        <p:spPr>
          <a:xfrm>
            <a:off x="84392" y="214268"/>
            <a:ext cx="7535608" cy="413454"/>
          </a:xfrm>
        </p:spPr>
        <p:txBody>
          <a:bodyPr>
            <a:normAutofit fontScale="90000"/>
          </a:bodyPr>
          <a:lstStyle/>
          <a:p>
            <a:r>
              <a:rPr lang="ru-RU" sz="3200" b="1" i="1" dirty="0">
                <a:solidFill>
                  <a:schemeClr val="tx2"/>
                </a:solidFill>
                <a:latin typeface="Arial Narrow" pitchFamily="34" charset="0"/>
              </a:rPr>
              <a:t>Информационная сноска </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7" name="Таблица 6"/>
          <p:cNvGraphicFramePr>
            <a:graphicFrameLocks noGrp="1"/>
          </p:cNvGraphicFramePr>
          <p:nvPr>
            <p:extLst>
              <p:ext uri="{D42A27DB-BD31-4B8C-83A1-F6EECF244321}">
                <p14:modId xmlns:p14="http://schemas.microsoft.com/office/powerpoint/2010/main" val="4058885053"/>
              </p:ext>
            </p:extLst>
          </p:nvPr>
        </p:nvGraphicFramePr>
        <p:xfrm>
          <a:off x="1118011" y="1077392"/>
          <a:ext cx="6501989" cy="1036320"/>
        </p:xfrm>
        <a:graphic>
          <a:graphicData uri="http://schemas.openxmlformats.org/drawingml/2006/table">
            <a:tbl>
              <a:tblPr firstRow="1" bandRow="1">
                <a:tableStyleId>{5C22544A-7EE6-4342-B048-85BDC9FD1C3A}</a:tableStyleId>
              </a:tblPr>
              <a:tblGrid>
                <a:gridCol w="597042">
                  <a:extLst>
                    <a:ext uri="{9D8B030D-6E8A-4147-A177-3AD203B41FA5}">
                      <a16:colId xmlns:a16="http://schemas.microsoft.com/office/drawing/2014/main" xmlns="" val="2042861792"/>
                    </a:ext>
                  </a:extLst>
                </a:gridCol>
                <a:gridCol w="608944">
                  <a:extLst>
                    <a:ext uri="{9D8B030D-6E8A-4147-A177-3AD203B41FA5}">
                      <a16:colId xmlns:a16="http://schemas.microsoft.com/office/drawing/2014/main" xmlns="" val="3264587760"/>
                    </a:ext>
                  </a:extLst>
                </a:gridCol>
                <a:gridCol w="584402">
                  <a:extLst>
                    <a:ext uri="{9D8B030D-6E8A-4147-A177-3AD203B41FA5}">
                      <a16:colId xmlns:a16="http://schemas.microsoft.com/office/drawing/2014/main" xmlns="" val="3020895736"/>
                    </a:ext>
                  </a:extLst>
                </a:gridCol>
                <a:gridCol w="587421">
                  <a:extLst>
                    <a:ext uri="{9D8B030D-6E8A-4147-A177-3AD203B41FA5}">
                      <a16:colId xmlns:a16="http://schemas.microsoft.com/office/drawing/2014/main" xmlns="" val="3449438258"/>
                    </a:ext>
                  </a:extLst>
                </a:gridCol>
                <a:gridCol w="577640">
                  <a:extLst>
                    <a:ext uri="{9D8B030D-6E8A-4147-A177-3AD203B41FA5}">
                      <a16:colId xmlns:a16="http://schemas.microsoft.com/office/drawing/2014/main" xmlns="" val="2432041175"/>
                    </a:ext>
                  </a:extLst>
                </a:gridCol>
                <a:gridCol w="591090">
                  <a:extLst>
                    <a:ext uri="{9D8B030D-6E8A-4147-A177-3AD203B41FA5}">
                      <a16:colId xmlns:a16="http://schemas.microsoft.com/office/drawing/2014/main" xmlns="" val="3061912752"/>
                    </a:ext>
                  </a:extLst>
                </a:gridCol>
                <a:gridCol w="591090">
                  <a:extLst>
                    <a:ext uri="{9D8B030D-6E8A-4147-A177-3AD203B41FA5}">
                      <a16:colId xmlns:a16="http://schemas.microsoft.com/office/drawing/2014/main" xmlns="" val="1393452801"/>
                    </a:ext>
                  </a:extLst>
                </a:gridCol>
                <a:gridCol w="591090">
                  <a:extLst>
                    <a:ext uri="{9D8B030D-6E8A-4147-A177-3AD203B41FA5}">
                      <a16:colId xmlns:a16="http://schemas.microsoft.com/office/drawing/2014/main" xmlns="" val="2433908212"/>
                    </a:ext>
                  </a:extLst>
                </a:gridCol>
                <a:gridCol w="591090">
                  <a:extLst>
                    <a:ext uri="{9D8B030D-6E8A-4147-A177-3AD203B41FA5}">
                      <a16:colId xmlns:a16="http://schemas.microsoft.com/office/drawing/2014/main" xmlns="" val="564660166"/>
                    </a:ext>
                  </a:extLst>
                </a:gridCol>
                <a:gridCol w="591090">
                  <a:extLst>
                    <a:ext uri="{9D8B030D-6E8A-4147-A177-3AD203B41FA5}">
                      <a16:colId xmlns:a16="http://schemas.microsoft.com/office/drawing/2014/main" xmlns="" val="1879787044"/>
                    </a:ext>
                  </a:extLst>
                </a:gridCol>
                <a:gridCol w="591090">
                  <a:extLst>
                    <a:ext uri="{9D8B030D-6E8A-4147-A177-3AD203B41FA5}">
                      <a16:colId xmlns:a16="http://schemas.microsoft.com/office/drawing/2014/main" xmlns="" val="1011549733"/>
                    </a:ext>
                  </a:extLst>
                </a:gridCol>
              </a:tblGrid>
              <a:tr h="518160">
                <a:tc>
                  <a:txBody>
                    <a:bodyPr/>
                    <a:lstStyle/>
                    <a:p>
                      <a:r>
                        <a:rPr lang="ru-RU" sz="1400" dirty="0" smtClean="0"/>
                        <a:t>2006</a:t>
                      </a:r>
                      <a:endParaRPr lang="ru-RU" sz="1400" dirty="0"/>
                    </a:p>
                  </a:txBody>
                  <a:tcPr/>
                </a:tc>
                <a:tc>
                  <a:txBody>
                    <a:bodyPr/>
                    <a:lstStyle/>
                    <a:p>
                      <a:r>
                        <a:rPr lang="ru-RU" sz="1400" dirty="0" smtClean="0"/>
                        <a:t>2007 </a:t>
                      </a:r>
                      <a:endParaRPr lang="ru-RU" sz="1400" dirty="0"/>
                    </a:p>
                  </a:txBody>
                  <a:tcPr/>
                </a:tc>
                <a:tc>
                  <a:txBody>
                    <a:bodyPr/>
                    <a:lstStyle/>
                    <a:p>
                      <a:r>
                        <a:rPr lang="ru-RU" sz="1400" dirty="0" smtClean="0"/>
                        <a:t>2008</a:t>
                      </a:r>
                      <a:endParaRPr lang="ru-RU" sz="1400" dirty="0"/>
                    </a:p>
                  </a:txBody>
                  <a:tcPr/>
                </a:tc>
                <a:tc>
                  <a:txBody>
                    <a:bodyPr/>
                    <a:lstStyle/>
                    <a:p>
                      <a:r>
                        <a:rPr lang="ru-RU" sz="1400" dirty="0" smtClean="0"/>
                        <a:t>2009</a:t>
                      </a:r>
                      <a:endParaRPr lang="ru-RU" sz="1400" dirty="0"/>
                    </a:p>
                  </a:txBody>
                  <a:tcPr/>
                </a:tc>
                <a:tc>
                  <a:txBody>
                    <a:bodyPr/>
                    <a:lstStyle/>
                    <a:p>
                      <a:r>
                        <a:rPr lang="ru-RU" sz="1400" dirty="0" smtClean="0"/>
                        <a:t>2010</a:t>
                      </a:r>
                      <a:endParaRPr lang="ru-RU" sz="1400" dirty="0"/>
                    </a:p>
                  </a:txBody>
                  <a:tcPr/>
                </a:tc>
                <a:tc>
                  <a:txBody>
                    <a:bodyPr/>
                    <a:lstStyle/>
                    <a:p>
                      <a:r>
                        <a:rPr lang="ru-RU" sz="1400" dirty="0" smtClean="0"/>
                        <a:t>2011</a:t>
                      </a:r>
                      <a:endParaRPr lang="ru-RU" sz="1400" dirty="0"/>
                    </a:p>
                  </a:txBody>
                  <a:tcPr/>
                </a:tc>
                <a:tc>
                  <a:txBody>
                    <a:bodyPr/>
                    <a:lstStyle/>
                    <a:p>
                      <a:r>
                        <a:rPr lang="ru-RU" sz="1400" dirty="0" smtClean="0"/>
                        <a:t>2012</a:t>
                      </a:r>
                      <a:endParaRPr lang="ru-RU" sz="1400" dirty="0"/>
                    </a:p>
                  </a:txBody>
                  <a:tcPr/>
                </a:tc>
                <a:tc>
                  <a:txBody>
                    <a:bodyPr/>
                    <a:lstStyle/>
                    <a:p>
                      <a:r>
                        <a:rPr lang="ru-RU" sz="1400" dirty="0" smtClean="0"/>
                        <a:t>2013</a:t>
                      </a:r>
                      <a:endParaRPr lang="ru-RU" sz="1400" dirty="0"/>
                    </a:p>
                  </a:txBody>
                  <a:tcPr/>
                </a:tc>
                <a:tc>
                  <a:txBody>
                    <a:bodyPr/>
                    <a:lstStyle/>
                    <a:p>
                      <a:r>
                        <a:rPr lang="ru-RU" sz="1400" dirty="0" smtClean="0"/>
                        <a:t>2014</a:t>
                      </a:r>
                      <a:endParaRPr lang="ru-RU" sz="1400" dirty="0"/>
                    </a:p>
                  </a:txBody>
                  <a:tcPr/>
                </a:tc>
                <a:tc>
                  <a:txBody>
                    <a:bodyPr/>
                    <a:lstStyle/>
                    <a:p>
                      <a:r>
                        <a:rPr lang="ru-RU" sz="1400" dirty="0" smtClean="0"/>
                        <a:t>2015</a:t>
                      </a:r>
                      <a:endParaRPr lang="ru-RU" sz="1400" dirty="0"/>
                    </a:p>
                  </a:txBody>
                  <a:tcPr/>
                </a:tc>
                <a:tc>
                  <a:txBody>
                    <a:bodyPr/>
                    <a:lstStyle/>
                    <a:p>
                      <a:r>
                        <a:rPr lang="ru-RU" sz="1400" dirty="0" smtClean="0"/>
                        <a:t>2016</a:t>
                      </a:r>
                      <a:endParaRPr lang="ru-RU" sz="1400" dirty="0"/>
                    </a:p>
                  </a:txBody>
                  <a:tcPr/>
                </a:tc>
                <a:extLst>
                  <a:ext uri="{0D108BD9-81ED-4DB2-BD59-A6C34878D82A}">
                    <a16:rowId xmlns:a16="http://schemas.microsoft.com/office/drawing/2014/main" xmlns="" val="812552693"/>
                  </a:ext>
                </a:extLst>
              </a:tr>
              <a:tr h="518160">
                <a:tc>
                  <a:txBody>
                    <a:bodyPr/>
                    <a:lstStyle/>
                    <a:p>
                      <a:r>
                        <a:rPr lang="ru-RU" sz="1100" dirty="0" smtClean="0"/>
                        <a:t>20816</a:t>
                      </a:r>
                      <a:endParaRPr lang="ru-RU" sz="1100" dirty="0"/>
                    </a:p>
                  </a:txBody>
                  <a:tcPr/>
                </a:tc>
                <a:tc>
                  <a:txBody>
                    <a:bodyPr/>
                    <a:lstStyle/>
                    <a:p>
                      <a:r>
                        <a:rPr lang="ru-RU" sz="1100" dirty="0" smtClean="0"/>
                        <a:t>19859</a:t>
                      </a:r>
                      <a:endParaRPr lang="ru-RU" sz="1100" dirty="0"/>
                    </a:p>
                  </a:txBody>
                  <a:tcPr/>
                </a:tc>
                <a:tc>
                  <a:txBody>
                    <a:bodyPr/>
                    <a:lstStyle/>
                    <a:p>
                      <a:r>
                        <a:rPr lang="ru-RU" sz="1100" dirty="0" smtClean="0"/>
                        <a:t>17378</a:t>
                      </a:r>
                      <a:endParaRPr lang="ru-RU" sz="1100" dirty="0"/>
                    </a:p>
                  </a:txBody>
                  <a:tcPr/>
                </a:tc>
                <a:tc>
                  <a:txBody>
                    <a:bodyPr/>
                    <a:lstStyle/>
                    <a:p>
                      <a:r>
                        <a:rPr lang="ru-RU" sz="1100" dirty="0" smtClean="0"/>
                        <a:t>16485</a:t>
                      </a:r>
                      <a:endParaRPr lang="ru-RU" sz="1100" dirty="0"/>
                    </a:p>
                  </a:txBody>
                  <a:tcPr/>
                </a:tc>
                <a:tc>
                  <a:txBody>
                    <a:bodyPr/>
                    <a:lstStyle/>
                    <a:p>
                      <a:r>
                        <a:rPr lang="ru-RU" sz="1100" dirty="0" smtClean="0"/>
                        <a:t>16915</a:t>
                      </a:r>
                      <a:endParaRPr lang="ru-RU" sz="1100" dirty="0"/>
                    </a:p>
                  </a:txBody>
                  <a:tcPr/>
                </a:tc>
                <a:tc>
                  <a:txBody>
                    <a:bodyPr/>
                    <a:lstStyle/>
                    <a:p>
                      <a:r>
                        <a:rPr lang="ru-RU" sz="1100" dirty="0" smtClean="0"/>
                        <a:t>14406</a:t>
                      </a:r>
                      <a:endParaRPr lang="ru-RU" sz="1100" dirty="0"/>
                    </a:p>
                  </a:txBody>
                  <a:tcPr/>
                </a:tc>
                <a:tc>
                  <a:txBody>
                    <a:bodyPr/>
                    <a:lstStyle/>
                    <a:p>
                      <a:r>
                        <a:rPr lang="ru-RU" sz="1100" dirty="0" smtClean="0"/>
                        <a:t>14105</a:t>
                      </a:r>
                      <a:endParaRPr lang="ru-RU" sz="1100" dirty="0"/>
                    </a:p>
                  </a:txBody>
                  <a:tcPr/>
                </a:tc>
                <a:tc>
                  <a:txBody>
                    <a:bodyPr/>
                    <a:lstStyle/>
                    <a:p>
                      <a:r>
                        <a:rPr lang="ru-RU" sz="1100" dirty="0" smtClean="0"/>
                        <a:t>12983</a:t>
                      </a:r>
                      <a:endParaRPr lang="ru-RU" sz="1100" dirty="0"/>
                    </a:p>
                  </a:txBody>
                  <a:tcPr/>
                </a:tc>
                <a:tc>
                  <a:txBody>
                    <a:bodyPr/>
                    <a:lstStyle/>
                    <a:p>
                      <a:r>
                        <a:rPr lang="ru-RU" sz="1100" dirty="0" smtClean="0"/>
                        <a:t>11709</a:t>
                      </a:r>
                      <a:endParaRPr lang="ru-RU" sz="1100" dirty="0"/>
                    </a:p>
                  </a:txBody>
                  <a:tcPr/>
                </a:tc>
                <a:tc>
                  <a:txBody>
                    <a:bodyPr/>
                    <a:lstStyle/>
                    <a:p>
                      <a:r>
                        <a:rPr lang="ru-RU" sz="1100" dirty="0" smtClean="0"/>
                        <a:t>11409</a:t>
                      </a:r>
                      <a:endParaRPr lang="ru-RU"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10504</a:t>
                      </a:r>
                    </a:p>
                    <a:p>
                      <a:endParaRPr lang="ru-RU" sz="1100" dirty="0"/>
                    </a:p>
                  </a:txBody>
                  <a:tcPr/>
                </a:tc>
                <a:extLst>
                  <a:ext uri="{0D108BD9-81ED-4DB2-BD59-A6C34878D82A}">
                    <a16:rowId xmlns:a16="http://schemas.microsoft.com/office/drawing/2014/main" xmlns="" val="881183902"/>
                  </a:ext>
                </a:extLst>
              </a:tr>
            </a:tbl>
          </a:graphicData>
        </a:graphic>
      </p:graphicFrame>
      <mc:AlternateContent xmlns:mc="http://schemas.openxmlformats.org/markup-compatibility/2006">
        <mc:Choice xmlns:a14="http://schemas.microsoft.com/office/drawing/2010/main" Requires="a14">
          <p:sp>
            <p:nvSpPr>
              <p:cNvPr id="9" name="TextBox 8"/>
              <p:cNvSpPr txBox="1"/>
              <p:nvPr/>
            </p:nvSpPr>
            <p:spPr>
              <a:xfrm>
                <a:off x="1258500" y="2658805"/>
                <a:ext cx="6221010" cy="2235548"/>
              </a:xfrm>
              <a:prstGeom prst="rect">
                <a:avLst/>
              </a:prstGeom>
              <a:noFill/>
            </p:spPr>
            <p:txBody>
              <a:bodyPr wrap="square" lIns="0" tIns="0" rIns="0" bIns="0" rtlCol="0">
                <a:spAutoFit/>
              </a:bodyPr>
              <a:lstStyle/>
              <a:p>
                <a:r>
                  <a:rPr lang="ru-RU" spc="150" dirty="0">
                    <a:latin typeface="+mj-lt"/>
                  </a:rPr>
                  <a:t>Расчет концентрации клеток продуцента в пересчете на 1 куб. м </a:t>
                </a:r>
                <a:r>
                  <a:rPr lang="ru-RU" spc="150" dirty="0" smtClean="0">
                    <a:latin typeface="+mj-lt"/>
                  </a:rPr>
                  <a:t>почвы</a:t>
                </a:r>
                <a:endParaRPr lang="ru-RU" b="0" i="1" spc="150" dirty="0" smtClean="0">
                  <a:latin typeface="+mj-lt"/>
                </a:endParaRPr>
              </a:p>
              <a:p>
                <a:pPr/>
                <a14:m>
                  <m:oMathPara xmlns:m="http://schemas.openxmlformats.org/officeDocument/2006/math">
                    <m:oMathParaPr>
                      <m:jc m:val="centerGroup"/>
                    </m:oMathParaPr>
                    <m:oMath xmlns:m="http://schemas.openxmlformats.org/officeDocument/2006/math">
                      <m:r>
                        <a:rPr lang="en-US" b="0" i="1" spc="150" smtClean="0">
                          <a:latin typeface="Cambria Math" panose="02040503050406030204" pitchFamily="18" charset="0"/>
                        </a:rPr>
                        <m:t>𝑋</m:t>
                      </m:r>
                      <m:r>
                        <a:rPr lang="en-US" b="0" i="1" spc="150" smtClean="0">
                          <a:latin typeface="Cambria Math" panose="02040503050406030204" pitchFamily="18" charset="0"/>
                        </a:rPr>
                        <m:t>=</m:t>
                      </m:r>
                      <m:f>
                        <m:fPr>
                          <m:ctrlPr>
                            <a:rPr lang="en-US" b="0" i="1" spc="150" smtClean="0">
                              <a:latin typeface="Cambria Math"/>
                            </a:rPr>
                          </m:ctrlPr>
                        </m:fPr>
                        <m:num>
                          <m:r>
                            <a:rPr lang="en-US" b="0" i="1" spc="150" smtClean="0">
                              <a:latin typeface="Cambria Math" panose="02040503050406030204" pitchFamily="18" charset="0"/>
                            </a:rPr>
                            <m:t>𝑁</m:t>
                          </m:r>
                          <m:r>
                            <a:rPr lang="en-US" b="0" i="1" spc="150" smtClean="0">
                              <a:latin typeface="Cambria Math" panose="02040503050406030204" pitchFamily="18" charset="0"/>
                            </a:rPr>
                            <m:t>∗1450</m:t>
                          </m:r>
                        </m:num>
                        <m:den>
                          <m:r>
                            <a:rPr lang="en-US" b="0" i="1" spc="150" smtClean="0">
                              <a:latin typeface="Cambria Math" panose="02040503050406030204" pitchFamily="18" charset="0"/>
                            </a:rPr>
                            <m:t>𝑉</m:t>
                          </m:r>
                        </m:den>
                      </m:f>
                      <m:r>
                        <a:rPr lang="en-US" b="0" i="1" spc="150" smtClean="0">
                          <a:latin typeface="Cambria Math" panose="02040503050406030204" pitchFamily="18" charset="0"/>
                        </a:rPr>
                        <m:t>,</m:t>
                      </m:r>
                      <m:f>
                        <m:fPr>
                          <m:ctrlPr>
                            <a:rPr lang="ru-RU" b="0" i="1" spc="150" smtClean="0">
                              <a:latin typeface="Cambria Math"/>
                            </a:rPr>
                          </m:ctrlPr>
                        </m:fPr>
                        <m:num>
                          <m:r>
                            <a:rPr lang="ru-RU" b="0" i="1" spc="150" smtClean="0">
                              <a:latin typeface="Cambria Math" panose="02040503050406030204" pitchFamily="18" charset="0"/>
                            </a:rPr>
                            <m:t>ккг</m:t>
                          </m:r>
                        </m:num>
                        <m:den>
                          <m:r>
                            <a:rPr lang="ru-RU" b="0" i="1" spc="150" smtClean="0">
                              <a:latin typeface="Cambria Math" panose="02040503050406030204" pitchFamily="18" charset="0"/>
                            </a:rPr>
                            <m:t>куб.м</m:t>
                          </m:r>
                        </m:den>
                      </m:f>
                    </m:oMath>
                  </m:oMathPara>
                </a14:m>
                <a:r>
                  <a:rPr lang="ru-RU" spc="150" dirty="0" smtClean="0">
                    <a:latin typeface="HelveticaNeueCyr" panose="020B0604020202020204" charset="-52"/>
                  </a:rPr>
                  <a:t/>
                </a:r>
                <a:br>
                  <a:rPr lang="ru-RU" spc="150" dirty="0" smtClean="0">
                    <a:latin typeface="HelveticaNeueCyr" panose="020B0604020202020204" charset="-52"/>
                  </a:rPr>
                </a:br>
                <a:r>
                  <a:rPr lang="ru-RU" spc="150" dirty="0" smtClean="0">
                    <a:latin typeface="HelveticaNeueCyr" panose="020B0604020202020204" charset="-52"/>
                  </a:rPr>
                  <a:t/>
                </a:r>
                <a:br>
                  <a:rPr lang="ru-RU" spc="150" dirty="0" smtClean="0">
                    <a:latin typeface="HelveticaNeueCyr" panose="020B0604020202020204" charset="-52"/>
                  </a:rPr>
                </a:br>
                <a:r>
                  <a:rPr lang="ru-RU" spc="150" dirty="0">
                    <a:latin typeface="+mj-lt"/>
                  </a:rPr>
                  <a:t>50-60% С</a:t>
                </a:r>
                <a:r>
                  <a:rPr lang="ru-RU" spc="150" dirty="0" smtClean="0">
                    <a:latin typeface="+mj-lt"/>
                  </a:rPr>
                  <a:t>, </a:t>
                </a:r>
                <a:r>
                  <a:rPr lang="ru-RU" spc="150" dirty="0">
                    <a:latin typeface="+mj-lt"/>
                  </a:rPr>
                  <a:t>2-6% Н</a:t>
                </a:r>
                <a:r>
                  <a:rPr lang="ru-RU" spc="150" dirty="0" smtClean="0">
                    <a:latin typeface="+mj-lt"/>
                  </a:rPr>
                  <a:t>, </a:t>
                </a:r>
                <a:r>
                  <a:rPr lang="ru-RU" spc="150" dirty="0">
                    <a:latin typeface="+mj-lt"/>
                  </a:rPr>
                  <a:t>31-40% О</a:t>
                </a:r>
                <a:r>
                  <a:rPr lang="ru-RU" spc="150" dirty="0" smtClean="0">
                    <a:latin typeface="+mj-lt"/>
                  </a:rPr>
                  <a:t> </a:t>
                </a:r>
                <a:r>
                  <a:rPr lang="ru-RU" spc="150" dirty="0">
                    <a:latin typeface="+mj-lt"/>
                  </a:rPr>
                  <a:t>и </a:t>
                </a:r>
                <a:r>
                  <a:rPr lang="ru-RU" spc="150" dirty="0" smtClean="0">
                    <a:latin typeface="+mj-lt"/>
                  </a:rPr>
                  <a:t>2-6%</a:t>
                </a:r>
                <a:r>
                  <a:rPr lang="en-US" spc="150" dirty="0" smtClean="0">
                    <a:latin typeface="+mj-lt"/>
                  </a:rPr>
                  <a:t> N - </a:t>
                </a:r>
                <a:r>
                  <a:rPr lang="ru-RU" spc="150" dirty="0" err="1" smtClean="0">
                    <a:latin typeface="+mj-lt"/>
                  </a:rPr>
                  <a:t>Гумат</a:t>
                </a:r>
                <a:r>
                  <a:rPr lang="ru-RU" spc="150" dirty="0" smtClean="0">
                    <a:latin typeface="+mj-lt"/>
                  </a:rPr>
                  <a:t/>
                </a:r>
                <a:br>
                  <a:rPr lang="ru-RU" spc="150" dirty="0" smtClean="0">
                    <a:latin typeface="+mj-lt"/>
                  </a:rPr>
                </a:br>
                <a:r>
                  <a:rPr lang="pt-BR" spc="150" dirty="0" smtClean="0">
                    <a:latin typeface="+mj-lt"/>
                  </a:rPr>
                  <a:t>NHO</a:t>
                </a:r>
                <a:r>
                  <a:rPr lang="pt-BR" spc="150" baseline="-25000" dirty="0" smtClean="0">
                    <a:latin typeface="+mj-lt"/>
                  </a:rPr>
                  <a:t>2</a:t>
                </a:r>
                <a:r>
                  <a:rPr lang="pt-BR" spc="150" dirty="0" smtClean="0">
                    <a:latin typeface="+mj-lt"/>
                  </a:rPr>
                  <a:t>SO</a:t>
                </a:r>
                <a:r>
                  <a:rPr lang="pt-BR" spc="150" baseline="-25000" dirty="0" smtClean="0">
                    <a:latin typeface="+mj-lt"/>
                  </a:rPr>
                  <a:t>4</a:t>
                </a:r>
                <a:r>
                  <a:rPr lang="pt-BR" spc="150" dirty="0">
                    <a:latin typeface="+mj-lt"/>
                  </a:rPr>
                  <a:t> - </a:t>
                </a:r>
                <a:r>
                  <a:rPr lang="ru-RU" spc="150" dirty="0" smtClean="0">
                    <a:latin typeface="+mj-lt"/>
                  </a:rPr>
                  <a:t>65%</a:t>
                </a:r>
                <a:r>
                  <a:rPr lang="pt-BR" spc="150" dirty="0" smtClean="0">
                    <a:latin typeface="+mj-lt"/>
                  </a:rPr>
                  <a:t>; </a:t>
                </a:r>
                <a:r>
                  <a:rPr lang="pt-BR" spc="150" dirty="0">
                    <a:latin typeface="+mj-lt"/>
                  </a:rPr>
                  <a:t>КН</a:t>
                </a:r>
                <a:r>
                  <a:rPr lang="pt-BR" spc="150" baseline="-25000" dirty="0">
                    <a:latin typeface="+mj-lt"/>
                  </a:rPr>
                  <a:t>2</a:t>
                </a:r>
                <a:r>
                  <a:rPr lang="pt-BR" spc="150" dirty="0">
                    <a:latin typeface="+mj-lt"/>
                  </a:rPr>
                  <a:t>PO</a:t>
                </a:r>
                <a:r>
                  <a:rPr lang="pt-BR" spc="150" baseline="-25000" dirty="0">
                    <a:latin typeface="+mj-lt"/>
                  </a:rPr>
                  <a:t>4</a:t>
                </a:r>
                <a:r>
                  <a:rPr lang="pt-BR" spc="150" dirty="0">
                    <a:latin typeface="+mj-lt"/>
                  </a:rPr>
                  <a:t> </a:t>
                </a:r>
                <a:r>
                  <a:rPr lang="pt-BR" spc="150" dirty="0" smtClean="0">
                    <a:latin typeface="+mj-lt"/>
                  </a:rPr>
                  <a:t>-</a:t>
                </a:r>
                <a:r>
                  <a:rPr lang="ru-RU" spc="150" dirty="0" smtClean="0">
                    <a:latin typeface="+mj-lt"/>
                  </a:rPr>
                  <a:t>32%</a:t>
                </a:r>
                <a:r>
                  <a:rPr lang="pt-BR" spc="150" dirty="0" smtClean="0">
                    <a:latin typeface="+mj-lt"/>
                  </a:rPr>
                  <a:t> ; </a:t>
                </a:r>
                <a:r>
                  <a:rPr lang="pt-BR" spc="150" dirty="0">
                    <a:latin typeface="+mj-lt"/>
                  </a:rPr>
                  <a:t>MgSO</a:t>
                </a:r>
                <a:r>
                  <a:rPr lang="pt-BR" spc="150" baseline="-25000" dirty="0">
                    <a:latin typeface="+mj-lt"/>
                  </a:rPr>
                  <a:t>4</a:t>
                </a:r>
                <a:r>
                  <a:rPr lang="pt-BR" spc="150" dirty="0">
                    <a:latin typeface="+mj-lt"/>
                  </a:rPr>
                  <a:t>×7H</a:t>
                </a:r>
                <a:r>
                  <a:rPr lang="pt-BR" spc="150" baseline="-25000" dirty="0">
                    <a:latin typeface="+mj-lt"/>
                  </a:rPr>
                  <a:t>2</a:t>
                </a:r>
                <a:r>
                  <a:rPr lang="pt-BR" spc="150" dirty="0">
                    <a:latin typeface="+mj-lt"/>
                  </a:rPr>
                  <a:t>O </a:t>
                </a:r>
                <a:r>
                  <a:rPr lang="pt-BR" spc="150" dirty="0" smtClean="0">
                    <a:latin typeface="+mj-lt"/>
                  </a:rPr>
                  <a:t>– </a:t>
                </a:r>
                <a:r>
                  <a:rPr lang="ru-RU" spc="150" dirty="0" smtClean="0">
                    <a:latin typeface="+mj-lt"/>
                  </a:rPr>
                  <a:t>3% - </a:t>
                </a:r>
                <a:r>
                  <a:rPr lang="en-US" spc="150" dirty="0" err="1">
                    <a:latin typeface="+mj-lt"/>
                  </a:rPr>
                  <a:t>Penicillium</a:t>
                </a:r>
                <a:r>
                  <a:rPr lang="en-US" spc="150" dirty="0">
                    <a:latin typeface="+mj-lt"/>
                  </a:rPr>
                  <a:t> </a:t>
                </a:r>
                <a:r>
                  <a:rPr lang="en-US" spc="150" dirty="0" err="1">
                    <a:latin typeface="+mj-lt"/>
                  </a:rPr>
                  <a:t>funiculosum</a:t>
                </a:r>
                <a:endParaRPr lang="ru-RU" spc="150" dirty="0">
                  <a:latin typeface="+mj-lt"/>
                </a:endParaRPr>
              </a:p>
            </p:txBody>
          </p:sp>
        </mc:Choice>
        <mc:Fallback>
          <p:sp>
            <p:nvSpPr>
              <p:cNvPr id="9" name="TextBox 8"/>
              <p:cNvSpPr txBox="1">
                <a:spLocks noRot="1" noChangeAspect="1" noMove="1" noResize="1" noEditPoints="1" noAdjustHandles="1" noChangeArrowheads="1" noChangeShapeType="1" noTextEdit="1"/>
              </p:cNvSpPr>
              <p:nvPr/>
            </p:nvSpPr>
            <p:spPr>
              <a:xfrm>
                <a:off x="1258500" y="2658805"/>
                <a:ext cx="6221010" cy="2235548"/>
              </a:xfrm>
              <a:prstGeom prst="rect">
                <a:avLst/>
              </a:prstGeom>
              <a:blipFill rotWithShape="1">
                <a:blip r:embed="rId2"/>
                <a:stretch>
                  <a:fillRect l="-2253" t="-3270" r="-1665" b="-5450"/>
                </a:stretch>
              </a:blipFill>
            </p:spPr>
            <p:txBody>
              <a:bodyPr/>
              <a:lstStyle/>
              <a:p>
                <a:r>
                  <a:rPr lang="ru-RU">
                    <a:noFill/>
                  </a:rPr>
                  <a:t> </a:t>
                </a:r>
              </a:p>
            </p:txBody>
          </p:sp>
        </mc:Fallback>
      </mc:AlternateContent>
      <p:sp>
        <p:nvSpPr>
          <p:cNvPr id="11" name="TextBox 10"/>
          <p:cNvSpPr txBox="1"/>
          <p:nvPr/>
        </p:nvSpPr>
        <p:spPr>
          <a:xfrm>
            <a:off x="2162134" y="627722"/>
            <a:ext cx="5317376" cy="307777"/>
          </a:xfrm>
          <a:prstGeom prst="rect">
            <a:avLst/>
          </a:prstGeom>
          <a:noFill/>
        </p:spPr>
        <p:txBody>
          <a:bodyPr wrap="square" rtlCol="0">
            <a:spAutoFit/>
          </a:bodyPr>
          <a:lstStyle/>
          <a:p>
            <a:r>
              <a:rPr lang="ru-RU" dirty="0"/>
              <a:t>Порывы нефтепроводов в России, случай</a:t>
            </a:r>
          </a:p>
        </p:txBody>
      </p:sp>
      <p:graphicFrame>
        <p:nvGraphicFramePr>
          <p:cNvPr id="12" name="Таблица 11"/>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40729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15</a:t>
            </a:fld>
            <a:endParaRPr lang="en-US" dirty="0"/>
          </a:p>
        </p:txBody>
      </p:sp>
      <p:sp>
        <p:nvSpPr>
          <p:cNvPr id="10" name="Заголовок 9"/>
          <p:cNvSpPr>
            <a:spLocks noGrp="1"/>
          </p:cNvSpPr>
          <p:nvPr>
            <p:ph type="title"/>
          </p:nvPr>
        </p:nvSpPr>
        <p:spPr>
          <a:xfrm>
            <a:off x="84392" y="214268"/>
            <a:ext cx="7535608" cy="413454"/>
          </a:xfrm>
        </p:spPr>
        <p:txBody>
          <a:bodyPr>
            <a:normAutofit fontScale="90000"/>
          </a:bodyPr>
          <a:lstStyle/>
          <a:p>
            <a:r>
              <a:rPr lang="ru-RU" sz="3200" b="1" i="1" dirty="0">
                <a:solidFill>
                  <a:schemeClr val="tx2"/>
                </a:solidFill>
                <a:latin typeface="Arial Narrow" pitchFamily="34" charset="0"/>
              </a:rPr>
              <a:t>Сущность и новизна НИОКР</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7" name="Google Shape;150;p22"/>
          <p:cNvSpPr txBox="1">
            <a:spLocks/>
          </p:cNvSpPr>
          <p:nvPr/>
        </p:nvSpPr>
        <p:spPr>
          <a:xfrm>
            <a:off x="414512" y="878357"/>
            <a:ext cx="8272287" cy="3932289"/>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ru-RU" sz="2000" spc="150" dirty="0" smtClean="0">
                <a:latin typeface="HelveticaNeueCyr" panose="020B0604020202020204" charset="-52"/>
              </a:rPr>
              <a:t>Проект рекомендован к патентованию; </a:t>
            </a:r>
          </a:p>
          <a:p>
            <a:pPr marL="285750" indent="-285750"/>
            <a:r>
              <a:rPr lang="ru-RU" sz="2000" spc="150" dirty="0" smtClean="0">
                <a:latin typeface="HelveticaNeueCyr" panose="020B0604020202020204" charset="-52"/>
              </a:rPr>
              <a:t>Работа с разными видами почвы и климатическими условиями; </a:t>
            </a:r>
          </a:p>
          <a:p>
            <a:pPr marL="285750" indent="-285750"/>
            <a:r>
              <a:rPr lang="ru-RU" sz="2000" spc="150" dirty="0" smtClean="0">
                <a:latin typeface="HelveticaNeueCyr" panose="020B0604020202020204" charset="-52"/>
              </a:rPr>
              <a:t>Ускорение очищение и регенерация почвы;</a:t>
            </a:r>
          </a:p>
          <a:p>
            <a:pPr marL="285750" indent="-285750"/>
            <a:r>
              <a:rPr lang="ru-RU" sz="2000" spc="150" dirty="0" smtClean="0">
                <a:latin typeface="HelveticaNeueCyr" panose="020B0604020202020204" charset="-52"/>
              </a:rPr>
              <a:t>Обработанный участок при повторной аварии не требует обработки в связи с повышенной регенерацией почв; </a:t>
            </a:r>
          </a:p>
          <a:p>
            <a:pPr marL="285750" indent="-285750"/>
            <a:r>
              <a:rPr lang="ru-RU" sz="2000" spc="150" dirty="0" smtClean="0">
                <a:latin typeface="HelveticaNeueCyr" panose="020B0604020202020204" charset="-52"/>
              </a:rPr>
              <a:t>Различные способы доставки полезного материала на аварийные участки почвы.</a:t>
            </a:r>
          </a:p>
          <a:p>
            <a:pPr marL="285750" indent="-285750"/>
            <a:endParaRPr lang="ru-RU" sz="1600" spc="150" dirty="0">
              <a:latin typeface="+mj-l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9672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19044" t="568" r="61619" b="-568"/>
          <a:stretch/>
        </p:blipFill>
        <p:spPr>
          <a:xfrm>
            <a:off x="7814597" y="668510"/>
            <a:ext cx="1329403" cy="4474990"/>
          </a:xfrm>
          <a:prstGeom prst="rect">
            <a:avLst/>
          </a:prstGeom>
        </p:spPr>
      </p:pic>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16</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Технический результат НИОКР</a:t>
            </a:r>
          </a:p>
        </p:txBody>
      </p:sp>
      <p:sp>
        <p:nvSpPr>
          <p:cNvPr id="9" name="Google Shape;150;p22"/>
          <p:cNvSpPr txBox="1">
            <a:spLocks/>
          </p:cNvSpPr>
          <p:nvPr/>
        </p:nvSpPr>
        <p:spPr>
          <a:xfrm>
            <a:off x="1044429" y="1553383"/>
            <a:ext cx="5882644" cy="3275485"/>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2000" spc="150" dirty="0" smtClean="0">
                <a:latin typeface="HelveticaNeueCyr" panose="020B0604020202020204" charset="-52"/>
              </a:rPr>
              <a:t>Разработка новой технологии ликвидации последствий загрязнения почвы углеводородами </a:t>
            </a:r>
            <a:br>
              <a:rPr lang="ru-RU" sz="2000" spc="150" dirty="0" smtClean="0">
                <a:latin typeface="HelveticaNeueCyr" panose="020B0604020202020204" charset="-52"/>
              </a:rPr>
            </a:br>
            <a:r>
              <a:rPr lang="ru-RU" sz="2000" spc="150" dirty="0" smtClean="0">
                <a:latin typeface="HelveticaNeueCyr" panose="020B0604020202020204" charset="-52"/>
              </a:rPr>
              <a:t>Получение современных методов восстановления почв.</a:t>
            </a:r>
            <a:endParaRPr lang="ru-RU" sz="2000" spc="150" dirty="0">
              <a:latin typeface="HelveticaNeueCyr" panose="020B0604020202020204" charset="-52"/>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112189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45494" t="6981" r="37063" b="17837"/>
          <a:stretch/>
        </p:blipFill>
        <p:spPr>
          <a:xfrm>
            <a:off x="7759700" y="627722"/>
            <a:ext cx="1384300" cy="4474990"/>
          </a:xfrm>
          <a:prstGeom prst="rect">
            <a:avLst/>
          </a:prstGeom>
        </p:spPr>
      </p:pic>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17</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Описание итогового продукта</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8" name="Google Shape;150;p22"/>
          <p:cNvSpPr txBox="1">
            <a:spLocks/>
          </p:cNvSpPr>
          <p:nvPr/>
        </p:nvSpPr>
        <p:spPr>
          <a:xfrm>
            <a:off x="764707" y="1451416"/>
            <a:ext cx="6442088" cy="4315511"/>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spc="150" dirty="0" smtClean="0">
                <a:latin typeface="HelveticaNeueCyr" panose="020B0604020202020204" charset="-52"/>
              </a:rPr>
              <a:t>В ходе работы будут выявлены  новые формулы и сочетания </a:t>
            </a:r>
            <a:r>
              <a:rPr lang="ru-RU" sz="1800" spc="150" dirty="0" err="1" smtClean="0">
                <a:latin typeface="HelveticaNeueCyr" panose="020B0604020202020204" charset="-52"/>
              </a:rPr>
              <a:t>биоагументации</a:t>
            </a:r>
            <a:r>
              <a:rPr lang="ru-RU" sz="1800" spc="150" dirty="0" smtClean="0">
                <a:latin typeface="HelveticaNeueCyr" panose="020B0604020202020204" charset="-52"/>
              </a:rPr>
              <a:t>/микроорганизмов-</a:t>
            </a:r>
            <a:r>
              <a:rPr lang="ru-RU" sz="1800" spc="150" dirty="0" err="1" smtClean="0">
                <a:latin typeface="HelveticaNeueCyr" panose="020B0604020202020204" charset="-52"/>
              </a:rPr>
              <a:t>нефтедеструктивных</a:t>
            </a:r>
            <a:r>
              <a:rPr lang="ru-RU" sz="1800" spc="150" dirty="0" smtClean="0">
                <a:latin typeface="HelveticaNeueCyr" panose="020B0604020202020204" charset="-52"/>
              </a:rPr>
              <a:t> препаратов для разных климатических условий. Новая разработка поможет не только разово, но и если авария повторится, регенерация почвы будет происходить без дополнительной обработки.</a:t>
            </a:r>
            <a:endParaRPr lang="ru-RU" sz="1800" spc="150" dirty="0">
              <a:latin typeface="HelveticaNeueCyr" panose="020B0604020202020204" charset="-52"/>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065556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solidFill>
                  <a:schemeClr val="tx2"/>
                </a:solidFill>
                <a:latin typeface="Arial Narrow" pitchFamily="34" charset="0"/>
              </a:rPr>
              <a:t>Приживаемость лиственницы</a:t>
            </a:r>
            <a:endParaRPr lang="ru-RU" sz="3200" dirty="0"/>
          </a:p>
        </p:txBody>
      </p:sp>
      <p:sp>
        <p:nvSpPr>
          <p:cNvPr id="3" name="Объект 2"/>
          <p:cNvSpPr>
            <a:spLocks noGrp="1"/>
          </p:cNvSpPr>
          <p:nvPr>
            <p:ph idx="1"/>
          </p:nvPr>
        </p:nvSpPr>
        <p:spPr>
          <a:xfrm>
            <a:off x="491384" y="1576165"/>
            <a:ext cx="8229600" cy="2295079"/>
          </a:xfrm>
        </p:spPr>
        <p:txBody>
          <a:bodyPr>
            <a:noAutofit/>
          </a:bodyPr>
          <a:lstStyle/>
          <a:p>
            <a:pPr marL="0" indent="0" algn="ctr">
              <a:buNone/>
            </a:pPr>
            <a:r>
              <a:rPr lang="ru-RU" sz="1800" dirty="0" smtClean="0">
                <a:latin typeface="HelveticaNeueCyr"/>
              </a:rPr>
              <a:t>В результате проведенных исследований, научной группой были получены достоверные сведения о том, что в полученной </a:t>
            </a:r>
            <a:r>
              <a:rPr lang="ru-RU" sz="1800" dirty="0" err="1" smtClean="0">
                <a:latin typeface="HelveticaNeueCyr"/>
              </a:rPr>
              <a:t>биосмеси</a:t>
            </a:r>
            <a:r>
              <a:rPr lang="ru-RU" sz="1800" dirty="0" smtClean="0">
                <a:latin typeface="HelveticaNeueCyr"/>
              </a:rPr>
              <a:t> лучше всего будет приживаться лиственница, что доказано опытным путем, кроме того, заметным бонусом при выборе лиственницы можно отметить ее сравнительно быстрый рост, относительно других хвойных. Как один из ожидаемых результатов можно отметить взращивание на зараженной почве лиственного леса, что впоследствии позволит реанимировать участок.</a:t>
            </a:r>
            <a:endParaRPr lang="ru-RU" sz="1800" dirty="0">
              <a:latin typeface="HelveticaNeueCyr"/>
            </a:endParaRPr>
          </a:p>
        </p:txBody>
      </p:sp>
      <p:sp>
        <p:nvSpPr>
          <p:cNvPr id="4" name="Номер слайда 3"/>
          <p:cNvSpPr>
            <a:spLocks noGrp="1"/>
          </p:cNvSpPr>
          <p:nvPr>
            <p:ph type="sldNum" sz="quarter" idx="12"/>
          </p:nvPr>
        </p:nvSpPr>
        <p:spPr/>
        <p:txBody>
          <a:bodyPr/>
          <a:lstStyle/>
          <a:p>
            <a:pPr algn="r"/>
            <a:fld id="{B19B0651-EE4F-4900-A07F-96A6BFA9D0F0}" type="slidenum">
              <a:rPr lang="ru-RU" smtClean="0"/>
              <a:pPr algn="r"/>
              <a:t>18</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039056684"/>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215097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19</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smtClean="0">
                <a:solidFill>
                  <a:schemeClr val="tx2"/>
                </a:solidFill>
                <a:latin typeface="Arial Narrow" pitchFamily="34" charset="0"/>
              </a:rPr>
              <a:t>Коммерциализация</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8" name="Google Shape;150;p22"/>
          <p:cNvSpPr txBox="1">
            <a:spLocks/>
          </p:cNvSpPr>
          <p:nvPr/>
        </p:nvSpPr>
        <p:spPr>
          <a:xfrm>
            <a:off x="280020" y="1015709"/>
            <a:ext cx="8458201" cy="273109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spc="150" dirty="0" smtClean="0">
                <a:latin typeface="HelveticaNeueCyr" panose="020B0604020202020204" charset="-52"/>
              </a:rPr>
              <a:t>Проект актуален для компаний и предприятий, занимающихся добычей и транспортировкой экологически опасных продуктов. </a:t>
            </a:r>
          </a:p>
          <a:p>
            <a:pPr marL="0" indent="0" algn="ctr">
              <a:buFont typeface="Arial" pitchFamily="34" charset="0"/>
              <a:buNone/>
            </a:pPr>
            <a:r>
              <a:rPr lang="ru-RU" sz="1800" spc="150" dirty="0" smtClean="0">
                <a:latin typeface="HelveticaNeueCyr" panose="020B0604020202020204" charset="-52"/>
              </a:rPr>
              <a:t>Спустя два года старта проекта планируется выйти на оборот в 50 млн. руб. в год </a:t>
            </a:r>
          </a:p>
          <a:p>
            <a:pPr marL="0" indent="0" algn="ctr">
              <a:buFont typeface="Arial" pitchFamily="34" charset="0"/>
              <a:buNone/>
            </a:pPr>
            <a:r>
              <a:rPr lang="ru-RU" sz="1800" spc="150" dirty="0" smtClean="0">
                <a:latin typeface="HelveticaNeueCyr" panose="020B0604020202020204" charset="-52"/>
              </a:rPr>
              <a:t>На сегодняшний день в разработке данного проекта заинтересованы такие гиганты, как:</a:t>
            </a:r>
          </a:p>
          <a:p>
            <a:pPr marL="285750" indent="-285750"/>
            <a:endParaRPr lang="ru-RU" sz="18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284" y="3510120"/>
            <a:ext cx="1566223" cy="873092"/>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662" y="3295353"/>
            <a:ext cx="1556238" cy="1456388"/>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1994" y="3554464"/>
            <a:ext cx="1368082" cy="880923"/>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3170" y="3554464"/>
            <a:ext cx="1623630" cy="1021083"/>
          </a:xfrm>
          <a:prstGeom prst="rect">
            <a:avLst/>
          </a:prstGeom>
        </p:spPr>
      </p:pic>
      <p:graphicFrame>
        <p:nvGraphicFramePr>
          <p:cNvPr id="15" name="Таблица 14"/>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936171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a:t>
            </a:fld>
            <a:endParaRPr lang="en-US" dirty="0"/>
          </a:p>
        </p:txBody>
      </p:sp>
      <p:sp>
        <p:nvSpPr>
          <p:cNvPr id="10" name="Заголовок 9"/>
          <p:cNvSpPr>
            <a:spLocks noGrp="1"/>
          </p:cNvSpPr>
          <p:nvPr>
            <p:ph type="title"/>
          </p:nvPr>
        </p:nvSpPr>
        <p:spPr>
          <a:xfrm>
            <a:off x="457200" y="205979"/>
            <a:ext cx="6964878" cy="413454"/>
          </a:xfrm>
        </p:spPr>
        <p:txBody>
          <a:bodyPr>
            <a:normAutofit fontScale="90000"/>
          </a:bodyPr>
          <a:lstStyle/>
          <a:p>
            <a:r>
              <a:rPr lang="ru-RU" sz="3200" b="1" i="1" dirty="0">
                <a:solidFill>
                  <a:schemeClr val="tx2"/>
                </a:solidFill>
                <a:latin typeface="Arial Narrow" pitchFamily="34" charset="0"/>
              </a:rPr>
              <a:t>Аннотация</a:t>
            </a:r>
          </a:p>
        </p:txBody>
      </p:sp>
      <p:sp>
        <p:nvSpPr>
          <p:cNvPr id="20" name="Объект 2"/>
          <p:cNvSpPr>
            <a:spLocks noGrp="1"/>
          </p:cNvSpPr>
          <p:nvPr/>
        </p:nvSpPr>
        <p:spPr>
          <a:xfrm>
            <a:off x="2695698" y="861780"/>
            <a:ext cx="6448302" cy="39670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ru-RU" sz="2000" dirty="0">
                <a:latin typeface="HelveticaNeueCyr" panose="020B0604020202020204" charset="-52"/>
              </a:rPr>
              <a:t>Применяемые в России методы технической и биологической рекультивации земель,</a:t>
            </a:r>
          </a:p>
          <a:p>
            <a:pPr marL="0" indent="0" algn="ctr">
              <a:spcBef>
                <a:spcPts val="0"/>
              </a:spcBef>
              <a:buNone/>
            </a:pPr>
            <a:r>
              <a:rPr lang="ru-RU" sz="2000" dirty="0">
                <a:latin typeface="HelveticaNeueCyr" panose="020B0604020202020204" charset="-52"/>
              </a:rPr>
              <a:t>регламентируемые государством имеют недостатки, которые делают их или неэффективными,</a:t>
            </a:r>
          </a:p>
          <a:p>
            <a:pPr marL="0" indent="0" algn="ctr">
              <a:spcBef>
                <a:spcPts val="0"/>
              </a:spcBef>
              <a:buNone/>
            </a:pPr>
            <a:r>
              <a:rPr lang="ru-RU" sz="2000" dirty="0">
                <a:latin typeface="HelveticaNeueCyr" panose="020B0604020202020204" charset="-52"/>
              </a:rPr>
              <a:t>или дорогостоящими.</a:t>
            </a:r>
          </a:p>
          <a:p>
            <a:pPr marL="0" indent="0" algn="ctr">
              <a:spcBef>
                <a:spcPts val="0"/>
              </a:spcBef>
              <a:buNone/>
            </a:pPr>
            <a:r>
              <a:rPr lang="ru-RU" sz="2000" dirty="0">
                <a:latin typeface="HelveticaNeueCyr" panose="020B0604020202020204" charset="-52"/>
              </a:rPr>
              <a:t>Проект направлен на создание </a:t>
            </a:r>
            <a:r>
              <a:rPr lang="ru-RU" sz="2000" dirty="0" err="1">
                <a:latin typeface="HelveticaNeueCyr" panose="020B0604020202020204" charset="-52"/>
              </a:rPr>
              <a:t>биопродукта</a:t>
            </a:r>
            <a:r>
              <a:rPr lang="ru-RU" sz="2000" dirty="0">
                <a:latin typeface="HelveticaNeueCyr" panose="020B0604020202020204" charset="-52"/>
              </a:rPr>
              <a:t> нового поколения с возможностью использования для ремедиации почв, загрязнённых нефтью.</a:t>
            </a:r>
          </a:p>
          <a:p>
            <a:pPr marL="0" indent="0" algn="ctr">
              <a:spcBef>
                <a:spcPts val="0"/>
              </a:spcBef>
              <a:buNone/>
            </a:pPr>
            <a:r>
              <a:rPr lang="ru-RU" sz="2000" dirty="0">
                <a:latin typeface="HelveticaNeueCyr" panose="020B0604020202020204" charset="-52"/>
              </a:rPr>
              <a:t>Также одним из результатов является повышение выживаемости древесных растений на торфянистых почвах, загрязнённых нефтью при использовании </a:t>
            </a:r>
            <a:r>
              <a:rPr lang="ru-RU" sz="2000" dirty="0" err="1">
                <a:latin typeface="HelveticaNeueCyr" panose="020B0604020202020204" charset="-52"/>
              </a:rPr>
              <a:t>гуматов</a:t>
            </a:r>
            <a:r>
              <a:rPr lang="ru-RU" sz="2000" dirty="0">
                <a:latin typeface="HelveticaNeueCyr" panose="020B0604020202020204" charset="-52"/>
              </a:rPr>
              <a:t>, грибов рода </a:t>
            </a:r>
            <a:r>
              <a:rPr lang="en-US" sz="2000" dirty="0" err="1">
                <a:latin typeface="HelveticaNeueCyr" panose="020B0604020202020204" charset="-52"/>
              </a:rPr>
              <a:t>Penicillium</a:t>
            </a:r>
            <a:r>
              <a:rPr lang="ru-RU" sz="2000" dirty="0">
                <a:latin typeface="HelveticaNeueCyr" panose="020B0604020202020204" charset="-52"/>
              </a:rPr>
              <a:t> и </a:t>
            </a:r>
            <a:r>
              <a:rPr lang="en-US" sz="2000" dirty="0">
                <a:latin typeface="HelveticaNeueCyr" panose="020B0604020202020204" charset="-52"/>
              </a:rPr>
              <a:t>Aspergillus</a:t>
            </a:r>
            <a:r>
              <a:rPr lang="ru-RU" sz="2000" dirty="0">
                <a:latin typeface="HelveticaNeueCyr" panose="020B0604020202020204" charset="-52"/>
              </a:rPr>
              <a:t>  для восстановления и очищения почв заражённых углеводородами. </a:t>
            </a:r>
          </a:p>
          <a:p>
            <a:pPr algn="ctr">
              <a:lnSpc>
                <a:spcPct val="80000"/>
              </a:lnSpc>
              <a:buFontTx/>
              <a:buChar char="-"/>
            </a:pPr>
            <a:endParaRPr lang="ru-RU" b="1" dirty="0" smtClean="0">
              <a:solidFill>
                <a:srgbClr val="565656"/>
              </a:solidFill>
              <a:latin typeface="Arial" charset="0"/>
            </a:endParaRPr>
          </a:p>
          <a:p>
            <a:pPr algn="ctr">
              <a:lnSpc>
                <a:spcPct val="80000"/>
              </a:lnSpc>
            </a:pPr>
            <a:endParaRPr lang="ru-RU" sz="1800" dirty="0">
              <a:solidFill>
                <a:srgbClr val="565656"/>
              </a:solidFill>
              <a:latin typeface="Arial" charset="0"/>
            </a:endParaRPr>
          </a:p>
          <a:p>
            <a:pPr marL="0" indent="0" algn="ctr">
              <a:buNone/>
            </a:pPr>
            <a:endParaRPr lang="ru-RU"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65" y="1341310"/>
            <a:ext cx="2516933" cy="2516933"/>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4260520680"/>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291179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20</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Практическая значимость </a:t>
            </a:r>
            <a:r>
              <a:rPr lang="ru-RU" sz="3200" b="1" i="1" dirty="0" smtClean="0">
                <a:solidFill>
                  <a:schemeClr val="tx2"/>
                </a:solidFill>
                <a:latin typeface="Arial Narrow" pitchFamily="34" charset="0"/>
              </a:rPr>
              <a:t>НИОКР</a:t>
            </a:r>
            <a:endParaRPr lang="ru-RU" sz="2700" b="1" dirty="0">
              <a:solidFill>
                <a:schemeClr val="tx2"/>
              </a:solidFill>
              <a:latin typeface="Arial Narrow" pitchFamily="34" charset="0"/>
            </a:endParaRPr>
          </a:p>
        </p:txBody>
      </p:sp>
      <p:sp>
        <p:nvSpPr>
          <p:cNvPr id="8" name="Google Shape;150;p22"/>
          <p:cNvSpPr txBox="1">
            <a:spLocks/>
          </p:cNvSpPr>
          <p:nvPr/>
        </p:nvSpPr>
        <p:spPr>
          <a:xfrm>
            <a:off x="370351" y="1398288"/>
            <a:ext cx="6127214" cy="386238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spc="150" dirty="0" smtClean="0">
                <a:latin typeface="HelveticaNeueCyr" panose="020B0604020202020204" charset="-52"/>
              </a:rPr>
              <a:t>Проект создан при рекомендации президента РФ В.В. Путиным согласно «Стратегии 2030» п. 2.2. Мировое технологическое развитие, раздел: Рациональное природопользование. </a:t>
            </a:r>
          </a:p>
          <a:p>
            <a:pPr marL="0" indent="0" algn="ctr">
              <a:buFont typeface="Arial" pitchFamily="34" charset="0"/>
              <a:buNone/>
            </a:pPr>
            <a:endParaRPr lang="ru-RU" sz="1800" spc="150" dirty="0" smtClean="0">
              <a:latin typeface="HelveticaNeueCyr" panose="020B0604020202020204" charset="-52"/>
            </a:endParaRPr>
          </a:p>
          <a:p>
            <a:pPr marL="0" indent="0" algn="ctr">
              <a:buFont typeface="Arial" pitchFamily="34" charset="0"/>
              <a:buNone/>
            </a:pPr>
            <a:r>
              <a:rPr lang="ru-RU" sz="1800" spc="150" dirty="0" smtClean="0">
                <a:latin typeface="HelveticaNeueCyr" panose="020B0604020202020204" charset="-52"/>
              </a:rPr>
              <a:t>Внедрение проекта в программу улучшит экологическую ситуацию, и создаст многолетние условия по предотвращению природных загрязнений</a:t>
            </a:r>
            <a:endParaRPr lang="ru-RU" sz="1800" spc="150" dirty="0">
              <a:latin typeface="HelveticaNeueCyr" panose="020B0604020202020204" charset="-52"/>
            </a:endParaRPr>
          </a:p>
        </p:txBody>
      </p:sp>
      <p:pic>
        <p:nvPicPr>
          <p:cNvPr id="9" name="Рисунок 8"/>
          <p:cNvPicPr>
            <a:picLocks noChangeAspect="1"/>
          </p:cNvPicPr>
          <p:nvPr/>
        </p:nvPicPr>
        <p:blipFill>
          <a:blip r:embed="rId2"/>
          <a:stretch>
            <a:fillRect/>
          </a:stretch>
        </p:blipFill>
        <p:spPr>
          <a:xfrm>
            <a:off x="6516110" y="785214"/>
            <a:ext cx="2627890" cy="4043654"/>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80469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l="42641" t="244" r="37061" b="-244"/>
          <a:stretch/>
        </p:blipFill>
        <p:spPr>
          <a:xfrm>
            <a:off x="7783966" y="635000"/>
            <a:ext cx="1360034" cy="4467712"/>
          </a:xfrm>
          <a:prstGeom prst="rect">
            <a:avLst/>
          </a:prstGeom>
        </p:spPr>
      </p:pic>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21</a:t>
            </a:fld>
            <a:endParaRPr lang="en-US" dirty="0"/>
          </a:p>
        </p:txBody>
      </p:sp>
      <p:sp>
        <p:nvSpPr>
          <p:cNvPr id="10" name="Заголовок 9"/>
          <p:cNvSpPr>
            <a:spLocks noGrp="1"/>
          </p:cNvSpPr>
          <p:nvPr>
            <p:ph type="title"/>
          </p:nvPr>
        </p:nvSpPr>
        <p:spPr>
          <a:xfrm>
            <a:off x="-51969" y="411884"/>
            <a:ext cx="8102600" cy="413454"/>
          </a:xfrm>
        </p:spPr>
        <p:txBody>
          <a:bodyPr>
            <a:normAutofit fontScale="90000"/>
          </a:bodyPr>
          <a:lstStyle/>
          <a:p>
            <a:r>
              <a:rPr lang="ru-RU" sz="3200" b="1" i="1" dirty="0">
                <a:solidFill>
                  <a:schemeClr val="tx2"/>
                </a:solidFill>
                <a:latin typeface="Arial Narrow" pitchFamily="34" charset="0"/>
              </a:rPr>
              <a:t>Возможности реализации проекта на территории ТО</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8" name="Google Shape;150;p22"/>
          <p:cNvSpPr txBox="1">
            <a:spLocks/>
          </p:cNvSpPr>
          <p:nvPr/>
        </p:nvSpPr>
        <p:spPr>
          <a:xfrm>
            <a:off x="352533" y="1364259"/>
            <a:ext cx="7293595" cy="4482269"/>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spc="150" dirty="0" smtClean="0">
                <a:latin typeface="HelveticaNeueCyr" panose="020B0604020202020204" charset="-52"/>
              </a:rPr>
              <a:t>В Тюменской области большие запасы </a:t>
            </a:r>
            <a:r>
              <a:rPr lang="ru-RU" sz="1800" spc="150" dirty="0" err="1" smtClean="0">
                <a:latin typeface="HelveticaNeueCyr" panose="020B0604020202020204" charset="-52"/>
              </a:rPr>
              <a:t>нефте</a:t>
            </a:r>
            <a:r>
              <a:rPr lang="ru-RU" sz="1800" spc="150" dirty="0" smtClean="0">
                <a:latin typeface="HelveticaNeueCyr" panose="020B0604020202020204" charset="-52"/>
              </a:rPr>
              <a:t>-ресурса, которые активно добываются. Увеличиваются количество НПЗ и  модернизируются и строятся новые </a:t>
            </a:r>
            <a:r>
              <a:rPr lang="ru-RU" sz="1800" spc="150" dirty="0" err="1" smtClean="0">
                <a:latin typeface="HelveticaNeueCyr" panose="020B0604020202020204" charset="-52"/>
              </a:rPr>
              <a:t>трубопроводно</a:t>
            </a:r>
            <a:r>
              <a:rPr lang="ru-RU" sz="1800" spc="150" dirty="0" smtClean="0">
                <a:latin typeface="HelveticaNeueCyr" panose="020B0604020202020204" charset="-52"/>
              </a:rPr>
              <a:t>-транспортные сети. Зачастую происходят аварии, где необходимо срочное вмешательство, в противном случаи могут сильно пострадать окружающая среда. Нефтяные компании </a:t>
            </a:r>
            <a:r>
              <a:rPr lang="ru-RU" sz="1800" spc="150" dirty="0" err="1" smtClean="0">
                <a:latin typeface="HelveticaNeueCyr" panose="020B0604020202020204" charset="-52"/>
              </a:rPr>
              <a:t>борятся</a:t>
            </a:r>
            <a:r>
              <a:rPr lang="ru-RU" sz="1800" spc="150" dirty="0" smtClean="0">
                <a:latin typeface="HelveticaNeueCyr" panose="020B0604020202020204" charset="-52"/>
              </a:rPr>
              <a:t> с этим постоянно, но технологии их не совершенны. Наш продукт будет отвечать всем критериям и выполнять свои функции полностью. Этим будет обеспечен спрос продукта, следовательно, будет высокие  продажи и прибыль.</a:t>
            </a:r>
            <a:endParaRPr lang="ru-RU" sz="1800" spc="150" dirty="0">
              <a:latin typeface="HelveticaNeueCyr" panose="020B0604020202020204" charset="-52"/>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78065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22</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Имеющийся задел для НИОКР </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Google Shape;150;p22"/>
          <p:cNvSpPr txBox="1">
            <a:spLocks/>
          </p:cNvSpPr>
          <p:nvPr/>
        </p:nvSpPr>
        <p:spPr>
          <a:xfrm>
            <a:off x="414513" y="1421548"/>
            <a:ext cx="7859483" cy="281111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800" spc="150" dirty="0" smtClean="0">
                <a:latin typeface="HelveticaNeueCyr" panose="020B0604020202020204" charset="-52"/>
              </a:rPr>
              <a:t>На сегодня имеется:</a:t>
            </a:r>
          </a:p>
          <a:p>
            <a:pPr marL="285750" indent="-285750"/>
            <a:r>
              <a:rPr lang="ru-RU" sz="1800" spc="150" dirty="0" smtClean="0">
                <a:latin typeface="HelveticaNeueCyr" panose="020B0604020202020204" charset="-52"/>
              </a:rPr>
              <a:t>Опытная научная группа, </a:t>
            </a:r>
          </a:p>
          <a:p>
            <a:pPr marL="285750" indent="-285750"/>
            <a:r>
              <a:rPr lang="ru-RU" sz="1800" spc="150" dirty="0" smtClean="0">
                <a:latin typeface="HelveticaNeueCyr" panose="020B0604020202020204" charset="-52"/>
              </a:rPr>
              <a:t>Образцы разных почвенных пород </a:t>
            </a:r>
          </a:p>
          <a:p>
            <a:pPr marL="285750" indent="-285750"/>
            <a:r>
              <a:rPr lang="ru-RU" sz="1800" spc="150" dirty="0" smtClean="0">
                <a:latin typeface="HelveticaNeueCyr" panose="020B0604020202020204" charset="-52"/>
              </a:rPr>
              <a:t>Образцы смесей </a:t>
            </a:r>
            <a:r>
              <a:rPr lang="ru-RU" sz="1800" spc="150" dirty="0" err="1" smtClean="0">
                <a:latin typeface="HelveticaNeueCyr" panose="020B0604020202020204" charset="-52"/>
              </a:rPr>
              <a:t>биоагументации</a:t>
            </a:r>
            <a:r>
              <a:rPr lang="ru-RU" sz="1800" spc="150" dirty="0" smtClean="0">
                <a:latin typeface="HelveticaNeueCyr" panose="020B0604020202020204" charset="-52"/>
              </a:rPr>
              <a:t>/микроорганизмов-</a:t>
            </a:r>
            <a:r>
              <a:rPr lang="ru-RU" sz="1800" spc="150" dirty="0" err="1" smtClean="0">
                <a:latin typeface="HelveticaNeueCyr" panose="020B0604020202020204" charset="-52"/>
              </a:rPr>
              <a:t>нефтедеструкторных</a:t>
            </a:r>
            <a:r>
              <a:rPr lang="ru-RU" sz="1800" spc="150" dirty="0" smtClean="0">
                <a:latin typeface="HelveticaNeueCyr" panose="020B0604020202020204" charset="-52"/>
              </a:rPr>
              <a:t> </a:t>
            </a:r>
          </a:p>
          <a:p>
            <a:pPr marL="285750" indent="-285750"/>
            <a:r>
              <a:rPr lang="ru-RU" sz="1800" spc="150" dirty="0" smtClean="0">
                <a:latin typeface="HelveticaNeueCyr" panose="020B0604020202020204" charset="-52"/>
              </a:rPr>
              <a:t>Положительные результаты по проведению исследований</a:t>
            </a:r>
          </a:p>
          <a:p>
            <a:pPr marL="285750" indent="-285750"/>
            <a:r>
              <a:rPr lang="ru-RU" sz="1800" spc="150" dirty="0" smtClean="0">
                <a:latin typeface="HelveticaNeueCyr" panose="020B0604020202020204" charset="-52"/>
              </a:rPr>
              <a:t>Предварительные договорённости о сотрудничестве с нефтяными компаниями</a:t>
            </a:r>
          </a:p>
          <a:p>
            <a:pPr marL="285750" indent="-285750"/>
            <a:endParaRPr lang="ru-RU" sz="2400" spc="150" dirty="0">
              <a:solidFill>
                <a:srgbClr val="0099FF"/>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12579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23</a:t>
            </a:fld>
            <a:endParaRPr lang="en-US" dirty="0"/>
          </a:p>
        </p:txBody>
      </p:sp>
      <p:sp>
        <p:nvSpPr>
          <p:cNvPr id="10" name="Заголовок 9"/>
          <p:cNvSpPr>
            <a:spLocks noGrp="1"/>
          </p:cNvSpPr>
          <p:nvPr>
            <p:ph type="title"/>
          </p:nvPr>
        </p:nvSpPr>
        <p:spPr>
          <a:xfrm>
            <a:off x="-241300" y="636832"/>
            <a:ext cx="7971503" cy="413454"/>
          </a:xfrm>
        </p:spPr>
        <p:txBody>
          <a:bodyPr>
            <a:normAutofit fontScale="90000"/>
          </a:bodyPr>
          <a:lstStyle/>
          <a:p>
            <a:r>
              <a:rPr lang="ru-RU" sz="2700" b="1" i="1" dirty="0">
                <a:solidFill>
                  <a:schemeClr val="tx2"/>
                </a:solidFill>
                <a:latin typeface="Arial Narrow" pitchFamily="34" charset="0"/>
              </a:rPr>
              <a:t>Степень влияния результатов проекта на выполнение показателей ПРОУ и приоритетного проекта «Вузы как центры пространства создания инноваций» </a:t>
            </a:r>
            <a:r>
              <a:rPr lang="ru-RU" sz="3200" b="1" i="1" dirty="0">
                <a:solidFill>
                  <a:schemeClr val="tx2"/>
                </a:solidFill>
                <a:latin typeface="Arial Narrow" pitchFamily="34" charset="0"/>
              </a:rPr>
              <a:t/>
            </a:r>
            <a:br>
              <a:rPr lang="ru-RU" sz="3200" b="1" i="1" dirty="0">
                <a:solidFill>
                  <a:schemeClr val="tx2"/>
                </a:solidFill>
                <a:latin typeface="Arial Narrow" pitchFamily="34" charset="0"/>
              </a:rPr>
            </a:b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Google Shape;150;p22"/>
          <p:cNvSpPr txBox="1">
            <a:spLocks/>
          </p:cNvSpPr>
          <p:nvPr/>
        </p:nvSpPr>
        <p:spPr>
          <a:xfrm>
            <a:off x="0" y="1257013"/>
            <a:ext cx="9144000" cy="394970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700" spc="150" dirty="0" smtClean="0">
                <a:latin typeface="HelveticaNeueCyr" panose="020B0604020202020204" charset="-52"/>
              </a:rPr>
              <a:t>Введение в строй предоставленной НИОКР поможет стать университету ведущим научно-инновационным центром разработки техники и технологий для крупнейших корпораций российской экономики и создать эффективный «инновационный пояс» вуза, обеспечивающий внедрение и коммерциализацию разрабатываемых технологий, ввиду того, что работа является передовой.</a:t>
            </a:r>
          </a:p>
          <a:p>
            <a:pPr marL="0" indent="0" algn="ctr">
              <a:buFont typeface="Arial" pitchFamily="34" charset="0"/>
              <a:buNone/>
            </a:pPr>
            <a:r>
              <a:rPr lang="ru-RU" sz="1700" spc="150" dirty="0" smtClean="0">
                <a:latin typeface="HelveticaNeueCyr" panose="020B0604020202020204" charset="-52"/>
              </a:rPr>
              <a:t>Ввиду того, что технология разрабатывается в нашем университете, это позволит стать ВУЗу центром превосходства по прорывному и уникальному направлению научных исследований. </a:t>
            </a:r>
          </a:p>
          <a:p>
            <a:pPr marL="0" indent="0" algn="ctr">
              <a:buFont typeface="Arial" pitchFamily="34" charset="0"/>
              <a:buNone/>
            </a:pPr>
            <a:r>
              <a:rPr lang="ru-RU" sz="1700" spc="150" dirty="0" smtClean="0">
                <a:latin typeface="HelveticaNeueCyr" panose="020B0604020202020204" charset="-52"/>
              </a:rPr>
              <a:t>Реализация проекта докажет конкурентоспособность научных кадров, что позволит стать центром реализации масштабных и вдохновляющих талантливую молодежь проектов, ориентированных на удовлетворение потребностей территориального сообщества.</a:t>
            </a:r>
            <a:endParaRPr lang="ru-RU" sz="1700" spc="150" dirty="0">
              <a:latin typeface="HelveticaNeueCyr" panose="020B0604020202020204" charset="-52"/>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27120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24</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Смета проекта:</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8" name="Таблица 7"/>
          <p:cNvGraphicFramePr>
            <a:graphicFrameLocks noGrp="1"/>
          </p:cNvGraphicFramePr>
          <p:nvPr>
            <p:extLst>
              <p:ext uri="{D42A27DB-BD31-4B8C-83A1-F6EECF244321}">
                <p14:modId xmlns:p14="http://schemas.microsoft.com/office/powerpoint/2010/main" val="1071807724"/>
              </p:ext>
            </p:extLst>
          </p:nvPr>
        </p:nvGraphicFramePr>
        <p:xfrm>
          <a:off x="980610" y="998303"/>
          <a:ext cx="7057022" cy="3657600"/>
        </p:xfrm>
        <a:graphic>
          <a:graphicData uri="http://schemas.openxmlformats.org/drawingml/2006/table">
            <a:tbl>
              <a:tblPr firstRow="1" bandRow="1"/>
              <a:tblGrid>
                <a:gridCol w="400967">
                  <a:extLst>
                    <a:ext uri="{9D8B030D-6E8A-4147-A177-3AD203B41FA5}">
                      <a16:colId xmlns:a16="http://schemas.microsoft.com/office/drawing/2014/main" xmlns="" val="1893430129"/>
                    </a:ext>
                  </a:extLst>
                </a:gridCol>
                <a:gridCol w="4557179">
                  <a:extLst>
                    <a:ext uri="{9D8B030D-6E8A-4147-A177-3AD203B41FA5}">
                      <a16:colId xmlns:a16="http://schemas.microsoft.com/office/drawing/2014/main" xmlns="" val="2054076812"/>
                    </a:ext>
                  </a:extLst>
                </a:gridCol>
                <a:gridCol w="2098876">
                  <a:extLst>
                    <a:ext uri="{9D8B030D-6E8A-4147-A177-3AD203B41FA5}">
                      <a16:colId xmlns:a16="http://schemas.microsoft.com/office/drawing/2014/main" xmlns="" val="801775526"/>
                    </a:ext>
                  </a:extLst>
                </a:gridCol>
              </a:tblGrid>
              <a:tr h="240000">
                <a:tc>
                  <a:txBody>
                    <a:bodyPr/>
                    <a:lstStyle/>
                    <a:p>
                      <a:r>
                        <a:rPr lang="ru-RU" dirty="0" smtClean="0"/>
                        <a:t>№</a:t>
                      </a:r>
                      <a:endParaRPr lang="ru-RU" dirty="0">
                        <a:solidFill>
                          <a:schemeClr val="tx1"/>
                        </a:solidFill>
                      </a:endParaRPr>
                    </a:p>
                  </a:txBody>
                  <a:tcPr/>
                </a:tc>
                <a:tc>
                  <a:txBody>
                    <a:bodyPr/>
                    <a:lstStyle/>
                    <a:p>
                      <a:r>
                        <a:rPr lang="ru-RU" dirty="0" smtClean="0"/>
                        <a:t>Наименование</a:t>
                      </a:r>
                      <a:r>
                        <a:rPr lang="ru-RU" baseline="0" dirty="0" smtClean="0"/>
                        <a:t>:</a:t>
                      </a:r>
                      <a:endParaRPr lang="ru-RU" dirty="0">
                        <a:solidFill>
                          <a:schemeClr val="tx1"/>
                        </a:solidFill>
                      </a:endParaRPr>
                    </a:p>
                  </a:txBody>
                  <a:tcPr/>
                </a:tc>
                <a:tc>
                  <a:txBody>
                    <a:bodyPr/>
                    <a:lstStyle/>
                    <a:p>
                      <a:r>
                        <a:rPr lang="ru-RU" dirty="0" smtClean="0"/>
                        <a:t>Сумма:</a:t>
                      </a:r>
                      <a:endParaRPr lang="ru-RU" dirty="0">
                        <a:solidFill>
                          <a:schemeClr val="tx1"/>
                        </a:solidFill>
                      </a:endParaRPr>
                    </a:p>
                  </a:txBody>
                  <a:tcPr/>
                </a:tc>
                <a:extLst>
                  <a:ext uri="{0D108BD9-81ED-4DB2-BD59-A6C34878D82A}">
                    <a16:rowId xmlns:a16="http://schemas.microsoft.com/office/drawing/2014/main" xmlns="" val="2029820341"/>
                  </a:ext>
                </a:extLst>
              </a:tr>
              <a:tr h="240000">
                <a:tc>
                  <a:txBody>
                    <a:bodyPr/>
                    <a:lstStyle/>
                    <a:p>
                      <a:r>
                        <a:rPr lang="ru-RU" dirty="0" smtClean="0"/>
                        <a:t>1</a:t>
                      </a:r>
                      <a:endParaRPr lang="ru-RU" dirty="0">
                        <a:solidFill>
                          <a:schemeClr val="tx1"/>
                        </a:solidFill>
                      </a:endParaRPr>
                    </a:p>
                  </a:txBody>
                  <a:tcPr/>
                </a:tc>
                <a:tc>
                  <a:txBody>
                    <a:bodyPr/>
                    <a:lstStyle/>
                    <a:p>
                      <a:r>
                        <a:rPr lang="ru-RU" dirty="0" smtClean="0"/>
                        <a:t>Грибы рода </a:t>
                      </a:r>
                      <a:r>
                        <a:rPr lang="en-US" dirty="0" err="1" smtClean="0"/>
                        <a:t>Penicillium</a:t>
                      </a:r>
                      <a:endParaRPr lang="ru-RU" dirty="0">
                        <a:solidFill>
                          <a:schemeClr val="tx1"/>
                        </a:solidFill>
                      </a:endParaRPr>
                    </a:p>
                  </a:txBody>
                  <a:tcPr/>
                </a:tc>
                <a:tc>
                  <a:txBody>
                    <a:bodyPr/>
                    <a:lstStyle/>
                    <a:p>
                      <a:r>
                        <a:rPr lang="ru-RU" dirty="0" smtClean="0"/>
                        <a:t>1 158 573,6 руб.</a:t>
                      </a:r>
                      <a:endParaRPr lang="ru-RU" dirty="0">
                        <a:solidFill>
                          <a:schemeClr val="tx1"/>
                        </a:solidFill>
                      </a:endParaRPr>
                    </a:p>
                  </a:txBody>
                  <a:tcPr/>
                </a:tc>
                <a:extLst>
                  <a:ext uri="{0D108BD9-81ED-4DB2-BD59-A6C34878D82A}">
                    <a16:rowId xmlns:a16="http://schemas.microsoft.com/office/drawing/2014/main" xmlns="" val="1279769231"/>
                  </a:ext>
                </a:extLst>
              </a:tr>
              <a:tr h="240000">
                <a:tc>
                  <a:txBody>
                    <a:bodyPr/>
                    <a:lstStyle/>
                    <a:p>
                      <a:r>
                        <a:rPr lang="ru-RU" dirty="0" smtClean="0"/>
                        <a:t>2</a:t>
                      </a:r>
                      <a:endParaRPr lang="ru-RU" dirty="0">
                        <a:solidFill>
                          <a:schemeClr val="tx1"/>
                        </a:solidFill>
                      </a:endParaRPr>
                    </a:p>
                  </a:txBody>
                  <a:tcPr/>
                </a:tc>
                <a:tc>
                  <a:txBody>
                    <a:bodyPr/>
                    <a:lstStyle/>
                    <a:p>
                      <a:r>
                        <a:rPr lang="ru-RU" dirty="0" smtClean="0"/>
                        <a:t>Грибы рода </a:t>
                      </a:r>
                      <a:r>
                        <a:rPr lang="en-US" dirty="0" smtClean="0"/>
                        <a:t>Aspergillus</a:t>
                      </a:r>
                      <a:endParaRPr lang="ru-RU" dirty="0">
                        <a:solidFill>
                          <a:schemeClr val="tx1"/>
                        </a:solidFill>
                      </a:endParaRPr>
                    </a:p>
                  </a:txBody>
                  <a:tcPr/>
                </a:tc>
                <a:tc>
                  <a:txBody>
                    <a:bodyPr/>
                    <a:lstStyle/>
                    <a:p>
                      <a:r>
                        <a:rPr lang="ru-RU" dirty="0" smtClean="0"/>
                        <a:t>    414 279,6 руб.</a:t>
                      </a:r>
                      <a:endParaRPr lang="ru-RU" dirty="0">
                        <a:solidFill>
                          <a:schemeClr val="tx1"/>
                        </a:solidFill>
                      </a:endParaRPr>
                    </a:p>
                  </a:txBody>
                  <a:tcPr/>
                </a:tc>
                <a:extLst>
                  <a:ext uri="{0D108BD9-81ED-4DB2-BD59-A6C34878D82A}">
                    <a16:rowId xmlns:a16="http://schemas.microsoft.com/office/drawing/2014/main" xmlns="" val="715097804"/>
                  </a:ext>
                </a:extLst>
              </a:tr>
              <a:tr h="240000">
                <a:tc>
                  <a:txBody>
                    <a:bodyPr/>
                    <a:lstStyle/>
                    <a:p>
                      <a:r>
                        <a:rPr lang="ru-RU" dirty="0" smtClean="0"/>
                        <a:t>3</a:t>
                      </a:r>
                      <a:endParaRPr lang="ru-RU" dirty="0">
                        <a:solidFill>
                          <a:schemeClr val="tx1"/>
                        </a:solidFill>
                      </a:endParaRPr>
                    </a:p>
                  </a:txBody>
                  <a:tcPr/>
                </a:tc>
                <a:tc>
                  <a:txBody>
                    <a:bodyPr/>
                    <a:lstStyle/>
                    <a:p>
                      <a:r>
                        <a:rPr lang="ru-RU" dirty="0" smtClean="0"/>
                        <a:t>Экспедиционные расходы</a:t>
                      </a:r>
                      <a:endParaRPr lang="ru-RU" dirty="0">
                        <a:solidFill>
                          <a:schemeClr val="tx1"/>
                        </a:solidFill>
                      </a:endParaRPr>
                    </a:p>
                  </a:txBody>
                  <a:tcPr/>
                </a:tc>
                <a:tc>
                  <a:txBody>
                    <a:bodyPr/>
                    <a:lstStyle/>
                    <a:p>
                      <a:r>
                        <a:rPr lang="ru-RU" dirty="0" smtClean="0"/>
                        <a:t>2 816 392,1 руб.</a:t>
                      </a:r>
                      <a:endParaRPr lang="ru-RU" dirty="0">
                        <a:solidFill>
                          <a:schemeClr val="tx1"/>
                        </a:solidFill>
                      </a:endParaRPr>
                    </a:p>
                  </a:txBody>
                  <a:tcPr/>
                </a:tc>
                <a:extLst>
                  <a:ext uri="{0D108BD9-81ED-4DB2-BD59-A6C34878D82A}">
                    <a16:rowId xmlns:a16="http://schemas.microsoft.com/office/drawing/2014/main" xmlns="" val="108939209"/>
                  </a:ext>
                </a:extLst>
              </a:tr>
              <a:tr h="240000">
                <a:tc>
                  <a:txBody>
                    <a:bodyPr/>
                    <a:lstStyle/>
                    <a:p>
                      <a:r>
                        <a:rPr lang="ru-RU" dirty="0" smtClean="0"/>
                        <a:t>4</a:t>
                      </a:r>
                      <a:endParaRPr lang="ru-RU" dirty="0">
                        <a:solidFill>
                          <a:schemeClr val="tx1"/>
                        </a:solidFill>
                      </a:endParaRPr>
                    </a:p>
                  </a:txBody>
                  <a:tcPr/>
                </a:tc>
                <a:tc>
                  <a:txBody>
                    <a:bodyPr/>
                    <a:lstStyle/>
                    <a:p>
                      <a:r>
                        <a:rPr lang="ru-RU" dirty="0" smtClean="0"/>
                        <a:t>Лабораторное</a:t>
                      </a:r>
                      <a:r>
                        <a:rPr lang="ru-RU" baseline="0" dirty="0" smtClean="0"/>
                        <a:t> оборудование</a:t>
                      </a:r>
                      <a:endParaRPr lang="ru-RU" dirty="0">
                        <a:solidFill>
                          <a:schemeClr val="tx1"/>
                        </a:solidFill>
                      </a:endParaRPr>
                    </a:p>
                  </a:txBody>
                  <a:tcPr/>
                </a:tc>
                <a:tc>
                  <a:txBody>
                    <a:bodyPr/>
                    <a:lstStyle/>
                    <a:p>
                      <a:r>
                        <a:rPr lang="ru-RU" dirty="0" smtClean="0"/>
                        <a:t>8 240 364,5 руб.</a:t>
                      </a:r>
                      <a:endParaRPr lang="ru-RU" dirty="0">
                        <a:solidFill>
                          <a:schemeClr val="tx1"/>
                        </a:solidFill>
                      </a:endParaRPr>
                    </a:p>
                  </a:txBody>
                  <a:tcPr/>
                </a:tc>
                <a:extLst>
                  <a:ext uri="{0D108BD9-81ED-4DB2-BD59-A6C34878D82A}">
                    <a16:rowId xmlns:a16="http://schemas.microsoft.com/office/drawing/2014/main" xmlns="" val="3916165896"/>
                  </a:ext>
                </a:extLst>
              </a:tr>
              <a:tr h="240000">
                <a:tc>
                  <a:txBody>
                    <a:bodyPr/>
                    <a:lstStyle/>
                    <a:p>
                      <a:r>
                        <a:rPr lang="ru-RU" dirty="0" smtClean="0"/>
                        <a:t>5</a:t>
                      </a:r>
                      <a:endParaRPr lang="ru-RU" dirty="0">
                        <a:solidFill>
                          <a:schemeClr val="tx1"/>
                        </a:solidFill>
                      </a:endParaRPr>
                    </a:p>
                  </a:txBody>
                  <a:tcPr/>
                </a:tc>
                <a:tc>
                  <a:txBody>
                    <a:bodyPr/>
                    <a:lstStyle/>
                    <a:p>
                      <a:r>
                        <a:rPr lang="ru-RU" dirty="0" smtClean="0"/>
                        <a:t>Фонд</a:t>
                      </a:r>
                      <a:r>
                        <a:rPr lang="ru-RU" baseline="0" dirty="0" smtClean="0"/>
                        <a:t> заработной платы</a:t>
                      </a:r>
                      <a:endParaRPr lang="ru-RU" dirty="0">
                        <a:solidFill>
                          <a:schemeClr val="tx1"/>
                        </a:solidFill>
                      </a:endParaRPr>
                    </a:p>
                  </a:txBody>
                  <a:tcPr/>
                </a:tc>
                <a:tc>
                  <a:txBody>
                    <a:bodyPr/>
                    <a:lstStyle/>
                    <a:p>
                      <a:r>
                        <a:rPr lang="ru-RU" dirty="0" smtClean="0"/>
                        <a:t>8 022 393,7 руб.</a:t>
                      </a:r>
                      <a:endParaRPr lang="ru-RU" dirty="0">
                        <a:solidFill>
                          <a:schemeClr val="tx1"/>
                        </a:solidFill>
                      </a:endParaRPr>
                    </a:p>
                  </a:txBody>
                  <a:tcPr/>
                </a:tc>
                <a:extLst>
                  <a:ext uri="{0D108BD9-81ED-4DB2-BD59-A6C34878D82A}">
                    <a16:rowId xmlns:a16="http://schemas.microsoft.com/office/drawing/2014/main" xmlns="" val="214412656"/>
                  </a:ext>
                </a:extLst>
              </a:tr>
              <a:tr h="240000">
                <a:tc>
                  <a:txBody>
                    <a:bodyPr/>
                    <a:lstStyle/>
                    <a:p>
                      <a:r>
                        <a:rPr lang="ru-RU" dirty="0" smtClean="0"/>
                        <a:t>6</a:t>
                      </a:r>
                      <a:endParaRPr lang="ru-RU" dirty="0">
                        <a:solidFill>
                          <a:schemeClr val="tx1"/>
                        </a:solidFill>
                      </a:endParaRPr>
                    </a:p>
                  </a:txBody>
                  <a:tcPr/>
                </a:tc>
                <a:tc>
                  <a:txBody>
                    <a:bodyPr/>
                    <a:lstStyle/>
                    <a:p>
                      <a:r>
                        <a:rPr lang="ru-RU" dirty="0" smtClean="0"/>
                        <a:t>Аренда помещения</a:t>
                      </a:r>
                      <a:endParaRPr lang="ru-RU" dirty="0">
                        <a:solidFill>
                          <a:schemeClr val="tx1"/>
                        </a:solidFill>
                      </a:endParaRPr>
                    </a:p>
                  </a:txBody>
                  <a:tcPr/>
                </a:tc>
                <a:tc>
                  <a:txBody>
                    <a:bodyPr/>
                    <a:lstStyle/>
                    <a:p>
                      <a:r>
                        <a:rPr lang="ru-RU" dirty="0" smtClean="0"/>
                        <a:t>2 580 048 руб.</a:t>
                      </a:r>
                      <a:endParaRPr lang="ru-RU" dirty="0">
                        <a:solidFill>
                          <a:schemeClr val="tx1"/>
                        </a:solidFill>
                      </a:endParaRPr>
                    </a:p>
                  </a:txBody>
                  <a:tcPr/>
                </a:tc>
                <a:extLst>
                  <a:ext uri="{0D108BD9-81ED-4DB2-BD59-A6C34878D82A}">
                    <a16:rowId xmlns:a16="http://schemas.microsoft.com/office/drawing/2014/main" xmlns="" val="615242188"/>
                  </a:ext>
                </a:extLst>
              </a:tr>
              <a:tr h="240000">
                <a:tc>
                  <a:txBody>
                    <a:bodyPr/>
                    <a:lstStyle/>
                    <a:p>
                      <a:r>
                        <a:rPr lang="ru-RU" dirty="0" smtClean="0"/>
                        <a:t>7</a:t>
                      </a:r>
                      <a:endParaRPr lang="ru-RU" dirty="0">
                        <a:solidFill>
                          <a:schemeClr val="tx1"/>
                        </a:solidFill>
                      </a:endParaRPr>
                    </a:p>
                  </a:txBody>
                  <a:tcPr/>
                </a:tc>
                <a:tc>
                  <a:txBody>
                    <a:bodyPr/>
                    <a:lstStyle/>
                    <a:p>
                      <a:r>
                        <a:rPr lang="ru-RU" dirty="0" smtClean="0"/>
                        <a:t>Организация и проведение акций</a:t>
                      </a:r>
                      <a:endParaRPr lang="ru-RU" dirty="0">
                        <a:solidFill>
                          <a:schemeClr val="tx1"/>
                        </a:solidFill>
                      </a:endParaRPr>
                    </a:p>
                  </a:txBody>
                  <a:tcPr/>
                </a:tc>
                <a:tc>
                  <a:txBody>
                    <a:bodyPr/>
                    <a:lstStyle/>
                    <a:p>
                      <a:r>
                        <a:rPr lang="ru-RU" dirty="0" smtClean="0"/>
                        <a:t>   300 000 руб.</a:t>
                      </a:r>
                      <a:endParaRPr lang="ru-RU" dirty="0">
                        <a:solidFill>
                          <a:schemeClr val="tx1"/>
                        </a:solidFill>
                      </a:endParaRPr>
                    </a:p>
                  </a:txBody>
                  <a:tcPr/>
                </a:tc>
                <a:extLst>
                  <a:ext uri="{0D108BD9-81ED-4DB2-BD59-A6C34878D82A}">
                    <a16:rowId xmlns:a16="http://schemas.microsoft.com/office/drawing/2014/main" xmlns="" val="761337837"/>
                  </a:ext>
                </a:extLst>
              </a:tr>
              <a:tr h="240000">
                <a:tc>
                  <a:txBody>
                    <a:bodyPr/>
                    <a:lstStyle/>
                    <a:p>
                      <a:r>
                        <a:rPr lang="ru-RU" dirty="0" smtClean="0"/>
                        <a:t>8</a:t>
                      </a:r>
                      <a:endParaRPr lang="ru-RU" dirty="0">
                        <a:solidFill>
                          <a:schemeClr val="tx1"/>
                        </a:solidFill>
                      </a:endParaRPr>
                    </a:p>
                  </a:txBody>
                  <a:tcPr/>
                </a:tc>
                <a:tc>
                  <a:txBody>
                    <a:bodyPr/>
                    <a:lstStyle/>
                    <a:p>
                      <a:r>
                        <a:rPr lang="ru-RU" dirty="0" smtClean="0"/>
                        <a:t>Привлечение других организаций</a:t>
                      </a:r>
                      <a:endParaRPr lang="ru-RU" dirty="0">
                        <a:solidFill>
                          <a:schemeClr val="tx1"/>
                        </a:solidFill>
                      </a:endParaRPr>
                    </a:p>
                  </a:txBody>
                  <a:tcPr/>
                </a:tc>
                <a:tc>
                  <a:txBody>
                    <a:bodyPr/>
                    <a:lstStyle/>
                    <a:p>
                      <a:r>
                        <a:rPr lang="ru-RU" dirty="0" smtClean="0"/>
                        <a:t>1</a:t>
                      </a:r>
                      <a:r>
                        <a:rPr lang="ru-RU" baseline="0" dirty="0" smtClean="0"/>
                        <a:t> 205 928</a:t>
                      </a:r>
                      <a:r>
                        <a:rPr lang="ru-RU" dirty="0" smtClean="0"/>
                        <a:t> руб.</a:t>
                      </a:r>
                      <a:endParaRPr lang="ru-RU" dirty="0">
                        <a:solidFill>
                          <a:schemeClr val="tx1"/>
                        </a:solidFill>
                      </a:endParaRPr>
                    </a:p>
                  </a:txBody>
                  <a:tcPr/>
                </a:tc>
                <a:extLst>
                  <a:ext uri="{0D108BD9-81ED-4DB2-BD59-A6C34878D82A}">
                    <a16:rowId xmlns:a16="http://schemas.microsoft.com/office/drawing/2014/main" xmlns="" val="2100396349"/>
                  </a:ext>
                </a:extLst>
              </a:tr>
              <a:tr h="240000">
                <a:tc>
                  <a:txBody>
                    <a:bodyPr/>
                    <a:lstStyle/>
                    <a:p>
                      <a:endParaRPr lang="ru-RU" dirty="0">
                        <a:solidFill>
                          <a:schemeClr val="tx1"/>
                        </a:solidFill>
                      </a:endParaRPr>
                    </a:p>
                  </a:txBody>
                  <a:tcPr/>
                </a:tc>
                <a:tc>
                  <a:txBody>
                    <a:bodyPr/>
                    <a:lstStyle/>
                    <a:p>
                      <a:pPr algn="r"/>
                      <a:r>
                        <a:rPr lang="ru-RU" dirty="0" smtClean="0"/>
                        <a:t>Итого:</a:t>
                      </a:r>
                      <a:endParaRPr lang="ru-RU" dirty="0">
                        <a:solidFill>
                          <a:schemeClr val="tx1"/>
                        </a:solidFill>
                      </a:endParaRPr>
                    </a:p>
                  </a:txBody>
                  <a:tcPr/>
                </a:tc>
                <a:tc>
                  <a:txBody>
                    <a:bodyPr/>
                    <a:lstStyle/>
                    <a:p>
                      <a:r>
                        <a:rPr lang="ru-RU" dirty="0" smtClean="0"/>
                        <a:t>24 831 190,37 </a:t>
                      </a:r>
                      <a:r>
                        <a:rPr lang="ru-RU" baseline="0" dirty="0" smtClean="0"/>
                        <a:t>руб.</a:t>
                      </a:r>
                      <a:endParaRPr lang="ru-RU" dirty="0">
                        <a:solidFill>
                          <a:schemeClr val="tx1"/>
                        </a:solidFill>
                      </a:endParaRPr>
                    </a:p>
                  </a:txBody>
                  <a:tcPr/>
                </a:tc>
                <a:extLst>
                  <a:ext uri="{0D108BD9-81ED-4DB2-BD59-A6C34878D82A}">
                    <a16:rowId xmlns:a16="http://schemas.microsoft.com/office/drawing/2014/main" xmlns="" val="10009"/>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26052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25</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Оценка рисков </a:t>
            </a:r>
            <a:r>
              <a:rPr lang="ru-RU" sz="3200" b="1" i="1" dirty="0" smtClean="0">
                <a:solidFill>
                  <a:schemeClr val="tx2"/>
                </a:solidFill>
                <a:latin typeface="Arial Narrow" pitchFamily="34" charset="0"/>
              </a:rPr>
              <a:t>проекта</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2284451743"/>
              </p:ext>
            </p:extLst>
          </p:nvPr>
        </p:nvGraphicFramePr>
        <p:xfrm>
          <a:off x="416" y="645942"/>
          <a:ext cx="9143583" cy="4227592"/>
        </p:xfrm>
        <a:graphic>
          <a:graphicData uri="http://schemas.openxmlformats.org/drawingml/2006/table">
            <a:tbl>
              <a:tblPr firstRow="1" firstCol="1" bandRow="1">
                <a:tableStyleId>{69CF1AB2-1976-4502-BF36-3FF5EA218861}</a:tableStyleId>
              </a:tblPr>
              <a:tblGrid>
                <a:gridCol w="2745594">
                  <a:extLst>
                    <a:ext uri="{9D8B030D-6E8A-4147-A177-3AD203B41FA5}">
                      <a16:colId xmlns:a16="http://schemas.microsoft.com/office/drawing/2014/main" xmlns="" val="20000"/>
                    </a:ext>
                  </a:extLst>
                </a:gridCol>
                <a:gridCol w="2605909">
                  <a:extLst>
                    <a:ext uri="{9D8B030D-6E8A-4147-A177-3AD203B41FA5}">
                      <a16:colId xmlns:a16="http://schemas.microsoft.com/office/drawing/2014/main" xmlns="" val="20001"/>
                    </a:ext>
                  </a:extLst>
                </a:gridCol>
                <a:gridCol w="1896040">
                  <a:extLst>
                    <a:ext uri="{9D8B030D-6E8A-4147-A177-3AD203B41FA5}">
                      <a16:colId xmlns:a16="http://schemas.microsoft.com/office/drawing/2014/main" xmlns="" val="20002"/>
                    </a:ext>
                  </a:extLst>
                </a:gridCol>
                <a:gridCol w="1896040">
                  <a:extLst>
                    <a:ext uri="{9D8B030D-6E8A-4147-A177-3AD203B41FA5}">
                      <a16:colId xmlns:a16="http://schemas.microsoft.com/office/drawing/2014/main" xmlns="" val="20003"/>
                    </a:ext>
                  </a:extLst>
                </a:gridCol>
              </a:tblGrid>
              <a:tr h="304335">
                <a:tc>
                  <a:txBody>
                    <a:bodyPr/>
                    <a:lstStyle/>
                    <a:p>
                      <a:pPr algn="ctr">
                        <a:lnSpc>
                          <a:spcPct val="115000"/>
                        </a:lnSpc>
                        <a:spcAft>
                          <a:spcPts val="1000"/>
                        </a:spcAft>
                      </a:pPr>
                      <a:r>
                        <a:rPr lang="en-US" sz="1200" dirty="0" err="1">
                          <a:effectLst/>
                        </a:rPr>
                        <a:t>Решение</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Тип</a:t>
                      </a:r>
                      <a:r>
                        <a:rPr lang="en-US" sz="1200" dirty="0">
                          <a:effectLst/>
                        </a:rPr>
                        <a:t> </a:t>
                      </a:r>
                      <a:r>
                        <a:rPr lang="en-US" sz="1200" dirty="0" err="1">
                          <a:effectLst/>
                        </a:rPr>
                        <a:t>решения</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Уровень</a:t>
                      </a:r>
                      <a:r>
                        <a:rPr lang="en-US" sz="1200" dirty="0">
                          <a:effectLst/>
                        </a:rPr>
                        <a:t> </a:t>
                      </a:r>
                      <a:r>
                        <a:rPr lang="en-US" sz="1200" dirty="0" err="1">
                          <a:effectLst/>
                        </a:rPr>
                        <a:t>риска</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a:t>
                      </a:r>
                      <a:endParaRPr lang="ru-RU" sz="1200"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0"/>
                  </a:ext>
                </a:extLst>
              </a:tr>
              <a:tr h="571617">
                <a:tc>
                  <a:txBody>
                    <a:bodyPr/>
                    <a:lstStyle/>
                    <a:p>
                      <a:pPr algn="ctr">
                        <a:lnSpc>
                          <a:spcPct val="115000"/>
                        </a:lnSpc>
                        <a:spcAft>
                          <a:spcPts val="1000"/>
                        </a:spcAft>
                      </a:pPr>
                      <a:r>
                        <a:rPr lang="ru-RU" sz="1200" dirty="0">
                          <a:effectLst/>
                        </a:rPr>
                        <a:t>Сотрудники определяют цели развития организации</a:t>
                      </a:r>
                      <a:endParaRPr lang="ru-RU" sz="1200" b="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Стратегические</a:t>
                      </a:r>
                      <a:r>
                        <a:rPr lang="en-US" sz="1200" dirty="0">
                          <a:effectLst/>
                        </a:rPr>
                        <a:t> </a:t>
                      </a:r>
                      <a:r>
                        <a:rPr lang="en-US" sz="1200" dirty="0" err="1">
                          <a:effectLst/>
                        </a:rPr>
                        <a:t>решения</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smtClean="0">
                          <a:effectLst/>
                        </a:rPr>
                        <a:t>М</a:t>
                      </a:r>
                      <a:r>
                        <a:rPr lang="ru-RU" sz="1200" dirty="0" err="1" smtClean="0">
                          <a:effectLst/>
                        </a:rPr>
                        <a:t>инимальный</a:t>
                      </a:r>
                      <a:r>
                        <a:rPr lang="en-US" sz="1200" dirty="0" smtClean="0">
                          <a:effectLst/>
                        </a:rPr>
                        <a:t> </a:t>
                      </a:r>
                      <a:r>
                        <a:rPr lang="en-US" sz="1200" dirty="0" err="1">
                          <a:effectLst/>
                        </a:rPr>
                        <a:t>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10</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1"/>
                  </a:ext>
                </a:extLst>
              </a:tr>
              <a:tr h="599540">
                <a:tc>
                  <a:txBody>
                    <a:bodyPr/>
                    <a:lstStyle/>
                    <a:p>
                      <a:pPr algn="ctr">
                        <a:lnSpc>
                          <a:spcPct val="115000"/>
                        </a:lnSpc>
                        <a:spcAft>
                          <a:spcPts val="1000"/>
                        </a:spcAft>
                      </a:pPr>
                      <a:r>
                        <a:rPr lang="ru-RU" sz="1200" dirty="0">
                          <a:effectLst/>
                        </a:rPr>
                        <a:t>Сотрудники разрабатывают средства достижения цели</a:t>
                      </a:r>
                      <a:endParaRPr lang="ru-RU" sz="1200" b="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Стратегические</a:t>
                      </a:r>
                      <a:r>
                        <a:rPr lang="en-US" sz="1200" dirty="0">
                          <a:effectLst/>
                        </a:rPr>
                        <a:t> и </a:t>
                      </a:r>
                      <a:r>
                        <a:rPr lang="en-US" sz="1200" dirty="0" err="1">
                          <a:effectLst/>
                        </a:rPr>
                        <a:t>тактические</a:t>
                      </a:r>
                      <a:r>
                        <a:rPr lang="en-US" sz="1200" dirty="0">
                          <a:effectLst/>
                        </a:rPr>
                        <a:t> </a:t>
                      </a:r>
                      <a:r>
                        <a:rPr lang="en-US" sz="1200" dirty="0" err="1">
                          <a:effectLst/>
                        </a:rPr>
                        <a:t>решения</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ru-RU" sz="1200" dirty="0" smtClean="0">
                          <a:effectLst/>
                        </a:rPr>
                        <a:t>Средний</a:t>
                      </a:r>
                      <a:r>
                        <a:rPr lang="en-US" sz="1200" dirty="0" smtClean="0">
                          <a:effectLst/>
                        </a:rPr>
                        <a:t> </a:t>
                      </a:r>
                      <a:r>
                        <a:rPr lang="en-US" sz="1200" dirty="0" err="1">
                          <a:effectLst/>
                        </a:rPr>
                        <a:t>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26</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2"/>
                  </a:ext>
                </a:extLst>
              </a:tr>
              <a:tr h="838899">
                <a:tc>
                  <a:txBody>
                    <a:bodyPr/>
                    <a:lstStyle/>
                    <a:p>
                      <a:pPr algn="ctr">
                        <a:lnSpc>
                          <a:spcPct val="115000"/>
                        </a:lnSpc>
                        <a:spcAft>
                          <a:spcPts val="1000"/>
                        </a:spcAft>
                      </a:pPr>
                      <a:r>
                        <a:rPr lang="ru-RU" sz="1200" dirty="0">
                          <a:effectLst/>
                        </a:rPr>
                        <a:t>Работники организуют процесс создания средств достижения целей</a:t>
                      </a:r>
                      <a:endParaRPr lang="ru-RU" sz="1200" b="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Тактические</a:t>
                      </a:r>
                      <a:r>
                        <a:rPr lang="en-US" sz="1200" dirty="0">
                          <a:effectLst/>
                        </a:rPr>
                        <a:t> и </a:t>
                      </a:r>
                      <a:r>
                        <a:rPr lang="en-US" sz="1200" dirty="0" err="1">
                          <a:effectLst/>
                        </a:rPr>
                        <a:t>оперативные</a:t>
                      </a:r>
                      <a:r>
                        <a:rPr lang="en-US" sz="1200" dirty="0">
                          <a:effectLst/>
                        </a:rPr>
                        <a:t> </a:t>
                      </a:r>
                      <a:r>
                        <a:rPr lang="en-US" sz="1200" dirty="0" err="1">
                          <a:effectLst/>
                        </a:rPr>
                        <a:t>решения</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Средний</a:t>
                      </a:r>
                      <a:r>
                        <a:rPr lang="en-US" sz="1200" dirty="0">
                          <a:effectLst/>
                        </a:rPr>
                        <a:t> </a:t>
                      </a:r>
                      <a:r>
                        <a:rPr lang="en-US" sz="1200" dirty="0" err="1">
                          <a:effectLst/>
                        </a:rPr>
                        <a:t>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25</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3"/>
                  </a:ext>
                </a:extLst>
              </a:tr>
              <a:tr h="515797">
                <a:tc>
                  <a:txBody>
                    <a:bodyPr/>
                    <a:lstStyle/>
                    <a:p>
                      <a:pPr algn="ctr">
                        <a:lnSpc>
                          <a:spcPct val="115000"/>
                        </a:lnSpc>
                        <a:spcAft>
                          <a:spcPts val="1000"/>
                        </a:spcAft>
                      </a:pPr>
                      <a:r>
                        <a:rPr lang="ru-RU" sz="1200">
                          <a:effectLst/>
                        </a:rPr>
                        <a:t>Работники непосредственно создают средства достижения целей</a:t>
                      </a:r>
                      <a:endParaRPr lang="ru-RU" sz="1200" b="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Оперативные</a:t>
                      </a:r>
                      <a:r>
                        <a:rPr lang="en-US" sz="1200" dirty="0">
                          <a:effectLst/>
                        </a:rPr>
                        <a:t> </a:t>
                      </a:r>
                      <a:r>
                        <a:rPr lang="en-US" sz="1200" dirty="0" err="1">
                          <a:effectLst/>
                        </a:rPr>
                        <a:t>решения</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Низкий</a:t>
                      </a:r>
                      <a:r>
                        <a:rPr lang="en-US" sz="1200" dirty="0">
                          <a:effectLst/>
                        </a:rPr>
                        <a:t> </a:t>
                      </a:r>
                      <a:r>
                        <a:rPr lang="en-US" sz="1200" dirty="0" err="1">
                          <a:effectLst/>
                        </a:rPr>
                        <a:t>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15</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4"/>
                  </a:ext>
                </a:extLst>
              </a:tr>
              <a:tr h="515797">
                <a:tc>
                  <a:txBody>
                    <a:bodyPr/>
                    <a:lstStyle/>
                    <a:p>
                      <a:pPr algn="ctr">
                        <a:lnSpc>
                          <a:spcPct val="115000"/>
                        </a:lnSpc>
                        <a:spcAft>
                          <a:spcPts val="1000"/>
                        </a:spcAft>
                      </a:pPr>
                      <a:r>
                        <a:rPr lang="ru-RU" sz="1200" dirty="0">
                          <a:effectLst/>
                        </a:rPr>
                        <a:t>Работники обслуживают процесс создания средств достижения целей</a:t>
                      </a:r>
                      <a:endParaRPr lang="ru-RU" sz="1200" b="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err="1">
                          <a:effectLst/>
                        </a:rPr>
                        <a:t>Оперативные</a:t>
                      </a:r>
                      <a:r>
                        <a:rPr lang="en-US" sz="1200" dirty="0">
                          <a:effectLst/>
                        </a:rPr>
                        <a:t> </a:t>
                      </a:r>
                      <a:r>
                        <a:rPr lang="en-US" sz="1200" dirty="0" err="1">
                          <a:effectLst/>
                        </a:rPr>
                        <a:t>решения</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ru-RU" sz="1200" dirty="0" smtClean="0">
                          <a:effectLst/>
                        </a:rPr>
                        <a:t>Средний</a:t>
                      </a:r>
                      <a:r>
                        <a:rPr lang="en-US" sz="1200" dirty="0" smtClean="0">
                          <a:effectLst/>
                        </a:rPr>
                        <a:t> </a:t>
                      </a:r>
                      <a:r>
                        <a:rPr lang="en-US" sz="1200" dirty="0" err="1">
                          <a:effectLst/>
                        </a:rPr>
                        <a:t>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30</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5"/>
                  </a:ext>
                </a:extLst>
              </a:tr>
              <a:tr h="515797">
                <a:tc>
                  <a:txBody>
                    <a:bodyPr/>
                    <a:lstStyle/>
                    <a:p>
                      <a:pPr algn="ctr">
                        <a:lnSpc>
                          <a:spcPct val="115000"/>
                        </a:lnSpc>
                        <a:spcAft>
                          <a:spcPts val="1000"/>
                        </a:spcAft>
                      </a:pPr>
                      <a:r>
                        <a:rPr lang="ru-RU" sz="1200" dirty="0">
                          <a:effectLst/>
                        </a:rPr>
                        <a:t> </a:t>
                      </a:r>
                      <a:r>
                        <a:rPr lang="ru-RU" sz="1200" dirty="0" smtClean="0">
                          <a:effectLst/>
                        </a:rPr>
                        <a:t>Инвестиционный 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Выбор стратегического решения инвестиций в инновации</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Средний</a:t>
                      </a:r>
                      <a:r>
                        <a:rPr lang="ru-RU" sz="1200" baseline="0" dirty="0" smtClean="0">
                          <a:effectLst/>
                        </a:rPr>
                        <a:t> риск</a:t>
                      </a: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40</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6"/>
                  </a:ext>
                </a:extLst>
              </a:tr>
              <a:tr h="365810">
                <a:tc gridSpan="3">
                  <a:txBody>
                    <a:bodyPr/>
                    <a:lstStyle/>
                    <a:p>
                      <a:pPr algn="ctr">
                        <a:lnSpc>
                          <a:spcPct val="115000"/>
                        </a:lnSpc>
                        <a:spcAft>
                          <a:spcPts val="1000"/>
                        </a:spcAft>
                      </a:pPr>
                      <a:r>
                        <a:rPr lang="ru-RU" sz="1200" dirty="0">
                          <a:effectLst/>
                        </a:rPr>
                        <a:t> </a:t>
                      </a:r>
                      <a:r>
                        <a:rPr lang="ru-RU" sz="1200" dirty="0" smtClean="0">
                          <a:effectLst/>
                        </a:rPr>
                        <a:t>ОБЩИЙ РИСК</a:t>
                      </a:r>
                      <a:endParaRPr lang="ru-RU" sz="1200" dirty="0">
                        <a:effectLst/>
                        <a:latin typeface="Calibri"/>
                        <a:ea typeface="Calibri"/>
                        <a:cs typeface="Times New Roman"/>
                      </a:endParaRPr>
                    </a:p>
                  </a:txBody>
                  <a:tcPr marL="38875" marR="55883" marT="38875" marB="0"/>
                </a:tc>
                <a:tc hMerge="1">
                  <a:txBody>
                    <a:bodyPr/>
                    <a:lstStyle/>
                    <a:p>
                      <a:pPr>
                        <a:lnSpc>
                          <a:spcPct val="115000"/>
                        </a:lnSpc>
                        <a:spcAft>
                          <a:spcPts val="1000"/>
                        </a:spcAft>
                      </a:pPr>
                      <a:endParaRPr lang="ru-RU" sz="1200" dirty="0">
                        <a:effectLst/>
                        <a:latin typeface="Calibri"/>
                        <a:ea typeface="Calibri"/>
                        <a:cs typeface="Times New Roman"/>
                      </a:endParaRPr>
                    </a:p>
                  </a:txBody>
                  <a:tcPr marL="38875" marR="55883" marT="38875" marB="0"/>
                </a:tc>
                <a:tc hMerge="1">
                  <a:txBody>
                    <a:bodyPr/>
                    <a:lstStyle/>
                    <a:p>
                      <a:pPr>
                        <a:lnSpc>
                          <a:spcPct val="115000"/>
                        </a:lnSpc>
                        <a:spcAft>
                          <a:spcPts val="1000"/>
                        </a:spcAft>
                      </a:pPr>
                      <a:endParaRPr lang="ru-RU" sz="1200" dirty="0">
                        <a:effectLst/>
                        <a:latin typeface="Calibri"/>
                        <a:ea typeface="Calibri"/>
                        <a:cs typeface="Times New Roman"/>
                      </a:endParaRPr>
                    </a:p>
                  </a:txBody>
                  <a:tcPr marL="38875" marR="55883" marT="38875" marB="0"/>
                </a:tc>
                <a:tc>
                  <a:txBody>
                    <a:bodyPr/>
                    <a:lstStyle/>
                    <a:p>
                      <a:pPr algn="ctr">
                        <a:lnSpc>
                          <a:spcPct val="115000"/>
                        </a:lnSpc>
                        <a:spcAft>
                          <a:spcPts val="1000"/>
                        </a:spcAft>
                      </a:pPr>
                      <a:r>
                        <a:rPr lang="en-US" sz="1200" dirty="0">
                          <a:effectLst/>
                        </a:rPr>
                        <a:t> </a:t>
                      </a:r>
                      <a:r>
                        <a:rPr lang="ru-RU" sz="1200" dirty="0" smtClean="0">
                          <a:effectLst/>
                        </a:rPr>
                        <a:t>24,3</a:t>
                      </a:r>
                      <a:endParaRPr lang="ru-RU" sz="1200" b="1" dirty="0">
                        <a:effectLst/>
                        <a:latin typeface="Calibri"/>
                        <a:ea typeface="Calibri"/>
                        <a:cs typeface="Times New Roman"/>
                      </a:endParaRPr>
                    </a:p>
                  </a:txBody>
                  <a:tcPr marL="38875" marR="55883" marT="38875" marB="0"/>
                </a:tc>
                <a:extLst>
                  <a:ext uri="{0D108BD9-81ED-4DB2-BD59-A6C34878D82A}">
                    <a16:rowId xmlns:a16="http://schemas.microsoft.com/office/drawing/2014/main" xmlns="" val="10007"/>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91086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26</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Вывод</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Google Shape;150;p22"/>
          <p:cNvSpPr txBox="1">
            <a:spLocks/>
          </p:cNvSpPr>
          <p:nvPr/>
        </p:nvSpPr>
        <p:spPr>
          <a:xfrm>
            <a:off x="414512" y="843559"/>
            <a:ext cx="8272287" cy="3728441"/>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600" spc="150" dirty="0" smtClean="0">
                <a:latin typeface="HelveticaNeueCyr" panose="020B0604020202020204" charset="-52"/>
              </a:rPr>
              <a:t>Общество как никогда обеспокоено загрязнением уникальной природы России и непосредственно Сибири. Наш проект поможет преодолеть ряд проблем связанных с загрязнением окружающей среды в местах нефтедобычи, НПЗ и трубопроводов, резервуарных парков, где зачастую происходят аварии. Обработка нашим препаратом будет регенерировать разные виды почвы с разными климатическими условиями с разной сложностью загрязнения. </a:t>
            </a:r>
          </a:p>
          <a:p>
            <a:pPr marL="0" indent="0" algn="ctr">
              <a:buFont typeface="Arial" pitchFamily="34" charset="0"/>
              <a:buNone/>
            </a:pPr>
            <a:r>
              <a:rPr lang="ru-RU" sz="1600" spc="150" dirty="0" smtClean="0">
                <a:latin typeface="HelveticaNeueCyr" panose="020B0604020202020204" charset="-52"/>
              </a:rPr>
              <a:t>Ожидаемый результат на первые 2 года, улучшение почвы по Тюменской области на 60 %. А так же прирост прибыли, увеличение оборота до 50 </a:t>
            </a:r>
            <a:r>
              <a:rPr lang="ru-RU" sz="1600" spc="150" dirty="0" err="1" smtClean="0">
                <a:latin typeface="HelveticaNeueCyr" panose="020B0604020202020204" charset="-52"/>
              </a:rPr>
              <a:t>млн.руб</a:t>
            </a:r>
            <a:r>
              <a:rPr lang="ru-RU" sz="1600" spc="150" dirty="0" smtClean="0">
                <a:latin typeface="HelveticaNeueCyr" panose="020B0604020202020204" charset="-52"/>
              </a:rPr>
              <a:t>., выход на нефтяной Российский рынок и сотрудничество с новыми нефтяными компаниями.</a:t>
            </a:r>
          </a:p>
          <a:p>
            <a:pPr marL="0" indent="0" algn="ctr">
              <a:buFont typeface="Arial" pitchFamily="34" charset="0"/>
              <a:buNone/>
            </a:pPr>
            <a:r>
              <a:rPr lang="ru-RU" sz="1600" spc="150" dirty="0" smtClean="0">
                <a:latin typeface="HelveticaNeueCyr" panose="020B0604020202020204" charset="-52"/>
              </a:rPr>
              <a:t>Публикация статей в зарубежных изданиях, регистрация патентов.</a:t>
            </a:r>
            <a:endParaRPr lang="ru-RU" sz="1600" spc="150" dirty="0">
              <a:latin typeface="HelveticaNeueCyr" panose="020B0604020202020204" charset="-52"/>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09321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27</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Временный научный </a:t>
            </a:r>
            <a:r>
              <a:rPr lang="ru-RU" sz="3200" b="1" i="1" dirty="0" smtClean="0">
                <a:solidFill>
                  <a:schemeClr val="tx2"/>
                </a:solidFill>
                <a:latin typeface="Arial Narrow" pitchFamily="34" charset="0"/>
              </a:rPr>
              <a:t>коллектив</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7" name="Таблица 6"/>
          <p:cNvGraphicFramePr>
            <a:graphicFrameLocks noGrp="1"/>
          </p:cNvGraphicFramePr>
          <p:nvPr>
            <p:extLst>
              <p:ext uri="{D42A27DB-BD31-4B8C-83A1-F6EECF244321}">
                <p14:modId xmlns:p14="http://schemas.microsoft.com/office/powerpoint/2010/main" val="309924445"/>
              </p:ext>
            </p:extLst>
          </p:nvPr>
        </p:nvGraphicFramePr>
        <p:xfrm>
          <a:off x="3" y="627723"/>
          <a:ext cx="9143999" cy="4248255"/>
        </p:xfrm>
        <a:graphic>
          <a:graphicData uri="http://schemas.openxmlformats.org/drawingml/2006/table">
            <a:tbl>
              <a:tblPr firstRow="1" firstCol="1" bandRow="1"/>
              <a:tblGrid>
                <a:gridCol w="662826">
                  <a:extLst>
                    <a:ext uri="{9D8B030D-6E8A-4147-A177-3AD203B41FA5}">
                      <a16:colId xmlns:a16="http://schemas.microsoft.com/office/drawing/2014/main" xmlns="" val="20000"/>
                    </a:ext>
                  </a:extLst>
                </a:gridCol>
                <a:gridCol w="1763723">
                  <a:extLst>
                    <a:ext uri="{9D8B030D-6E8A-4147-A177-3AD203B41FA5}">
                      <a16:colId xmlns:a16="http://schemas.microsoft.com/office/drawing/2014/main" xmlns="" val="20001"/>
                    </a:ext>
                  </a:extLst>
                </a:gridCol>
                <a:gridCol w="1733275">
                  <a:extLst>
                    <a:ext uri="{9D8B030D-6E8A-4147-A177-3AD203B41FA5}">
                      <a16:colId xmlns:a16="http://schemas.microsoft.com/office/drawing/2014/main" xmlns="" val="20002"/>
                    </a:ext>
                  </a:extLst>
                </a:gridCol>
                <a:gridCol w="949275">
                  <a:extLst>
                    <a:ext uri="{9D8B030D-6E8A-4147-A177-3AD203B41FA5}">
                      <a16:colId xmlns:a16="http://schemas.microsoft.com/office/drawing/2014/main" xmlns="" val="20003"/>
                    </a:ext>
                  </a:extLst>
                </a:gridCol>
                <a:gridCol w="1797728">
                  <a:extLst>
                    <a:ext uri="{9D8B030D-6E8A-4147-A177-3AD203B41FA5}">
                      <a16:colId xmlns:a16="http://schemas.microsoft.com/office/drawing/2014/main" xmlns="" val="20004"/>
                    </a:ext>
                  </a:extLst>
                </a:gridCol>
                <a:gridCol w="2237172">
                  <a:extLst>
                    <a:ext uri="{9D8B030D-6E8A-4147-A177-3AD203B41FA5}">
                      <a16:colId xmlns:a16="http://schemas.microsoft.com/office/drawing/2014/main" xmlns="" val="20005"/>
                    </a:ext>
                  </a:extLst>
                </a:gridCol>
              </a:tblGrid>
              <a:tr h="420596">
                <a:tc>
                  <a:txBody>
                    <a:bodyPr/>
                    <a:lstStyle/>
                    <a:p>
                      <a:pPr algn="ctr">
                        <a:spcAft>
                          <a:spcPts val="0"/>
                        </a:spcAft>
                        <a:tabLst>
                          <a:tab pos="270510" algn="l"/>
                        </a:tabLst>
                      </a:pPr>
                      <a:r>
                        <a:rPr lang="ru-RU" sz="1000" dirty="0">
                          <a:effectLst/>
                          <a:latin typeface="Times New Roman"/>
                          <a:ea typeface="Times New Roman"/>
                        </a:rPr>
                        <a:t>№ п/п</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1000">
                          <a:effectLst/>
                          <a:latin typeface="Times New Roman"/>
                          <a:ea typeface="Times New Roman"/>
                        </a:rPr>
                        <a:t>Ф.И.О. (полностью)*</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1000">
                          <a:effectLst/>
                          <a:latin typeface="Times New Roman"/>
                          <a:ea typeface="Times New Roman"/>
                        </a:rPr>
                        <a:t>Ученая степень и звание (при наличии)</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1000">
                          <a:effectLst/>
                          <a:latin typeface="Times New Roman"/>
                          <a:ea typeface="Times New Roman"/>
                        </a:rPr>
                        <a:t>Возраст**</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1000" dirty="0">
                          <a:effectLst/>
                          <a:latin typeface="Times New Roman"/>
                          <a:ea typeface="Times New Roman"/>
                        </a:rPr>
                        <a:t>Должность и место работы или учебы</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1000">
                          <a:effectLst/>
                          <a:latin typeface="Times New Roman"/>
                          <a:ea typeface="Times New Roman"/>
                        </a:rPr>
                        <a:t>Опыт и компетенции по тематике проекта</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49955">
                <a:tc>
                  <a:txBody>
                    <a:bodyPr/>
                    <a:lstStyle/>
                    <a:p>
                      <a:pPr algn="ctr">
                        <a:tabLst>
                          <a:tab pos="270510" algn="l"/>
                        </a:tabLst>
                      </a:pPr>
                      <a:r>
                        <a:rPr lang="ru-RU" sz="1000">
                          <a:effectLst/>
                          <a:latin typeface="Times New Roman"/>
                          <a:ea typeface="Times New Roman"/>
                        </a:rPr>
                        <a:t>1</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000">
                          <a:effectLst/>
                          <a:latin typeface="Times New Roman"/>
                          <a:ea typeface="Times New Roman"/>
                        </a:rPr>
                        <a:t>2</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000">
                          <a:effectLst/>
                          <a:latin typeface="Times New Roman"/>
                          <a:ea typeface="Times New Roman"/>
                        </a:rPr>
                        <a:t>3</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000">
                          <a:effectLst/>
                          <a:latin typeface="Times New Roman"/>
                          <a:ea typeface="Times New Roman"/>
                        </a:rPr>
                        <a:t>4</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000">
                          <a:effectLst/>
                          <a:latin typeface="Times New Roman"/>
                          <a:ea typeface="Times New Roman"/>
                        </a:rPr>
                        <a:t>5</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000">
                          <a:effectLst/>
                          <a:latin typeface="Times New Roman"/>
                          <a:ea typeface="Times New Roman"/>
                        </a:rPr>
                        <a:t>6</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317723">
                <a:tc>
                  <a:txBody>
                    <a:bodyPr/>
                    <a:lstStyle/>
                    <a:p>
                      <a:pPr algn="ctr">
                        <a:tabLst>
                          <a:tab pos="270510" algn="l"/>
                        </a:tabLst>
                      </a:pPr>
                      <a:r>
                        <a:rPr lang="ru-RU" sz="1100" b="1" dirty="0">
                          <a:solidFill>
                            <a:srgbClr val="000000"/>
                          </a:solidFill>
                          <a:effectLst/>
                          <a:latin typeface="Times New Roman"/>
                          <a:ea typeface="Times New Roman"/>
                        </a:rPr>
                        <a:t> </a:t>
                      </a:r>
                      <a:r>
                        <a:rPr lang="ru-RU" sz="1100" b="1" dirty="0" smtClean="0">
                          <a:solidFill>
                            <a:srgbClr val="000000"/>
                          </a:solidFill>
                          <a:effectLst/>
                          <a:latin typeface="Times New Roman"/>
                          <a:ea typeface="Times New Roman"/>
                        </a:rPr>
                        <a:t>1</a:t>
                      </a:r>
                      <a:endParaRPr lang="ru-RU" sz="1100" b="1"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b="1" dirty="0">
                          <a:solidFill>
                            <a:srgbClr val="000000"/>
                          </a:solidFill>
                          <a:effectLst/>
                          <a:latin typeface="Times New Roman"/>
                          <a:ea typeface="Times New Roman"/>
                        </a:rPr>
                        <a:t> </a:t>
                      </a:r>
                      <a:r>
                        <a:rPr lang="ru-RU" sz="1100" b="1" dirty="0" smtClean="0">
                          <a:solidFill>
                            <a:srgbClr val="000000"/>
                          </a:solidFill>
                          <a:effectLst/>
                          <a:latin typeface="Times New Roman"/>
                          <a:ea typeface="Times New Roman"/>
                        </a:rPr>
                        <a:t>Берг Владимир Иванович,</a:t>
                      </a:r>
                    </a:p>
                    <a:p>
                      <a:pPr algn="ctr">
                        <a:tabLst>
                          <a:tab pos="270510" algn="l"/>
                        </a:tabLst>
                      </a:pPr>
                      <a:r>
                        <a:rPr lang="ru-RU" sz="1100" b="1" dirty="0" smtClean="0">
                          <a:effectLst/>
                          <a:latin typeface="Times New Roman"/>
                          <a:ea typeface="Times New Roman"/>
                        </a:rPr>
                        <a:t>Руководитель ВНК</a:t>
                      </a:r>
                      <a:endParaRPr lang="ru-RU" sz="1100" b="1"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b="1" dirty="0" smtClean="0">
                          <a:solidFill>
                            <a:srgbClr val="000000"/>
                          </a:solidFill>
                          <a:effectLst/>
                          <a:latin typeface="Times New Roman"/>
                          <a:ea typeface="Times New Roman"/>
                        </a:rPr>
                        <a:t>Кандидат технических</a:t>
                      </a:r>
                      <a:r>
                        <a:rPr lang="ru-RU" sz="1100" b="1" baseline="0" dirty="0" smtClean="0">
                          <a:solidFill>
                            <a:srgbClr val="000000"/>
                          </a:solidFill>
                          <a:effectLst/>
                          <a:latin typeface="Times New Roman"/>
                          <a:ea typeface="Times New Roman"/>
                        </a:rPr>
                        <a:t> наук</a:t>
                      </a:r>
                      <a:r>
                        <a:rPr lang="ru-RU" sz="1100" b="1" dirty="0">
                          <a:solidFill>
                            <a:srgbClr val="000000"/>
                          </a:solidFill>
                          <a:effectLst/>
                          <a:latin typeface="Times New Roman"/>
                          <a:ea typeface="Times New Roman"/>
                        </a:rPr>
                        <a:t> </a:t>
                      </a:r>
                      <a:endParaRPr lang="ru-RU" sz="1100" b="1"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b="1" dirty="0">
                          <a:solidFill>
                            <a:srgbClr val="000000"/>
                          </a:solidFill>
                          <a:effectLst/>
                          <a:latin typeface="Times New Roman"/>
                          <a:ea typeface="Times New Roman"/>
                        </a:rPr>
                        <a:t> </a:t>
                      </a:r>
                      <a:r>
                        <a:rPr lang="ru-RU" sz="1100" b="1" dirty="0" smtClean="0">
                          <a:solidFill>
                            <a:srgbClr val="000000"/>
                          </a:solidFill>
                          <a:effectLst/>
                          <a:latin typeface="Times New Roman"/>
                          <a:ea typeface="Times New Roman"/>
                        </a:rPr>
                        <a:t>37</a:t>
                      </a:r>
                      <a:endParaRPr lang="ru-RU" sz="1100" b="1"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b="1" dirty="0" smtClean="0">
                          <a:solidFill>
                            <a:srgbClr val="000000"/>
                          </a:solidFill>
                          <a:effectLst/>
                          <a:latin typeface="Times New Roman"/>
                          <a:ea typeface="Times New Roman"/>
                        </a:rPr>
                        <a:t>ТИУ, Доцент кафедры «Технология машиностроения</a:t>
                      </a:r>
                      <a:r>
                        <a:rPr lang="ru-RU" sz="1100" b="1" baseline="0" dirty="0" smtClean="0">
                          <a:solidFill>
                            <a:srgbClr val="000000"/>
                          </a:solidFill>
                          <a:effectLst/>
                          <a:latin typeface="Times New Roman"/>
                          <a:ea typeface="Times New Roman"/>
                        </a:rPr>
                        <a:t>»</a:t>
                      </a:r>
                      <a:endParaRPr lang="ru-RU" sz="1100" b="1"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b="1" dirty="0">
                          <a:solidFill>
                            <a:srgbClr val="000000"/>
                          </a:solidFill>
                          <a:effectLst/>
                          <a:latin typeface="Times New Roman"/>
                          <a:ea typeface="Times New Roman"/>
                        </a:rPr>
                        <a:t> </a:t>
                      </a:r>
                      <a:r>
                        <a:rPr lang="ru-RU" sz="1100" b="1" dirty="0" smtClean="0">
                          <a:solidFill>
                            <a:srgbClr val="000000"/>
                          </a:solidFill>
                          <a:effectLst/>
                          <a:latin typeface="Times New Roman"/>
                          <a:ea typeface="Times New Roman"/>
                        </a:rPr>
                        <a:t>Грант губернатора Тюменской области</a:t>
                      </a:r>
                    </a:p>
                    <a:p>
                      <a:pPr algn="ctr">
                        <a:tabLst>
                          <a:tab pos="270510" algn="l"/>
                        </a:tabLst>
                      </a:pPr>
                      <a:r>
                        <a:rPr lang="ru-RU" sz="1100" b="1" dirty="0" smtClean="0">
                          <a:solidFill>
                            <a:srgbClr val="000000"/>
                          </a:solidFill>
                          <a:effectLst/>
                          <a:latin typeface="Times New Roman"/>
                          <a:ea typeface="Times New Roman"/>
                        </a:rPr>
                        <a:t>Грант</a:t>
                      </a:r>
                      <a:r>
                        <a:rPr lang="ru-RU" sz="1100" b="1" baseline="0" dirty="0" smtClean="0">
                          <a:solidFill>
                            <a:srgbClr val="000000"/>
                          </a:solidFill>
                          <a:effectLst/>
                          <a:latin typeface="Times New Roman"/>
                          <a:ea typeface="Times New Roman"/>
                        </a:rPr>
                        <a:t> компании АК </a:t>
                      </a:r>
                      <a:r>
                        <a:rPr lang="ru-RU" sz="1100" b="1" dirty="0" smtClean="0">
                          <a:solidFill>
                            <a:srgbClr val="000000"/>
                          </a:solidFill>
                          <a:effectLst/>
                          <a:latin typeface="Times New Roman"/>
                          <a:ea typeface="Times New Roman"/>
                        </a:rPr>
                        <a:t>«</a:t>
                      </a:r>
                      <a:r>
                        <a:rPr lang="ru-RU" sz="1100" b="1" dirty="0" err="1" smtClean="0">
                          <a:solidFill>
                            <a:srgbClr val="000000"/>
                          </a:solidFill>
                          <a:effectLst/>
                          <a:latin typeface="Times New Roman"/>
                          <a:ea typeface="Times New Roman"/>
                        </a:rPr>
                        <a:t>Транснефть</a:t>
                      </a:r>
                      <a:r>
                        <a:rPr lang="ru-RU" sz="1100" b="1" dirty="0" smtClean="0">
                          <a:solidFill>
                            <a:srgbClr val="000000"/>
                          </a:solidFill>
                          <a:effectLst/>
                          <a:latin typeface="Times New Roman"/>
                          <a:ea typeface="Times New Roman"/>
                        </a:rPr>
                        <a:t>-Сибирь»</a:t>
                      </a:r>
                    </a:p>
                    <a:p>
                      <a:pPr algn="ctr">
                        <a:tabLst>
                          <a:tab pos="270510" algn="l"/>
                        </a:tabLst>
                      </a:pPr>
                      <a:r>
                        <a:rPr lang="ru-RU" sz="1100" b="1" dirty="0" smtClean="0">
                          <a:solidFill>
                            <a:srgbClr val="000000"/>
                          </a:solidFill>
                          <a:effectLst/>
                          <a:latin typeface="Times New Roman"/>
                          <a:ea typeface="Times New Roman"/>
                        </a:rPr>
                        <a:t>Конкурс</a:t>
                      </a:r>
                      <a:r>
                        <a:rPr lang="ru-RU" sz="1100" b="1" baseline="0" dirty="0" smtClean="0">
                          <a:solidFill>
                            <a:srgbClr val="000000"/>
                          </a:solidFill>
                          <a:effectLst/>
                          <a:latin typeface="Times New Roman"/>
                          <a:ea typeface="Times New Roman"/>
                        </a:rPr>
                        <a:t> инновационных проектов СИП (наставник победителя)</a:t>
                      </a:r>
                      <a:endParaRPr lang="ru-RU" sz="1100" b="1"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610548">
                <a:tc>
                  <a:txBody>
                    <a:bodyPr/>
                    <a:lstStyle/>
                    <a:p>
                      <a:pPr algn="ctr">
                        <a:tabLst>
                          <a:tab pos="270510" algn="l"/>
                        </a:tabLst>
                      </a:pPr>
                      <a:r>
                        <a:rPr lang="ru-RU" sz="1100" dirty="0" smtClean="0">
                          <a:effectLst/>
                          <a:latin typeface="Times New Roman"/>
                          <a:ea typeface="Times New Roman"/>
                        </a:rPr>
                        <a:t>2</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Галинский Андрей Александрович</a:t>
                      </a:r>
                    </a:p>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28</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ТИУ, Старший преподаватель </a:t>
                      </a:r>
                    </a:p>
                    <a:p>
                      <a:pPr algn="ctr">
                        <a:tabLst>
                          <a:tab pos="270510" algn="l"/>
                        </a:tabLst>
                      </a:pPr>
                      <a:r>
                        <a:rPr lang="ru-RU" sz="1100" dirty="0" smtClean="0">
                          <a:effectLst/>
                          <a:latin typeface="Times New Roman"/>
                          <a:ea typeface="Times New Roman"/>
                        </a:rPr>
                        <a:t>кафедры «Технология машиностроения»</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Реализация президентской программы повышения квалификации инженерных кадров 2012-2014.</a:t>
                      </a:r>
                      <a:r>
                        <a:rPr lang="ru-RU" sz="1100" baseline="0" dirty="0" smtClean="0">
                          <a:effectLst/>
                          <a:latin typeface="Times New Roman"/>
                          <a:ea typeface="Times New Roman"/>
                        </a:rPr>
                        <a:t> Указ президента РФ № 594 «О президентской программе повышения квалификации инженерных кадров»</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746988">
                <a:tc>
                  <a:txBody>
                    <a:bodyPr/>
                    <a:lstStyle/>
                    <a:p>
                      <a:pPr algn="ctr">
                        <a:tabLst>
                          <a:tab pos="270510" algn="l"/>
                        </a:tabLst>
                      </a:pPr>
                      <a:r>
                        <a:rPr lang="ru-RU" sz="1100" dirty="0" smtClean="0">
                          <a:effectLst/>
                          <a:latin typeface="Times New Roman"/>
                          <a:ea typeface="Times New Roman"/>
                        </a:rPr>
                        <a:t>3</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Прошин Владимир Спартакович </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24</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ТИУ, Студент группы СПб-15-1 кафедры «Технология машиностроения»</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Победа в программе «УМНИК 2017»</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96779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28</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Временный научный коллектив</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7" name="Таблица 6"/>
          <p:cNvGraphicFramePr>
            <a:graphicFrameLocks noGrp="1"/>
          </p:cNvGraphicFramePr>
          <p:nvPr>
            <p:extLst>
              <p:ext uri="{D42A27DB-BD31-4B8C-83A1-F6EECF244321}">
                <p14:modId xmlns:p14="http://schemas.microsoft.com/office/powerpoint/2010/main" val="1490816714"/>
              </p:ext>
            </p:extLst>
          </p:nvPr>
        </p:nvGraphicFramePr>
        <p:xfrm>
          <a:off x="1" y="627722"/>
          <a:ext cx="9144001" cy="4243972"/>
        </p:xfrm>
        <a:graphic>
          <a:graphicData uri="http://schemas.openxmlformats.org/drawingml/2006/table">
            <a:tbl>
              <a:tblPr firstRow="1" firstCol="1" bandRow="1"/>
              <a:tblGrid>
                <a:gridCol w="668901">
                  <a:extLst>
                    <a:ext uri="{9D8B030D-6E8A-4147-A177-3AD203B41FA5}">
                      <a16:colId xmlns:a16="http://schemas.microsoft.com/office/drawing/2014/main" xmlns="" val="20000"/>
                    </a:ext>
                  </a:extLst>
                </a:gridCol>
                <a:gridCol w="1779882">
                  <a:extLst>
                    <a:ext uri="{9D8B030D-6E8A-4147-A177-3AD203B41FA5}">
                      <a16:colId xmlns:a16="http://schemas.microsoft.com/office/drawing/2014/main" xmlns="" val="20001"/>
                    </a:ext>
                  </a:extLst>
                </a:gridCol>
                <a:gridCol w="1749157">
                  <a:extLst>
                    <a:ext uri="{9D8B030D-6E8A-4147-A177-3AD203B41FA5}">
                      <a16:colId xmlns:a16="http://schemas.microsoft.com/office/drawing/2014/main" xmlns="" val="20002"/>
                    </a:ext>
                  </a:extLst>
                </a:gridCol>
                <a:gridCol w="824455">
                  <a:extLst>
                    <a:ext uri="{9D8B030D-6E8A-4147-A177-3AD203B41FA5}">
                      <a16:colId xmlns:a16="http://schemas.microsoft.com/office/drawing/2014/main" xmlns="" val="20003"/>
                    </a:ext>
                  </a:extLst>
                </a:gridCol>
                <a:gridCol w="2044048">
                  <a:extLst>
                    <a:ext uri="{9D8B030D-6E8A-4147-A177-3AD203B41FA5}">
                      <a16:colId xmlns:a16="http://schemas.microsoft.com/office/drawing/2014/main" xmlns="" val="20004"/>
                    </a:ext>
                  </a:extLst>
                </a:gridCol>
                <a:gridCol w="2077558">
                  <a:extLst>
                    <a:ext uri="{9D8B030D-6E8A-4147-A177-3AD203B41FA5}">
                      <a16:colId xmlns:a16="http://schemas.microsoft.com/office/drawing/2014/main" xmlns="" val="20005"/>
                    </a:ext>
                  </a:extLst>
                </a:gridCol>
              </a:tblGrid>
              <a:tr h="457022">
                <a:tc>
                  <a:txBody>
                    <a:bodyPr/>
                    <a:lstStyle/>
                    <a:p>
                      <a:pPr algn="ctr">
                        <a:spcAft>
                          <a:spcPts val="0"/>
                        </a:spcAft>
                        <a:tabLst>
                          <a:tab pos="270510" algn="l"/>
                        </a:tabLst>
                      </a:pPr>
                      <a:r>
                        <a:rPr lang="ru-RU" sz="900" dirty="0">
                          <a:effectLst/>
                          <a:latin typeface="Times New Roman"/>
                          <a:ea typeface="Times New Roman"/>
                        </a:rPr>
                        <a:t>№ п/п</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900">
                          <a:effectLst/>
                          <a:latin typeface="Times New Roman"/>
                          <a:ea typeface="Times New Roman"/>
                        </a:rPr>
                        <a:t>Ф.И.О. (полностью)*</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900">
                          <a:effectLst/>
                          <a:latin typeface="Times New Roman"/>
                          <a:ea typeface="Times New Roman"/>
                        </a:rPr>
                        <a:t>Ученая степень и звание (при наличии)</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900" dirty="0">
                          <a:effectLst/>
                          <a:latin typeface="Times New Roman"/>
                          <a:ea typeface="Times New Roman"/>
                        </a:rPr>
                        <a:t>Возраст**</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900">
                          <a:effectLst/>
                          <a:latin typeface="Times New Roman"/>
                          <a:ea typeface="Times New Roman"/>
                        </a:rPr>
                        <a:t>Должность и место работы или учебы</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70510" algn="l"/>
                        </a:tabLst>
                      </a:pPr>
                      <a:r>
                        <a:rPr lang="ru-RU" sz="900" dirty="0">
                          <a:effectLst/>
                          <a:latin typeface="Times New Roman"/>
                          <a:ea typeface="Times New Roman"/>
                        </a:rPr>
                        <a:t>Опыт и компетенции по тематике проекта</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133573">
                <a:tc>
                  <a:txBody>
                    <a:bodyPr/>
                    <a:lstStyle/>
                    <a:p>
                      <a:pPr algn="ctr">
                        <a:tabLst>
                          <a:tab pos="270510" algn="l"/>
                        </a:tabLst>
                      </a:pPr>
                      <a:r>
                        <a:rPr lang="ru-RU" sz="900">
                          <a:effectLst/>
                          <a:latin typeface="Times New Roman"/>
                          <a:ea typeface="Times New Roman"/>
                        </a:rPr>
                        <a:t>1</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900">
                          <a:effectLst/>
                          <a:latin typeface="Times New Roman"/>
                          <a:ea typeface="Times New Roman"/>
                        </a:rPr>
                        <a:t>2</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900" dirty="0">
                          <a:effectLst/>
                          <a:latin typeface="Times New Roman"/>
                          <a:ea typeface="Times New Roman"/>
                        </a:rPr>
                        <a:t>3</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900">
                          <a:effectLst/>
                          <a:latin typeface="Times New Roman"/>
                          <a:ea typeface="Times New Roman"/>
                        </a:rPr>
                        <a:t>4</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900">
                          <a:effectLst/>
                          <a:latin typeface="Times New Roman"/>
                          <a:ea typeface="Times New Roman"/>
                        </a:rPr>
                        <a:t>5</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900">
                          <a:effectLst/>
                          <a:latin typeface="Times New Roman"/>
                          <a:ea typeface="Times New Roman"/>
                        </a:rPr>
                        <a:t>6</a:t>
                      </a: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1129">
                <a:tc>
                  <a:txBody>
                    <a:bodyPr/>
                    <a:lstStyle/>
                    <a:p>
                      <a:pPr algn="ctr">
                        <a:tabLst>
                          <a:tab pos="270510" algn="l"/>
                        </a:tabLst>
                      </a:pPr>
                      <a:r>
                        <a:rPr lang="ru-RU" sz="1100" dirty="0">
                          <a:solidFill>
                            <a:srgbClr val="000000"/>
                          </a:solidFill>
                          <a:effectLst/>
                          <a:latin typeface="Times New Roman"/>
                          <a:ea typeface="Times New Roman"/>
                        </a:rPr>
                        <a:t> </a:t>
                      </a:r>
                      <a:r>
                        <a:rPr lang="ru-RU" sz="1100" dirty="0" smtClean="0">
                          <a:solidFill>
                            <a:srgbClr val="000000"/>
                          </a:solidFill>
                          <a:effectLst/>
                          <a:latin typeface="Times New Roman"/>
                          <a:ea typeface="Times New Roman"/>
                        </a:rPr>
                        <a:t>4</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a:solidFill>
                            <a:srgbClr val="000000"/>
                          </a:solidFill>
                          <a:effectLst/>
                          <a:latin typeface="Times New Roman"/>
                          <a:ea typeface="Times New Roman"/>
                        </a:rPr>
                        <a:t> </a:t>
                      </a:r>
                      <a:r>
                        <a:rPr lang="ru-RU" sz="1100" dirty="0" smtClean="0">
                          <a:solidFill>
                            <a:srgbClr val="000000"/>
                          </a:solidFill>
                          <a:effectLst/>
                          <a:latin typeface="Times New Roman"/>
                          <a:ea typeface="Times New Roman"/>
                        </a:rPr>
                        <a:t>Двойников Евгений Сергеевич </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a:solidFill>
                            <a:srgbClr val="000000"/>
                          </a:solidFill>
                          <a:effectLst/>
                          <a:latin typeface="Times New Roman"/>
                          <a:ea typeface="Times New Roman"/>
                        </a:rPr>
                        <a:t> </a:t>
                      </a:r>
                      <a:r>
                        <a:rPr lang="ru-RU" sz="1100" dirty="0" smtClean="0">
                          <a:solidFill>
                            <a:srgbClr val="000000"/>
                          </a:solidFill>
                          <a:effectLst/>
                          <a:latin typeface="Times New Roman"/>
                          <a:ea typeface="Times New Roman"/>
                        </a:rPr>
                        <a:t>23</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ТИУ, Студент группы СПб-15-1 кафедры «Технология машиностроения»</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a:solidFill>
                            <a:srgbClr val="000000"/>
                          </a:solidFill>
                          <a:effectLst/>
                          <a:latin typeface="Times New Roman"/>
                          <a:ea typeface="Times New Roman"/>
                        </a:rPr>
                        <a:t> </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85534">
                <a:tc>
                  <a:txBody>
                    <a:bodyPr/>
                    <a:lstStyle/>
                    <a:p>
                      <a:pPr algn="ctr">
                        <a:tabLst>
                          <a:tab pos="270510" algn="l"/>
                        </a:tabLst>
                      </a:pPr>
                      <a:r>
                        <a:rPr lang="ru-RU" sz="1100" dirty="0" smtClean="0">
                          <a:effectLst/>
                          <a:latin typeface="Times New Roman"/>
                          <a:ea typeface="Times New Roman"/>
                        </a:rPr>
                        <a:t>5</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Канюков Александр Викторович </a:t>
                      </a:r>
                    </a:p>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21</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Лаборант кафедры «Технология машиностроения»</a:t>
                      </a:r>
                    </a:p>
                    <a:p>
                      <a:pPr algn="ctr">
                        <a:tabLst>
                          <a:tab pos="270510" algn="l"/>
                        </a:tabLst>
                      </a:pPr>
                      <a:r>
                        <a:rPr lang="ru-RU" sz="1100" dirty="0" smtClean="0">
                          <a:effectLst/>
                          <a:latin typeface="Times New Roman"/>
                          <a:ea typeface="Times New Roman"/>
                        </a:rPr>
                        <a:t>студент группы СПб-15-1»</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601129">
                <a:tc>
                  <a:txBody>
                    <a:bodyPr/>
                    <a:lstStyle/>
                    <a:p>
                      <a:pPr algn="ctr">
                        <a:tabLst>
                          <a:tab pos="270510" algn="l"/>
                        </a:tabLst>
                      </a:pPr>
                      <a:r>
                        <a:rPr lang="ru-RU" sz="1100" dirty="0" smtClean="0">
                          <a:effectLst/>
                          <a:latin typeface="Times New Roman"/>
                          <a:ea typeface="Times New Roman"/>
                        </a:rPr>
                        <a:t>6</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err="1" smtClean="0">
                          <a:effectLst/>
                          <a:latin typeface="Times New Roman"/>
                          <a:ea typeface="Times New Roman"/>
                        </a:rPr>
                        <a:t>Кинцель</a:t>
                      </a:r>
                      <a:r>
                        <a:rPr lang="ru-RU" sz="1100" dirty="0" smtClean="0">
                          <a:effectLst/>
                          <a:latin typeface="Times New Roman"/>
                          <a:ea typeface="Times New Roman"/>
                        </a:rPr>
                        <a:t> Павел Андреевич</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20</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ТИУ, Студент группы СПб-15-1 кафедры «Технология машиностроения»</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725004">
                <a:tc>
                  <a:txBody>
                    <a:bodyPr/>
                    <a:lstStyle/>
                    <a:p>
                      <a:pPr algn="ctr">
                        <a:tabLst>
                          <a:tab pos="270510" algn="l"/>
                        </a:tabLst>
                      </a:pPr>
                      <a:r>
                        <a:rPr lang="ru-RU" sz="1100" dirty="0" smtClean="0">
                          <a:effectLst/>
                          <a:latin typeface="Times New Roman"/>
                          <a:ea typeface="Times New Roman"/>
                        </a:rPr>
                        <a:t>7</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70"/>
                        </a:lnSpc>
                        <a:spcAft>
                          <a:spcPts val="0"/>
                        </a:spcAft>
                        <a:tabLst>
                          <a:tab pos="270510" algn="l"/>
                        </a:tabLst>
                      </a:pPr>
                      <a:r>
                        <a:rPr lang="ru-RU" sz="1100">
                          <a:solidFill>
                            <a:srgbClr val="000000"/>
                          </a:solidFill>
                          <a:effectLst/>
                          <a:latin typeface="Times New Roman" pitchFamily="18" charset="0"/>
                          <a:ea typeface="Times New Roman"/>
                          <a:cs typeface="Times New Roman" pitchFamily="18" charset="0"/>
                        </a:rPr>
                        <a:t>Булгакова Елена Викторовна</a:t>
                      </a:r>
                      <a:endParaRPr lang="ru-RU" sz="1100">
                        <a:effectLst/>
                        <a:latin typeface="Times New Roman" pitchFamily="18" charset="0"/>
                        <a:ea typeface="Times New Roman"/>
                        <a:cs typeface="Times New Roman" pitchFamily="18" charset="0"/>
                      </a:endParaRPr>
                    </a:p>
                  </a:txBody>
                  <a:tcPr marL="65405"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70"/>
                        </a:lnSpc>
                        <a:spcAft>
                          <a:spcPts val="0"/>
                        </a:spcAft>
                        <a:tabLst>
                          <a:tab pos="270510" algn="l"/>
                        </a:tabLst>
                      </a:pPr>
                      <a:r>
                        <a:rPr lang="ru-RU" sz="1100" dirty="0">
                          <a:solidFill>
                            <a:srgbClr val="000000"/>
                          </a:solidFill>
                          <a:effectLst/>
                          <a:latin typeface="Times New Roman" pitchFamily="18" charset="0"/>
                          <a:ea typeface="Times New Roman"/>
                          <a:cs typeface="Times New Roman" pitchFamily="18" charset="0"/>
                        </a:rPr>
                        <a:t>Кандидат биологических наук</a:t>
                      </a:r>
                      <a:endParaRPr lang="ru-RU" sz="1100" dirty="0">
                        <a:effectLst/>
                        <a:latin typeface="Times New Roman" pitchFamily="18" charset="0"/>
                        <a:ea typeface="Times New Roman"/>
                        <a:cs typeface="Times New Roman" pitchFamily="18" charset="0"/>
                      </a:endParaRPr>
                    </a:p>
                  </a:txBody>
                  <a:tcPr marL="65405"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70"/>
                        </a:lnSpc>
                        <a:spcAft>
                          <a:spcPts val="0"/>
                        </a:spcAft>
                        <a:tabLst>
                          <a:tab pos="270510" algn="l"/>
                        </a:tabLst>
                      </a:pPr>
                      <a:r>
                        <a:rPr lang="ru-RU" sz="1100">
                          <a:solidFill>
                            <a:srgbClr val="000000"/>
                          </a:solidFill>
                          <a:effectLst/>
                          <a:latin typeface="Times New Roman" pitchFamily="18" charset="0"/>
                          <a:ea typeface="Times New Roman"/>
                          <a:cs typeface="Times New Roman" pitchFamily="18" charset="0"/>
                        </a:rPr>
                        <a:t>49</a:t>
                      </a:r>
                      <a:endParaRPr lang="ru-RU" sz="1100">
                        <a:effectLst/>
                        <a:latin typeface="Times New Roman" pitchFamily="18" charset="0"/>
                        <a:ea typeface="Times New Roman"/>
                        <a:cs typeface="Times New Roman" pitchFamily="18" charset="0"/>
                      </a:endParaRPr>
                    </a:p>
                  </a:txBody>
                  <a:tcPr marL="65405"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70"/>
                        </a:lnSpc>
                        <a:spcAft>
                          <a:spcPts val="0"/>
                        </a:spcAft>
                        <a:tabLst>
                          <a:tab pos="270510" algn="l"/>
                        </a:tabLst>
                      </a:pPr>
                      <a:r>
                        <a:rPr lang="ru-RU" sz="1100">
                          <a:solidFill>
                            <a:srgbClr val="000000"/>
                          </a:solidFill>
                          <a:effectLst/>
                          <a:latin typeface="Times New Roman" pitchFamily="18" charset="0"/>
                          <a:ea typeface="Times New Roman"/>
                          <a:cs typeface="Times New Roman" pitchFamily="18" charset="0"/>
                        </a:rPr>
                        <a:t>ТИУ, доцент кафедры «Техносферная безопасность»</a:t>
                      </a:r>
                      <a:endParaRPr lang="ru-RU" sz="1100">
                        <a:effectLst/>
                        <a:latin typeface="Times New Roman" pitchFamily="18" charset="0"/>
                        <a:ea typeface="Times New Roman"/>
                        <a:cs typeface="Times New Roman" pitchFamily="18" charset="0"/>
                      </a:endParaRPr>
                    </a:p>
                  </a:txBody>
                  <a:tcPr marL="65405"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tabLst>
                          <a:tab pos="270510" algn="l"/>
                        </a:tabLst>
                      </a:pPr>
                      <a:r>
                        <a:rPr lang="ru-RU" sz="1100" dirty="0">
                          <a:solidFill>
                            <a:srgbClr val="000000"/>
                          </a:solidFill>
                          <a:effectLst/>
                          <a:latin typeface="Times New Roman" pitchFamily="18" charset="0"/>
                          <a:ea typeface="Times New Roman"/>
                          <a:cs typeface="Times New Roman" pitchFamily="18" charset="0"/>
                        </a:rPr>
                        <a:t>27 публикаций из них: </a:t>
                      </a:r>
                      <a:endParaRPr lang="ru-RU" sz="1100" dirty="0">
                        <a:effectLst/>
                        <a:latin typeface="Times New Roman" pitchFamily="18" charset="0"/>
                        <a:ea typeface="Times New Roman"/>
                        <a:cs typeface="Times New Roman" pitchFamily="18" charset="0"/>
                      </a:endParaRPr>
                    </a:p>
                    <a:p>
                      <a:pPr algn="ctr">
                        <a:lnSpc>
                          <a:spcPct val="115000"/>
                        </a:lnSpc>
                        <a:spcAft>
                          <a:spcPts val="0"/>
                        </a:spcAft>
                        <a:tabLst>
                          <a:tab pos="270510" algn="l"/>
                        </a:tabLst>
                      </a:pPr>
                      <a:r>
                        <a:rPr lang="ru-RU" sz="1100" dirty="0">
                          <a:solidFill>
                            <a:srgbClr val="000000"/>
                          </a:solidFill>
                          <a:effectLst/>
                          <a:latin typeface="Times New Roman" pitchFamily="18" charset="0"/>
                          <a:ea typeface="Times New Roman"/>
                          <a:cs typeface="Times New Roman" pitchFamily="18" charset="0"/>
                        </a:rPr>
                        <a:t>3 учебных издания,</a:t>
                      </a:r>
                      <a:endParaRPr lang="ru-RU" sz="1100" dirty="0">
                        <a:effectLst/>
                        <a:latin typeface="Times New Roman" pitchFamily="18" charset="0"/>
                        <a:ea typeface="Times New Roman"/>
                        <a:cs typeface="Times New Roman" pitchFamily="18" charset="0"/>
                      </a:endParaRPr>
                    </a:p>
                    <a:p>
                      <a:pPr algn="ctr">
                        <a:lnSpc>
                          <a:spcPct val="115000"/>
                        </a:lnSpc>
                        <a:spcAft>
                          <a:spcPts val="0"/>
                        </a:spcAft>
                        <a:tabLst>
                          <a:tab pos="270510" algn="l"/>
                        </a:tabLst>
                      </a:pPr>
                      <a:r>
                        <a:rPr lang="ru-RU" sz="1100" dirty="0">
                          <a:solidFill>
                            <a:srgbClr val="000000"/>
                          </a:solidFill>
                          <a:effectLst/>
                          <a:latin typeface="Times New Roman" pitchFamily="18" charset="0"/>
                          <a:ea typeface="Times New Roman"/>
                          <a:cs typeface="Times New Roman" pitchFamily="18" charset="0"/>
                        </a:rPr>
                        <a:t>2 ВАК,</a:t>
                      </a:r>
                      <a:endParaRPr lang="ru-RU" sz="1100" dirty="0">
                        <a:effectLst/>
                        <a:latin typeface="Times New Roman" pitchFamily="18" charset="0"/>
                        <a:ea typeface="Times New Roman"/>
                        <a:cs typeface="Times New Roman" pitchFamily="18" charset="0"/>
                      </a:endParaRPr>
                    </a:p>
                    <a:p>
                      <a:pPr algn="ctr">
                        <a:lnSpc>
                          <a:spcPts val="1370"/>
                        </a:lnSpc>
                        <a:spcAft>
                          <a:spcPts val="0"/>
                        </a:spcAft>
                        <a:tabLst>
                          <a:tab pos="270510" algn="l"/>
                        </a:tabLst>
                      </a:pPr>
                      <a:r>
                        <a:rPr lang="ru-RU" sz="1100" dirty="0">
                          <a:solidFill>
                            <a:srgbClr val="000000"/>
                          </a:solidFill>
                          <a:effectLst/>
                          <a:latin typeface="Times New Roman" pitchFamily="18" charset="0"/>
                          <a:ea typeface="Times New Roman"/>
                          <a:cs typeface="Times New Roman" pitchFamily="18" charset="0"/>
                        </a:rPr>
                        <a:t>2 </a:t>
                      </a:r>
                      <a:r>
                        <a:rPr lang="en-US" sz="1100" dirty="0">
                          <a:solidFill>
                            <a:srgbClr val="000000"/>
                          </a:solidFill>
                          <a:effectLst/>
                          <a:latin typeface="Times New Roman" pitchFamily="18" charset="0"/>
                          <a:ea typeface="Times New Roman"/>
                          <a:cs typeface="Times New Roman" pitchFamily="18" charset="0"/>
                        </a:rPr>
                        <a:t>Scopus</a:t>
                      </a:r>
                      <a:endParaRPr lang="ru-RU" sz="1100" dirty="0">
                        <a:effectLst/>
                        <a:latin typeface="Times New Roman" pitchFamily="18" charset="0"/>
                        <a:ea typeface="Times New Roman"/>
                        <a:cs typeface="Times New Roman" pitchFamily="18" charset="0"/>
                      </a:endParaRPr>
                    </a:p>
                  </a:txBody>
                  <a:tcPr marL="65405"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979534">
                <a:tc>
                  <a:txBody>
                    <a:bodyPr/>
                    <a:lstStyle/>
                    <a:p>
                      <a:pPr algn="ctr">
                        <a:tabLst>
                          <a:tab pos="270510" algn="l"/>
                        </a:tabLst>
                      </a:pPr>
                      <a:r>
                        <a:rPr lang="ru-RU" sz="1100" dirty="0" smtClean="0">
                          <a:effectLst/>
                          <a:latin typeface="Times New Roman"/>
                          <a:ea typeface="Times New Roman"/>
                        </a:rPr>
                        <a:t>8</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Рябков Антон Викторович</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Кандидат технических наук</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38</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ТИУ, доцент кафедры «Транспорт углеводородных ресурсов»</a:t>
                      </a: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tabLst>
                          <a:tab pos="270510" algn="l"/>
                        </a:tabLst>
                      </a:pPr>
                      <a:r>
                        <a:rPr lang="ru-RU" sz="1100" dirty="0" smtClean="0">
                          <a:effectLst/>
                          <a:latin typeface="Times New Roman"/>
                          <a:ea typeface="Times New Roman"/>
                        </a:rPr>
                        <a:t>38 публикаций из них: </a:t>
                      </a:r>
                    </a:p>
                    <a:p>
                      <a:pPr algn="ctr">
                        <a:tabLst>
                          <a:tab pos="270510" algn="l"/>
                        </a:tabLst>
                      </a:pPr>
                      <a:r>
                        <a:rPr lang="ru-RU" sz="1100" dirty="0" smtClean="0">
                          <a:effectLst/>
                          <a:latin typeface="Times New Roman"/>
                          <a:ea typeface="Times New Roman"/>
                        </a:rPr>
                        <a:t>3 патента, </a:t>
                      </a:r>
                    </a:p>
                    <a:p>
                      <a:pPr algn="ctr">
                        <a:tabLst>
                          <a:tab pos="270510" algn="l"/>
                        </a:tabLst>
                      </a:pPr>
                      <a:r>
                        <a:rPr lang="ru-RU" sz="1100" dirty="0" smtClean="0">
                          <a:effectLst/>
                          <a:latin typeface="Times New Roman"/>
                          <a:ea typeface="Times New Roman"/>
                        </a:rPr>
                        <a:t>6 учебных изданий,</a:t>
                      </a:r>
                    </a:p>
                    <a:p>
                      <a:pPr algn="ctr">
                        <a:tabLst>
                          <a:tab pos="270510" algn="l"/>
                        </a:tabLst>
                      </a:pPr>
                      <a:r>
                        <a:rPr lang="ru-RU" sz="1100" dirty="0" smtClean="0">
                          <a:effectLst/>
                          <a:latin typeface="Times New Roman"/>
                          <a:ea typeface="Times New Roman"/>
                        </a:rPr>
                        <a:t>6 ВАК,</a:t>
                      </a:r>
                    </a:p>
                    <a:p>
                      <a:pPr algn="ctr">
                        <a:tabLst>
                          <a:tab pos="270510" algn="l"/>
                        </a:tabLst>
                      </a:pPr>
                      <a:r>
                        <a:rPr lang="ru-RU" sz="1100" dirty="0" smtClean="0">
                          <a:effectLst/>
                          <a:latin typeface="Times New Roman"/>
                          <a:ea typeface="Times New Roman"/>
                        </a:rPr>
                        <a:t>1 </a:t>
                      </a:r>
                      <a:r>
                        <a:rPr lang="ru-RU" sz="1100" dirty="0" err="1" smtClean="0">
                          <a:effectLst/>
                          <a:latin typeface="Times New Roman"/>
                          <a:ea typeface="Times New Roman"/>
                        </a:rPr>
                        <a:t>Scopus</a:t>
                      </a:r>
                      <a:endParaRPr lang="ru-RU" sz="1100" dirty="0" smtClean="0">
                        <a:effectLst/>
                        <a:latin typeface="Times New Roman"/>
                        <a:ea typeface="Times New Roman"/>
                      </a:endParaRPr>
                    </a:p>
                    <a:p>
                      <a:pPr algn="ctr">
                        <a:tabLst>
                          <a:tab pos="270510" algn="l"/>
                        </a:tabLst>
                      </a:pPr>
                      <a:endParaRPr lang="ru-RU" sz="1100" dirty="0">
                        <a:effectLst/>
                        <a:latin typeface="Times New Roman"/>
                        <a:ea typeface="Times New Roman"/>
                      </a:endParaRPr>
                    </a:p>
                  </a:txBody>
                  <a:tcPr marL="58516" marR="613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79321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29</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Временный научный коллектив</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Google Shape;143;p21"/>
          <p:cNvSpPr txBox="1">
            <a:spLocks/>
          </p:cNvSpPr>
          <p:nvPr/>
        </p:nvSpPr>
        <p:spPr>
          <a:xfrm>
            <a:off x="31519" y="3400171"/>
            <a:ext cx="2285584" cy="610043"/>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1050" dirty="0" smtClean="0">
                <a:latin typeface="+mj-lt"/>
              </a:rPr>
              <a:t>Берг Владимир Иванович к.т.н., доцент кафедры «Технология машиностроения»</a:t>
            </a:r>
          </a:p>
          <a:p>
            <a:pPr marL="0" indent="0">
              <a:spcBef>
                <a:spcPts val="0"/>
              </a:spcBef>
              <a:buFont typeface="Arial" pitchFamily="34" charset="0"/>
              <a:buNone/>
            </a:pPr>
            <a:r>
              <a:rPr lang="ru-RU" sz="1800" dirty="0" smtClean="0">
                <a:latin typeface="HelveticaNeueCyr" panose="020B0604020202020204" charset="-52"/>
              </a:rPr>
              <a:t/>
            </a:r>
            <a:br>
              <a:rPr lang="ru-RU" sz="1800" dirty="0" smtClean="0">
                <a:latin typeface="HelveticaNeueCyr" panose="020B0604020202020204" charset="-52"/>
              </a:rPr>
            </a:br>
            <a:endParaRPr lang="ru-RU" sz="2000" dirty="0">
              <a:latin typeface="Nunito Sans" panose="020B0604020202020204" charset="0"/>
            </a:endParaRPr>
          </a:p>
        </p:txBody>
      </p:sp>
      <p:sp>
        <p:nvSpPr>
          <p:cNvPr id="7" name="Google Shape;143;p21"/>
          <p:cNvSpPr txBox="1">
            <a:spLocks/>
          </p:cNvSpPr>
          <p:nvPr/>
        </p:nvSpPr>
        <p:spPr>
          <a:xfrm>
            <a:off x="2252950" y="3387362"/>
            <a:ext cx="2383139" cy="6595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1pPr>
            <a:lvl2pPr marL="914400" marR="0" lvl="1"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2pPr>
            <a:lvl3pPr marL="1371600" marR="0" lvl="2"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3pPr>
            <a:lvl4pPr marL="1828800" marR="0" lvl="3"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4pPr>
            <a:lvl5pPr marL="2286000" marR="0" lvl="4"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5pPr>
            <a:lvl6pPr marL="2743200" marR="0" lvl="5"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6pPr>
            <a:lvl7pPr marL="3200400" marR="0" lvl="6"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7pPr>
            <a:lvl8pPr marL="3657600" marR="0" lvl="7"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8pPr>
            <a:lvl9pPr marL="4114800" marR="0" lvl="8"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9pPr>
          </a:lstStyle>
          <a:p>
            <a:pPr marL="0" indent="0">
              <a:spcBef>
                <a:spcPts val="0"/>
              </a:spcBef>
              <a:buNone/>
            </a:pPr>
            <a:r>
              <a:rPr lang="ru-RU" sz="1050" i="0" dirty="0">
                <a:solidFill>
                  <a:schemeClr val="tx1"/>
                </a:solidFill>
                <a:latin typeface="+mj-lt"/>
              </a:rPr>
              <a:t>Галинский Андрей Александрович</a:t>
            </a:r>
          </a:p>
          <a:p>
            <a:pPr marL="0" indent="0">
              <a:spcBef>
                <a:spcPts val="0"/>
              </a:spcBef>
              <a:buNone/>
            </a:pPr>
            <a:r>
              <a:rPr lang="ru-RU" sz="1050" i="0" dirty="0">
                <a:solidFill>
                  <a:schemeClr val="tx1"/>
                </a:solidFill>
                <a:latin typeface="+mj-lt"/>
              </a:rPr>
              <a:t>Старший преподаватель </a:t>
            </a:r>
          </a:p>
          <a:p>
            <a:pPr marL="0" indent="0">
              <a:spcBef>
                <a:spcPts val="0"/>
              </a:spcBef>
              <a:buNone/>
            </a:pPr>
            <a:r>
              <a:rPr lang="ru-RU" sz="1050" i="0" dirty="0">
                <a:solidFill>
                  <a:schemeClr val="tx1"/>
                </a:solidFill>
                <a:latin typeface="+mj-lt"/>
              </a:rPr>
              <a:t>кафедры «Технология машиностроения»</a:t>
            </a:r>
            <a:r>
              <a:rPr lang="ru-RU" sz="1800" i="0" dirty="0" smtClean="0">
                <a:solidFill>
                  <a:schemeClr val="tx1"/>
                </a:solidFill>
                <a:latin typeface="HelveticaNeueCyr" panose="020B0604020202020204" charset="-52"/>
              </a:rPr>
              <a:t/>
            </a:r>
            <a:br>
              <a:rPr lang="ru-RU" sz="1800" i="0" dirty="0" smtClean="0">
                <a:solidFill>
                  <a:schemeClr val="tx1"/>
                </a:solidFill>
                <a:latin typeface="HelveticaNeueCyr" panose="020B0604020202020204" charset="-52"/>
              </a:rPr>
            </a:br>
            <a:endParaRPr lang="ru-RU" sz="2000" i="0" dirty="0">
              <a:solidFill>
                <a:schemeClr val="tx1"/>
              </a:solidFill>
              <a:latin typeface="Nunito Sans" panose="020B0604020202020204" charset="0"/>
            </a:endParaRPr>
          </a:p>
        </p:txBody>
      </p:sp>
      <p:pic>
        <p:nvPicPr>
          <p:cNvPr id="8" name="Рисунок 7"/>
          <p:cNvPicPr>
            <a:picLocks noChangeAspect="1"/>
          </p:cNvPicPr>
          <p:nvPr/>
        </p:nvPicPr>
        <p:blipFill>
          <a:blip r:embed="rId2"/>
          <a:stretch>
            <a:fillRect/>
          </a:stretch>
        </p:blipFill>
        <p:spPr>
          <a:xfrm>
            <a:off x="2599685" y="1309881"/>
            <a:ext cx="1723921" cy="2088531"/>
          </a:xfrm>
          <a:prstGeom prst="rect">
            <a:avLst/>
          </a:prstGeom>
        </p:spPr>
      </p:pic>
      <p:pic>
        <p:nvPicPr>
          <p:cNvPr id="9" name="Picture 2" descr="C:\Users\galinskijaa\Desktop\22 ЛИМОНА !!!\Берг\IMG_46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91" y="1447712"/>
            <a:ext cx="1466640" cy="1951177"/>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43;p21"/>
          <p:cNvSpPr txBox="1">
            <a:spLocks/>
          </p:cNvSpPr>
          <p:nvPr/>
        </p:nvSpPr>
        <p:spPr>
          <a:xfrm>
            <a:off x="6905471" y="3414007"/>
            <a:ext cx="2184900" cy="6481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1pPr>
            <a:lvl2pPr marL="914400" marR="0" lvl="1"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2pPr>
            <a:lvl3pPr marL="1371600" marR="0" lvl="2"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3pPr>
            <a:lvl4pPr marL="1828800" marR="0" lvl="3"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4pPr>
            <a:lvl5pPr marL="2286000" marR="0" lvl="4"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5pPr>
            <a:lvl6pPr marL="2743200" marR="0" lvl="5"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6pPr>
            <a:lvl7pPr marL="3200400" marR="0" lvl="6"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7pPr>
            <a:lvl8pPr marL="3657600" marR="0" lvl="7"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8pPr>
            <a:lvl9pPr marL="4114800" marR="0" lvl="8"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9pPr>
          </a:lstStyle>
          <a:p>
            <a:pPr marL="0" indent="0">
              <a:spcBef>
                <a:spcPts val="0"/>
              </a:spcBef>
              <a:buNone/>
            </a:pPr>
            <a:r>
              <a:rPr lang="ru-RU" sz="1050" i="0" dirty="0" smtClean="0">
                <a:solidFill>
                  <a:schemeClr val="tx1"/>
                </a:solidFill>
                <a:latin typeface="+mj-lt"/>
              </a:rPr>
              <a:t>Булгакова Елена Викторовна к.б.н., доцент кафедры «</a:t>
            </a:r>
            <a:r>
              <a:rPr lang="ru-RU" sz="1050" i="0" dirty="0" err="1" smtClean="0">
                <a:solidFill>
                  <a:schemeClr val="tx1"/>
                </a:solidFill>
                <a:latin typeface="+mj-lt"/>
              </a:rPr>
              <a:t>Техносферная</a:t>
            </a:r>
            <a:r>
              <a:rPr lang="ru-RU" sz="1050" i="0" dirty="0" smtClean="0">
                <a:solidFill>
                  <a:schemeClr val="tx1"/>
                </a:solidFill>
                <a:latin typeface="+mj-lt"/>
              </a:rPr>
              <a:t> безопасность»</a:t>
            </a:r>
            <a:r>
              <a:rPr lang="ru-RU" sz="1800" i="0" dirty="0" smtClean="0">
                <a:solidFill>
                  <a:schemeClr val="tx1"/>
                </a:solidFill>
                <a:latin typeface="+mj-lt"/>
              </a:rPr>
              <a:t/>
            </a:r>
            <a:br>
              <a:rPr lang="ru-RU" sz="1800" i="0" dirty="0" smtClean="0">
                <a:solidFill>
                  <a:schemeClr val="tx1"/>
                </a:solidFill>
                <a:latin typeface="+mj-lt"/>
              </a:rPr>
            </a:br>
            <a:endParaRPr lang="ru-RU" sz="2000" i="0" dirty="0">
              <a:solidFill>
                <a:schemeClr val="tx1"/>
              </a:solidFill>
              <a:latin typeface="+mj-lt"/>
            </a:endParaRPr>
          </a:p>
        </p:txBody>
      </p:sp>
      <p:pic>
        <p:nvPicPr>
          <p:cNvPr id="12" name="Picture 2" descr="C:\Users\galinskijaa\Desktop\25 ЛИМОНОВ ))) !!!\Рябков\IMG_773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5660" y="1360488"/>
            <a:ext cx="1520491" cy="2026874"/>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776724" y="3437496"/>
            <a:ext cx="1998361" cy="738664"/>
          </a:xfrm>
          <a:prstGeom prst="rect">
            <a:avLst/>
          </a:prstGeom>
        </p:spPr>
        <p:txBody>
          <a:bodyPr wrap="square">
            <a:spAutoFit/>
          </a:bodyPr>
          <a:lstStyle/>
          <a:p>
            <a:pPr lvl="0" algn="ctr"/>
            <a:r>
              <a:rPr lang="ru-RU" sz="1050" dirty="0" smtClean="0"/>
              <a:t>Рябков Антон Викторович к.т.н., доцент </a:t>
            </a:r>
            <a:r>
              <a:rPr lang="ru-RU" sz="1050" dirty="0"/>
              <a:t>кафедры «Транспорт углеводородных ресурсов»</a:t>
            </a:r>
          </a:p>
        </p:txBody>
      </p:sp>
      <p:pic>
        <p:nvPicPr>
          <p:cNvPr id="14" name="Picture 2" descr="C:\Users\galinskijaa\Desktop\Fwd от Булгаковой ЕВ\¦д¦-TВ¦--images\0001.jpg"/>
          <p:cNvPicPr>
            <a:picLocks noChangeAspect="1" noChangeArrowheads="1"/>
          </p:cNvPicPr>
          <p:nvPr/>
        </p:nvPicPr>
        <p:blipFill rotWithShape="1">
          <a:blip r:embed="rId5">
            <a:extLst>
              <a:ext uri="{28A0092B-C50C-407E-A947-70E740481C1C}">
                <a14:useLocalDpi xmlns:a14="http://schemas.microsoft.com/office/drawing/2010/main" val="0"/>
              </a:ext>
            </a:extLst>
          </a:blip>
          <a:srcRect l="9971" t="4446" r="30782" b="18235"/>
          <a:stretch/>
        </p:blipFill>
        <p:spPr bwMode="auto">
          <a:xfrm>
            <a:off x="7228205" y="1394389"/>
            <a:ext cx="1527097" cy="19929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Таблица 15"/>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61480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srcRect r="14590" b="17761"/>
          <a:stretch/>
        </p:blipFill>
        <p:spPr>
          <a:xfrm>
            <a:off x="6524744" y="2531857"/>
            <a:ext cx="2619256" cy="2529842"/>
          </a:xfrm>
          <a:prstGeom prst="rect">
            <a:avLst/>
          </a:prstGeom>
        </p:spPr>
      </p:pic>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a:t>
            </a:fld>
            <a:endParaRPr lang="en-US" dirty="0"/>
          </a:p>
        </p:txBody>
      </p:sp>
      <p:sp>
        <p:nvSpPr>
          <p:cNvPr id="10" name="Заголовок 9"/>
          <p:cNvSpPr>
            <a:spLocks noGrp="1"/>
          </p:cNvSpPr>
          <p:nvPr>
            <p:ph type="title"/>
          </p:nvPr>
        </p:nvSpPr>
        <p:spPr>
          <a:xfrm>
            <a:off x="0" y="179053"/>
            <a:ext cx="7595419" cy="413454"/>
          </a:xfrm>
        </p:spPr>
        <p:txBody>
          <a:bodyPr>
            <a:normAutofit fontScale="90000"/>
          </a:bodyPr>
          <a:lstStyle/>
          <a:p>
            <a:r>
              <a:rPr lang="ru-RU" sz="3200" b="1" i="1" dirty="0">
                <a:solidFill>
                  <a:schemeClr val="tx2"/>
                </a:solidFill>
                <a:latin typeface="Arial Narrow" pitchFamily="34" charset="0"/>
              </a:rPr>
              <a:t>Цель</a:t>
            </a: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p>
        </p:txBody>
      </p:sp>
      <p:sp>
        <p:nvSpPr>
          <p:cNvPr id="7" name="Google Shape;108;p16"/>
          <p:cNvSpPr txBox="1">
            <a:spLocks/>
          </p:cNvSpPr>
          <p:nvPr/>
        </p:nvSpPr>
        <p:spPr>
          <a:xfrm>
            <a:off x="963377" y="945130"/>
            <a:ext cx="5668663" cy="2026393"/>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spc="100" dirty="0" smtClean="0">
                <a:latin typeface="HelveticaNeueCyr" panose="020B0604020202020204" charset="-52"/>
              </a:rPr>
              <a:t>Создать </a:t>
            </a:r>
            <a:r>
              <a:rPr lang="ru-RU" sz="1800" spc="100" dirty="0" err="1" smtClean="0">
                <a:latin typeface="HelveticaNeueCyr" panose="020B0604020202020204" charset="-52"/>
              </a:rPr>
              <a:t>биопродукт</a:t>
            </a:r>
            <a:r>
              <a:rPr lang="ru-RU" sz="1800" spc="100" dirty="0" smtClean="0">
                <a:latin typeface="HelveticaNeueCyr" panose="020B0604020202020204" charset="-52"/>
              </a:rPr>
              <a:t> нового поколения с возможностью использования для ремедиации почв, загрязнённых нефтью и разработать комплексную методику восстановления почвенного слоя, что позволит повысить выживаемость растений. </a:t>
            </a:r>
            <a:endParaRPr lang="ru-RU" sz="1800" spc="100" dirty="0">
              <a:solidFill>
                <a:srgbClr val="0099FF"/>
              </a:solidFill>
              <a:latin typeface="HelveticaNeueCyr" panose="020B0604020202020204" charset="-52"/>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62802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30</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Временный научный коллектив</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Google Shape;143;p21"/>
          <p:cNvSpPr txBox="1">
            <a:spLocks/>
          </p:cNvSpPr>
          <p:nvPr/>
        </p:nvSpPr>
        <p:spPr>
          <a:xfrm>
            <a:off x="1921220" y="3442387"/>
            <a:ext cx="2958892" cy="1319140"/>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1200" dirty="0" smtClean="0">
                <a:latin typeface="+mj-lt"/>
              </a:rPr>
              <a:t>Двойников Евгений Сергеевич,</a:t>
            </a:r>
          </a:p>
          <a:p>
            <a:pPr marL="0" indent="0" algn="ctr">
              <a:spcBef>
                <a:spcPts val="0"/>
              </a:spcBef>
              <a:buFont typeface="Arial" pitchFamily="34" charset="0"/>
              <a:buNone/>
            </a:pPr>
            <a:r>
              <a:rPr lang="ru-RU" sz="1200" dirty="0" smtClean="0">
                <a:latin typeface="+mj-lt"/>
              </a:rPr>
              <a:t>Студент группы СПб-15</a:t>
            </a:r>
            <a:r>
              <a:rPr lang="ru-RU" sz="1200" dirty="0" smtClean="0">
                <a:latin typeface="HelveticaNeueCyr" panose="020B0604020202020204" charset="-52"/>
              </a:rPr>
              <a:t/>
            </a:r>
            <a:br>
              <a:rPr lang="ru-RU" sz="1200" dirty="0" smtClean="0">
                <a:latin typeface="HelveticaNeueCyr" panose="020B0604020202020204" charset="-52"/>
              </a:rPr>
            </a:br>
            <a:r>
              <a:rPr lang="ru-RU" sz="1400" dirty="0" smtClean="0">
                <a:latin typeface="HelveticaNeueCyr" panose="020B0604020202020204" charset="-52"/>
              </a:rPr>
              <a:t/>
            </a:r>
            <a:br>
              <a:rPr lang="ru-RU" sz="1400" dirty="0" smtClean="0">
                <a:latin typeface="HelveticaNeueCyr" panose="020B0604020202020204" charset="-52"/>
              </a:rPr>
            </a:br>
            <a:endParaRPr lang="ru-RU" sz="1600" dirty="0">
              <a:latin typeface="Nunito Sans" panose="020B0604020202020204" charset="0"/>
            </a:endParaRPr>
          </a:p>
        </p:txBody>
      </p:sp>
      <p:sp>
        <p:nvSpPr>
          <p:cNvPr id="7" name="Google Shape;143;p21"/>
          <p:cNvSpPr txBox="1">
            <a:spLocks/>
          </p:cNvSpPr>
          <p:nvPr/>
        </p:nvSpPr>
        <p:spPr>
          <a:xfrm>
            <a:off x="7063241" y="3426340"/>
            <a:ext cx="2057290" cy="7718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1pPr>
            <a:lvl2pPr marL="914400" marR="0" lvl="1"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2pPr>
            <a:lvl3pPr marL="1371600" marR="0" lvl="2"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3pPr>
            <a:lvl4pPr marL="1828800" marR="0" lvl="3"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4pPr>
            <a:lvl5pPr marL="2286000" marR="0" lvl="4"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5pPr>
            <a:lvl6pPr marL="2743200" marR="0" lvl="5"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6pPr>
            <a:lvl7pPr marL="3200400" marR="0" lvl="6"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7pPr>
            <a:lvl8pPr marL="3657600" marR="0" lvl="7"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8pPr>
            <a:lvl9pPr marL="4114800" marR="0" lvl="8"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9pPr>
          </a:lstStyle>
          <a:p>
            <a:pPr marL="0" indent="0">
              <a:spcBef>
                <a:spcPts val="0"/>
              </a:spcBef>
              <a:buNone/>
            </a:pPr>
            <a:r>
              <a:rPr lang="ru-RU" sz="1200" i="0" dirty="0" err="1">
                <a:solidFill>
                  <a:schemeClr val="tx1"/>
                </a:solidFill>
                <a:latin typeface="+mj-lt"/>
              </a:rPr>
              <a:t>Кинцель</a:t>
            </a:r>
            <a:r>
              <a:rPr lang="ru-RU" sz="1200" i="0" dirty="0">
                <a:solidFill>
                  <a:schemeClr val="tx1"/>
                </a:solidFill>
                <a:latin typeface="+mj-lt"/>
              </a:rPr>
              <a:t> Павел </a:t>
            </a:r>
            <a:r>
              <a:rPr lang="ru-RU" sz="1200" i="0" dirty="0" smtClean="0">
                <a:solidFill>
                  <a:schemeClr val="tx1"/>
                </a:solidFill>
                <a:latin typeface="+mj-lt"/>
              </a:rPr>
              <a:t>Андреевич,</a:t>
            </a:r>
          </a:p>
          <a:p>
            <a:pPr marL="0" indent="0">
              <a:spcBef>
                <a:spcPts val="0"/>
              </a:spcBef>
              <a:buNone/>
            </a:pPr>
            <a:r>
              <a:rPr lang="ru-RU" sz="1200" i="0" dirty="0">
                <a:solidFill>
                  <a:schemeClr val="tx1"/>
                </a:solidFill>
                <a:latin typeface="+mj-lt"/>
              </a:rPr>
              <a:t>Студент группы </a:t>
            </a:r>
            <a:r>
              <a:rPr lang="ru-RU" sz="1200" i="0" dirty="0" smtClean="0">
                <a:solidFill>
                  <a:schemeClr val="tx1"/>
                </a:solidFill>
                <a:latin typeface="+mj-lt"/>
              </a:rPr>
              <a:t>СПб-16</a:t>
            </a:r>
            <a:r>
              <a:rPr lang="ru-RU" sz="1200" i="0" dirty="0" smtClean="0">
                <a:solidFill>
                  <a:schemeClr val="tx1"/>
                </a:solidFill>
                <a:latin typeface="HelveticaNeueCyr" panose="020B0604020202020204" charset="-52"/>
              </a:rPr>
              <a:t/>
            </a:r>
            <a:br>
              <a:rPr lang="ru-RU" sz="1200" i="0" dirty="0" smtClean="0">
                <a:solidFill>
                  <a:schemeClr val="tx1"/>
                </a:solidFill>
                <a:latin typeface="HelveticaNeueCyr" panose="020B0604020202020204" charset="-52"/>
              </a:rPr>
            </a:br>
            <a:endParaRPr lang="ru-RU" sz="1200" i="0" dirty="0">
              <a:solidFill>
                <a:schemeClr val="tx1"/>
              </a:solidFill>
              <a:latin typeface="Nunito Sans" panose="020B0604020202020204" charset="0"/>
            </a:endParaRPr>
          </a:p>
        </p:txBody>
      </p:sp>
      <p:sp>
        <p:nvSpPr>
          <p:cNvPr id="8" name="Google Shape;143;p21"/>
          <p:cNvSpPr txBox="1">
            <a:spLocks/>
          </p:cNvSpPr>
          <p:nvPr/>
        </p:nvSpPr>
        <p:spPr>
          <a:xfrm>
            <a:off x="4251666" y="3426340"/>
            <a:ext cx="3016146" cy="13191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1pPr>
            <a:lvl2pPr marL="914400" marR="0" lvl="1"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2pPr>
            <a:lvl3pPr marL="1371600" marR="0" lvl="2"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3pPr>
            <a:lvl4pPr marL="1828800" marR="0" lvl="3"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4pPr>
            <a:lvl5pPr marL="2286000" marR="0" lvl="4"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5pPr>
            <a:lvl6pPr marL="2743200" marR="0" lvl="5"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6pPr>
            <a:lvl7pPr marL="3200400" marR="0" lvl="6"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7pPr>
            <a:lvl8pPr marL="3657600" marR="0" lvl="7"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8pPr>
            <a:lvl9pPr marL="4114800" marR="0" lvl="8"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9pPr>
          </a:lstStyle>
          <a:p>
            <a:pPr marL="0" indent="0">
              <a:spcBef>
                <a:spcPts val="0"/>
              </a:spcBef>
              <a:buNone/>
            </a:pPr>
            <a:r>
              <a:rPr lang="ru-RU" sz="1200" i="0" dirty="0">
                <a:solidFill>
                  <a:schemeClr val="tx1"/>
                </a:solidFill>
                <a:latin typeface="+mj-lt"/>
              </a:rPr>
              <a:t>Канюков Александр </a:t>
            </a:r>
            <a:r>
              <a:rPr lang="ru-RU" sz="1200" i="0" dirty="0" smtClean="0">
                <a:solidFill>
                  <a:schemeClr val="tx1"/>
                </a:solidFill>
                <a:latin typeface="+mj-lt"/>
              </a:rPr>
              <a:t>Викторович </a:t>
            </a:r>
          </a:p>
          <a:p>
            <a:pPr marL="0" indent="0">
              <a:spcBef>
                <a:spcPts val="0"/>
              </a:spcBef>
              <a:buNone/>
            </a:pPr>
            <a:r>
              <a:rPr lang="ru-RU" sz="1200" i="0" dirty="0">
                <a:solidFill>
                  <a:schemeClr val="tx1"/>
                </a:solidFill>
                <a:latin typeface="+mj-lt"/>
              </a:rPr>
              <a:t>Л</a:t>
            </a:r>
            <a:r>
              <a:rPr lang="ru-RU" sz="1200" i="0" dirty="0" smtClean="0">
                <a:solidFill>
                  <a:schemeClr val="tx1"/>
                </a:solidFill>
                <a:latin typeface="+mj-lt"/>
              </a:rPr>
              <a:t>аборант </a:t>
            </a:r>
            <a:r>
              <a:rPr lang="ru-RU" sz="1200" i="0" dirty="0">
                <a:solidFill>
                  <a:schemeClr val="tx1"/>
                </a:solidFill>
                <a:latin typeface="+mj-lt"/>
              </a:rPr>
              <a:t>кафедры «Технология машиностроения</a:t>
            </a:r>
            <a:r>
              <a:rPr lang="ru-RU" sz="1200" i="0" dirty="0" smtClean="0">
                <a:solidFill>
                  <a:schemeClr val="tx1"/>
                </a:solidFill>
                <a:latin typeface="+mj-lt"/>
              </a:rPr>
              <a:t>»</a:t>
            </a:r>
            <a:r>
              <a:rPr lang="ru-RU" sz="1400" i="0" dirty="0" smtClean="0">
                <a:solidFill>
                  <a:schemeClr val="tx1"/>
                </a:solidFill>
                <a:latin typeface="HelveticaNeueCyr" panose="020B0604020202020204" charset="-52"/>
              </a:rPr>
              <a:t/>
            </a:r>
            <a:br>
              <a:rPr lang="ru-RU" sz="1400" i="0" dirty="0" smtClean="0">
                <a:solidFill>
                  <a:schemeClr val="tx1"/>
                </a:solidFill>
                <a:latin typeface="HelveticaNeueCyr" panose="020B0604020202020204" charset="-52"/>
              </a:rPr>
            </a:br>
            <a:endParaRPr lang="ru-RU" sz="1600" i="0" dirty="0">
              <a:solidFill>
                <a:schemeClr val="tx1"/>
              </a:solidFill>
              <a:latin typeface="Nunito Sans" panose="020B0604020202020204"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956" y="1383540"/>
            <a:ext cx="1522473" cy="1957116"/>
          </a:xfrm>
          <a:prstGeom prst="rect">
            <a:avLst/>
          </a:prstGeom>
        </p:spPr>
      </p:pic>
      <p:pic>
        <p:nvPicPr>
          <p:cNvPr id="11" name="Рисунок 10"/>
          <p:cNvPicPr>
            <a:picLocks noChangeAspect="1"/>
          </p:cNvPicPr>
          <p:nvPr/>
        </p:nvPicPr>
        <p:blipFill>
          <a:blip r:embed="rId3"/>
          <a:stretch>
            <a:fillRect/>
          </a:stretch>
        </p:blipFill>
        <p:spPr>
          <a:xfrm>
            <a:off x="4947501" y="1215944"/>
            <a:ext cx="1624476" cy="2124712"/>
          </a:xfrm>
          <a:prstGeom prst="rect">
            <a:avLst/>
          </a:prstGeom>
        </p:spPr>
      </p:pic>
      <p:sp>
        <p:nvSpPr>
          <p:cNvPr id="12" name="Google Shape;143;p21"/>
          <p:cNvSpPr txBox="1">
            <a:spLocks/>
          </p:cNvSpPr>
          <p:nvPr/>
        </p:nvSpPr>
        <p:spPr>
          <a:xfrm>
            <a:off x="-395121" y="3430353"/>
            <a:ext cx="3016146" cy="13191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15000"/>
              </a:lnSpc>
              <a:spcBef>
                <a:spcPts val="60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1pPr>
            <a:lvl2pPr marL="914400" marR="0" lvl="1"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2pPr>
            <a:lvl3pPr marL="1371600" marR="0" lvl="2"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3pPr>
            <a:lvl4pPr marL="1828800" marR="0" lvl="3"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4pPr>
            <a:lvl5pPr marL="2286000" marR="0" lvl="4"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5pPr>
            <a:lvl6pPr marL="2743200" marR="0" lvl="5"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6pPr>
            <a:lvl7pPr marL="3200400" marR="0" lvl="6"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7pPr>
            <a:lvl8pPr marL="3657600" marR="0" lvl="7"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8pPr>
            <a:lvl9pPr marL="4114800" marR="0" lvl="8" indent="-381000" algn="ctr" rtl="0">
              <a:lnSpc>
                <a:spcPct val="115000"/>
              </a:lnSpc>
              <a:spcBef>
                <a:spcPts val="0"/>
              </a:spcBef>
              <a:spcAft>
                <a:spcPts val="0"/>
              </a:spcAft>
              <a:buClr>
                <a:srgbClr val="CCCCCC"/>
              </a:buClr>
              <a:buSzPts val="2400"/>
              <a:buFont typeface="Georgia"/>
              <a:buChar char="-"/>
              <a:defRPr sz="2400" b="0" i="1" u="none" strike="noStrike" cap="none">
                <a:solidFill>
                  <a:srgbClr val="666666"/>
                </a:solidFill>
                <a:latin typeface="Georgia"/>
                <a:ea typeface="Georgia"/>
                <a:cs typeface="Georgia"/>
                <a:sym typeface="Georgia"/>
              </a:defRPr>
            </a:lvl9pPr>
          </a:lstStyle>
          <a:p>
            <a:pPr marL="0" indent="0">
              <a:spcBef>
                <a:spcPts val="0"/>
              </a:spcBef>
              <a:buNone/>
            </a:pPr>
            <a:r>
              <a:rPr lang="ru-RU" sz="1200" i="0" dirty="0">
                <a:solidFill>
                  <a:schemeClr val="tx1"/>
                </a:solidFill>
                <a:latin typeface="+mj-lt"/>
              </a:rPr>
              <a:t>Прошин Владимир </a:t>
            </a:r>
            <a:r>
              <a:rPr lang="ru-RU" sz="1200" i="0" dirty="0" smtClean="0">
                <a:solidFill>
                  <a:schemeClr val="tx1"/>
                </a:solidFill>
                <a:latin typeface="+mj-lt"/>
              </a:rPr>
              <a:t>Спартакович, </a:t>
            </a:r>
          </a:p>
          <a:p>
            <a:pPr marL="0" indent="0">
              <a:spcBef>
                <a:spcPts val="0"/>
              </a:spcBef>
              <a:buNone/>
            </a:pPr>
            <a:r>
              <a:rPr lang="ru-RU" sz="1200" i="0" dirty="0" smtClean="0">
                <a:solidFill>
                  <a:schemeClr val="tx1"/>
                </a:solidFill>
                <a:latin typeface="+mj-lt"/>
              </a:rPr>
              <a:t>Студент группы СПб-15</a:t>
            </a:r>
            <a:r>
              <a:rPr lang="ru-RU" sz="1400" i="0" dirty="0" smtClean="0">
                <a:solidFill>
                  <a:schemeClr val="tx1"/>
                </a:solidFill>
                <a:latin typeface="+mj-lt"/>
              </a:rPr>
              <a:t/>
            </a:r>
            <a:br>
              <a:rPr lang="ru-RU" sz="1400" i="0" dirty="0" smtClean="0">
                <a:solidFill>
                  <a:schemeClr val="tx1"/>
                </a:solidFill>
                <a:latin typeface="+mj-lt"/>
              </a:rPr>
            </a:br>
            <a:endParaRPr lang="ru-RU" sz="1600" i="0" dirty="0">
              <a:solidFill>
                <a:schemeClr val="tx1"/>
              </a:solidFill>
              <a:latin typeface="+mj-lt"/>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13" y="1484339"/>
            <a:ext cx="1396878" cy="1862504"/>
          </a:xfrm>
          <a:prstGeom prst="rect">
            <a:avLst/>
          </a:prstGeom>
        </p:spPr>
      </p:pic>
      <p:pic>
        <p:nvPicPr>
          <p:cNvPr id="14" name="Picture 2" descr="C:\Users\galinskijaa\Desktop\22 ЛИМОНА !!!\pIMG_26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8402" y="1390100"/>
            <a:ext cx="1464529" cy="19505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Таблица 15"/>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16840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3822064"/>
            <a:ext cx="9144000" cy="140571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31</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Задачи</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5" name="Прямоугольник 4"/>
          <p:cNvSpPr/>
          <p:nvPr/>
        </p:nvSpPr>
        <p:spPr>
          <a:xfrm>
            <a:off x="0" y="0"/>
            <a:ext cx="9144000" cy="140571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pic>
        <p:nvPicPr>
          <p:cNvPr id="11" name="Рисунок 10"/>
          <p:cNvPicPr>
            <a:picLocks noChangeAspect="1"/>
          </p:cNvPicPr>
          <p:nvPr/>
        </p:nvPicPr>
        <p:blipFill rotWithShape="1">
          <a:blip r:embed="rId2"/>
          <a:srcRect l="6124" r="6124"/>
          <a:stretch/>
        </p:blipFill>
        <p:spPr>
          <a:xfrm>
            <a:off x="0" y="1011463"/>
            <a:ext cx="9144000" cy="3209925"/>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10" y="721929"/>
            <a:ext cx="2869726" cy="3587158"/>
          </a:xfrm>
          <a:prstGeom prst="ellipse">
            <a:avLst/>
          </a:prstGeom>
          <a:ln>
            <a:noFill/>
          </a:ln>
          <a:effectLst>
            <a:softEdge rad="112500"/>
          </a:effectLst>
        </p:spPr>
      </p:pic>
      <p:sp>
        <p:nvSpPr>
          <p:cNvPr id="7" name="Текст 1"/>
          <p:cNvSpPr txBox="1">
            <a:spLocks/>
          </p:cNvSpPr>
          <p:nvPr/>
        </p:nvSpPr>
        <p:spPr>
          <a:xfrm>
            <a:off x="89700" y="1401434"/>
            <a:ext cx="6168789" cy="27147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0" indent="0">
              <a:buFont typeface="Arial" pitchFamily="34" charset="0"/>
              <a:buNone/>
            </a:pPr>
            <a:r>
              <a:rPr lang="ru-RU" sz="3600" b="1" dirty="0" smtClean="0">
                <a:latin typeface="Marck Script" panose="02000000000000000000" pitchFamily="2" charset="-52"/>
              </a:rPr>
              <a:t>Если вы полагаете, что мир нельзя изменить, это значит лишь то, что вы не один из тех, кто его изменит</a:t>
            </a:r>
            <a:endParaRPr lang="ru-RU" sz="3600" b="1" dirty="0">
              <a:latin typeface="Marck Script" panose="02000000000000000000" pitchFamily="2" charset="-52"/>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06968242"/>
              </p:ext>
            </p:extLst>
          </p:nvPr>
        </p:nvGraphicFramePr>
        <p:xfrm>
          <a:off x="0" y="5048395"/>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732442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97819"/>
            <a:ext cx="7772400" cy="1102519"/>
          </a:xfrm>
        </p:spPr>
        <p:txBody>
          <a:bodyPr/>
          <a:lstStyle/>
          <a:p>
            <a:endParaRPr lang="en-US"/>
          </a:p>
        </p:txBody>
      </p:sp>
      <p:pic>
        <p:nvPicPr>
          <p:cNvPr id="14" name="Picture 13" descr="8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sp>
        <p:nvSpPr>
          <p:cNvPr id="15" name="Rectangle 14"/>
          <p:cNvSpPr/>
          <p:nvPr/>
        </p:nvSpPr>
        <p:spPr>
          <a:xfrm>
            <a:off x="3853989" y="4653410"/>
            <a:ext cx="1019766" cy="307777"/>
          </a:xfrm>
          <a:prstGeom prst="rect">
            <a:avLst/>
          </a:prstGeom>
        </p:spPr>
        <p:txBody>
          <a:bodyPr wrap="none">
            <a:spAutoFit/>
          </a:bodyPr>
          <a:lstStyle/>
          <a:p>
            <a:r>
              <a:rPr lang="sk-SK" sz="1400" dirty="0">
                <a:solidFill>
                  <a:schemeClr val="bg1">
                    <a:lumMod val="85000"/>
                  </a:schemeClr>
                </a:solidFill>
                <a:latin typeface="Arial Narrow"/>
                <a:cs typeface="Arial Narrow"/>
              </a:rPr>
              <a:t>www.tyuiu.ru</a:t>
            </a:r>
            <a:endParaRPr lang="en-US" sz="1400" dirty="0">
              <a:solidFill>
                <a:schemeClr val="bg1">
                  <a:lumMod val="85000"/>
                </a:schemeClr>
              </a:solidFill>
              <a:latin typeface="Arial Narrow"/>
              <a:cs typeface="Arial Narrow"/>
            </a:endParaRPr>
          </a:p>
        </p:txBody>
      </p:sp>
      <p:sp>
        <p:nvSpPr>
          <p:cNvPr id="16" name="Rectangle 15"/>
          <p:cNvSpPr/>
          <p:nvPr/>
        </p:nvSpPr>
        <p:spPr>
          <a:xfrm>
            <a:off x="3815408" y="3890619"/>
            <a:ext cx="5328592" cy="707886"/>
          </a:xfrm>
          <a:prstGeom prst="rect">
            <a:avLst/>
          </a:prstGeom>
        </p:spPr>
        <p:txBody>
          <a:bodyPr wrap="square">
            <a:spAutoFit/>
          </a:bodyPr>
          <a:lstStyle/>
          <a:p>
            <a:r>
              <a:rPr lang="ru-RU" sz="2000" dirty="0" smtClean="0">
                <a:solidFill>
                  <a:schemeClr val="bg1">
                    <a:lumMod val="85000"/>
                  </a:schemeClr>
                </a:solidFill>
                <a:latin typeface="Arial Narrow"/>
                <a:cs typeface="Arial Narrow"/>
              </a:rPr>
              <a:t>ПЕРВЫЙ ВУЗ </a:t>
            </a:r>
            <a:br>
              <a:rPr lang="ru-RU" sz="2000" dirty="0" smtClean="0">
                <a:solidFill>
                  <a:schemeClr val="bg1">
                    <a:lumMod val="85000"/>
                  </a:schemeClr>
                </a:solidFill>
                <a:latin typeface="Arial Narrow"/>
                <a:cs typeface="Arial Narrow"/>
              </a:rPr>
            </a:br>
            <a:r>
              <a:rPr lang="ru-RU" sz="2000" dirty="0" smtClean="0">
                <a:solidFill>
                  <a:schemeClr val="bg1">
                    <a:lumMod val="85000"/>
                  </a:schemeClr>
                </a:solidFill>
                <a:latin typeface="Arial Narrow"/>
                <a:cs typeface="Arial Narrow"/>
              </a:rPr>
              <a:t>КОРПОРАЦИЙ</a:t>
            </a:r>
            <a:endParaRPr lang="en-US" sz="2000" dirty="0">
              <a:solidFill>
                <a:schemeClr val="bg1">
                  <a:lumMod val="85000"/>
                </a:schemeClr>
              </a:solidFill>
              <a:latin typeface="Arial Narrow"/>
              <a:cs typeface="Arial Narrow"/>
            </a:endParaRPr>
          </a:p>
        </p:txBody>
      </p:sp>
      <p:pic>
        <p:nvPicPr>
          <p:cNvPr id="17" name="Picture 16"/>
          <p:cNvPicPr>
            <a:picLocks noChangeAspect="1"/>
          </p:cNvPicPr>
          <p:nvPr/>
        </p:nvPicPr>
        <p:blipFill>
          <a:blip r:embed="rId3" cstate="print"/>
          <a:stretch>
            <a:fillRect/>
          </a:stretch>
        </p:blipFill>
        <p:spPr>
          <a:xfrm>
            <a:off x="337382" y="142776"/>
            <a:ext cx="1885556" cy="984259"/>
          </a:xfrm>
          <a:prstGeom prst="rect">
            <a:avLst/>
          </a:prstGeom>
        </p:spPr>
      </p:pic>
      <p:sp>
        <p:nvSpPr>
          <p:cNvPr id="7" name="TextBox 6"/>
          <p:cNvSpPr txBox="1"/>
          <p:nvPr/>
        </p:nvSpPr>
        <p:spPr>
          <a:xfrm>
            <a:off x="1495976" y="1420024"/>
            <a:ext cx="5977919" cy="769441"/>
          </a:xfrm>
          <a:prstGeom prst="rect">
            <a:avLst/>
          </a:prstGeom>
          <a:noFill/>
        </p:spPr>
        <p:txBody>
          <a:bodyPr wrap="none" rtlCol="0">
            <a:spAutoFit/>
          </a:bodyPr>
          <a:lstStyle/>
          <a:p>
            <a:r>
              <a:rPr lang="ru-RU" sz="4400" b="1" i="1" dirty="0" smtClean="0">
                <a:ln>
                  <a:solidFill>
                    <a:schemeClr val="tx1">
                      <a:lumMod val="85000"/>
                      <a:lumOff val="15000"/>
                    </a:schemeClr>
                  </a:solidFill>
                </a:ln>
                <a:solidFill>
                  <a:schemeClr val="bg1"/>
                </a:solidFill>
                <a:latin typeface="Arial Narrow" pitchFamily="34" charset="0"/>
              </a:rPr>
              <a:t>Благодарю за внимание!</a:t>
            </a:r>
            <a:endParaRPr lang="ru-RU" sz="4400" b="1" i="1" dirty="0">
              <a:ln>
                <a:solidFill>
                  <a:schemeClr val="tx1">
                    <a:lumMod val="85000"/>
                    <a:lumOff val="15000"/>
                  </a:schemeClr>
                </a:solidFill>
              </a:ln>
              <a:solidFill>
                <a:schemeClr val="bg1"/>
              </a:solidFill>
              <a:latin typeface="Arial Narrow" pitchFamily="34" charset="0"/>
            </a:endParaRPr>
          </a:p>
        </p:txBody>
      </p:sp>
      <p:sp>
        <p:nvSpPr>
          <p:cNvPr id="2" name="Прямоугольник 1"/>
          <p:cNvSpPr/>
          <p:nvPr/>
        </p:nvSpPr>
        <p:spPr>
          <a:xfrm>
            <a:off x="4626768" y="2108841"/>
            <a:ext cx="4572000" cy="1754326"/>
          </a:xfrm>
          <a:prstGeom prst="rect">
            <a:avLst/>
          </a:prstGeom>
        </p:spPr>
        <p:txBody>
          <a:bodyPr>
            <a:spAutoFit/>
          </a:bodyPr>
          <a:lstStyle/>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Arial Narrow" pitchFamily="34" charset="0"/>
              </a:rPr>
              <a:t>Руководитель НИОКР: </a:t>
            </a:r>
          </a:p>
          <a:p>
            <a:pPr fontAlgn="auto">
              <a:spcBef>
                <a:spcPts val="0"/>
              </a:spcBef>
              <a:spcAft>
                <a:spcPts val="0"/>
              </a:spcAft>
              <a:defRPr/>
            </a:pPr>
            <a:r>
              <a:rPr lang="ru-RU" dirty="0" err="1">
                <a:solidFill>
                  <a:schemeClr val="bg1"/>
                </a:solidFill>
                <a:effectLst>
                  <a:outerShdw blurRad="38100" dist="38100" dir="2700000" algn="tl">
                    <a:srgbClr val="000000">
                      <a:alpha val="43137"/>
                    </a:srgbClr>
                  </a:outerShdw>
                </a:effectLst>
                <a:latin typeface="Arial Narrow" pitchFamily="34" charset="0"/>
              </a:rPr>
              <a:t>к.т.н</a:t>
            </a:r>
            <a:r>
              <a:rPr lang="ru-RU" dirty="0">
                <a:solidFill>
                  <a:schemeClr val="bg1"/>
                </a:solidFill>
                <a:effectLst>
                  <a:outerShdw blurRad="38100" dist="38100" dir="2700000" algn="tl">
                    <a:srgbClr val="000000">
                      <a:alpha val="43137"/>
                    </a:srgbClr>
                  </a:outerShdw>
                </a:effectLst>
                <a:latin typeface="Arial Narrow" pitchFamily="34" charset="0"/>
              </a:rPr>
              <a:t>, доцент кафедры: «Транспорт углеводородных ресурсов»</a:t>
            </a:r>
          </a:p>
          <a:p>
            <a:pPr fontAlgn="auto">
              <a:spcBef>
                <a:spcPts val="0"/>
              </a:spcBef>
              <a:spcAft>
                <a:spcPts val="0"/>
              </a:spcAft>
              <a:defRPr/>
            </a:pPr>
            <a:r>
              <a:rPr lang="ru-RU" dirty="0">
                <a:solidFill>
                  <a:schemeClr val="bg1"/>
                </a:solidFill>
                <a:effectLst>
                  <a:outerShdw blurRad="38100" dist="38100" dir="2700000" algn="tl">
                    <a:srgbClr val="000000">
                      <a:alpha val="43137"/>
                    </a:srgbClr>
                  </a:outerShdw>
                </a:effectLst>
                <a:latin typeface="Arial Narrow" pitchFamily="34" charset="0"/>
              </a:rPr>
              <a:t>Берг Владимир </a:t>
            </a:r>
            <a:r>
              <a:rPr lang="ru-RU" dirty="0" smtClean="0">
                <a:solidFill>
                  <a:schemeClr val="bg1"/>
                </a:solidFill>
                <a:effectLst>
                  <a:outerShdw blurRad="38100" dist="38100" dir="2700000" algn="tl">
                    <a:srgbClr val="000000">
                      <a:alpha val="43137"/>
                    </a:srgbClr>
                  </a:outerShdw>
                </a:effectLst>
                <a:latin typeface="Arial Narrow" pitchFamily="34" charset="0"/>
              </a:rPr>
              <a:t>Иванович</a:t>
            </a:r>
          </a:p>
          <a:p>
            <a:pPr fontAlgn="auto">
              <a:spcBef>
                <a:spcPts val="0"/>
              </a:spcBef>
              <a:spcAft>
                <a:spcPts val="0"/>
              </a:spcAft>
              <a:defRPr/>
            </a:pPr>
            <a:r>
              <a:rPr lang="en-US" dirty="0" smtClean="0">
                <a:solidFill>
                  <a:schemeClr val="bg1"/>
                </a:solidFill>
                <a:effectLst>
                  <a:outerShdw blurRad="38100" dist="38100" dir="2700000" algn="tl">
                    <a:srgbClr val="000000">
                      <a:alpha val="43137"/>
                    </a:srgbClr>
                  </a:outerShdw>
                </a:effectLst>
                <a:latin typeface="Arial Narrow" pitchFamily="34" charset="0"/>
              </a:rPr>
              <a:t>E-mail</a:t>
            </a:r>
            <a:r>
              <a:rPr lang="ru-RU" dirty="0" smtClean="0">
                <a:solidFill>
                  <a:schemeClr val="bg1"/>
                </a:solidFill>
                <a:effectLst>
                  <a:outerShdw blurRad="38100" dist="38100" dir="2700000" algn="tl">
                    <a:srgbClr val="000000">
                      <a:alpha val="43137"/>
                    </a:srgbClr>
                  </a:outerShdw>
                </a:effectLst>
                <a:latin typeface="Arial Narrow" pitchFamily="34" charset="0"/>
              </a:rPr>
              <a:t>: </a:t>
            </a:r>
            <a:r>
              <a:rPr lang="en-US" dirty="0" smtClean="0">
                <a:solidFill>
                  <a:schemeClr val="bg1"/>
                </a:solidFill>
                <a:effectLst>
                  <a:outerShdw blurRad="38100" dist="38100" dir="2700000" algn="tl">
                    <a:srgbClr val="000000">
                      <a:alpha val="43137"/>
                    </a:srgbClr>
                  </a:outerShdw>
                </a:effectLst>
                <a:latin typeface="Arial Narrow" pitchFamily="34" charset="0"/>
              </a:rPr>
              <a:t>berg_vi@mail.ru</a:t>
            </a:r>
            <a:endParaRPr lang="ru-RU" dirty="0" smtClean="0">
              <a:solidFill>
                <a:schemeClr val="bg1"/>
              </a:solidFill>
              <a:effectLst>
                <a:outerShdw blurRad="38100" dist="38100" dir="2700000" algn="tl">
                  <a:srgbClr val="000000">
                    <a:alpha val="43137"/>
                  </a:srgbClr>
                </a:outerShdw>
              </a:effectLst>
              <a:latin typeface="Arial Narrow" pitchFamily="34" charset="0"/>
            </a:endParaRPr>
          </a:p>
          <a:p>
            <a:pPr fontAlgn="auto">
              <a:spcBef>
                <a:spcPts val="0"/>
              </a:spcBef>
              <a:spcAft>
                <a:spcPts val="0"/>
              </a:spcAft>
              <a:defRPr/>
            </a:pPr>
            <a:r>
              <a:rPr lang="ru-RU" dirty="0" smtClean="0">
                <a:solidFill>
                  <a:schemeClr val="bg1"/>
                </a:solidFill>
                <a:effectLst>
                  <a:outerShdw blurRad="38100" dist="38100" dir="2700000" algn="tl">
                    <a:srgbClr val="000000">
                      <a:alpha val="43137"/>
                    </a:srgbClr>
                  </a:outerShdw>
                </a:effectLst>
                <a:latin typeface="Arial Narrow" pitchFamily="34" charset="0"/>
              </a:rPr>
              <a:t>Тел: +7</a:t>
            </a:r>
            <a:r>
              <a:rPr lang="en-US" dirty="0" smtClean="0">
                <a:solidFill>
                  <a:schemeClr val="bg1"/>
                </a:solidFill>
                <a:effectLst>
                  <a:outerShdw blurRad="38100" dist="38100" dir="2700000" algn="tl">
                    <a:srgbClr val="000000">
                      <a:alpha val="43137"/>
                    </a:srgbClr>
                  </a:outerShdw>
                </a:effectLst>
                <a:latin typeface="Arial Narrow" pitchFamily="34" charset="0"/>
              </a:rPr>
              <a:t> 922 003 07 22</a:t>
            </a:r>
            <a:endParaRPr lang="ru-RU" dirty="0">
              <a:solidFill>
                <a:schemeClr val="bg1"/>
              </a:solidFill>
              <a:effectLst>
                <a:outerShdw blurRad="38100" dist="38100" dir="2700000" algn="tl">
                  <a:srgbClr val="000000">
                    <a:alpha val="43137"/>
                  </a:srgbClr>
                </a:outerShdw>
              </a:effectLst>
              <a:latin typeface="Arial Narrow" pitchFamily="34" charset="0"/>
            </a:endParaRPr>
          </a:p>
        </p:txBody>
      </p:sp>
      <p:sp>
        <p:nvSpPr>
          <p:cNvPr id="3" name="Номер слайда 2"/>
          <p:cNvSpPr>
            <a:spLocks noGrp="1"/>
          </p:cNvSpPr>
          <p:nvPr>
            <p:ph type="sldNum" sz="quarter" idx="4"/>
          </p:nvPr>
        </p:nvSpPr>
        <p:spPr/>
        <p:txBody>
          <a:bodyPr/>
          <a:lstStyle/>
          <a:p>
            <a:pPr algn="r"/>
            <a:fld id="{B19B0651-EE4F-4900-A07F-96A6BFA9D0F0}" type="slidenum">
              <a:rPr lang="ru-RU" smtClean="0"/>
              <a:pPr algn="r"/>
              <a:t>32</a:t>
            </a:fld>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1092154786"/>
              </p:ext>
            </p:extLst>
          </p:nvPr>
        </p:nvGraphicFramePr>
        <p:xfrm>
          <a:off x="0" y="4961187"/>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76707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27447" r="52892"/>
          <a:stretch/>
        </p:blipFill>
        <p:spPr>
          <a:xfrm>
            <a:off x="7726407" y="627722"/>
            <a:ext cx="1417593" cy="4474990"/>
          </a:xfrm>
          <a:prstGeom prst="rect">
            <a:avLst/>
          </a:prstGeom>
        </p:spPr>
      </p:pic>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4</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Актуальность</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8" name="Google Shape;116;p17"/>
          <p:cNvSpPr txBox="1">
            <a:spLocks/>
          </p:cNvSpPr>
          <p:nvPr/>
        </p:nvSpPr>
        <p:spPr>
          <a:xfrm>
            <a:off x="808356" y="627722"/>
            <a:ext cx="6524209" cy="2995563"/>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ru-RU" sz="1800" spc="150" dirty="0" smtClean="0">
                <a:latin typeface="HelveticaNeueCyr" panose="020B0604020202020204" charset="-52"/>
              </a:rPr>
              <a:t>Загрязнение почв нефтью и нефтепродуктами — серьёзная проблема, универсальных способов решения которой пока не существует. Ни один из современных методов рекультивации загрязнённых почв не даёт стопроцентный результат, большинство из них трудоёмки и дорогостоящи. </a:t>
            </a:r>
          </a:p>
          <a:p>
            <a:pPr algn="ctr"/>
            <a:r>
              <a:rPr lang="ru-RU" sz="1800" spc="150" dirty="0" smtClean="0">
                <a:latin typeface="HelveticaNeueCyr" panose="020B0604020202020204" charset="-52"/>
              </a:rPr>
              <a:t>Однако существуют мало изученные методы ремедиации почв. Один из таких — </a:t>
            </a:r>
            <a:r>
              <a:rPr lang="ru-RU" sz="1800" spc="150" dirty="0" err="1" smtClean="0">
                <a:latin typeface="HelveticaNeueCyr" panose="020B0604020202020204" charset="-52"/>
              </a:rPr>
              <a:t>ремедиация</a:t>
            </a:r>
            <a:r>
              <a:rPr lang="ru-RU" sz="1800" spc="150" dirty="0" smtClean="0">
                <a:latin typeface="HelveticaNeueCyr" panose="020B0604020202020204" charset="-52"/>
              </a:rPr>
              <a:t> почв при помощи гуминовых препаратов — рассматривается в предлагаемой НИОКР</a:t>
            </a:r>
            <a:r>
              <a:rPr lang="ru-RU" sz="1800" spc="150" dirty="0" smtClean="0">
                <a:solidFill>
                  <a:srgbClr val="0099FF"/>
                </a:solidFill>
                <a:latin typeface="HelveticaNeueCyr" panose="020B0604020202020204" charset="-52"/>
              </a:rPr>
              <a:t>.</a:t>
            </a:r>
            <a:r>
              <a:rPr lang="ru-RU" dirty="0" smtClean="0"/>
              <a:t/>
            </a:r>
            <a:br>
              <a:rPr lang="ru-RU" dirty="0" smtClean="0"/>
            </a:br>
            <a:endParaRPr lang="ru-RU" b="1" dirty="0">
              <a:solidFill>
                <a:srgbClr val="F67031"/>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52285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5</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Задачи</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7" name="Схема 6"/>
          <p:cNvGraphicFramePr/>
          <p:nvPr>
            <p:extLst>
              <p:ext uri="{D42A27DB-BD31-4B8C-83A1-F6EECF244321}">
                <p14:modId xmlns:p14="http://schemas.microsoft.com/office/powerpoint/2010/main" val="1330650538"/>
              </p:ext>
            </p:extLst>
          </p:nvPr>
        </p:nvGraphicFramePr>
        <p:xfrm>
          <a:off x="0" y="459888"/>
          <a:ext cx="8494770" cy="4683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91850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6</a:t>
            </a:fld>
            <a:endParaRPr lang="en-US" dirty="0"/>
          </a:p>
        </p:txBody>
      </p:sp>
      <p:sp>
        <p:nvSpPr>
          <p:cNvPr id="10" name="Заголовок 9"/>
          <p:cNvSpPr>
            <a:spLocks noGrp="1"/>
          </p:cNvSpPr>
          <p:nvPr>
            <p:ph type="title"/>
          </p:nvPr>
        </p:nvSpPr>
        <p:spPr>
          <a:xfrm>
            <a:off x="-235975" y="163079"/>
            <a:ext cx="7831394" cy="413454"/>
          </a:xfrm>
        </p:spPr>
        <p:txBody>
          <a:bodyPr>
            <a:normAutofit fontScale="90000"/>
          </a:bodyPr>
          <a:lstStyle/>
          <a:p>
            <a:r>
              <a:rPr lang="ru-RU" sz="3200" b="1" i="1" dirty="0" smtClean="0">
                <a:solidFill>
                  <a:schemeClr val="tx2"/>
                </a:solidFill>
                <a:latin typeface="Arial Narrow" pitchFamily="34" charset="0"/>
              </a:rPr>
              <a:t>Календарный план</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8" name="Таблица 7"/>
          <p:cNvGraphicFramePr>
            <a:graphicFrameLocks noGrp="1"/>
          </p:cNvGraphicFramePr>
          <p:nvPr>
            <p:extLst>
              <p:ext uri="{D42A27DB-BD31-4B8C-83A1-F6EECF244321}">
                <p14:modId xmlns:p14="http://schemas.microsoft.com/office/powerpoint/2010/main" val="1103288570"/>
              </p:ext>
            </p:extLst>
          </p:nvPr>
        </p:nvGraphicFramePr>
        <p:xfrm>
          <a:off x="-2" y="576533"/>
          <a:ext cx="9144002" cy="4298858"/>
        </p:xfrm>
        <a:graphic>
          <a:graphicData uri="http://schemas.openxmlformats.org/drawingml/2006/table">
            <a:tbl>
              <a:tblPr firstRow="1" firstCol="1" bandRow="1">
                <a:tableStyleId>{5C22544A-7EE6-4342-B048-85BDC9FD1C3A}</a:tableStyleId>
              </a:tblPr>
              <a:tblGrid>
                <a:gridCol w="415593">
                  <a:extLst>
                    <a:ext uri="{9D8B030D-6E8A-4147-A177-3AD203B41FA5}">
                      <a16:colId xmlns:a16="http://schemas.microsoft.com/office/drawing/2014/main" xmlns="" val="20000"/>
                    </a:ext>
                  </a:extLst>
                </a:gridCol>
                <a:gridCol w="1593892">
                  <a:extLst>
                    <a:ext uri="{9D8B030D-6E8A-4147-A177-3AD203B41FA5}">
                      <a16:colId xmlns:a16="http://schemas.microsoft.com/office/drawing/2014/main" xmlns="" val="20001"/>
                    </a:ext>
                  </a:extLst>
                </a:gridCol>
                <a:gridCol w="924216">
                  <a:extLst>
                    <a:ext uri="{9D8B030D-6E8A-4147-A177-3AD203B41FA5}">
                      <a16:colId xmlns:a16="http://schemas.microsoft.com/office/drawing/2014/main" xmlns="" val="20002"/>
                    </a:ext>
                  </a:extLst>
                </a:gridCol>
                <a:gridCol w="1162050">
                  <a:extLst>
                    <a:ext uri="{9D8B030D-6E8A-4147-A177-3AD203B41FA5}">
                      <a16:colId xmlns:a16="http://schemas.microsoft.com/office/drawing/2014/main" xmlns="" val="20003"/>
                    </a:ext>
                  </a:extLst>
                </a:gridCol>
                <a:gridCol w="1647825">
                  <a:extLst>
                    <a:ext uri="{9D8B030D-6E8A-4147-A177-3AD203B41FA5}">
                      <a16:colId xmlns:a16="http://schemas.microsoft.com/office/drawing/2014/main" xmlns="" val="20004"/>
                    </a:ext>
                  </a:extLst>
                </a:gridCol>
                <a:gridCol w="2028825">
                  <a:extLst>
                    <a:ext uri="{9D8B030D-6E8A-4147-A177-3AD203B41FA5}">
                      <a16:colId xmlns:a16="http://schemas.microsoft.com/office/drawing/2014/main" xmlns="" val="20005"/>
                    </a:ext>
                  </a:extLst>
                </a:gridCol>
                <a:gridCol w="1371601">
                  <a:extLst>
                    <a:ext uri="{9D8B030D-6E8A-4147-A177-3AD203B41FA5}">
                      <a16:colId xmlns:a16="http://schemas.microsoft.com/office/drawing/2014/main" xmlns="" val="20006"/>
                    </a:ext>
                  </a:extLst>
                </a:gridCol>
              </a:tblGrid>
              <a:tr h="510775">
                <a:tc>
                  <a:txBody>
                    <a:bodyPr/>
                    <a:lstStyle/>
                    <a:p>
                      <a:pPr algn="ctr"/>
                      <a:r>
                        <a:rPr lang="ru-RU" sz="1050" spc="100" dirty="0">
                          <a:effectLst/>
                          <a:latin typeface="HelveticaNeueCyr" panose="020B0604020202020204" charset="-52"/>
                        </a:rPr>
                        <a:t>№ п/п</a:t>
                      </a:r>
                      <a:endParaRPr lang="ru-RU" sz="1050" spc="100" dirty="0">
                        <a:effectLst/>
                        <a:latin typeface="HelveticaNeueCyr" panose="020B0604020202020204" charset="-52"/>
                        <a:ea typeface="Times New Roman"/>
                      </a:endParaRPr>
                    </a:p>
                  </a:txBody>
                  <a:tcPr marL="68580" marR="68580" marT="0" marB="0" anchor="ctr"/>
                </a:tc>
                <a:tc>
                  <a:txBody>
                    <a:bodyPr/>
                    <a:lstStyle/>
                    <a:p>
                      <a:pPr algn="ctr"/>
                      <a:r>
                        <a:rPr lang="ru-RU" sz="1050" spc="100" dirty="0">
                          <a:effectLst/>
                          <a:latin typeface="HelveticaNeueCyr" panose="020B0604020202020204" charset="-52"/>
                        </a:rPr>
                        <a:t>Наименование этапа работ</a:t>
                      </a:r>
                      <a:endParaRPr lang="ru-RU" sz="1050" spc="100" dirty="0">
                        <a:effectLst/>
                        <a:latin typeface="HelveticaNeueCyr" panose="020B0604020202020204" charset="-52"/>
                        <a:ea typeface="Times New Roman"/>
                      </a:endParaRPr>
                    </a:p>
                  </a:txBody>
                  <a:tcPr marL="68580" marR="68580" marT="0" marB="0" anchor="ctr"/>
                </a:tc>
                <a:tc>
                  <a:txBody>
                    <a:bodyPr/>
                    <a:lstStyle/>
                    <a:p>
                      <a:pPr algn="ctr">
                        <a:spcAft>
                          <a:spcPts val="0"/>
                        </a:spcAft>
                      </a:pPr>
                      <a:r>
                        <a:rPr lang="ru-RU" sz="1050" spc="100">
                          <a:effectLst/>
                          <a:latin typeface="HelveticaNeueCyr" panose="020B0604020202020204" charset="-52"/>
                        </a:rPr>
                        <a:t>Начало</a:t>
                      </a:r>
                    </a:p>
                    <a:p>
                      <a:pPr algn="ctr">
                        <a:spcAft>
                          <a:spcPts val="0"/>
                        </a:spcAft>
                      </a:pPr>
                      <a:r>
                        <a:rPr lang="ru-RU" sz="1050" spc="100">
                          <a:effectLst/>
                          <a:latin typeface="HelveticaNeueCyr" panose="020B0604020202020204" charset="-52"/>
                        </a:rPr>
                        <a:t>(дд.мм.гг)</a:t>
                      </a:r>
                      <a:endParaRPr lang="ru-RU" sz="1050" spc="100">
                        <a:effectLst/>
                        <a:latin typeface="HelveticaNeueCyr" panose="020B0604020202020204" charset="-52"/>
                        <a:ea typeface="Times New Roman"/>
                      </a:endParaRPr>
                    </a:p>
                  </a:txBody>
                  <a:tcPr marL="68580" marR="68580" marT="0" marB="0" anchor="ctr"/>
                </a:tc>
                <a:tc>
                  <a:txBody>
                    <a:bodyPr/>
                    <a:lstStyle/>
                    <a:p>
                      <a:pPr algn="ctr">
                        <a:spcAft>
                          <a:spcPts val="0"/>
                        </a:spcAft>
                      </a:pPr>
                      <a:r>
                        <a:rPr lang="ru-RU" sz="1050" spc="100" dirty="0">
                          <a:effectLst/>
                          <a:latin typeface="HelveticaNeueCyr" panose="020B0604020202020204" charset="-52"/>
                        </a:rPr>
                        <a:t>Окончание</a:t>
                      </a:r>
                    </a:p>
                    <a:p>
                      <a:pPr algn="ctr">
                        <a:spcAft>
                          <a:spcPts val="0"/>
                        </a:spcAft>
                      </a:pPr>
                      <a:r>
                        <a:rPr lang="ru-RU" sz="1050" spc="100" dirty="0">
                          <a:effectLst/>
                          <a:latin typeface="HelveticaNeueCyr" panose="020B0604020202020204" charset="-52"/>
                        </a:rPr>
                        <a:t>(</a:t>
                      </a:r>
                      <a:r>
                        <a:rPr lang="ru-RU" sz="1050" spc="100" dirty="0" err="1">
                          <a:effectLst/>
                          <a:latin typeface="HelveticaNeueCyr" panose="020B0604020202020204" charset="-52"/>
                        </a:rPr>
                        <a:t>дд.мм.гг</a:t>
                      </a:r>
                      <a:r>
                        <a:rPr lang="ru-RU" sz="1050" spc="100" dirty="0">
                          <a:effectLst/>
                          <a:latin typeface="HelveticaNeueCyr" panose="020B0604020202020204" charset="-52"/>
                        </a:rPr>
                        <a:t>)</a:t>
                      </a:r>
                      <a:endParaRPr lang="ru-RU" sz="1050" spc="100" dirty="0">
                        <a:effectLst/>
                        <a:latin typeface="HelveticaNeueCyr" panose="020B0604020202020204" charset="-52"/>
                        <a:ea typeface="Times New Roman"/>
                      </a:endParaRPr>
                    </a:p>
                  </a:txBody>
                  <a:tcPr marL="68580" marR="68580" marT="0" marB="0" anchor="ctr"/>
                </a:tc>
                <a:tc>
                  <a:txBody>
                    <a:bodyPr/>
                    <a:lstStyle/>
                    <a:p>
                      <a:pPr algn="ctr"/>
                      <a:r>
                        <a:rPr lang="ru-RU" sz="1050" spc="100">
                          <a:effectLst/>
                          <a:latin typeface="HelveticaNeueCyr" panose="020B0604020202020204" charset="-52"/>
                        </a:rPr>
                        <a:t>Вид документа и результат</a:t>
                      </a:r>
                      <a:endParaRPr lang="ru-RU" sz="1050" spc="100">
                        <a:effectLst/>
                        <a:latin typeface="HelveticaNeueCyr" panose="020B0604020202020204" charset="-52"/>
                        <a:ea typeface="Times New Roman"/>
                      </a:endParaRPr>
                    </a:p>
                  </a:txBody>
                  <a:tcPr marL="68580" marR="68580" marT="0" marB="0" anchor="ctr"/>
                </a:tc>
                <a:tc>
                  <a:txBody>
                    <a:bodyPr/>
                    <a:lstStyle/>
                    <a:p>
                      <a:pPr algn="ctr"/>
                      <a:r>
                        <a:rPr lang="ru-RU" sz="1050" spc="100">
                          <a:effectLst/>
                          <a:latin typeface="HelveticaNeueCyr" panose="020B0604020202020204" charset="-52"/>
                        </a:rPr>
                        <a:t>Показатели ПРОУ, на которые оказывает влияние результат </a:t>
                      </a:r>
                      <a:endParaRPr lang="ru-RU" sz="1050" spc="100">
                        <a:effectLst/>
                        <a:latin typeface="HelveticaNeueCyr" panose="020B0604020202020204" charset="-52"/>
                        <a:ea typeface="Times New Roman"/>
                      </a:endParaRPr>
                    </a:p>
                  </a:txBody>
                  <a:tcPr marL="68580" marR="68580" marT="0" marB="0" anchor="ctr"/>
                </a:tc>
                <a:tc>
                  <a:txBody>
                    <a:bodyPr/>
                    <a:lstStyle/>
                    <a:p>
                      <a:pPr algn="ctr"/>
                      <a:r>
                        <a:rPr lang="ru-RU" sz="1050" spc="100">
                          <a:effectLst/>
                          <a:latin typeface="HelveticaNeueCyr" panose="020B0604020202020204" charset="-52"/>
                        </a:rPr>
                        <a:t>Сумма затрат, руб.</a:t>
                      </a:r>
                      <a:endParaRPr lang="ru-RU" sz="1050" spc="100">
                        <a:effectLst/>
                        <a:latin typeface="HelveticaNeueCyr" panose="020B0604020202020204" charset="-52"/>
                        <a:ea typeface="Times New Roman"/>
                      </a:endParaRPr>
                    </a:p>
                  </a:txBody>
                  <a:tcPr marL="68580" marR="68580" marT="0" marB="0" anchor="ctr"/>
                </a:tc>
                <a:extLst>
                  <a:ext uri="{0D108BD9-81ED-4DB2-BD59-A6C34878D82A}">
                    <a16:rowId xmlns:a16="http://schemas.microsoft.com/office/drawing/2014/main" xmlns="" val="10000"/>
                  </a:ext>
                </a:extLst>
              </a:tr>
              <a:tr h="681034">
                <a:tc>
                  <a:txBody>
                    <a:bodyPr/>
                    <a:lstStyle/>
                    <a:p>
                      <a:pPr algn="ctr">
                        <a:spcAft>
                          <a:spcPts val="0"/>
                        </a:spcAft>
                      </a:pPr>
                      <a:r>
                        <a:rPr lang="ru-RU" sz="1050" spc="100" dirty="0" smtClean="0">
                          <a:effectLst/>
                          <a:latin typeface="+mj-lt"/>
                        </a:rPr>
                        <a:t>1</a:t>
                      </a:r>
                      <a:r>
                        <a:rPr lang="ru-RU" sz="1050" spc="100" dirty="0">
                          <a:effectLst/>
                          <a:latin typeface="+mj-lt"/>
                        </a:rPr>
                        <a:t> </a:t>
                      </a:r>
                      <a:endParaRPr lang="ru-RU" sz="1050" spc="100" dirty="0">
                        <a:effectLst/>
                        <a:latin typeface="+mj-lt"/>
                        <a:ea typeface="Times New Roman"/>
                      </a:endParaRPr>
                    </a:p>
                  </a:txBody>
                  <a:tcPr marL="68580" marR="68580" marT="0" marB="0"/>
                </a:tc>
                <a:tc>
                  <a:txBody>
                    <a:bodyPr/>
                    <a:lstStyle/>
                    <a:p>
                      <a:pPr algn="ctr">
                        <a:spcAft>
                          <a:spcPts val="0"/>
                        </a:spcAft>
                      </a:pPr>
                      <a:r>
                        <a:rPr lang="ru-RU" sz="1050" spc="0" dirty="0" smtClean="0">
                          <a:latin typeface="+mj-lt"/>
                        </a:rPr>
                        <a:t>Поиск помещения для работы проектной группы </a:t>
                      </a:r>
                      <a:br>
                        <a:rPr lang="ru-RU" sz="1050" spc="0" dirty="0" smtClean="0">
                          <a:latin typeface="+mj-lt"/>
                        </a:rPr>
                      </a:b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01.</a:t>
                      </a:r>
                      <a:r>
                        <a:rPr lang="en-US" sz="1050" spc="0" dirty="0" smtClean="0">
                          <a:effectLst/>
                          <a:latin typeface="+mj-lt"/>
                        </a:rPr>
                        <a:t>0</a:t>
                      </a:r>
                      <a:r>
                        <a:rPr lang="ru-RU" sz="1050" spc="0" dirty="0" smtClean="0">
                          <a:effectLst/>
                          <a:latin typeface="+mj-lt"/>
                        </a:rPr>
                        <a:t>1.2019</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a:effectLst/>
                          <a:latin typeface="+mj-lt"/>
                        </a:rPr>
                        <a:t> </a:t>
                      </a:r>
                      <a:r>
                        <a:rPr lang="ru-RU" sz="1050" spc="0" dirty="0" smtClean="0">
                          <a:effectLst/>
                          <a:latin typeface="+mj-lt"/>
                        </a:rPr>
                        <a:t>01.</a:t>
                      </a:r>
                      <a:r>
                        <a:rPr lang="en-US" sz="1050" spc="0" dirty="0" smtClean="0">
                          <a:effectLst/>
                          <a:latin typeface="+mj-lt"/>
                        </a:rPr>
                        <a:t>0</a:t>
                      </a:r>
                      <a:r>
                        <a:rPr lang="ru-RU" sz="1050" spc="0" dirty="0" smtClean="0">
                          <a:effectLst/>
                          <a:latin typeface="+mj-lt"/>
                        </a:rPr>
                        <a:t>2.2019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Договор</a:t>
                      </a:r>
                      <a:r>
                        <a:rPr lang="ru-RU" sz="1050" spc="0" baseline="0" dirty="0" smtClean="0">
                          <a:effectLst/>
                          <a:latin typeface="+mj-lt"/>
                        </a:rPr>
                        <a:t> аренды</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п.</a:t>
                      </a:r>
                      <a:r>
                        <a:rPr lang="ru-RU" sz="1050" spc="0" baseline="0" dirty="0" smtClean="0">
                          <a:effectLst/>
                          <a:latin typeface="+mj-lt"/>
                        </a:rPr>
                        <a:t> 5.2 согласно сметы</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10001"/>
                  </a:ext>
                </a:extLst>
              </a:tr>
              <a:tr h="723432">
                <a:tc>
                  <a:txBody>
                    <a:bodyPr/>
                    <a:lstStyle/>
                    <a:p>
                      <a:pPr algn="ctr">
                        <a:spcAft>
                          <a:spcPts val="0"/>
                        </a:spcAft>
                      </a:pPr>
                      <a:r>
                        <a:rPr lang="ru-RU" sz="1050" spc="100" dirty="0" smtClean="0">
                          <a:effectLst/>
                          <a:latin typeface="+mj-lt"/>
                        </a:rPr>
                        <a:t>2</a:t>
                      </a:r>
                      <a:endParaRPr lang="ru-RU" sz="1050" spc="100" dirty="0">
                        <a:effectLst/>
                        <a:latin typeface="+mj-lt"/>
                      </a:endParaRPr>
                    </a:p>
                  </a:txBody>
                  <a:tcPr marL="68580" marR="68580" marT="0" marB="0"/>
                </a:tc>
                <a:tc>
                  <a:txBody>
                    <a:bodyPr/>
                    <a:lstStyle/>
                    <a:p>
                      <a:pPr algn="ctr">
                        <a:spcAft>
                          <a:spcPts val="0"/>
                        </a:spcAft>
                      </a:pPr>
                      <a:r>
                        <a:rPr lang="ru-RU" sz="1050" spc="0" dirty="0" smtClean="0">
                          <a:latin typeface="+mj-lt"/>
                        </a:rPr>
                        <a:t>Аренда помещения для хранения материалов и установки оборудования</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01.</a:t>
                      </a:r>
                      <a:r>
                        <a:rPr lang="en-US" sz="1050" spc="0" dirty="0" smtClean="0">
                          <a:effectLst/>
                          <a:latin typeface="+mj-lt"/>
                        </a:rPr>
                        <a:t>0</a:t>
                      </a:r>
                      <a:r>
                        <a:rPr lang="ru-RU" sz="1050" spc="0" dirty="0" smtClean="0">
                          <a:effectLst/>
                          <a:latin typeface="+mj-lt"/>
                        </a:rPr>
                        <a:t>2.2019</a:t>
                      </a:r>
                      <a:endParaRPr lang="ru-RU" sz="1050" spc="0" dirty="0" smtClean="0">
                        <a:effectLst/>
                        <a:latin typeface="+mj-lt"/>
                        <a:ea typeface="Times New Roman"/>
                      </a:endParaRPr>
                    </a:p>
                    <a:p>
                      <a:pPr algn="ctr">
                        <a:spcAft>
                          <a:spcPts val="0"/>
                        </a:spcAft>
                      </a:pPr>
                      <a:r>
                        <a:rPr lang="ru-RU" sz="1050" spc="0" dirty="0">
                          <a:effectLst/>
                          <a:latin typeface="+mj-lt"/>
                        </a:rPr>
                        <a:t> </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 01.</a:t>
                      </a:r>
                      <a:r>
                        <a:rPr lang="en-US" sz="1050" spc="0" dirty="0" smtClean="0">
                          <a:effectLst/>
                          <a:latin typeface="+mj-lt"/>
                        </a:rPr>
                        <a:t>0</a:t>
                      </a:r>
                      <a:r>
                        <a:rPr lang="ru-RU" sz="1050" spc="0" dirty="0" smtClean="0">
                          <a:effectLst/>
                          <a:latin typeface="+mj-lt"/>
                        </a:rPr>
                        <a:t>1.2020</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a:effectLst/>
                          <a:latin typeface="+mj-lt"/>
                        </a:rPr>
                        <a:t> </a:t>
                      </a:r>
                      <a:r>
                        <a:rPr lang="ru-RU" sz="1050" spc="0" dirty="0" smtClean="0">
                          <a:effectLst/>
                          <a:latin typeface="+mj-lt"/>
                        </a:rPr>
                        <a:t>Договор</a:t>
                      </a:r>
                      <a:r>
                        <a:rPr lang="ru-RU" sz="1050" spc="0" baseline="0" dirty="0" smtClean="0">
                          <a:effectLst/>
                          <a:latin typeface="+mj-lt"/>
                        </a:rPr>
                        <a:t> аренды</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rPr>
                        <a:t> 2 580 048 руб. за</a:t>
                      </a:r>
                      <a:r>
                        <a:rPr lang="ru-RU" sz="1050" spc="0" baseline="0" dirty="0" smtClean="0">
                          <a:effectLst/>
                          <a:latin typeface="+mj-lt"/>
                        </a:rPr>
                        <a:t> 2 года</a:t>
                      </a:r>
                    </a:p>
                    <a:p>
                      <a:pPr algn="ctr">
                        <a:spcAft>
                          <a:spcPts val="0"/>
                        </a:spcAft>
                      </a:pPr>
                      <a:r>
                        <a:rPr lang="ru-RU" sz="1050" spc="0" baseline="0" dirty="0" smtClean="0">
                          <a:effectLst/>
                          <a:latin typeface="+mj-lt"/>
                        </a:rPr>
                        <a:t>п. 5.2 согласно сметы</a:t>
                      </a:r>
                      <a:endParaRPr lang="ru-RU" sz="1050" spc="0" dirty="0" smtClean="0">
                        <a:effectLst/>
                        <a:latin typeface="+mj-lt"/>
                      </a:endParaRPr>
                    </a:p>
                    <a:p>
                      <a:pPr algn="ctr">
                        <a:spcAft>
                          <a:spcPts val="0"/>
                        </a:spcAft>
                      </a:pP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10002"/>
                  </a:ext>
                </a:extLst>
              </a:tr>
              <a:tr h="851292">
                <a:tc>
                  <a:txBody>
                    <a:bodyPr/>
                    <a:lstStyle/>
                    <a:p>
                      <a:pPr algn="ctr">
                        <a:spcAft>
                          <a:spcPts val="0"/>
                        </a:spcAft>
                      </a:pPr>
                      <a:r>
                        <a:rPr lang="ru-RU" sz="1050" spc="100" dirty="0" smtClean="0">
                          <a:effectLst/>
                          <a:latin typeface="+mj-lt"/>
                        </a:rPr>
                        <a:t>3</a:t>
                      </a:r>
                      <a:endParaRPr lang="ru-RU" sz="1050" spc="100" dirty="0">
                        <a:effectLst/>
                        <a:latin typeface="+mj-lt"/>
                      </a:endParaRPr>
                    </a:p>
                  </a:txBody>
                  <a:tcPr marL="68580" marR="68580" marT="0" marB="0"/>
                </a:tc>
                <a:tc>
                  <a:txBody>
                    <a:bodyPr/>
                    <a:lstStyle/>
                    <a:p>
                      <a:pPr algn="ctr">
                        <a:spcAft>
                          <a:spcPts val="0"/>
                        </a:spcAft>
                      </a:pPr>
                      <a:r>
                        <a:rPr lang="ru-RU" sz="1050" spc="0" dirty="0" smtClean="0">
                          <a:latin typeface="+mj-lt"/>
                        </a:rPr>
                        <a:t>Заказ всех микроорганизмов-</a:t>
                      </a:r>
                      <a:r>
                        <a:rPr lang="ru-RU" sz="1050" spc="0" dirty="0" err="1" smtClean="0">
                          <a:latin typeface="+mj-lt"/>
                        </a:rPr>
                        <a:t>нефтедеструкторных</a:t>
                      </a:r>
                      <a:r>
                        <a:rPr lang="ru-RU" sz="1050" spc="0" dirty="0" smtClean="0">
                          <a:latin typeface="+mj-lt"/>
                        </a:rPr>
                        <a:t> препаратов и оборудования</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01.</a:t>
                      </a:r>
                      <a:r>
                        <a:rPr lang="en-US" sz="1050" spc="0" dirty="0" smtClean="0">
                          <a:effectLst/>
                          <a:latin typeface="+mj-lt"/>
                        </a:rPr>
                        <a:t>0</a:t>
                      </a:r>
                      <a:r>
                        <a:rPr lang="ru-RU" sz="1050" spc="0" dirty="0" smtClean="0">
                          <a:effectLst/>
                          <a:latin typeface="+mj-lt"/>
                        </a:rPr>
                        <a:t>2.2019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01.</a:t>
                      </a:r>
                      <a:r>
                        <a:rPr lang="en-US" sz="1050" spc="0" dirty="0" smtClean="0">
                          <a:effectLst/>
                          <a:latin typeface="+mj-lt"/>
                        </a:rPr>
                        <a:t>0</a:t>
                      </a:r>
                      <a:r>
                        <a:rPr lang="ru-RU" sz="1050" spc="0" dirty="0" smtClean="0">
                          <a:effectLst/>
                          <a:latin typeface="+mj-lt"/>
                        </a:rPr>
                        <a:t>3.2020</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Паспорта </a:t>
                      </a:r>
                      <a:r>
                        <a:rPr lang="ru-RU" sz="1050" spc="0" baseline="0" dirty="0" smtClean="0">
                          <a:effectLst/>
                          <a:latin typeface="+mj-lt"/>
                          <a:ea typeface="Times New Roman"/>
                        </a:rPr>
                        <a:t>продукции, установленное оборудование в помещение.</a:t>
                      </a:r>
                      <a:endParaRPr lang="ru-RU" sz="1050" spc="0" dirty="0">
                        <a:effectLst/>
                        <a:latin typeface="+mj-lt"/>
                        <a:ea typeface="Times New Roman"/>
                      </a:endParaRPr>
                    </a:p>
                  </a:txBody>
                  <a:tcPr marL="68580" marR="68580" marT="0" marB="0"/>
                </a:tc>
                <a:tc>
                  <a:txBody>
                    <a:bodyPr/>
                    <a:lstStyle/>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solidFill>
                            <a:schemeClr val="tx1"/>
                          </a:solidFill>
                          <a:effectLst/>
                          <a:latin typeface="+mj-lt"/>
                          <a:ea typeface="Times New Roman"/>
                        </a:rPr>
                        <a:t>10 206 428,5 руб.</a:t>
                      </a:r>
                    </a:p>
                    <a:p>
                      <a:pPr algn="ctr">
                        <a:spcAft>
                          <a:spcPts val="0"/>
                        </a:spcAft>
                      </a:pPr>
                      <a:r>
                        <a:rPr lang="ru-RU" sz="1050" spc="0" dirty="0" smtClean="0">
                          <a:solidFill>
                            <a:schemeClr val="tx1"/>
                          </a:solidFill>
                          <a:effectLst/>
                          <a:latin typeface="+mj-lt"/>
                          <a:ea typeface="Times New Roman"/>
                        </a:rPr>
                        <a:t>п.2, п.5 согласно сметы</a:t>
                      </a:r>
                      <a:endParaRPr lang="ru-RU" sz="1050" spc="0" dirty="0">
                        <a:solidFill>
                          <a:schemeClr val="tx1"/>
                        </a:solidFill>
                        <a:effectLst/>
                        <a:latin typeface="+mj-lt"/>
                        <a:ea typeface="Times New Roman"/>
                      </a:endParaRPr>
                    </a:p>
                  </a:txBody>
                  <a:tcPr marL="68580" marR="68580" marT="0" marB="0"/>
                </a:tc>
                <a:extLst>
                  <a:ext uri="{0D108BD9-81ED-4DB2-BD59-A6C34878D82A}">
                    <a16:rowId xmlns:a16="http://schemas.microsoft.com/office/drawing/2014/main" xmlns="" val="4186641135"/>
                  </a:ext>
                </a:extLst>
              </a:tr>
              <a:tr h="1021550">
                <a:tc>
                  <a:txBody>
                    <a:bodyPr/>
                    <a:lstStyle/>
                    <a:p>
                      <a:pPr algn="ctr">
                        <a:spcAft>
                          <a:spcPts val="0"/>
                        </a:spcAft>
                      </a:pPr>
                      <a:r>
                        <a:rPr lang="ru-RU" sz="1050" spc="100" dirty="0" smtClean="0">
                          <a:effectLst/>
                          <a:latin typeface="+mj-lt"/>
                        </a:rPr>
                        <a:t>4</a:t>
                      </a:r>
                      <a:endParaRPr lang="ru-RU" sz="1050" spc="100" dirty="0">
                        <a:effectLst/>
                        <a:latin typeface="+mj-lt"/>
                      </a:endParaRPr>
                    </a:p>
                  </a:txBody>
                  <a:tcPr marL="68580" marR="68580" marT="0" marB="0"/>
                </a:tc>
                <a:tc>
                  <a:txBody>
                    <a:bodyPr/>
                    <a:lstStyle/>
                    <a:p>
                      <a:pPr algn="ctr">
                        <a:spcAft>
                          <a:spcPts val="0"/>
                        </a:spcAft>
                      </a:pPr>
                      <a:r>
                        <a:rPr lang="ru-RU" sz="1050" spc="0" dirty="0" smtClean="0">
                          <a:latin typeface="+mj-lt"/>
                        </a:rPr>
                        <a:t>Разработка и исследование</a:t>
                      </a:r>
                      <a:r>
                        <a:rPr lang="ru-RU" sz="1050" spc="0" baseline="0" dirty="0" smtClean="0">
                          <a:latin typeface="+mj-lt"/>
                        </a:rPr>
                        <a:t> </a:t>
                      </a:r>
                      <a:r>
                        <a:rPr lang="ru-RU" sz="1050" spc="0" dirty="0" smtClean="0">
                          <a:latin typeface="+mj-lt"/>
                        </a:rPr>
                        <a:t>новых формул и полезных микроэлементов </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01.</a:t>
                      </a:r>
                      <a:r>
                        <a:rPr lang="en-US" sz="1050" spc="0" dirty="0" smtClean="0">
                          <a:effectLst/>
                          <a:latin typeface="+mj-lt"/>
                        </a:rPr>
                        <a:t>0</a:t>
                      </a:r>
                      <a:r>
                        <a:rPr lang="ru-RU" sz="1050" spc="0" dirty="0" smtClean="0">
                          <a:effectLst/>
                          <a:latin typeface="+mj-lt"/>
                        </a:rPr>
                        <a:t>2.2019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Оставшийся  период</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Готовые формулы к применению и апробации.</a:t>
                      </a:r>
                    </a:p>
                    <a:p>
                      <a:pPr algn="ctr">
                        <a:spcAft>
                          <a:spcPts val="0"/>
                        </a:spcAft>
                      </a:pPr>
                      <a:r>
                        <a:rPr lang="ru-RU" sz="1050" spc="0" dirty="0" smtClean="0">
                          <a:effectLst/>
                          <a:latin typeface="+mj-lt"/>
                          <a:ea typeface="Times New Roman"/>
                        </a:rPr>
                        <a:t>Публикация в </a:t>
                      </a:r>
                      <a:r>
                        <a:rPr lang="ru-RU" sz="1050" spc="0" dirty="0" err="1" smtClean="0">
                          <a:effectLst/>
                          <a:latin typeface="+mj-lt"/>
                          <a:ea typeface="Times New Roman"/>
                        </a:rPr>
                        <a:t>жураналах</a:t>
                      </a:r>
                      <a:r>
                        <a:rPr lang="ru-RU" sz="1050" spc="0" dirty="0" smtClean="0">
                          <a:effectLst/>
                          <a:latin typeface="+mj-lt"/>
                          <a:ea typeface="Times New Roman"/>
                        </a:rPr>
                        <a:t> </a:t>
                      </a:r>
                      <a:r>
                        <a:rPr lang="ru-RU" sz="1050" spc="0" dirty="0" err="1" smtClean="0">
                          <a:effectLst/>
                          <a:latin typeface="+mj-lt"/>
                          <a:ea typeface="Times New Roman"/>
                        </a:rPr>
                        <a:t>Web</a:t>
                      </a:r>
                      <a:r>
                        <a:rPr lang="ru-RU" sz="1050" spc="0" dirty="0" smtClean="0">
                          <a:effectLst/>
                          <a:latin typeface="+mj-lt"/>
                          <a:ea typeface="Times New Roman"/>
                        </a:rPr>
                        <a:t> </a:t>
                      </a:r>
                      <a:r>
                        <a:rPr lang="ru-RU" sz="1050" spc="0" dirty="0" err="1" smtClean="0">
                          <a:effectLst/>
                          <a:latin typeface="+mj-lt"/>
                          <a:ea typeface="Times New Roman"/>
                        </a:rPr>
                        <a:t>of</a:t>
                      </a:r>
                      <a:r>
                        <a:rPr lang="ru-RU" sz="1050" spc="0" dirty="0" smtClean="0">
                          <a:effectLst/>
                          <a:latin typeface="+mj-lt"/>
                          <a:ea typeface="Times New Roman"/>
                        </a:rPr>
                        <a:t> </a:t>
                      </a:r>
                      <a:r>
                        <a:rPr lang="ru-RU" sz="1050" spc="0" dirty="0" err="1" smtClean="0">
                          <a:effectLst/>
                          <a:latin typeface="+mj-lt"/>
                          <a:ea typeface="Times New Roman"/>
                        </a:rPr>
                        <a:t>Science</a:t>
                      </a:r>
                      <a:r>
                        <a:rPr lang="ru-RU" sz="1050" spc="0" dirty="0" smtClean="0">
                          <a:effectLst/>
                          <a:latin typeface="+mj-lt"/>
                          <a:ea typeface="Times New Roman"/>
                        </a:rPr>
                        <a:t>, </a:t>
                      </a:r>
                      <a:r>
                        <a:rPr lang="ru-RU" sz="1050" spc="0" dirty="0" err="1" smtClean="0">
                          <a:effectLst/>
                          <a:latin typeface="+mj-lt"/>
                          <a:ea typeface="Times New Roman"/>
                        </a:rPr>
                        <a:t>Scopus</a:t>
                      </a:r>
                      <a:r>
                        <a:rPr lang="ru-RU" sz="1050" spc="0" dirty="0" smtClean="0">
                          <a:effectLst/>
                          <a:latin typeface="+mj-lt"/>
                          <a:ea typeface="Times New Roman"/>
                        </a:rPr>
                        <a:t>, заявка на патент</a:t>
                      </a:r>
                    </a:p>
                  </a:txBody>
                  <a:tcPr marL="68580" marR="68580" marT="0" marB="0"/>
                </a:tc>
                <a:tc>
                  <a:txBody>
                    <a:bodyPr/>
                    <a:lstStyle/>
                    <a:p>
                      <a:pPr algn="ctr">
                        <a:spcAft>
                          <a:spcPts val="0"/>
                        </a:spcAft>
                      </a:pPr>
                      <a:r>
                        <a:rPr lang="ru-RU" sz="1050" spc="0" dirty="0" smtClean="0">
                          <a:effectLst/>
                          <a:latin typeface="+mj-lt"/>
                          <a:ea typeface="Times New Roman"/>
                        </a:rPr>
                        <a:t>Число публикаций организации, индексируемых в информационно-аналитической системе научного цитирования </a:t>
                      </a:r>
                      <a:r>
                        <a:rPr lang="ru-RU" sz="1050" spc="0" dirty="0" err="1" smtClean="0">
                          <a:effectLst/>
                          <a:latin typeface="+mj-lt"/>
                          <a:ea typeface="Times New Roman"/>
                        </a:rPr>
                        <a:t>Web</a:t>
                      </a:r>
                      <a:r>
                        <a:rPr lang="ru-RU" sz="1050" spc="0" dirty="0" smtClean="0">
                          <a:effectLst/>
                          <a:latin typeface="+mj-lt"/>
                          <a:ea typeface="Times New Roman"/>
                        </a:rPr>
                        <a:t> </a:t>
                      </a:r>
                      <a:r>
                        <a:rPr lang="ru-RU" sz="1050" spc="0" dirty="0" err="1" smtClean="0">
                          <a:effectLst/>
                          <a:latin typeface="+mj-lt"/>
                          <a:ea typeface="Times New Roman"/>
                        </a:rPr>
                        <a:t>of</a:t>
                      </a:r>
                      <a:r>
                        <a:rPr lang="ru-RU" sz="1050" spc="0" dirty="0" smtClean="0">
                          <a:effectLst/>
                          <a:latin typeface="+mj-lt"/>
                          <a:ea typeface="Times New Roman"/>
                        </a:rPr>
                        <a:t> </a:t>
                      </a:r>
                      <a:r>
                        <a:rPr lang="ru-RU" sz="1050" spc="0" dirty="0" err="1" smtClean="0">
                          <a:effectLst/>
                          <a:latin typeface="+mj-lt"/>
                          <a:ea typeface="Times New Roman"/>
                        </a:rPr>
                        <a:t>Science</a:t>
                      </a:r>
                      <a:r>
                        <a:rPr lang="ru-RU" sz="1050" spc="0" dirty="0" smtClean="0">
                          <a:effectLst/>
                          <a:latin typeface="+mj-lt"/>
                          <a:ea typeface="Times New Roman"/>
                        </a:rPr>
                        <a:t>, </a:t>
                      </a:r>
                      <a:r>
                        <a:rPr lang="en-US" sz="1050" spc="0" dirty="0" smtClean="0">
                          <a:effectLst/>
                          <a:latin typeface="+mj-lt"/>
                          <a:ea typeface="Times New Roman"/>
                        </a:rPr>
                        <a:t>Scopus</a:t>
                      </a:r>
                      <a:r>
                        <a:rPr lang="ru-RU" sz="1050" spc="0" dirty="0" smtClean="0">
                          <a:effectLst/>
                          <a:latin typeface="+mj-lt"/>
                          <a:ea typeface="Times New Roman"/>
                        </a:rPr>
                        <a:t> в расчете на 100 НПР</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Фонд заработной</a:t>
                      </a:r>
                      <a:r>
                        <a:rPr lang="ru-RU" sz="1050" spc="0" baseline="0" dirty="0" smtClean="0">
                          <a:effectLst/>
                          <a:latin typeface="+mj-lt"/>
                          <a:ea typeface="Times New Roman"/>
                        </a:rPr>
                        <a:t> платы:</a:t>
                      </a:r>
                    </a:p>
                    <a:p>
                      <a:pPr algn="ctr">
                        <a:spcAft>
                          <a:spcPts val="0"/>
                        </a:spcAft>
                      </a:pPr>
                      <a:r>
                        <a:rPr lang="ru-RU" sz="1050" spc="0" dirty="0" smtClean="0">
                          <a:effectLst/>
                          <a:latin typeface="+mj-lt"/>
                          <a:ea typeface="Times New Roman"/>
                        </a:rPr>
                        <a:t>8 022 393,77 руб.</a:t>
                      </a:r>
                    </a:p>
                    <a:p>
                      <a:pPr algn="ctr">
                        <a:spcAft>
                          <a:spcPts val="0"/>
                        </a:spcAft>
                      </a:pPr>
                      <a:r>
                        <a:rPr lang="ru-RU" sz="1050" spc="0" dirty="0" smtClean="0">
                          <a:effectLst/>
                          <a:latin typeface="+mj-lt"/>
                          <a:ea typeface="Times New Roman"/>
                        </a:rPr>
                        <a:t>п. 1 согласно сметы</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589413062"/>
                  </a:ext>
                </a:extLst>
              </a:tr>
              <a:tr h="510775">
                <a:tc>
                  <a:txBody>
                    <a:bodyPr/>
                    <a:lstStyle/>
                    <a:p>
                      <a:pPr algn="ctr">
                        <a:spcAft>
                          <a:spcPts val="0"/>
                        </a:spcAft>
                      </a:pPr>
                      <a:r>
                        <a:rPr lang="ru-RU" sz="1050" spc="100" dirty="0" smtClean="0">
                          <a:effectLst/>
                          <a:latin typeface="+mj-lt"/>
                        </a:rPr>
                        <a:t>5</a:t>
                      </a:r>
                      <a:endParaRPr lang="ru-RU" sz="1050" spc="100" dirty="0">
                        <a:effectLst/>
                        <a:latin typeface="+mj-lt"/>
                      </a:endParaRPr>
                    </a:p>
                  </a:txBody>
                  <a:tcPr marL="68580" marR="68580" marT="0" marB="0"/>
                </a:tc>
                <a:tc>
                  <a:txBody>
                    <a:bodyPr/>
                    <a:lstStyle/>
                    <a:p>
                      <a:pPr algn="ctr">
                        <a:spcAft>
                          <a:spcPts val="0"/>
                        </a:spcAft>
                      </a:pPr>
                      <a:r>
                        <a:rPr lang="ru-RU" sz="1050" spc="0" dirty="0" smtClean="0">
                          <a:latin typeface="+mj-lt"/>
                        </a:rPr>
                        <a:t>Поиск проблемных почвенных участков в ТО и их сбор </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01.</a:t>
                      </a:r>
                      <a:r>
                        <a:rPr lang="en-US" sz="1050" spc="0" dirty="0" smtClean="0">
                          <a:effectLst/>
                          <a:latin typeface="+mj-lt"/>
                        </a:rPr>
                        <a:t>0</a:t>
                      </a:r>
                      <a:r>
                        <a:rPr lang="ru-RU" sz="1050" spc="0" dirty="0" smtClean="0">
                          <a:effectLst/>
                          <a:latin typeface="+mj-lt"/>
                        </a:rPr>
                        <a:t>5.2019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ea typeface="Times New Roman"/>
                        </a:rPr>
                        <a:t>30.05.2019</a:t>
                      </a: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Документация об</a:t>
                      </a:r>
                      <a:r>
                        <a:rPr lang="ru-RU" sz="1050" spc="0" baseline="0" dirty="0" smtClean="0">
                          <a:effectLst/>
                          <a:latin typeface="+mj-lt"/>
                          <a:ea typeface="Times New Roman"/>
                        </a:rPr>
                        <a:t> аварийных участках ТО.</a:t>
                      </a:r>
                      <a:endParaRPr lang="ru-RU" sz="1050" spc="0" dirty="0">
                        <a:effectLst/>
                        <a:latin typeface="+mj-lt"/>
                        <a:ea typeface="Times New Roman"/>
                      </a:endParaRPr>
                    </a:p>
                  </a:txBody>
                  <a:tcPr marL="68580" marR="68580" marT="0" marB="0"/>
                </a:tc>
                <a:tc>
                  <a:txBody>
                    <a:bodyPr/>
                    <a:lstStyle/>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936</a:t>
                      </a:r>
                      <a:r>
                        <a:rPr lang="ru-RU" sz="1050" spc="0" baseline="0" dirty="0" smtClean="0">
                          <a:effectLst/>
                          <a:latin typeface="+mj-lt"/>
                          <a:ea typeface="Times New Roman"/>
                        </a:rPr>
                        <a:t> 392,10 руб.</a:t>
                      </a:r>
                    </a:p>
                    <a:p>
                      <a:pPr algn="ctr">
                        <a:spcAft>
                          <a:spcPts val="0"/>
                        </a:spcAft>
                      </a:pPr>
                      <a:r>
                        <a:rPr lang="ru-RU" sz="1050" spc="0" baseline="0" dirty="0" smtClean="0">
                          <a:effectLst/>
                          <a:latin typeface="+mj-lt"/>
                          <a:ea typeface="Times New Roman"/>
                        </a:rPr>
                        <a:t>п. 3.2 согласно сметы</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349755235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44997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7</a:t>
            </a:fld>
            <a:endParaRPr lang="en-US" dirty="0"/>
          </a:p>
        </p:txBody>
      </p:sp>
      <p:sp>
        <p:nvSpPr>
          <p:cNvPr id="10" name="Заголовок 9"/>
          <p:cNvSpPr>
            <a:spLocks noGrp="1"/>
          </p:cNvSpPr>
          <p:nvPr>
            <p:ph type="title"/>
          </p:nvPr>
        </p:nvSpPr>
        <p:spPr>
          <a:xfrm>
            <a:off x="-235975" y="163079"/>
            <a:ext cx="7831394" cy="413454"/>
          </a:xfrm>
        </p:spPr>
        <p:txBody>
          <a:bodyPr>
            <a:normAutofit fontScale="90000"/>
          </a:bodyPr>
          <a:lstStyle/>
          <a:p>
            <a:r>
              <a:rPr lang="ru-RU" sz="3200" b="1" i="1" dirty="0" smtClean="0">
                <a:solidFill>
                  <a:schemeClr val="tx2"/>
                </a:solidFill>
                <a:latin typeface="Arial Narrow" pitchFamily="34" charset="0"/>
              </a:rPr>
              <a:t>Календарный план</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3683471103"/>
              </p:ext>
            </p:extLst>
          </p:nvPr>
        </p:nvGraphicFramePr>
        <p:xfrm>
          <a:off x="1" y="576533"/>
          <a:ext cx="9143999" cy="4330630"/>
        </p:xfrm>
        <a:graphic>
          <a:graphicData uri="http://schemas.openxmlformats.org/drawingml/2006/table">
            <a:tbl>
              <a:tblPr firstRow="1" firstCol="1" bandRow="1">
                <a:tableStyleId>{5C22544A-7EE6-4342-B048-85BDC9FD1C3A}</a:tableStyleId>
              </a:tblPr>
              <a:tblGrid>
                <a:gridCol w="415593">
                  <a:extLst>
                    <a:ext uri="{9D8B030D-6E8A-4147-A177-3AD203B41FA5}">
                      <a16:colId xmlns:a16="http://schemas.microsoft.com/office/drawing/2014/main" xmlns="" val="20000"/>
                    </a:ext>
                  </a:extLst>
                </a:gridCol>
                <a:gridCol w="1593891">
                  <a:extLst>
                    <a:ext uri="{9D8B030D-6E8A-4147-A177-3AD203B41FA5}">
                      <a16:colId xmlns:a16="http://schemas.microsoft.com/office/drawing/2014/main" xmlns="" val="20001"/>
                    </a:ext>
                  </a:extLst>
                </a:gridCol>
                <a:gridCol w="1037577">
                  <a:extLst>
                    <a:ext uri="{9D8B030D-6E8A-4147-A177-3AD203B41FA5}">
                      <a16:colId xmlns:a16="http://schemas.microsoft.com/office/drawing/2014/main" xmlns="" val="20002"/>
                    </a:ext>
                  </a:extLst>
                </a:gridCol>
                <a:gridCol w="1158597">
                  <a:extLst>
                    <a:ext uri="{9D8B030D-6E8A-4147-A177-3AD203B41FA5}">
                      <a16:colId xmlns:a16="http://schemas.microsoft.com/office/drawing/2014/main" xmlns="" val="20003"/>
                    </a:ext>
                  </a:extLst>
                </a:gridCol>
                <a:gridCol w="1282430">
                  <a:extLst>
                    <a:ext uri="{9D8B030D-6E8A-4147-A177-3AD203B41FA5}">
                      <a16:colId xmlns:a16="http://schemas.microsoft.com/office/drawing/2014/main" xmlns="" val="20004"/>
                    </a:ext>
                  </a:extLst>
                </a:gridCol>
                <a:gridCol w="1981340">
                  <a:extLst>
                    <a:ext uri="{9D8B030D-6E8A-4147-A177-3AD203B41FA5}">
                      <a16:colId xmlns:a16="http://schemas.microsoft.com/office/drawing/2014/main" xmlns="" val="20005"/>
                    </a:ext>
                  </a:extLst>
                </a:gridCol>
                <a:gridCol w="1674571">
                  <a:extLst>
                    <a:ext uri="{9D8B030D-6E8A-4147-A177-3AD203B41FA5}">
                      <a16:colId xmlns:a16="http://schemas.microsoft.com/office/drawing/2014/main" xmlns="" val="20006"/>
                    </a:ext>
                  </a:extLst>
                </a:gridCol>
              </a:tblGrid>
              <a:tr h="446207">
                <a:tc>
                  <a:txBody>
                    <a:bodyPr/>
                    <a:lstStyle/>
                    <a:p>
                      <a:pPr algn="ctr"/>
                      <a:r>
                        <a:rPr lang="ru-RU" sz="1050" spc="0" dirty="0">
                          <a:effectLst/>
                          <a:latin typeface="HelveticaNeueCyr" panose="020B0604020202020204" charset="-52"/>
                        </a:rPr>
                        <a:t>№ п/п</a:t>
                      </a:r>
                      <a:endParaRPr lang="ru-RU" sz="1050" spc="0" dirty="0">
                        <a:effectLst/>
                        <a:latin typeface="HelveticaNeueCyr" panose="020B0604020202020204" charset="-52"/>
                        <a:ea typeface="Times New Roman"/>
                      </a:endParaRPr>
                    </a:p>
                  </a:txBody>
                  <a:tcPr marL="68580" marR="68580" marT="0" marB="0" anchor="ctr"/>
                </a:tc>
                <a:tc>
                  <a:txBody>
                    <a:bodyPr/>
                    <a:lstStyle/>
                    <a:p>
                      <a:pPr algn="ctr"/>
                      <a:r>
                        <a:rPr lang="ru-RU" sz="1050" spc="0" dirty="0">
                          <a:effectLst/>
                          <a:latin typeface="HelveticaNeueCyr" panose="020B0604020202020204" charset="-52"/>
                        </a:rPr>
                        <a:t>Наименование этапа работ</a:t>
                      </a:r>
                      <a:endParaRPr lang="ru-RU" sz="1050" spc="0" dirty="0">
                        <a:effectLst/>
                        <a:latin typeface="HelveticaNeueCyr" panose="020B0604020202020204" charset="-52"/>
                        <a:ea typeface="Times New Roman"/>
                      </a:endParaRPr>
                    </a:p>
                  </a:txBody>
                  <a:tcPr marL="68580" marR="68580" marT="0" marB="0" anchor="ctr"/>
                </a:tc>
                <a:tc>
                  <a:txBody>
                    <a:bodyPr/>
                    <a:lstStyle/>
                    <a:p>
                      <a:pPr algn="ctr">
                        <a:spcAft>
                          <a:spcPts val="0"/>
                        </a:spcAft>
                      </a:pPr>
                      <a:r>
                        <a:rPr lang="ru-RU" sz="1050" spc="0">
                          <a:effectLst/>
                          <a:latin typeface="HelveticaNeueCyr" panose="020B0604020202020204" charset="-52"/>
                        </a:rPr>
                        <a:t>Начало</a:t>
                      </a:r>
                    </a:p>
                    <a:p>
                      <a:pPr algn="ctr">
                        <a:spcAft>
                          <a:spcPts val="0"/>
                        </a:spcAft>
                      </a:pPr>
                      <a:r>
                        <a:rPr lang="ru-RU" sz="1050" spc="0">
                          <a:effectLst/>
                          <a:latin typeface="HelveticaNeueCyr" panose="020B0604020202020204" charset="-52"/>
                        </a:rPr>
                        <a:t>(дд.мм.гг)</a:t>
                      </a:r>
                      <a:endParaRPr lang="ru-RU" sz="1050" spc="0">
                        <a:effectLst/>
                        <a:latin typeface="HelveticaNeueCyr" panose="020B0604020202020204" charset="-52"/>
                        <a:ea typeface="Times New Roman"/>
                      </a:endParaRPr>
                    </a:p>
                  </a:txBody>
                  <a:tcPr marL="68580" marR="68580" marT="0" marB="0" anchor="ctr"/>
                </a:tc>
                <a:tc>
                  <a:txBody>
                    <a:bodyPr/>
                    <a:lstStyle/>
                    <a:p>
                      <a:pPr algn="ctr">
                        <a:spcAft>
                          <a:spcPts val="0"/>
                        </a:spcAft>
                      </a:pPr>
                      <a:r>
                        <a:rPr lang="ru-RU" sz="1050" spc="0" dirty="0">
                          <a:effectLst/>
                          <a:latin typeface="HelveticaNeueCyr" panose="020B0604020202020204" charset="-52"/>
                        </a:rPr>
                        <a:t>Окончание</a:t>
                      </a:r>
                    </a:p>
                    <a:p>
                      <a:pPr algn="ctr">
                        <a:spcAft>
                          <a:spcPts val="0"/>
                        </a:spcAft>
                      </a:pPr>
                      <a:r>
                        <a:rPr lang="ru-RU" sz="1050" spc="0" dirty="0">
                          <a:effectLst/>
                          <a:latin typeface="HelveticaNeueCyr" panose="020B0604020202020204" charset="-52"/>
                        </a:rPr>
                        <a:t>(</a:t>
                      </a:r>
                      <a:r>
                        <a:rPr lang="ru-RU" sz="1050" spc="0" dirty="0" err="1">
                          <a:effectLst/>
                          <a:latin typeface="HelveticaNeueCyr" panose="020B0604020202020204" charset="-52"/>
                        </a:rPr>
                        <a:t>дд.мм.гг</a:t>
                      </a:r>
                      <a:r>
                        <a:rPr lang="ru-RU" sz="1050" spc="0" dirty="0">
                          <a:effectLst/>
                          <a:latin typeface="HelveticaNeueCyr" panose="020B0604020202020204" charset="-52"/>
                        </a:rPr>
                        <a:t>)</a:t>
                      </a:r>
                      <a:endParaRPr lang="ru-RU" sz="1050" spc="0" dirty="0">
                        <a:effectLst/>
                        <a:latin typeface="HelveticaNeueCyr" panose="020B0604020202020204" charset="-52"/>
                        <a:ea typeface="Times New Roman"/>
                      </a:endParaRPr>
                    </a:p>
                  </a:txBody>
                  <a:tcPr marL="68580" marR="68580" marT="0" marB="0" anchor="ctr"/>
                </a:tc>
                <a:tc>
                  <a:txBody>
                    <a:bodyPr/>
                    <a:lstStyle/>
                    <a:p>
                      <a:pPr algn="ctr"/>
                      <a:r>
                        <a:rPr lang="ru-RU" sz="1050" spc="0">
                          <a:effectLst/>
                          <a:latin typeface="HelveticaNeueCyr" panose="020B0604020202020204" charset="-52"/>
                        </a:rPr>
                        <a:t>Вид документа и результат</a:t>
                      </a:r>
                      <a:endParaRPr lang="ru-RU" sz="1050" spc="0">
                        <a:effectLst/>
                        <a:latin typeface="HelveticaNeueCyr" panose="020B0604020202020204" charset="-52"/>
                        <a:ea typeface="Times New Roman"/>
                      </a:endParaRPr>
                    </a:p>
                  </a:txBody>
                  <a:tcPr marL="68580" marR="68580" marT="0" marB="0" anchor="ctr"/>
                </a:tc>
                <a:tc>
                  <a:txBody>
                    <a:bodyPr/>
                    <a:lstStyle/>
                    <a:p>
                      <a:pPr algn="ctr"/>
                      <a:r>
                        <a:rPr lang="ru-RU" sz="1050" spc="0">
                          <a:effectLst/>
                          <a:latin typeface="HelveticaNeueCyr" panose="020B0604020202020204" charset="-52"/>
                        </a:rPr>
                        <a:t>Показатели ПРОУ, на которые оказывает влияние результат </a:t>
                      </a:r>
                      <a:endParaRPr lang="ru-RU" sz="1050" spc="0">
                        <a:effectLst/>
                        <a:latin typeface="HelveticaNeueCyr" panose="020B0604020202020204" charset="-52"/>
                        <a:ea typeface="Times New Roman"/>
                      </a:endParaRPr>
                    </a:p>
                  </a:txBody>
                  <a:tcPr marL="68580" marR="68580" marT="0" marB="0" anchor="ctr"/>
                </a:tc>
                <a:tc>
                  <a:txBody>
                    <a:bodyPr/>
                    <a:lstStyle/>
                    <a:p>
                      <a:pPr algn="ctr"/>
                      <a:r>
                        <a:rPr lang="ru-RU" sz="1050" spc="0">
                          <a:effectLst/>
                          <a:latin typeface="HelveticaNeueCyr" panose="020B0604020202020204" charset="-52"/>
                        </a:rPr>
                        <a:t>Сумма затрат, руб.</a:t>
                      </a:r>
                      <a:endParaRPr lang="ru-RU" sz="1050" spc="0">
                        <a:effectLst/>
                        <a:latin typeface="HelveticaNeueCyr" panose="020B0604020202020204" charset="-52"/>
                        <a:ea typeface="Times New Roman"/>
                      </a:endParaRPr>
                    </a:p>
                  </a:txBody>
                  <a:tcPr marL="68580" marR="68580" marT="0" marB="0" anchor="ctr"/>
                </a:tc>
                <a:extLst>
                  <a:ext uri="{0D108BD9-81ED-4DB2-BD59-A6C34878D82A}">
                    <a16:rowId xmlns:a16="http://schemas.microsoft.com/office/drawing/2014/main" xmlns="" val="10000"/>
                  </a:ext>
                </a:extLst>
              </a:tr>
              <a:tr h="853118">
                <a:tc>
                  <a:txBody>
                    <a:bodyPr/>
                    <a:lstStyle/>
                    <a:p>
                      <a:pPr algn="ctr">
                        <a:spcAft>
                          <a:spcPts val="0"/>
                        </a:spcAft>
                      </a:pPr>
                      <a:r>
                        <a:rPr lang="ru-RU" sz="1050" spc="0" dirty="0" smtClean="0">
                          <a:effectLst/>
                          <a:latin typeface="HelveticaNeueCyr" panose="020B0604020202020204" charset="-52"/>
                        </a:rPr>
                        <a:t>6</a:t>
                      </a:r>
                      <a:r>
                        <a:rPr lang="ru-RU" sz="1050" spc="0" dirty="0">
                          <a:effectLst/>
                          <a:latin typeface="HelveticaNeueCyr" panose="020B0604020202020204" charset="-52"/>
                        </a:rPr>
                        <a:t> </a:t>
                      </a:r>
                      <a:endParaRPr lang="ru-RU" sz="1050" spc="0" dirty="0">
                        <a:effectLst/>
                        <a:latin typeface="HelveticaNeueCyr" panose="020B0604020202020204" charset="-52"/>
                        <a:ea typeface="Times New Roman"/>
                      </a:endParaRPr>
                    </a:p>
                  </a:txBody>
                  <a:tcPr marL="68580" marR="68580" marT="0" marB="0"/>
                </a:tc>
                <a:tc>
                  <a:txBody>
                    <a:bodyPr/>
                    <a:lstStyle/>
                    <a:p>
                      <a:pPr algn="ctr"/>
                      <a:r>
                        <a:rPr lang="ru-RU" sz="1050" spc="0" dirty="0" smtClean="0">
                          <a:latin typeface="+mj-lt"/>
                        </a:rPr>
                        <a:t>Сбор экспедиционной группы для выезда</a:t>
                      </a:r>
                      <a:endParaRPr lang="ru-RU" sz="1050" spc="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01.</a:t>
                      </a:r>
                      <a:r>
                        <a:rPr lang="en-US" sz="1050" spc="0" dirty="0" smtClean="0">
                          <a:effectLst/>
                          <a:latin typeface="+mj-lt"/>
                        </a:rPr>
                        <a:t>0</a:t>
                      </a:r>
                      <a:r>
                        <a:rPr lang="ru-RU" sz="1050" spc="0" dirty="0" smtClean="0">
                          <a:effectLst/>
                          <a:latin typeface="+mj-lt"/>
                        </a:rPr>
                        <a:t>6.2019</a:t>
                      </a:r>
                      <a:endParaRPr lang="ru-RU" sz="1050" spc="0" dirty="0" smtClean="0">
                        <a:effectLst/>
                        <a:latin typeface="+mj-lt"/>
                        <a:ea typeface="Times New Roman"/>
                      </a:endParaRPr>
                    </a:p>
                    <a:p>
                      <a:pPr algn="ctr">
                        <a:spcAft>
                          <a:spcPts val="0"/>
                        </a:spcAft>
                      </a:pPr>
                      <a:r>
                        <a:rPr lang="ru-RU" sz="1050" spc="0" dirty="0">
                          <a:effectLst/>
                          <a:latin typeface="+mj-lt"/>
                        </a:rPr>
                        <a:t> </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a:effectLst/>
                          <a:latin typeface="+mj-lt"/>
                        </a:rPr>
                        <a:t> </a:t>
                      </a:r>
                      <a:r>
                        <a:rPr lang="ru-RU" sz="1050" spc="0" dirty="0" smtClean="0">
                          <a:effectLst/>
                          <a:latin typeface="+mj-lt"/>
                        </a:rPr>
                        <a:t>15.</a:t>
                      </a:r>
                      <a:r>
                        <a:rPr lang="en-US" sz="1050" spc="0" dirty="0" smtClean="0">
                          <a:effectLst/>
                          <a:latin typeface="+mj-lt"/>
                        </a:rPr>
                        <a:t>0</a:t>
                      </a:r>
                      <a:r>
                        <a:rPr lang="ru-RU" sz="1050" spc="0" dirty="0" smtClean="0">
                          <a:effectLst/>
                          <a:latin typeface="+mj-lt"/>
                        </a:rPr>
                        <a:t>6.2019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Группа из</a:t>
                      </a:r>
                      <a:r>
                        <a:rPr lang="ru-RU" sz="1050" spc="0" baseline="0" dirty="0" smtClean="0">
                          <a:effectLst/>
                          <a:latin typeface="+mj-lt"/>
                        </a:rPr>
                        <a:t> 6 человек, договор на оказание услуг</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rPr>
                        <a:t>Доля контингента обучающихся по программам </a:t>
                      </a:r>
                      <a:r>
                        <a:rPr lang="ru-RU" sz="1050" spc="0" dirty="0" err="1" smtClean="0">
                          <a:effectLst/>
                          <a:latin typeface="+mj-lt"/>
                        </a:rPr>
                        <a:t>бакалавриата</a:t>
                      </a:r>
                      <a:r>
                        <a:rPr lang="ru-RU" sz="1050" spc="0" dirty="0" smtClean="0">
                          <a:effectLst/>
                          <a:latin typeface="+mj-lt"/>
                        </a:rPr>
                        <a:t>, реализуемым в практико-модульном формате по заказам индустриальных партнеров </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1 500 000 руб.</a:t>
                      </a:r>
                    </a:p>
                    <a:p>
                      <a:pPr algn="ctr">
                        <a:spcAft>
                          <a:spcPts val="0"/>
                        </a:spcAft>
                      </a:pPr>
                      <a:r>
                        <a:rPr lang="ru-RU" sz="1050" spc="0" dirty="0" smtClean="0">
                          <a:effectLst/>
                          <a:latin typeface="+mj-lt"/>
                          <a:ea typeface="Times New Roman"/>
                        </a:rPr>
                        <a:t>п. 3.3 согласно сметы</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10001"/>
                  </a:ext>
                </a:extLst>
              </a:tr>
              <a:tr h="733841">
                <a:tc>
                  <a:txBody>
                    <a:bodyPr/>
                    <a:lstStyle/>
                    <a:p>
                      <a:pPr algn="ctr">
                        <a:spcAft>
                          <a:spcPts val="0"/>
                        </a:spcAft>
                      </a:pPr>
                      <a:r>
                        <a:rPr lang="ru-RU" sz="1050" spc="0" dirty="0" smtClean="0">
                          <a:effectLst/>
                          <a:latin typeface="HelveticaNeueCyr" panose="020B0604020202020204" charset="-52"/>
                        </a:rPr>
                        <a:t>7</a:t>
                      </a:r>
                      <a:endParaRPr lang="ru-RU" sz="1050" spc="0" dirty="0">
                        <a:effectLst/>
                        <a:latin typeface="HelveticaNeueCyr" panose="020B0604020202020204" charset="-52"/>
                      </a:endParaRPr>
                    </a:p>
                  </a:txBody>
                  <a:tcPr marL="68580" marR="68580" marT="0" marB="0"/>
                </a:tc>
                <a:tc>
                  <a:txBody>
                    <a:bodyPr/>
                    <a:lstStyle/>
                    <a:p>
                      <a:pPr algn="ctr"/>
                      <a:r>
                        <a:rPr lang="ru-RU" sz="1050" spc="0" dirty="0" smtClean="0">
                          <a:latin typeface="+mj-lt"/>
                        </a:rPr>
                        <a:t>Изучение разных климатических зон</a:t>
                      </a:r>
                      <a:endParaRPr lang="ru-RU" sz="1050" spc="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25.</a:t>
                      </a:r>
                      <a:r>
                        <a:rPr lang="en-US" sz="1050" spc="0" dirty="0" smtClean="0">
                          <a:effectLst/>
                          <a:latin typeface="+mj-lt"/>
                        </a:rPr>
                        <a:t>0</a:t>
                      </a:r>
                      <a:r>
                        <a:rPr lang="ru-RU" sz="1050" spc="0" dirty="0" smtClean="0">
                          <a:effectLst/>
                          <a:latin typeface="+mj-lt"/>
                        </a:rPr>
                        <a:t>6.2019</a:t>
                      </a:r>
                      <a:endParaRPr lang="ru-RU" sz="1050" spc="0" dirty="0" smtClean="0">
                        <a:effectLst/>
                        <a:latin typeface="+mj-lt"/>
                        <a:ea typeface="Times New Roman"/>
                      </a:endParaRPr>
                    </a:p>
                    <a:p>
                      <a:pPr algn="ctr">
                        <a:spcAft>
                          <a:spcPts val="0"/>
                        </a:spcAft>
                      </a:pPr>
                      <a:r>
                        <a:rPr lang="ru-RU" sz="1050" spc="0" dirty="0">
                          <a:effectLst/>
                          <a:latin typeface="+mj-lt"/>
                        </a:rPr>
                        <a:t> </a:t>
                      </a: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a:effectLst/>
                          <a:latin typeface="+mj-lt"/>
                        </a:rPr>
                        <a:t> </a:t>
                      </a:r>
                      <a:r>
                        <a:rPr lang="ru-RU" sz="1050" spc="0" dirty="0" smtClean="0">
                          <a:effectLst/>
                          <a:latin typeface="+mj-lt"/>
                        </a:rPr>
                        <a:t>05.</a:t>
                      </a:r>
                      <a:r>
                        <a:rPr lang="en-US" sz="1050" spc="0" dirty="0" smtClean="0">
                          <a:effectLst/>
                          <a:latin typeface="+mj-lt"/>
                        </a:rPr>
                        <a:t>0</a:t>
                      </a:r>
                      <a:r>
                        <a:rPr lang="ru-RU" sz="1050" spc="0" dirty="0" smtClean="0">
                          <a:effectLst/>
                          <a:latin typeface="+mj-lt"/>
                        </a:rPr>
                        <a:t>8.2019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Публикация статей в журналах, рецензируемых ВАК</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a:effectLst/>
                          <a:latin typeface="+mj-lt"/>
                        </a:rPr>
                        <a:t> </a:t>
                      </a:r>
                      <a:r>
                        <a:rPr lang="ru-RU" sz="1050" spc="0" dirty="0" smtClean="0">
                          <a:effectLst/>
                          <a:latin typeface="+mj-lt"/>
                        </a:rPr>
                        <a:t>380 000 руб.</a:t>
                      </a:r>
                    </a:p>
                    <a:p>
                      <a:pPr algn="ctr">
                        <a:spcAft>
                          <a:spcPts val="0"/>
                        </a:spcAft>
                      </a:pPr>
                      <a:r>
                        <a:rPr lang="ru-RU" sz="1050" spc="0" dirty="0" smtClean="0">
                          <a:effectLst/>
                          <a:latin typeface="+mj-lt"/>
                          <a:ea typeface="Times New Roman"/>
                        </a:rPr>
                        <a:t>п. 3.1 согласно сметы</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10002"/>
                  </a:ext>
                </a:extLst>
              </a:tr>
              <a:tr h="1069246">
                <a:tc>
                  <a:txBody>
                    <a:bodyPr/>
                    <a:lstStyle/>
                    <a:p>
                      <a:pPr algn="ctr">
                        <a:spcAft>
                          <a:spcPts val="0"/>
                        </a:spcAft>
                      </a:pPr>
                      <a:r>
                        <a:rPr lang="ru-RU" sz="1050" spc="0" dirty="0" smtClean="0">
                          <a:effectLst/>
                          <a:latin typeface="HelveticaNeueCyr" panose="020B0604020202020204" charset="-52"/>
                        </a:rPr>
                        <a:t>8</a:t>
                      </a:r>
                      <a:endParaRPr lang="ru-RU" sz="1050" spc="0" dirty="0">
                        <a:effectLst/>
                        <a:latin typeface="HelveticaNeueCyr" panose="020B0604020202020204" charset="-52"/>
                      </a:endParaRPr>
                    </a:p>
                  </a:txBody>
                  <a:tcPr marL="68580" marR="68580" marT="0" marB="0"/>
                </a:tc>
                <a:tc>
                  <a:txBody>
                    <a:bodyPr/>
                    <a:lstStyle/>
                    <a:p>
                      <a:pPr algn="ctr"/>
                      <a:r>
                        <a:rPr lang="ru-RU" sz="1050" spc="0" dirty="0" smtClean="0">
                          <a:latin typeface="+mj-lt"/>
                        </a:rPr>
                        <a:t>Расширение штата ВНК/ набор новых сотрудников</a:t>
                      </a:r>
                      <a:r>
                        <a:rPr lang="ru-RU" sz="1050" spc="0" baseline="0" dirty="0" smtClean="0">
                          <a:latin typeface="+mj-lt"/>
                        </a:rPr>
                        <a:t> со специализированным образованием </a:t>
                      </a:r>
                      <a:r>
                        <a:rPr lang="ru-RU" sz="1050" spc="0" dirty="0" smtClean="0">
                          <a:latin typeface="+mj-lt"/>
                        </a:rPr>
                        <a:t>проекта </a:t>
                      </a:r>
                      <a:endParaRPr lang="ru-RU" sz="1050" spc="0" dirty="0">
                        <a:latin typeface="+mj-lt"/>
                      </a:endParaRPr>
                    </a:p>
                  </a:txBody>
                  <a:tcPr marL="68580" marR="68580" marT="0" marB="0"/>
                </a:tc>
                <a:tc>
                  <a:txBody>
                    <a:bodyPr/>
                    <a:lstStyle/>
                    <a:p>
                      <a:pPr algn="ctr">
                        <a:spcAft>
                          <a:spcPts val="0"/>
                        </a:spcAft>
                      </a:pPr>
                      <a:r>
                        <a:rPr lang="ru-RU" sz="1050" spc="0" dirty="0" smtClean="0">
                          <a:effectLst/>
                          <a:latin typeface="+mj-lt"/>
                        </a:rPr>
                        <a:t>20.</a:t>
                      </a:r>
                      <a:r>
                        <a:rPr lang="en-US" sz="1050" spc="0" dirty="0" smtClean="0">
                          <a:effectLst/>
                          <a:latin typeface="+mj-lt"/>
                        </a:rPr>
                        <a:t>0</a:t>
                      </a:r>
                      <a:r>
                        <a:rPr lang="ru-RU" sz="1050" spc="0" dirty="0" smtClean="0">
                          <a:effectLst/>
                          <a:latin typeface="+mj-lt"/>
                        </a:rPr>
                        <a:t>8.2019</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rPr>
                        <a:t>25.</a:t>
                      </a:r>
                      <a:r>
                        <a:rPr lang="en-US" sz="1050" spc="0" dirty="0" smtClean="0">
                          <a:effectLst/>
                          <a:latin typeface="+mj-lt"/>
                        </a:rPr>
                        <a:t>0</a:t>
                      </a:r>
                      <a:r>
                        <a:rPr lang="ru-RU" sz="1050" spc="0" dirty="0" smtClean="0">
                          <a:effectLst/>
                          <a:latin typeface="+mj-lt"/>
                        </a:rPr>
                        <a:t>9.2019</a:t>
                      </a: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Договор ГПХ</a:t>
                      </a:r>
                      <a:r>
                        <a:rPr lang="ru-RU" sz="1050" spc="0" baseline="0" dirty="0" smtClean="0">
                          <a:effectLst/>
                          <a:latin typeface="+mj-lt"/>
                          <a:ea typeface="Times New Roman"/>
                        </a:rPr>
                        <a:t> на 6 человек. </a:t>
                      </a:r>
                      <a:endParaRPr lang="ru-RU" sz="1050" spc="0" dirty="0">
                        <a:effectLst/>
                        <a:latin typeface="+mj-lt"/>
                        <a:ea typeface="Times New Roman"/>
                      </a:endParaRPr>
                    </a:p>
                  </a:txBody>
                  <a:tcPr marL="68580" marR="68580" marT="0" marB="0"/>
                </a:tc>
                <a:tc>
                  <a:txBody>
                    <a:bodyPr/>
                    <a:lstStyle/>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Фонд заработной</a:t>
                      </a:r>
                      <a:r>
                        <a:rPr lang="ru-RU" sz="1050" spc="0" baseline="0" dirty="0" smtClean="0">
                          <a:effectLst/>
                          <a:latin typeface="+mj-lt"/>
                          <a:ea typeface="Times New Roman"/>
                        </a:rPr>
                        <a:t> платы:</a:t>
                      </a:r>
                    </a:p>
                    <a:p>
                      <a:pPr algn="ctr">
                        <a:spcAft>
                          <a:spcPts val="0"/>
                        </a:spcAft>
                      </a:pPr>
                      <a:r>
                        <a:rPr lang="ru-RU" sz="1050" spc="0" dirty="0" smtClean="0">
                          <a:effectLst/>
                          <a:latin typeface="+mj-lt"/>
                          <a:ea typeface="Times New Roman"/>
                        </a:rPr>
                        <a:t>8 022 393,77 руб.</a:t>
                      </a:r>
                    </a:p>
                    <a:p>
                      <a:pPr algn="ctr">
                        <a:spcAft>
                          <a:spcPts val="0"/>
                        </a:spcAft>
                      </a:pPr>
                      <a:r>
                        <a:rPr lang="ru-RU" sz="1050" spc="0" dirty="0" smtClean="0">
                          <a:effectLst/>
                          <a:latin typeface="+mj-lt"/>
                          <a:ea typeface="Times New Roman"/>
                        </a:rPr>
                        <a:t>п.</a:t>
                      </a:r>
                      <a:r>
                        <a:rPr lang="ru-RU" sz="1050" spc="0" baseline="0" dirty="0" smtClean="0">
                          <a:effectLst/>
                          <a:latin typeface="+mj-lt"/>
                          <a:ea typeface="Times New Roman"/>
                        </a:rPr>
                        <a:t> 1 согласно сметы</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4186641135"/>
                  </a:ext>
                </a:extLst>
              </a:tr>
              <a:tr h="682494">
                <a:tc>
                  <a:txBody>
                    <a:bodyPr/>
                    <a:lstStyle/>
                    <a:p>
                      <a:pPr algn="ctr">
                        <a:spcAft>
                          <a:spcPts val="0"/>
                        </a:spcAft>
                      </a:pPr>
                      <a:r>
                        <a:rPr lang="ru-RU" sz="1050" spc="0" dirty="0" smtClean="0">
                          <a:effectLst/>
                          <a:latin typeface="HelveticaNeueCyr" panose="020B0604020202020204" charset="-52"/>
                        </a:rPr>
                        <a:t>9</a:t>
                      </a:r>
                      <a:endParaRPr lang="ru-RU" sz="1050" spc="0" dirty="0">
                        <a:effectLst/>
                        <a:latin typeface="HelveticaNeueCyr" panose="020B0604020202020204" charset="-52"/>
                      </a:endParaRPr>
                    </a:p>
                  </a:txBody>
                  <a:tcPr marL="68580" marR="68580" marT="0" marB="0"/>
                </a:tc>
                <a:tc>
                  <a:txBody>
                    <a:bodyPr/>
                    <a:lstStyle/>
                    <a:p>
                      <a:pPr algn="ctr"/>
                      <a:r>
                        <a:rPr lang="ru-RU" sz="1050" spc="0" dirty="0" smtClean="0">
                          <a:latin typeface="+mj-lt"/>
                        </a:rPr>
                        <a:t>Поиск предприятий для сбыта продукции</a:t>
                      </a:r>
                      <a:endParaRPr lang="ru-RU" sz="1050" spc="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20.</a:t>
                      </a:r>
                      <a:r>
                        <a:rPr lang="en-US" sz="1050" spc="0" dirty="0" smtClean="0">
                          <a:effectLst/>
                          <a:latin typeface="+mj-lt"/>
                        </a:rPr>
                        <a:t>0</a:t>
                      </a:r>
                      <a:r>
                        <a:rPr lang="ru-RU" sz="1050" spc="0" dirty="0" smtClean="0">
                          <a:effectLst/>
                          <a:latin typeface="+mj-lt"/>
                        </a:rPr>
                        <a:t>8.2019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25.</a:t>
                      </a:r>
                      <a:r>
                        <a:rPr lang="en-US" sz="1050" spc="0" dirty="0" smtClean="0">
                          <a:effectLst/>
                          <a:latin typeface="+mj-lt"/>
                        </a:rPr>
                        <a:t>0</a:t>
                      </a:r>
                      <a:r>
                        <a:rPr lang="ru-RU" sz="1050" spc="0" dirty="0" smtClean="0">
                          <a:effectLst/>
                          <a:latin typeface="+mj-lt"/>
                        </a:rPr>
                        <a:t>9.2019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Договор о</a:t>
                      </a:r>
                      <a:r>
                        <a:rPr lang="ru-RU" sz="1050" spc="0" baseline="0" dirty="0" smtClean="0">
                          <a:effectLst/>
                          <a:latin typeface="+mj-lt"/>
                          <a:ea typeface="Times New Roman"/>
                        </a:rPr>
                        <a:t> сотрудничестве и реализации готового продукта.</a:t>
                      </a:r>
                      <a:endParaRPr lang="ru-RU" sz="1050" spc="0" dirty="0">
                        <a:effectLst/>
                        <a:latin typeface="+mj-lt"/>
                        <a:ea typeface="Times New Roman"/>
                      </a:endParaRPr>
                    </a:p>
                  </a:txBody>
                  <a:tcPr marL="68580" marR="68580" marT="0" marB="0"/>
                </a:tc>
                <a:tc>
                  <a:txBody>
                    <a:bodyPr/>
                    <a:lstStyle/>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Предполагаемая прибыль от проекта</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589413062"/>
                  </a:ext>
                </a:extLst>
              </a:tr>
              <a:tr h="511871">
                <a:tc>
                  <a:txBody>
                    <a:bodyPr/>
                    <a:lstStyle/>
                    <a:p>
                      <a:pPr algn="ctr">
                        <a:spcAft>
                          <a:spcPts val="0"/>
                        </a:spcAft>
                      </a:pPr>
                      <a:r>
                        <a:rPr lang="ru-RU" sz="1050" spc="0" dirty="0" smtClean="0">
                          <a:effectLst/>
                          <a:latin typeface="HelveticaNeueCyr" panose="020B0604020202020204" charset="-52"/>
                        </a:rPr>
                        <a:t>10</a:t>
                      </a:r>
                      <a:endParaRPr lang="ru-RU" sz="1050" spc="0" dirty="0">
                        <a:effectLst/>
                        <a:latin typeface="HelveticaNeueCyr" panose="020B0604020202020204" charset="-52"/>
                      </a:endParaRPr>
                    </a:p>
                  </a:txBody>
                  <a:tcPr marL="68580" marR="68580" marT="0" marB="0"/>
                </a:tc>
                <a:tc>
                  <a:txBody>
                    <a:bodyPr/>
                    <a:lstStyle/>
                    <a:p>
                      <a:pPr algn="ctr"/>
                      <a:r>
                        <a:rPr lang="ru-RU" sz="1050" spc="0" dirty="0" smtClean="0">
                          <a:latin typeface="+mj-lt"/>
                        </a:rPr>
                        <a:t>Разработка и запуск сайта </a:t>
                      </a:r>
                      <a:br>
                        <a:rPr lang="ru-RU" sz="1050" spc="0" dirty="0" smtClean="0">
                          <a:latin typeface="+mj-lt"/>
                        </a:rPr>
                      </a:br>
                      <a:endParaRPr lang="ru-RU" sz="1050" spc="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15.</a:t>
                      </a:r>
                      <a:r>
                        <a:rPr lang="en-US" sz="1050" spc="0" dirty="0" smtClean="0">
                          <a:effectLst/>
                          <a:latin typeface="+mj-lt"/>
                        </a:rPr>
                        <a:t>0</a:t>
                      </a:r>
                      <a:r>
                        <a:rPr lang="ru-RU" sz="1050" spc="0" dirty="0" smtClean="0">
                          <a:effectLst/>
                          <a:latin typeface="+mj-lt"/>
                        </a:rPr>
                        <a:t>9.2019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spc="0" dirty="0" smtClean="0">
                          <a:effectLst/>
                          <a:latin typeface="+mj-lt"/>
                        </a:rPr>
                        <a:t>10.10.2019</a:t>
                      </a:r>
                      <a:endParaRPr lang="ru-RU" sz="1050" spc="0" dirty="0" smtClean="0">
                        <a:effectLst/>
                        <a:latin typeface="+mj-lt"/>
                        <a:ea typeface="Times New Roman"/>
                      </a:endParaRPr>
                    </a:p>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Сайт проекта.</a:t>
                      </a:r>
                      <a:endParaRPr lang="ru-RU" sz="1050" spc="0" dirty="0">
                        <a:effectLst/>
                        <a:latin typeface="+mj-lt"/>
                        <a:ea typeface="Times New Roman"/>
                      </a:endParaRPr>
                    </a:p>
                  </a:txBody>
                  <a:tcPr marL="68580" marR="68580" marT="0" marB="0"/>
                </a:tc>
                <a:tc>
                  <a:txBody>
                    <a:bodyPr/>
                    <a:lstStyle/>
                    <a:p>
                      <a:pPr algn="ctr">
                        <a:spcAft>
                          <a:spcPts val="0"/>
                        </a:spcAft>
                      </a:pPr>
                      <a:endParaRPr lang="ru-RU" sz="1050" spc="0" dirty="0">
                        <a:effectLst/>
                        <a:latin typeface="+mj-lt"/>
                        <a:ea typeface="Times New Roman"/>
                      </a:endParaRPr>
                    </a:p>
                  </a:txBody>
                  <a:tcPr marL="68580" marR="68580" marT="0" marB="0"/>
                </a:tc>
                <a:tc>
                  <a:txBody>
                    <a:bodyPr/>
                    <a:lstStyle/>
                    <a:p>
                      <a:pPr algn="ctr">
                        <a:spcAft>
                          <a:spcPts val="0"/>
                        </a:spcAft>
                      </a:pPr>
                      <a:r>
                        <a:rPr lang="ru-RU" sz="1050" spc="0" dirty="0" smtClean="0">
                          <a:effectLst/>
                          <a:latin typeface="+mj-lt"/>
                          <a:ea typeface="Times New Roman"/>
                        </a:rPr>
                        <a:t>280 000 руб.</a:t>
                      </a:r>
                    </a:p>
                    <a:p>
                      <a:pPr algn="ctr">
                        <a:spcAft>
                          <a:spcPts val="0"/>
                        </a:spcAft>
                      </a:pPr>
                      <a:r>
                        <a:rPr lang="ru-RU" sz="1050" spc="0" dirty="0" smtClean="0">
                          <a:effectLst/>
                          <a:latin typeface="+mj-lt"/>
                          <a:ea typeface="Times New Roman"/>
                        </a:rPr>
                        <a:t>п. 5.4. согласно сметы</a:t>
                      </a:r>
                      <a:endParaRPr lang="ru-RU" sz="1050" spc="0" dirty="0">
                        <a:effectLst/>
                        <a:latin typeface="+mj-lt"/>
                        <a:ea typeface="Times New Roman"/>
                      </a:endParaRPr>
                    </a:p>
                  </a:txBody>
                  <a:tcPr marL="68580" marR="68580" marT="0" marB="0"/>
                </a:tc>
                <a:extLst>
                  <a:ext uri="{0D108BD9-81ED-4DB2-BD59-A6C34878D82A}">
                    <a16:rowId xmlns:a16="http://schemas.microsoft.com/office/drawing/2014/main" xmlns="" val="349755235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935357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8</a:t>
            </a:fld>
            <a:endParaRPr lang="en-US" dirty="0"/>
          </a:p>
        </p:txBody>
      </p:sp>
      <p:sp>
        <p:nvSpPr>
          <p:cNvPr id="10" name="Заголовок 9"/>
          <p:cNvSpPr>
            <a:spLocks noGrp="1"/>
          </p:cNvSpPr>
          <p:nvPr>
            <p:ph type="title"/>
          </p:nvPr>
        </p:nvSpPr>
        <p:spPr>
          <a:xfrm>
            <a:off x="-235975" y="163079"/>
            <a:ext cx="7831394" cy="413454"/>
          </a:xfrm>
        </p:spPr>
        <p:txBody>
          <a:bodyPr>
            <a:normAutofit fontScale="90000"/>
          </a:bodyPr>
          <a:lstStyle/>
          <a:p>
            <a:r>
              <a:rPr lang="ru-RU" sz="3200" b="1" i="1" dirty="0" smtClean="0">
                <a:solidFill>
                  <a:schemeClr val="tx2"/>
                </a:solidFill>
                <a:latin typeface="Arial Narrow" pitchFamily="34" charset="0"/>
              </a:rPr>
              <a:t>Календарный план</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graphicFrame>
        <p:nvGraphicFramePr>
          <p:cNvPr id="7" name="Таблица 6"/>
          <p:cNvGraphicFramePr>
            <a:graphicFrameLocks noGrp="1"/>
          </p:cNvGraphicFramePr>
          <p:nvPr>
            <p:extLst>
              <p:ext uri="{D42A27DB-BD31-4B8C-83A1-F6EECF244321}">
                <p14:modId xmlns:p14="http://schemas.microsoft.com/office/powerpoint/2010/main" val="3830353496"/>
              </p:ext>
            </p:extLst>
          </p:nvPr>
        </p:nvGraphicFramePr>
        <p:xfrm>
          <a:off x="1" y="601933"/>
          <a:ext cx="9143999" cy="4270952"/>
        </p:xfrm>
        <a:graphic>
          <a:graphicData uri="http://schemas.openxmlformats.org/drawingml/2006/table">
            <a:tbl>
              <a:tblPr firstRow="1" firstCol="1" bandRow="1">
                <a:tableStyleId>{5C22544A-7EE6-4342-B048-85BDC9FD1C3A}</a:tableStyleId>
              </a:tblPr>
              <a:tblGrid>
                <a:gridCol w="415593">
                  <a:extLst>
                    <a:ext uri="{9D8B030D-6E8A-4147-A177-3AD203B41FA5}">
                      <a16:colId xmlns:a16="http://schemas.microsoft.com/office/drawing/2014/main" xmlns="" val="20000"/>
                    </a:ext>
                  </a:extLst>
                </a:gridCol>
                <a:gridCol w="1593891">
                  <a:extLst>
                    <a:ext uri="{9D8B030D-6E8A-4147-A177-3AD203B41FA5}">
                      <a16:colId xmlns:a16="http://schemas.microsoft.com/office/drawing/2014/main" xmlns="" val="20001"/>
                    </a:ext>
                  </a:extLst>
                </a:gridCol>
                <a:gridCol w="1037577">
                  <a:extLst>
                    <a:ext uri="{9D8B030D-6E8A-4147-A177-3AD203B41FA5}">
                      <a16:colId xmlns:a16="http://schemas.microsoft.com/office/drawing/2014/main" xmlns="" val="20002"/>
                    </a:ext>
                  </a:extLst>
                </a:gridCol>
                <a:gridCol w="1158597">
                  <a:extLst>
                    <a:ext uri="{9D8B030D-6E8A-4147-A177-3AD203B41FA5}">
                      <a16:colId xmlns:a16="http://schemas.microsoft.com/office/drawing/2014/main" xmlns="" val="20003"/>
                    </a:ext>
                  </a:extLst>
                </a:gridCol>
                <a:gridCol w="1282430">
                  <a:extLst>
                    <a:ext uri="{9D8B030D-6E8A-4147-A177-3AD203B41FA5}">
                      <a16:colId xmlns:a16="http://schemas.microsoft.com/office/drawing/2014/main" xmlns="" val="20004"/>
                    </a:ext>
                  </a:extLst>
                </a:gridCol>
                <a:gridCol w="1981340">
                  <a:extLst>
                    <a:ext uri="{9D8B030D-6E8A-4147-A177-3AD203B41FA5}">
                      <a16:colId xmlns:a16="http://schemas.microsoft.com/office/drawing/2014/main" xmlns="" val="20005"/>
                    </a:ext>
                  </a:extLst>
                </a:gridCol>
                <a:gridCol w="1674571">
                  <a:extLst>
                    <a:ext uri="{9D8B030D-6E8A-4147-A177-3AD203B41FA5}">
                      <a16:colId xmlns:a16="http://schemas.microsoft.com/office/drawing/2014/main" xmlns="" val="20006"/>
                    </a:ext>
                  </a:extLst>
                </a:gridCol>
              </a:tblGrid>
              <a:tr h="737746">
                <a:tc>
                  <a:txBody>
                    <a:bodyPr/>
                    <a:lstStyle/>
                    <a:p>
                      <a:pPr algn="ctr"/>
                      <a:r>
                        <a:rPr lang="ru-RU" sz="900" dirty="0">
                          <a:effectLst/>
                          <a:latin typeface="HelveticaNeueCyr" panose="020B0604020202020204" charset="-52"/>
                        </a:rPr>
                        <a:t>№ п/п</a:t>
                      </a:r>
                      <a:endParaRPr lang="ru-RU" sz="900" dirty="0">
                        <a:effectLst/>
                        <a:latin typeface="HelveticaNeueCyr" panose="020B0604020202020204" charset="-52"/>
                        <a:ea typeface="Times New Roman"/>
                      </a:endParaRPr>
                    </a:p>
                  </a:txBody>
                  <a:tcPr marL="68580" marR="68580" marT="0" marB="0" anchor="ctr"/>
                </a:tc>
                <a:tc>
                  <a:txBody>
                    <a:bodyPr/>
                    <a:lstStyle/>
                    <a:p>
                      <a:pPr algn="ctr"/>
                      <a:r>
                        <a:rPr lang="ru-RU" sz="900" dirty="0">
                          <a:effectLst/>
                          <a:latin typeface="HelveticaNeueCyr" panose="020B0604020202020204" charset="-52"/>
                        </a:rPr>
                        <a:t>Наименование этапа работ</a:t>
                      </a:r>
                      <a:endParaRPr lang="ru-RU" sz="900" dirty="0">
                        <a:effectLst/>
                        <a:latin typeface="HelveticaNeueCyr" panose="020B0604020202020204" charset="-52"/>
                        <a:ea typeface="Times New Roman"/>
                      </a:endParaRPr>
                    </a:p>
                  </a:txBody>
                  <a:tcPr marL="68580" marR="68580" marT="0" marB="0" anchor="ctr"/>
                </a:tc>
                <a:tc>
                  <a:txBody>
                    <a:bodyPr/>
                    <a:lstStyle/>
                    <a:p>
                      <a:pPr algn="ctr">
                        <a:spcAft>
                          <a:spcPts val="0"/>
                        </a:spcAft>
                      </a:pPr>
                      <a:r>
                        <a:rPr lang="ru-RU" sz="900">
                          <a:effectLst/>
                          <a:latin typeface="HelveticaNeueCyr" panose="020B0604020202020204" charset="-52"/>
                        </a:rPr>
                        <a:t>Начало</a:t>
                      </a:r>
                    </a:p>
                    <a:p>
                      <a:pPr algn="ctr">
                        <a:spcAft>
                          <a:spcPts val="0"/>
                        </a:spcAft>
                      </a:pPr>
                      <a:r>
                        <a:rPr lang="ru-RU" sz="900">
                          <a:effectLst/>
                          <a:latin typeface="HelveticaNeueCyr" panose="020B0604020202020204" charset="-52"/>
                        </a:rPr>
                        <a:t>(дд.мм.гг)</a:t>
                      </a:r>
                      <a:endParaRPr lang="ru-RU" sz="900">
                        <a:effectLst/>
                        <a:latin typeface="HelveticaNeueCyr" panose="020B0604020202020204" charset="-52"/>
                        <a:ea typeface="Times New Roman"/>
                      </a:endParaRPr>
                    </a:p>
                  </a:txBody>
                  <a:tcPr marL="68580" marR="68580" marT="0" marB="0" anchor="ctr"/>
                </a:tc>
                <a:tc>
                  <a:txBody>
                    <a:bodyPr/>
                    <a:lstStyle/>
                    <a:p>
                      <a:pPr algn="ctr">
                        <a:spcAft>
                          <a:spcPts val="0"/>
                        </a:spcAft>
                      </a:pPr>
                      <a:r>
                        <a:rPr lang="ru-RU" sz="900" dirty="0">
                          <a:effectLst/>
                          <a:latin typeface="HelveticaNeueCyr" panose="020B0604020202020204" charset="-52"/>
                        </a:rPr>
                        <a:t>Окончание</a:t>
                      </a:r>
                    </a:p>
                    <a:p>
                      <a:pPr algn="ctr">
                        <a:spcAft>
                          <a:spcPts val="0"/>
                        </a:spcAft>
                      </a:pPr>
                      <a:r>
                        <a:rPr lang="ru-RU" sz="900" dirty="0">
                          <a:effectLst/>
                          <a:latin typeface="HelveticaNeueCyr" panose="020B0604020202020204" charset="-52"/>
                        </a:rPr>
                        <a:t>(</a:t>
                      </a:r>
                      <a:r>
                        <a:rPr lang="ru-RU" sz="900" dirty="0" err="1">
                          <a:effectLst/>
                          <a:latin typeface="HelveticaNeueCyr" panose="020B0604020202020204" charset="-52"/>
                        </a:rPr>
                        <a:t>дд.мм.гг</a:t>
                      </a:r>
                      <a:r>
                        <a:rPr lang="ru-RU" sz="900" dirty="0">
                          <a:effectLst/>
                          <a:latin typeface="HelveticaNeueCyr" panose="020B0604020202020204" charset="-52"/>
                        </a:rPr>
                        <a:t>)</a:t>
                      </a:r>
                      <a:endParaRPr lang="ru-RU" sz="900" dirty="0">
                        <a:effectLst/>
                        <a:latin typeface="HelveticaNeueCyr" panose="020B0604020202020204" charset="-52"/>
                        <a:ea typeface="Times New Roman"/>
                      </a:endParaRPr>
                    </a:p>
                  </a:txBody>
                  <a:tcPr marL="68580" marR="68580" marT="0" marB="0" anchor="ctr"/>
                </a:tc>
                <a:tc>
                  <a:txBody>
                    <a:bodyPr/>
                    <a:lstStyle/>
                    <a:p>
                      <a:pPr algn="ctr"/>
                      <a:r>
                        <a:rPr lang="ru-RU" sz="900">
                          <a:effectLst/>
                          <a:latin typeface="HelveticaNeueCyr" panose="020B0604020202020204" charset="-52"/>
                        </a:rPr>
                        <a:t>Вид документа и результат</a:t>
                      </a:r>
                      <a:endParaRPr lang="ru-RU" sz="900">
                        <a:effectLst/>
                        <a:latin typeface="HelveticaNeueCyr" panose="020B0604020202020204" charset="-52"/>
                        <a:ea typeface="Times New Roman"/>
                      </a:endParaRPr>
                    </a:p>
                  </a:txBody>
                  <a:tcPr marL="68580" marR="68580" marT="0" marB="0" anchor="ctr"/>
                </a:tc>
                <a:tc>
                  <a:txBody>
                    <a:bodyPr/>
                    <a:lstStyle/>
                    <a:p>
                      <a:pPr algn="ctr"/>
                      <a:r>
                        <a:rPr lang="ru-RU" sz="900">
                          <a:effectLst/>
                          <a:latin typeface="HelveticaNeueCyr" panose="020B0604020202020204" charset="-52"/>
                        </a:rPr>
                        <a:t>Показатели ПРОУ, на которые оказывает влияние результат </a:t>
                      </a:r>
                      <a:endParaRPr lang="ru-RU" sz="900">
                        <a:effectLst/>
                        <a:latin typeface="HelveticaNeueCyr" panose="020B0604020202020204" charset="-52"/>
                        <a:ea typeface="Times New Roman"/>
                      </a:endParaRPr>
                    </a:p>
                  </a:txBody>
                  <a:tcPr marL="68580" marR="68580" marT="0" marB="0" anchor="ctr"/>
                </a:tc>
                <a:tc>
                  <a:txBody>
                    <a:bodyPr/>
                    <a:lstStyle/>
                    <a:p>
                      <a:pPr algn="ctr"/>
                      <a:r>
                        <a:rPr lang="ru-RU" sz="900">
                          <a:effectLst/>
                          <a:latin typeface="HelveticaNeueCyr" panose="020B0604020202020204" charset="-52"/>
                        </a:rPr>
                        <a:t>Сумма затрат, руб.</a:t>
                      </a:r>
                      <a:endParaRPr lang="ru-RU" sz="900">
                        <a:effectLst/>
                        <a:latin typeface="HelveticaNeueCyr" panose="020B0604020202020204" charset="-52"/>
                        <a:ea typeface="Times New Roman"/>
                      </a:endParaRPr>
                    </a:p>
                  </a:txBody>
                  <a:tcPr marL="68580" marR="68580" marT="0" marB="0" anchor="ctr"/>
                </a:tc>
                <a:extLst>
                  <a:ext uri="{0D108BD9-81ED-4DB2-BD59-A6C34878D82A}">
                    <a16:rowId xmlns:a16="http://schemas.microsoft.com/office/drawing/2014/main" xmlns="" val="10000"/>
                  </a:ext>
                </a:extLst>
              </a:tr>
              <a:tr h="855997">
                <a:tc>
                  <a:txBody>
                    <a:bodyPr/>
                    <a:lstStyle/>
                    <a:p>
                      <a:pPr algn="ctr">
                        <a:spcAft>
                          <a:spcPts val="0"/>
                        </a:spcAft>
                      </a:pPr>
                      <a:r>
                        <a:rPr lang="ru-RU" sz="900" dirty="0" smtClean="0">
                          <a:effectLst/>
                          <a:latin typeface="HelveticaNeueCyr" panose="020B0604020202020204" charset="-52"/>
                        </a:rPr>
                        <a:t>1</a:t>
                      </a:r>
                      <a:r>
                        <a:rPr lang="ru-RU" sz="900" dirty="0">
                          <a:effectLst/>
                          <a:latin typeface="HelveticaNeueCyr" panose="020B0604020202020204" charset="-52"/>
                        </a:rPr>
                        <a:t>1</a:t>
                      </a:r>
                      <a:endParaRPr lang="ru-RU" sz="900" dirty="0">
                        <a:effectLst/>
                        <a:latin typeface="HelveticaNeueCyr" panose="020B0604020202020204" charset="-52"/>
                        <a:ea typeface="Times New Roman"/>
                      </a:endParaRPr>
                    </a:p>
                  </a:txBody>
                  <a:tcPr marL="68580" marR="68580" marT="0" marB="0"/>
                </a:tc>
                <a:tc>
                  <a:txBody>
                    <a:bodyPr/>
                    <a:lstStyle/>
                    <a:p>
                      <a:pPr algn="ctr"/>
                      <a:r>
                        <a:rPr lang="ru-RU" sz="900" dirty="0" smtClean="0">
                          <a:latin typeface="+mj-lt"/>
                        </a:rPr>
                        <a:t>Курсы</a:t>
                      </a:r>
                      <a:r>
                        <a:rPr lang="ru-RU" sz="900" baseline="0" dirty="0" smtClean="0">
                          <a:latin typeface="+mj-lt"/>
                        </a:rPr>
                        <a:t> по повышению квалификации для участников. </a:t>
                      </a:r>
                      <a:endParaRPr lang="ru-RU" sz="90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25.</a:t>
                      </a:r>
                      <a:r>
                        <a:rPr lang="en-US" sz="900" dirty="0" smtClean="0">
                          <a:effectLst/>
                          <a:latin typeface="+mj-lt"/>
                        </a:rPr>
                        <a:t>0</a:t>
                      </a:r>
                      <a:r>
                        <a:rPr lang="ru-RU" sz="900" dirty="0" smtClean="0">
                          <a:effectLst/>
                          <a:latin typeface="+mj-lt"/>
                        </a:rPr>
                        <a:t>9.2019</a:t>
                      </a:r>
                      <a:endParaRPr lang="ru-RU" sz="900" dirty="0" smtClean="0">
                        <a:effectLst/>
                        <a:latin typeface="+mj-lt"/>
                        <a:ea typeface="Times New Roman"/>
                      </a:endParaRPr>
                    </a:p>
                    <a:p>
                      <a:pPr algn="ctr">
                        <a:spcAft>
                          <a:spcPts val="0"/>
                        </a:spcAft>
                      </a:pPr>
                      <a:r>
                        <a:rPr lang="ru-RU" sz="900" dirty="0">
                          <a:effectLst/>
                          <a:latin typeface="+mj-lt"/>
                        </a:rPr>
                        <a:t> </a:t>
                      </a:r>
                      <a:endParaRPr lang="ru-RU" sz="90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15.10.2019</a:t>
                      </a:r>
                      <a:endParaRPr lang="ru-RU" sz="900" dirty="0" smtClean="0">
                        <a:effectLst/>
                        <a:latin typeface="+mj-lt"/>
                        <a:ea typeface="Times New Roman"/>
                      </a:endParaRPr>
                    </a:p>
                    <a:p>
                      <a:pPr algn="ctr">
                        <a:spcAft>
                          <a:spcPts val="0"/>
                        </a:spcAft>
                      </a:pPr>
                      <a:r>
                        <a:rPr lang="ru-RU" sz="900" dirty="0">
                          <a:effectLst/>
                          <a:latin typeface="+mj-lt"/>
                        </a:rPr>
                        <a:t> </a:t>
                      </a:r>
                      <a:endParaRPr lang="ru-RU" sz="900" dirty="0">
                        <a:effectLst/>
                        <a:latin typeface="+mj-lt"/>
                        <a:ea typeface="Times New Roman"/>
                      </a:endParaRPr>
                    </a:p>
                  </a:txBody>
                  <a:tcPr marL="68580" marR="68580" marT="0" marB="0"/>
                </a:tc>
                <a:tc>
                  <a:txBody>
                    <a:bodyPr/>
                    <a:lstStyle/>
                    <a:p>
                      <a:pPr algn="ctr">
                        <a:spcAft>
                          <a:spcPts val="0"/>
                        </a:spcAft>
                      </a:pPr>
                      <a:r>
                        <a:rPr lang="ru-RU" sz="900" dirty="0">
                          <a:effectLst/>
                          <a:latin typeface="+mj-lt"/>
                        </a:rPr>
                        <a:t> </a:t>
                      </a:r>
                      <a:r>
                        <a:rPr lang="ru-RU" sz="900" dirty="0" smtClean="0">
                          <a:effectLst/>
                          <a:latin typeface="+mj-lt"/>
                        </a:rPr>
                        <a:t>Качественное повышения</a:t>
                      </a:r>
                      <a:r>
                        <a:rPr lang="ru-RU" sz="900" baseline="0" dirty="0" smtClean="0">
                          <a:effectLst/>
                          <a:latin typeface="+mj-lt"/>
                        </a:rPr>
                        <a:t> уровня знаний персонала.</a:t>
                      </a:r>
                    </a:p>
                    <a:p>
                      <a:pPr algn="ctr">
                        <a:spcAft>
                          <a:spcPts val="0"/>
                        </a:spcAft>
                      </a:pPr>
                      <a:r>
                        <a:rPr lang="ru-RU" sz="900" baseline="0" dirty="0" smtClean="0">
                          <a:effectLst/>
                          <a:latin typeface="+mj-lt"/>
                          <a:ea typeface="Times New Roman"/>
                        </a:rPr>
                        <a:t>Диплом о прохождении обучения</a:t>
                      </a:r>
                      <a:endParaRPr lang="ru-RU" sz="900" dirty="0">
                        <a:effectLst/>
                        <a:latin typeface="+mj-lt"/>
                        <a:ea typeface="Times New Roman"/>
                      </a:endParaRPr>
                    </a:p>
                  </a:txBody>
                  <a:tcPr marL="68580" marR="68580" marT="0" marB="0"/>
                </a:tc>
                <a:tc>
                  <a:txBody>
                    <a:bodyPr/>
                    <a:lstStyle/>
                    <a:p>
                      <a:pPr algn="ctr">
                        <a:spcAft>
                          <a:spcPts val="0"/>
                        </a:spcAft>
                      </a:pPr>
                      <a:endParaRPr lang="ru-RU" sz="900" dirty="0">
                        <a:effectLst/>
                        <a:latin typeface="+mj-lt"/>
                        <a:ea typeface="Times New Roman"/>
                      </a:endParaRPr>
                    </a:p>
                  </a:txBody>
                  <a:tcPr marL="68580" marR="68580" marT="0" marB="0"/>
                </a:tc>
                <a:tc>
                  <a:txBody>
                    <a:bodyPr/>
                    <a:lstStyle/>
                    <a:p>
                      <a:pPr algn="ctr">
                        <a:spcAft>
                          <a:spcPts val="0"/>
                        </a:spcAft>
                      </a:pPr>
                      <a:r>
                        <a:rPr lang="ru-RU" sz="900" dirty="0">
                          <a:effectLst/>
                          <a:latin typeface="+mj-lt"/>
                        </a:rPr>
                        <a:t> </a:t>
                      </a:r>
                      <a:r>
                        <a:rPr lang="ru-RU" sz="900" dirty="0" smtClean="0">
                          <a:effectLst/>
                          <a:latin typeface="+mj-lt"/>
                        </a:rPr>
                        <a:t>300 000 руб. </a:t>
                      </a:r>
                    </a:p>
                    <a:p>
                      <a:pPr algn="ctr">
                        <a:spcAft>
                          <a:spcPts val="0"/>
                        </a:spcAft>
                      </a:pPr>
                      <a:r>
                        <a:rPr lang="ru-RU" sz="900" dirty="0" smtClean="0">
                          <a:effectLst/>
                          <a:latin typeface="+mj-lt"/>
                          <a:ea typeface="Times New Roman"/>
                        </a:rPr>
                        <a:t>п. 5.6</a:t>
                      </a:r>
                      <a:r>
                        <a:rPr lang="ru-RU" sz="900" baseline="0" dirty="0" smtClean="0">
                          <a:effectLst/>
                          <a:latin typeface="+mj-lt"/>
                          <a:ea typeface="Times New Roman"/>
                        </a:rPr>
                        <a:t> согласно сметы</a:t>
                      </a:r>
                      <a:endParaRPr lang="ru-RU" sz="900" dirty="0">
                        <a:effectLst/>
                        <a:latin typeface="+mj-lt"/>
                        <a:ea typeface="Times New Roman"/>
                      </a:endParaRPr>
                    </a:p>
                  </a:txBody>
                  <a:tcPr marL="68580" marR="68580" marT="0" marB="0"/>
                </a:tc>
                <a:extLst>
                  <a:ext uri="{0D108BD9-81ED-4DB2-BD59-A6C34878D82A}">
                    <a16:rowId xmlns:a16="http://schemas.microsoft.com/office/drawing/2014/main" xmlns="" val="10001"/>
                  </a:ext>
                </a:extLst>
              </a:tr>
              <a:tr h="760103">
                <a:tc>
                  <a:txBody>
                    <a:bodyPr/>
                    <a:lstStyle/>
                    <a:p>
                      <a:pPr algn="ctr">
                        <a:spcAft>
                          <a:spcPts val="0"/>
                        </a:spcAft>
                      </a:pPr>
                      <a:r>
                        <a:rPr lang="ru-RU" sz="900" dirty="0" smtClean="0">
                          <a:effectLst/>
                          <a:latin typeface="HelveticaNeueCyr" panose="020B0604020202020204" charset="-52"/>
                        </a:rPr>
                        <a:t>12</a:t>
                      </a:r>
                      <a:endParaRPr lang="ru-RU" sz="900" dirty="0">
                        <a:effectLst/>
                        <a:latin typeface="HelveticaNeueCyr" panose="020B0604020202020204" charset="-52"/>
                      </a:endParaRPr>
                    </a:p>
                  </a:txBody>
                  <a:tcPr marL="68580" marR="68580" marT="0" marB="0"/>
                </a:tc>
                <a:tc>
                  <a:txBody>
                    <a:bodyPr/>
                    <a:lstStyle/>
                    <a:p>
                      <a:pPr algn="ctr"/>
                      <a:r>
                        <a:rPr lang="ru-RU" sz="900" dirty="0" smtClean="0">
                          <a:latin typeface="+mj-lt"/>
                        </a:rPr>
                        <a:t>Социальная акция и демонстрация </a:t>
                      </a:r>
                      <a:r>
                        <a:rPr lang="ru-RU" sz="900" dirty="0" err="1" smtClean="0">
                          <a:latin typeface="+mj-lt"/>
                        </a:rPr>
                        <a:t>биокомпонентов</a:t>
                      </a:r>
                      <a:r>
                        <a:rPr lang="ru-RU" sz="900" dirty="0" smtClean="0">
                          <a:latin typeface="+mj-lt"/>
                        </a:rPr>
                        <a:t> в действия жителям и гостям города </a:t>
                      </a:r>
                      <a:endParaRPr lang="ru-RU" sz="90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a:effectLst/>
                          <a:latin typeface="+mj-lt"/>
                        </a:rPr>
                        <a:t> </a:t>
                      </a:r>
                      <a:r>
                        <a:rPr lang="ru-RU" sz="900" dirty="0" smtClean="0">
                          <a:effectLst/>
                          <a:latin typeface="+mj-lt"/>
                        </a:rPr>
                        <a:t>15.</a:t>
                      </a:r>
                      <a:r>
                        <a:rPr lang="en-US" sz="900" dirty="0" smtClean="0">
                          <a:effectLst/>
                          <a:latin typeface="+mj-lt"/>
                        </a:rPr>
                        <a:t>0</a:t>
                      </a:r>
                      <a:r>
                        <a:rPr lang="ru-RU" sz="900" dirty="0" smtClean="0">
                          <a:effectLst/>
                          <a:latin typeface="+mj-lt"/>
                        </a:rPr>
                        <a:t>9.2019</a:t>
                      </a:r>
                      <a:endParaRPr lang="ru-RU" sz="900" dirty="0" smtClean="0">
                        <a:effectLst/>
                        <a:latin typeface="+mj-lt"/>
                        <a:ea typeface="Times New Roman"/>
                      </a:endParaRPr>
                    </a:p>
                    <a:p>
                      <a:pPr algn="ctr">
                        <a:spcAft>
                          <a:spcPts val="0"/>
                        </a:spcAft>
                      </a:pPr>
                      <a:endParaRPr lang="ru-RU" sz="90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30.11.2019</a:t>
                      </a:r>
                      <a:endParaRPr lang="ru-RU" sz="900" dirty="0" smtClean="0">
                        <a:effectLst/>
                        <a:latin typeface="+mj-lt"/>
                        <a:ea typeface="Times New Roman"/>
                      </a:endParaRPr>
                    </a:p>
                    <a:p>
                      <a:pPr algn="ctr">
                        <a:spcAft>
                          <a:spcPts val="0"/>
                        </a:spcAft>
                      </a:pPr>
                      <a:r>
                        <a:rPr lang="ru-RU" sz="900" dirty="0">
                          <a:effectLst/>
                          <a:latin typeface="+mj-lt"/>
                        </a:rPr>
                        <a:t> </a:t>
                      </a:r>
                      <a:endParaRPr lang="ru-RU" sz="900" dirty="0">
                        <a:effectLst/>
                        <a:latin typeface="+mj-lt"/>
                        <a:ea typeface="Times New Roman"/>
                      </a:endParaRPr>
                    </a:p>
                  </a:txBody>
                  <a:tcPr marL="68580" marR="68580" marT="0" marB="0"/>
                </a:tc>
                <a:tc>
                  <a:txBody>
                    <a:bodyPr/>
                    <a:lstStyle/>
                    <a:p>
                      <a:pPr algn="ctr">
                        <a:spcAft>
                          <a:spcPts val="0"/>
                        </a:spcAft>
                      </a:pPr>
                      <a:r>
                        <a:rPr lang="ru-RU" sz="900" dirty="0">
                          <a:effectLst/>
                          <a:latin typeface="+mj-lt"/>
                        </a:rPr>
                        <a:t> </a:t>
                      </a:r>
                      <a:r>
                        <a:rPr lang="ru-RU" sz="900" dirty="0" smtClean="0">
                          <a:effectLst/>
                          <a:latin typeface="+mj-lt"/>
                        </a:rPr>
                        <a:t>Отчет о социальном опросе граждан</a:t>
                      </a:r>
                      <a:endParaRPr lang="ru-RU" sz="900" dirty="0">
                        <a:effectLst/>
                        <a:latin typeface="+mj-lt"/>
                        <a:ea typeface="Times New Roman"/>
                      </a:endParaRPr>
                    </a:p>
                  </a:txBody>
                  <a:tcPr marL="68580" marR="68580" marT="0" marB="0"/>
                </a:tc>
                <a:tc>
                  <a:txBody>
                    <a:bodyPr/>
                    <a:lstStyle/>
                    <a:p>
                      <a:pPr algn="ctr">
                        <a:spcAft>
                          <a:spcPts val="0"/>
                        </a:spcAft>
                      </a:pPr>
                      <a:endParaRPr lang="ru-RU" sz="90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300 000 руб. </a:t>
                      </a:r>
                      <a:endParaRPr lang="ru-RU" sz="900" dirty="0" smtClean="0">
                        <a:effectLst/>
                        <a:latin typeface="+mj-lt"/>
                        <a:ea typeface="Times New Roman"/>
                      </a:endParaRPr>
                    </a:p>
                    <a:p>
                      <a:pPr algn="ctr">
                        <a:spcAft>
                          <a:spcPts val="0"/>
                        </a:spcAft>
                      </a:pPr>
                      <a:r>
                        <a:rPr lang="ru-RU" sz="900" dirty="0" smtClean="0">
                          <a:effectLst/>
                          <a:latin typeface="+mj-lt"/>
                          <a:ea typeface="Times New Roman"/>
                        </a:rPr>
                        <a:t>п.</a:t>
                      </a:r>
                      <a:r>
                        <a:rPr lang="ru-RU" sz="900" baseline="0" dirty="0" smtClean="0">
                          <a:effectLst/>
                          <a:latin typeface="+mj-lt"/>
                          <a:ea typeface="Times New Roman"/>
                        </a:rPr>
                        <a:t> 5.7 согласно сметы</a:t>
                      </a:r>
                      <a:endParaRPr lang="ru-RU" sz="900" dirty="0">
                        <a:effectLst/>
                        <a:latin typeface="+mj-lt"/>
                        <a:ea typeface="Times New Roman"/>
                      </a:endParaRPr>
                    </a:p>
                  </a:txBody>
                  <a:tcPr marL="68580" marR="68580" marT="0" marB="0"/>
                </a:tc>
                <a:extLst>
                  <a:ext uri="{0D108BD9-81ED-4DB2-BD59-A6C34878D82A}">
                    <a16:rowId xmlns:a16="http://schemas.microsoft.com/office/drawing/2014/main" xmlns="" val="10002"/>
                  </a:ext>
                </a:extLst>
              </a:tr>
              <a:tr h="968179">
                <a:tc>
                  <a:txBody>
                    <a:bodyPr/>
                    <a:lstStyle/>
                    <a:p>
                      <a:pPr algn="ctr">
                        <a:spcAft>
                          <a:spcPts val="0"/>
                        </a:spcAft>
                      </a:pPr>
                      <a:r>
                        <a:rPr lang="ru-RU" sz="900" dirty="0" smtClean="0">
                          <a:effectLst/>
                          <a:latin typeface="HelveticaNeueCyr" panose="020B0604020202020204" charset="-52"/>
                        </a:rPr>
                        <a:t>13</a:t>
                      </a:r>
                      <a:endParaRPr lang="ru-RU" sz="900" dirty="0">
                        <a:effectLst/>
                        <a:latin typeface="HelveticaNeueCyr" panose="020B0604020202020204" charset="-52"/>
                      </a:endParaRPr>
                    </a:p>
                  </a:txBody>
                  <a:tcPr marL="68580" marR="68580" marT="0" marB="0"/>
                </a:tc>
                <a:tc>
                  <a:txBody>
                    <a:bodyPr/>
                    <a:lstStyle/>
                    <a:p>
                      <a:pPr algn="ctr"/>
                      <a:r>
                        <a:rPr lang="ru-RU" sz="900" dirty="0" smtClean="0">
                          <a:latin typeface="+mj-lt"/>
                        </a:rPr>
                        <a:t/>
                      </a:r>
                      <a:br>
                        <a:rPr lang="ru-RU" sz="900" dirty="0" smtClean="0">
                          <a:latin typeface="+mj-lt"/>
                        </a:rPr>
                      </a:br>
                      <a:r>
                        <a:rPr lang="ru-RU" sz="900" dirty="0" smtClean="0">
                          <a:latin typeface="+mj-lt"/>
                        </a:rPr>
                        <a:t>Разработка компонентов для  решения других проблем с почвой </a:t>
                      </a:r>
                      <a:br>
                        <a:rPr lang="ru-RU" sz="900" dirty="0" smtClean="0">
                          <a:latin typeface="+mj-lt"/>
                        </a:rPr>
                      </a:br>
                      <a:endParaRPr lang="ru-RU" sz="90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01.</a:t>
                      </a:r>
                      <a:r>
                        <a:rPr lang="en-US" sz="900" dirty="0" smtClean="0">
                          <a:effectLst/>
                          <a:latin typeface="+mj-lt"/>
                        </a:rPr>
                        <a:t>0</a:t>
                      </a:r>
                      <a:r>
                        <a:rPr lang="ru-RU" sz="900" dirty="0" smtClean="0">
                          <a:effectLst/>
                          <a:latin typeface="+mj-lt"/>
                        </a:rPr>
                        <a:t>2.2020</a:t>
                      </a:r>
                      <a:endParaRPr lang="ru-RU" sz="900" dirty="0" smtClean="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Оставшееся</a:t>
                      </a:r>
                      <a:r>
                        <a:rPr lang="ru-RU" sz="900" baseline="0" dirty="0" smtClean="0">
                          <a:effectLst/>
                          <a:latin typeface="+mj-lt"/>
                          <a:ea typeface="Times New Roman"/>
                        </a:rPr>
                        <a:t> время</a:t>
                      </a: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Готовые формулы к применению и апробации Публикация в </a:t>
                      </a:r>
                      <a:r>
                        <a:rPr lang="ru-RU" sz="900" dirty="0" err="1" smtClean="0">
                          <a:effectLst/>
                          <a:latin typeface="+mj-lt"/>
                          <a:ea typeface="Times New Roman"/>
                        </a:rPr>
                        <a:t>жураналах</a:t>
                      </a:r>
                      <a:r>
                        <a:rPr lang="ru-RU" sz="900" dirty="0" smtClean="0">
                          <a:effectLst/>
                          <a:latin typeface="+mj-lt"/>
                          <a:ea typeface="Times New Roman"/>
                        </a:rPr>
                        <a:t> </a:t>
                      </a:r>
                      <a:r>
                        <a:rPr lang="ru-RU" sz="900" dirty="0" err="1" smtClean="0">
                          <a:effectLst/>
                          <a:latin typeface="+mj-lt"/>
                          <a:ea typeface="Times New Roman"/>
                        </a:rPr>
                        <a:t>Web</a:t>
                      </a:r>
                      <a:r>
                        <a:rPr lang="ru-RU" sz="900" dirty="0" smtClean="0">
                          <a:effectLst/>
                          <a:latin typeface="+mj-lt"/>
                          <a:ea typeface="Times New Roman"/>
                        </a:rPr>
                        <a:t> </a:t>
                      </a:r>
                      <a:r>
                        <a:rPr lang="ru-RU" sz="900" dirty="0" err="1" smtClean="0">
                          <a:effectLst/>
                          <a:latin typeface="+mj-lt"/>
                          <a:ea typeface="Times New Roman"/>
                        </a:rPr>
                        <a:t>of</a:t>
                      </a:r>
                      <a:r>
                        <a:rPr lang="ru-RU" sz="900" dirty="0" smtClean="0">
                          <a:effectLst/>
                          <a:latin typeface="+mj-lt"/>
                          <a:ea typeface="Times New Roman"/>
                        </a:rPr>
                        <a:t> </a:t>
                      </a:r>
                      <a:r>
                        <a:rPr lang="ru-RU" sz="900" dirty="0" err="1" smtClean="0">
                          <a:effectLst/>
                          <a:latin typeface="+mj-lt"/>
                          <a:ea typeface="Times New Roman"/>
                        </a:rPr>
                        <a:t>Science</a:t>
                      </a:r>
                      <a:r>
                        <a:rPr lang="ru-RU" sz="900" dirty="0" smtClean="0">
                          <a:effectLst/>
                          <a:latin typeface="+mj-lt"/>
                          <a:ea typeface="Times New Roman"/>
                        </a:rPr>
                        <a:t>, </a:t>
                      </a:r>
                      <a:r>
                        <a:rPr lang="ru-RU" sz="900" dirty="0" err="1" smtClean="0">
                          <a:effectLst/>
                          <a:latin typeface="+mj-lt"/>
                          <a:ea typeface="Times New Roman"/>
                        </a:rPr>
                        <a:t>Scopus</a:t>
                      </a: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Объем НИОКР в расчете на 1 НПР, </a:t>
                      </a:r>
                    </a:p>
                    <a:p>
                      <a:pPr algn="ctr">
                        <a:spcAft>
                          <a:spcPts val="0"/>
                        </a:spcAft>
                      </a:pPr>
                      <a:r>
                        <a:rPr lang="ru-RU" sz="900" dirty="0" smtClean="0">
                          <a:effectLst/>
                          <a:latin typeface="+mj-lt"/>
                          <a:ea typeface="Times New Roman"/>
                        </a:rPr>
                        <a:t>Число публикаций организации, индексируемых в информационно-аналитической системе научного цитирования </a:t>
                      </a:r>
                      <a:r>
                        <a:rPr lang="ru-RU" sz="900" dirty="0" err="1" smtClean="0">
                          <a:effectLst/>
                          <a:latin typeface="+mj-lt"/>
                          <a:ea typeface="Times New Roman"/>
                        </a:rPr>
                        <a:t>Web</a:t>
                      </a:r>
                      <a:r>
                        <a:rPr lang="ru-RU" sz="900" dirty="0" smtClean="0">
                          <a:effectLst/>
                          <a:latin typeface="+mj-lt"/>
                          <a:ea typeface="Times New Roman"/>
                        </a:rPr>
                        <a:t> </a:t>
                      </a:r>
                      <a:r>
                        <a:rPr lang="ru-RU" sz="900" dirty="0" err="1" smtClean="0">
                          <a:effectLst/>
                          <a:latin typeface="+mj-lt"/>
                          <a:ea typeface="Times New Roman"/>
                        </a:rPr>
                        <a:t>of</a:t>
                      </a:r>
                      <a:r>
                        <a:rPr lang="ru-RU" sz="900" dirty="0" smtClean="0">
                          <a:effectLst/>
                          <a:latin typeface="+mj-lt"/>
                          <a:ea typeface="Times New Roman"/>
                        </a:rPr>
                        <a:t> </a:t>
                      </a:r>
                      <a:r>
                        <a:rPr lang="ru-RU" sz="900" dirty="0" err="1" smtClean="0">
                          <a:effectLst/>
                          <a:latin typeface="+mj-lt"/>
                          <a:ea typeface="Times New Roman"/>
                        </a:rPr>
                        <a:t>Science</a:t>
                      </a:r>
                      <a:r>
                        <a:rPr lang="ru-RU" sz="900" dirty="0" smtClean="0">
                          <a:effectLst/>
                          <a:latin typeface="+mj-lt"/>
                          <a:ea typeface="Times New Roman"/>
                        </a:rPr>
                        <a:t>, </a:t>
                      </a:r>
                      <a:r>
                        <a:rPr lang="ru-RU" sz="900" dirty="0" err="1" smtClean="0">
                          <a:effectLst/>
                          <a:latin typeface="+mj-lt"/>
                          <a:ea typeface="Times New Roman"/>
                        </a:rPr>
                        <a:t>Scopus</a:t>
                      </a:r>
                      <a:r>
                        <a:rPr lang="ru-RU" sz="900" dirty="0" smtClean="0">
                          <a:effectLst/>
                          <a:latin typeface="+mj-lt"/>
                          <a:ea typeface="Times New Roman"/>
                        </a:rPr>
                        <a:t> в расчете на 100 НПР</a:t>
                      </a:r>
                    </a:p>
                  </a:txBody>
                  <a:tcPr marL="68580" marR="68580" marT="0" marB="0"/>
                </a:tc>
                <a:tc>
                  <a:txBody>
                    <a:bodyPr/>
                    <a:lstStyle/>
                    <a:p>
                      <a:pPr algn="ctr">
                        <a:spcAft>
                          <a:spcPts val="0"/>
                        </a:spcAft>
                      </a:pPr>
                      <a:r>
                        <a:rPr lang="ru-RU" sz="900" dirty="0" smtClean="0">
                          <a:effectLst/>
                          <a:latin typeface="+mj-lt"/>
                          <a:ea typeface="Times New Roman"/>
                        </a:rPr>
                        <a:t>от 300</a:t>
                      </a:r>
                      <a:r>
                        <a:rPr lang="ru-RU" sz="900" baseline="0" dirty="0" smtClean="0">
                          <a:effectLst/>
                          <a:latin typeface="+mj-lt"/>
                          <a:ea typeface="Times New Roman"/>
                        </a:rPr>
                        <a:t> 000 руб.</a:t>
                      </a:r>
                    </a:p>
                    <a:p>
                      <a:pPr algn="ctr">
                        <a:spcAft>
                          <a:spcPts val="0"/>
                        </a:spcAft>
                      </a:pPr>
                      <a:r>
                        <a:rPr lang="ru-RU" sz="900" baseline="0" dirty="0" smtClean="0">
                          <a:effectLst/>
                          <a:latin typeface="+mj-lt"/>
                          <a:ea typeface="Times New Roman"/>
                        </a:rPr>
                        <a:t>дальнейшее развитие проекта</a:t>
                      </a:r>
                      <a:endParaRPr lang="ru-RU" sz="900" dirty="0">
                        <a:effectLst/>
                        <a:latin typeface="+mj-lt"/>
                        <a:ea typeface="Times New Roman"/>
                      </a:endParaRPr>
                    </a:p>
                  </a:txBody>
                  <a:tcPr marL="68580" marR="68580" marT="0" marB="0"/>
                </a:tc>
                <a:extLst>
                  <a:ext uri="{0D108BD9-81ED-4DB2-BD59-A6C34878D82A}">
                    <a16:rowId xmlns:a16="http://schemas.microsoft.com/office/drawing/2014/main" xmlns="" val="4186641135"/>
                  </a:ext>
                </a:extLst>
              </a:tr>
              <a:tr h="378263">
                <a:tc>
                  <a:txBody>
                    <a:bodyPr/>
                    <a:lstStyle/>
                    <a:p>
                      <a:pPr algn="ctr">
                        <a:spcAft>
                          <a:spcPts val="0"/>
                        </a:spcAft>
                      </a:pPr>
                      <a:r>
                        <a:rPr lang="ru-RU" sz="900" dirty="0" smtClean="0">
                          <a:effectLst/>
                          <a:latin typeface="HelveticaNeueCyr" panose="020B0604020202020204" charset="-52"/>
                        </a:rPr>
                        <a:t>14</a:t>
                      </a:r>
                      <a:endParaRPr lang="ru-RU" sz="900" dirty="0">
                        <a:effectLst/>
                        <a:latin typeface="HelveticaNeueCyr" panose="020B0604020202020204" charset="-52"/>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latin typeface="+mj-lt"/>
                        </a:rPr>
                        <a:t>Взаимодействие с сельхоз предприятиями</a:t>
                      </a:r>
                      <a:endParaRPr lang="ru-RU" sz="900" dirty="0" smtClean="0">
                        <a:solidFill>
                          <a:srgbClr val="0099FF"/>
                        </a:solidFill>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15.</a:t>
                      </a:r>
                      <a:r>
                        <a:rPr lang="en-US" sz="900" dirty="0" smtClean="0">
                          <a:effectLst/>
                          <a:latin typeface="+mj-lt"/>
                        </a:rPr>
                        <a:t>0</a:t>
                      </a:r>
                      <a:r>
                        <a:rPr lang="ru-RU" sz="900" dirty="0" smtClean="0">
                          <a:effectLst/>
                          <a:latin typeface="+mj-lt"/>
                        </a:rPr>
                        <a:t>5.2020</a:t>
                      </a:r>
                      <a:endParaRPr lang="ru-RU" sz="900" dirty="0" smtClean="0">
                        <a:effectLst/>
                        <a:latin typeface="+mj-lt"/>
                        <a:ea typeface="Times New Roman"/>
                      </a:endParaRPr>
                    </a:p>
                    <a:p>
                      <a:pPr algn="ctr">
                        <a:spcAft>
                          <a:spcPts val="0"/>
                        </a:spcAft>
                      </a:pP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Оставшееся</a:t>
                      </a:r>
                      <a:r>
                        <a:rPr lang="ru-RU" sz="900" baseline="0" dirty="0" smtClean="0">
                          <a:effectLst/>
                          <a:latin typeface="+mj-lt"/>
                          <a:ea typeface="Times New Roman"/>
                        </a:rPr>
                        <a:t> время</a:t>
                      </a: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Предоставление</a:t>
                      </a:r>
                      <a:r>
                        <a:rPr lang="ru-RU" sz="900" baseline="0" dirty="0" smtClean="0">
                          <a:effectLst/>
                          <a:latin typeface="+mj-lt"/>
                          <a:ea typeface="Times New Roman"/>
                        </a:rPr>
                        <a:t> услуг и готовой продукции.</a:t>
                      </a:r>
                      <a:endParaRPr lang="ru-RU" sz="900" dirty="0">
                        <a:effectLst/>
                        <a:latin typeface="+mj-lt"/>
                        <a:ea typeface="Times New Roman"/>
                      </a:endParaRPr>
                    </a:p>
                  </a:txBody>
                  <a:tcPr marL="68580" marR="68580" marT="0" marB="0"/>
                </a:tc>
                <a:tc>
                  <a:txBody>
                    <a:bodyPr/>
                    <a:lstStyle/>
                    <a:p>
                      <a:pPr algn="ctr">
                        <a:spcAft>
                          <a:spcPts val="0"/>
                        </a:spcAft>
                      </a:pP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дальнейшее развитие проекта</a:t>
                      </a:r>
                    </a:p>
                    <a:p>
                      <a:pPr algn="ctr">
                        <a:spcAft>
                          <a:spcPts val="0"/>
                        </a:spcAft>
                      </a:pPr>
                      <a:endParaRPr lang="ru-RU" sz="900" dirty="0">
                        <a:effectLst/>
                        <a:latin typeface="+mj-lt"/>
                        <a:ea typeface="Times New Roman"/>
                      </a:endParaRPr>
                    </a:p>
                  </a:txBody>
                  <a:tcPr marL="68580" marR="68580" marT="0" marB="0"/>
                </a:tc>
                <a:extLst>
                  <a:ext uri="{0D108BD9-81ED-4DB2-BD59-A6C34878D82A}">
                    <a16:rowId xmlns:a16="http://schemas.microsoft.com/office/drawing/2014/main" xmlns="" val="589413062"/>
                  </a:ext>
                </a:extLst>
              </a:tr>
              <a:tr h="570664">
                <a:tc>
                  <a:txBody>
                    <a:bodyPr/>
                    <a:lstStyle/>
                    <a:p>
                      <a:pPr algn="ctr">
                        <a:spcAft>
                          <a:spcPts val="0"/>
                        </a:spcAft>
                      </a:pPr>
                      <a:r>
                        <a:rPr lang="ru-RU" sz="900" dirty="0" smtClean="0">
                          <a:effectLst/>
                          <a:latin typeface="HelveticaNeueCyr" panose="020B0604020202020204" charset="-52"/>
                        </a:rPr>
                        <a:t>15</a:t>
                      </a:r>
                      <a:endParaRPr lang="ru-RU" sz="900" dirty="0">
                        <a:effectLst/>
                        <a:latin typeface="HelveticaNeueCyr" panose="020B0604020202020204" charset="-52"/>
                      </a:endParaRPr>
                    </a:p>
                  </a:txBody>
                  <a:tcPr marL="68580" marR="68580" marT="0" marB="0"/>
                </a:tc>
                <a:tc>
                  <a:txBody>
                    <a:bodyPr/>
                    <a:lstStyle/>
                    <a:p>
                      <a:pPr algn="ctr"/>
                      <a:r>
                        <a:rPr lang="ru-RU" sz="900" dirty="0" smtClean="0">
                          <a:latin typeface="+mj-lt"/>
                        </a:rPr>
                        <a:t>Выход на серийное производство</a:t>
                      </a:r>
                      <a:r>
                        <a:rPr lang="ru-RU" sz="900" baseline="0" dirty="0" smtClean="0">
                          <a:latin typeface="+mj-lt"/>
                        </a:rPr>
                        <a:t> инновационного продукта.</a:t>
                      </a:r>
                      <a:endParaRPr lang="ru-RU" sz="900" dirty="0">
                        <a:latin typeface="+mj-lt"/>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rPr>
                        <a:t>15.04.2020</a:t>
                      </a:r>
                      <a:endParaRPr lang="ru-RU" sz="900" dirty="0" smtClean="0">
                        <a:effectLst/>
                        <a:latin typeface="+mj-lt"/>
                        <a:ea typeface="Times New Roman"/>
                      </a:endParaRPr>
                    </a:p>
                    <a:p>
                      <a:pPr algn="ctr">
                        <a:spcAft>
                          <a:spcPts val="0"/>
                        </a:spcAft>
                      </a:pPr>
                      <a:endParaRPr lang="ru-RU" sz="900" dirty="0">
                        <a:effectLst/>
                        <a:latin typeface="+mj-lt"/>
                        <a:ea typeface="Times New Roman"/>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900" dirty="0" smtClean="0">
                          <a:effectLst/>
                          <a:latin typeface="+mj-lt"/>
                          <a:ea typeface="Times New Roman"/>
                        </a:rPr>
                        <a:t>Оставшееся</a:t>
                      </a:r>
                      <a:r>
                        <a:rPr lang="ru-RU" sz="900" baseline="0" dirty="0" smtClean="0">
                          <a:effectLst/>
                          <a:latin typeface="+mj-lt"/>
                          <a:ea typeface="Times New Roman"/>
                        </a:rPr>
                        <a:t> время</a:t>
                      </a:r>
                      <a:endParaRPr lang="ru-RU" sz="900" dirty="0" smtClean="0">
                        <a:effectLst/>
                        <a:latin typeface="+mj-lt"/>
                        <a:ea typeface="Times New Roman"/>
                      </a:endParaRPr>
                    </a:p>
                    <a:p>
                      <a:pPr algn="ctr">
                        <a:spcAft>
                          <a:spcPts val="0"/>
                        </a:spcAft>
                      </a:pP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Коммерциализация,</a:t>
                      </a:r>
                      <a:r>
                        <a:rPr lang="ru-RU" sz="900" baseline="0" dirty="0" smtClean="0">
                          <a:effectLst/>
                          <a:latin typeface="+mj-lt"/>
                          <a:ea typeface="Times New Roman"/>
                        </a:rPr>
                        <a:t> оптимизация, увеличение оборота продукции. </a:t>
                      </a:r>
                      <a:endParaRPr lang="ru-RU" sz="900" dirty="0">
                        <a:effectLst/>
                        <a:latin typeface="+mj-lt"/>
                        <a:ea typeface="Times New Roman"/>
                      </a:endParaRPr>
                    </a:p>
                  </a:txBody>
                  <a:tcPr marL="68580" marR="68580" marT="0" marB="0"/>
                </a:tc>
                <a:tc>
                  <a:txBody>
                    <a:bodyPr/>
                    <a:lstStyle/>
                    <a:p>
                      <a:pPr algn="ctr">
                        <a:spcAft>
                          <a:spcPts val="0"/>
                        </a:spcAft>
                      </a:pPr>
                      <a:endParaRPr lang="ru-RU" sz="900" dirty="0">
                        <a:effectLst/>
                        <a:latin typeface="+mj-lt"/>
                        <a:ea typeface="Times New Roman"/>
                      </a:endParaRPr>
                    </a:p>
                  </a:txBody>
                  <a:tcPr marL="68580" marR="68580" marT="0" marB="0"/>
                </a:tc>
                <a:tc>
                  <a:txBody>
                    <a:bodyPr/>
                    <a:lstStyle/>
                    <a:p>
                      <a:pPr algn="ctr">
                        <a:spcAft>
                          <a:spcPts val="0"/>
                        </a:spcAft>
                      </a:pPr>
                      <a:r>
                        <a:rPr lang="ru-RU" sz="900" dirty="0" smtClean="0">
                          <a:effectLst/>
                          <a:latin typeface="+mj-lt"/>
                          <a:ea typeface="Times New Roman"/>
                        </a:rPr>
                        <a:t>от 250 000 руб. </a:t>
                      </a:r>
                    </a:p>
                    <a:p>
                      <a:pPr algn="ctr">
                        <a:spcAft>
                          <a:spcPts val="0"/>
                        </a:spcAft>
                      </a:pPr>
                      <a:r>
                        <a:rPr lang="ru-RU" sz="900" dirty="0" smtClean="0">
                          <a:effectLst/>
                          <a:latin typeface="+mj-lt"/>
                          <a:ea typeface="Times New Roman"/>
                        </a:rPr>
                        <a:t>дальнейшее развитие проекта</a:t>
                      </a:r>
                    </a:p>
                    <a:p>
                      <a:pPr algn="ctr">
                        <a:spcAft>
                          <a:spcPts val="0"/>
                        </a:spcAft>
                      </a:pPr>
                      <a:endParaRPr lang="ru-RU" sz="900" dirty="0">
                        <a:effectLst/>
                        <a:latin typeface="+mj-lt"/>
                        <a:ea typeface="Times New Roman"/>
                      </a:endParaRPr>
                    </a:p>
                  </a:txBody>
                  <a:tcPr marL="68580" marR="68580" marT="0" marB="0"/>
                </a:tc>
                <a:extLst>
                  <a:ext uri="{0D108BD9-81ED-4DB2-BD59-A6C34878D82A}">
                    <a16:rowId xmlns:a16="http://schemas.microsoft.com/office/drawing/2014/main" xmlns="" val="3497552353"/>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185222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0"/>
          <p:cNvSpPr>
            <a:spLocks noGrp="1"/>
          </p:cNvSpPr>
          <p:nvPr>
            <p:ph type="sldNum" sz="quarter" idx="4294967295"/>
          </p:nvPr>
        </p:nvSpPr>
        <p:spPr>
          <a:xfrm>
            <a:off x="6553200" y="4828868"/>
            <a:ext cx="2133600" cy="273844"/>
          </a:xfrm>
          <a:prstGeom prst="rect">
            <a:avLst/>
          </a:prstGeom>
        </p:spPr>
        <p:txBody>
          <a:bodyPr vert="horz" lIns="91440" tIns="45720" rIns="91440" bIns="45720" rtlCol="0" anchor="ctr"/>
          <a:lstStyle>
            <a:lvl1pPr algn="r">
              <a:defRPr sz="1000">
                <a:solidFill>
                  <a:schemeClr val="accent4">
                    <a:lumMod val="75000"/>
                  </a:schemeClr>
                </a:solidFill>
              </a:defRPr>
            </a:lvl1pPr>
          </a:lstStyle>
          <a:p>
            <a:fld id="{4BE390D4-FDB4-CC44-85FA-6AD83676FFD1}" type="slidenum">
              <a:rPr lang="en-US" smtClean="0"/>
              <a:pPr/>
              <a:t>9</a:t>
            </a:fld>
            <a:endParaRPr lang="en-US" dirty="0"/>
          </a:p>
        </p:txBody>
      </p:sp>
      <p:sp>
        <p:nvSpPr>
          <p:cNvPr id="10" name="Заголовок 9"/>
          <p:cNvSpPr>
            <a:spLocks noGrp="1"/>
          </p:cNvSpPr>
          <p:nvPr>
            <p:ph type="title"/>
          </p:nvPr>
        </p:nvSpPr>
        <p:spPr>
          <a:xfrm>
            <a:off x="0" y="214268"/>
            <a:ext cx="7971503" cy="413454"/>
          </a:xfrm>
        </p:spPr>
        <p:txBody>
          <a:bodyPr>
            <a:normAutofit fontScale="90000"/>
          </a:bodyPr>
          <a:lstStyle/>
          <a:p>
            <a:r>
              <a:rPr lang="ru-RU" sz="3200" b="1" i="1" dirty="0">
                <a:solidFill>
                  <a:schemeClr val="tx2"/>
                </a:solidFill>
                <a:latin typeface="Arial Narrow" pitchFamily="34" charset="0"/>
              </a:rPr>
              <a:t>Объект, предмет и гипотеза </a:t>
            </a:r>
            <a:r>
              <a:rPr lang="ru-RU" sz="3200" b="1" i="1" dirty="0" smtClean="0">
                <a:solidFill>
                  <a:schemeClr val="tx2"/>
                </a:solidFill>
                <a:latin typeface="Arial Narrow" pitchFamily="34" charset="0"/>
              </a:rPr>
              <a:t>НИОКР</a:t>
            </a:r>
            <a:endParaRPr lang="ru-RU" sz="2700" b="1" dirty="0">
              <a:solidFill>
                <a:schemeClr val="tx2"/>
              </a:solidFill>
              <a:latin typeface="Arial Narrow" pitchFamily="34" charset="0"/>
            </a:endParaRPr>
          </a:p>
        </p:txBody>
      </p:sp>
      <p:sp>
        <p:nvSpPr>
          <p:cNvPr id="20" name="Объект 2"/>
          <p:cNvSpPr>
            <a:spLocks noGrp="1"/>
          </p:cNvSpPr>
          <p:nvPr/>
        </p:nvSpPr>
        <p:spPr>
          <a:xfrm>
            <a:off x="414513" y="843559"/>
            <a:ext cx="8189217" cy="3967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endParaRPr lang="ru-RU" dirty="0" smtClean="0">
              <a:solidFill>
                <a:srgbClr val="565656"/>
              </a:solidFill>
              <a:latin typeface="Arial" charset="0"/>
            </a:endParaRPr>
          </a:p>
          <a:p>
            <a:pPr>
              <a:lnSpc>
                <a:spcPct val="80000"/>
              </a:lnSpc>
              <a:buFontTx/>
              <a:buChar char="-"/>
            </a:pPr>
            <a:endParaRPr lang="ru-RU" b="1" dirty="0" smtClean="0">
              <a:solidFill>
                <a:srgbClr val="565656"/>
              </a:solidFill>
              <a:latin typeface="Arial" charset="0"/>
            </a:endParaRPr>
          </a:p>
          <a:p>
            <a:pPr>
              <a:lnSpc>
                <a:spcPct val="80000"/>
              </a:lnSpc>
            </a:pPr>
            <a:endParaRPr lang="ru-RU" sz="1800" dirty="0">
              <a:solidFill>
                <a:srgbClr val="565656"/>
              </a:solidFill>
              <a:latin typeface="Arial" charset="0"/>
            </a:endParaRPr>
          </a:p>
          <a:p>
            <a:pPr marL="0" indent="0">
              <a:buNone/>
            </a:pPr>
            <a:endParaRPr lang="ru-RU" dirty="0" smtClean="0"/>
          </a:p>
        </p:txBody>
      </p:sp>
      <p:sp>
        <p:nvSpPr>
          <p:cNvPr id="7" name="Google Shape;150;p22"/>
          <p:cNvSpPr txBox="1">
            <a:spLocks/>
          </p:cNvSpPr>
          <p:nvPr/>
        </p:nvSpPr>
        <p:spPr>
          <a:xfrm>
            <a:off x="414513" y="1015654"/>
            <a:ext cx="8437387" cy="4603266"/>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ru-RU" sz="1800" spc="150" dirty="0" smtClean="0">
                <a:latin typeface="HelveticaNeueCyr" panose="020B0604020202020204" charset="-52"/>
              </a:rPr>
              <a:t>Объект исследования — выживаемость древесных растений на торфянистых почвах, загрязненных нефтью, при использовании комплексных методов очистки почвы</a:t>
            </a:r>
            <a:br>
              <a:rPr lang="ru-RU" sz="1800" spc="150" dirty="0" smtClean="0">
                <a:latin typeface="HelveticaNeueCyr" panose="020B0604020202020204" charset="-52"/>
              </a:rPr>
            </a:br>
            <a:r>
              <a:rPr lang="ru-RU" sz="1800" spc="150" dirty="0" smtClean="0">
                <a:latin typeface="HelveticaNeueCyr" panose="020B0604020202020204" charset="-52"/>
              </a:rPr>
              <a:t>Предмет исследования — использование древесных хвойных растений, в ремедиации торфянистых почв, загрязненных нефтью с применением гуминовых препаратов. </a:t>
            </a:r>
          </a:p>
          <a:p>
            <a:pPr marL="0" indent="0" algn="ctr">
              <a:buFont typeface="Arial" pitchFamily="34" charset="0"/>
              <a:buNone/>
            </a:pPr>
            <a:r>
              <a:rPr lang="ru-RU" sz="1800" spc="150" dirty="0" smtClean="0">
                <a:latin typeface="HelveticaNeueCyr" panose="020B0604020202020204" charset="-52"/>
              </a:rPr>
              <a:t>Гипотеза — </a:t>
            </a:r>
            <a:r>
              <a:rPr lang="ru-RU" sz="1800" spc="150" dirty="0" err="1" smtClean="0">
                <a:latin typeface="HelveticaNeueCyr" panose="020B0604020202020204" charset="-52"/>
              </a:rPr>
              <a:t>гуматы</a:t>
            </a:r>
            <a:r>
              <a:rPr lang="ru-RU" sz="1800" spc="150" dirty="0" smtClean="0">
                <a:latin typeface="HelveticaNeueCyr" panose="020B0604020202020204" charset="-52"/>
              </a:rPr>
              <a:t> и штаммы грибковых микроорганизмов способствуют улучшению резистентных свойств древесных растений и создают более благоприятные условия для хвойных пород (ель, лиственница, сосна,) на этапе появления всходов и их укоренения. В последствии, древесные растения (ель, лиственница, сосна) смогут выступать в качестве </a:t>
            </a:r>
            <a:r>
              <a:rPr lang="ru-RU" sz="1800" spc="150" dirty="0" err="1" smtClean="0">
                <a:latin typeface="HelveticaNeueCyr" panose="020B0604020202020204" charset="-52"/>
              </a:rPr>
              <a:t>ремедиантов</a:t>
            </a:r>
            <a:r>
              <a:rPr lang="ru-RU" sz="1800" spc="150" dirty="0" smtClean="0">
                <a:latin typeface="HelveticaNeueCyr" panose="020B0604020202020204" charset="-52"/>
              </a:rPr>
              <a:t> при рекультивации </a:t>
            </a:r>
            <a:r>
              <a:rPr lang="ru-RU" sz="1800" spc="150" dirty="0" err="1" smtClean="0">
                <a:latin typeface="HelveticaNeueCyr" panose="020B0604020202020204" charset="-52"/>
              </a:rPr>
              <a:t>нефтезагрязненных</a:t>
            </a:r>
            <a:r>
              <a:rPr lang="ru-RU" sz="1800" spc="150" dirty="0" smtClean="0">
                <a:latin typeface="HelveticaNeueCyr" panose="020B0604020202020204" charset="-52"/>
              </a:rPr>
              <a:t> земель</a:t>
            </a:r>
            <a:endParaRPr lang="ru-RU" sz="1800" spc="150" dirty="0">
              <a:latin typeface="HelveticaNeueCyr" panose="020B0604020202020204" charset="-52"/>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89114715"/>
              </p:ext>
            </p:extLst>
          </p:nvPr>
        </p:nvGraphicFramePr>
        <p:xfrm>
          <a:off x="0" y="4876096"/>
          <a:ext cx="4973652" cy="179388"/>
        </p:xfrm>
        <a:graphic>
          <a:graphicData uri="http://schemas.openxmlformats.org/drawingml/2006/table">
            <a:tbl>
              <a:tblPr firstRow="1" firstCol="1" bandRow="1"/>
              <a:tblGrid>
                <a:gridCol w="3819970">
                  <a:extLst>
                    <a:ext uri="{9D8B030D-6E8A-4147-A177-3AD203B41FA5}">
                      <a16:colId xmlns:a16="http://schemas.microsoft.com/office/drawing/2014/main" xmlns="" val="2559689226"/>
                    </a:ext>
                  </a:extLst>
                </a:gridCol>
                <a:gridCol w="1153682">
                  <a:extLst>
                    <a:ext uri="{9D8B030D-6E8A-4147-A177-3AD203B41FA5}">
                      <a16:colId xmlns:a16="http://schemas.microsoft.com/office/drawing/2014/main" xmlns="" val="135785373"/>
                    </a:ext>
                  </a:extLst>
                </a:gridCol>
              </a:tblGrid>
              <a:tr h="0">
                <a:tc>
                  <a:txBody>
                    <a:bodyPr/>
                    <a:lstStyle/>
                    <a:p>
                      <a:pPr>
                        <a:lnSpc>
                          <a:spcPct val="107000"/>
                        </a:lnSpc>
                        <a:spcAft>
                          <a:spcPts val="0"/>
                        </a:spcAft>
                      </a:pP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Руководитель НИОКР:</a:t>
                      </a:r>
                      <a:r>
                        <a:rPr lang="ru-RU"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err="1" smtClean="0">
                          <a:effectLst/>
                          <a:latin typeface="Calibri" panose="020F0502020204030204" pitchFamily="34" charset="0"/>
                          <a:ea typeface="Calibri" panose="020F0502020204030204" pitchFamily="34" charset="0"/>
                          <a:cs typeface="Times New Roman" panose="02020603050405020304" pitchFamily="18" charset="0"/>
                        </a:rPr>
                        <a:t>к.т.н</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доцент кафедры: «ТУР» Берг В.И.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Подпись</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_______</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306392"/>
                  </a:ext>
                </a:extLst>
              </a:tr>
            </a:tbl>
          </a:graphicData>
        </a:graphic>
      </p:graphicFrame>
    </p:spTree>
    <p:extLst>
      <p:ext uri="{BB962C8B-B14F-4D97-AF65-F5344CB8AC3E}">
        <p14:creationId xmlns:p14="http://schemas.microsoft.com/office/powerpoint/2010/main" val="351929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шаблон ТИУ">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ТИУ</Template>
  <TotalTime>7965</TotalTime>
  <Words>2618</Words>
  <Application>Microsoft Office PowerPoint</Application>
  <PresentationFormat>Экран (16:9)</PresentationFormat>
  <Paragraphs>588</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шаблон ТИУ</vt:lpstr>
      <vt:lpstr>Презентация PowerPoint</vt:lpstr>
      <vt:lpstr>Аннотация</vt:lpstr>
      <vt:lpstr>Цель</vt:lpstr>
      <vt:lpstr>Актуальность</vt:lpstr>
      <vt:lpstr>Задачи</vt:lpstr>
      <vt:lpstr>Календарный план</vt:lpstr>
      <vt:lpstr>Календарный план</vt:lpstr>
      <vt:lpstr>Календарный план</vt:lpstr>
      <vt:lpstr>Объект, предмет и гипотеза НИОКР</vt:lpstr>
      <vt:lpstr>Объект, Методологическая основа и методы исследования</vt:lpstr>
      <vt:lpstr>Динамика рекультивации нефтезагрязненных земель Ханты-Мансийского автономного округа (2011-2016 гг.)</vt:lpstr>
      <vt:lpstr>Аварийность нефтепроводов и площади загрязненных земель в Ханты-Мансийском автономном округе</vt:lpstr>
      <vt:lpstr>Предельно допустимая концентрация нефтепродуктов в почве</vt:lpstr>
      <vt:lpstr>Информационная сноска </vt:lpstr>
      <vt:lpstr>Сущность и новизна НИОКР</vt:lpstr>
      <vt:lpstr>Технический результат НИОКР</vt:lpstr>
      <vt:lpstr>Описание итогового продукта</vt:lpstr>
      <vt:lpstr>Приживаемость лиственницы</vt:lpstr>
      <vt:lpstr>Коммерциализация</vt:lpstr>
      <vt:lpstr>Практическая значимость НИОКР</vt:lpstr>
      <vt:lpstr>Возможности реализации проекта на территории ТО</vt:lpstr>
      <vt:lpstr>Имеющийся задел для НИОКР </vt:lpstr>
      <vt:lpstr>Степень влияния результатов проекта на выполнение показателей ПРОУ и приоритетного проекта «Вузы как центры пространства создания инноваций»  </vt:lpstr>
      <vt:lpstr>Смета проекта:</vt:lpstr>
      <vt:lpstr>Оценка рисков проекта</vt:lpstr>
      <vt:lpstr>Вывод</vt:lpstr>
      <vt:lpstr>Временный научный коллектив</vt:lpstr>
      <vt:lpstr>Временный научный коллектив</vt:lpstr>
      <vt:lpstr>Временный научный коллектив</vt:lpstr>
      <vt:lpstr>Временный научный коллектив</vt:lpstr>
      <vt:lpstr>Задачи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 МОЖЕТ ДАЖЕ В ДВЕ СТРОЧКИ</dc:title>
  <dc:creator>user</dc:creator>
  <cp:lastModifiedBy>Галинский Андрей Александрович</cp:lastModifiedBy>
  <cp:revision>746</cp:revision>
  <cp:lastPrinted>2018-09-13T06:50:36Z</cp:lastPrinted>
  <dcterms:created xsi:type="dcterms:W3CDTF">2016-12-17T11:57:02Z</dcterms:created>
  <dcterms:modified xsi:type="dcterms:W3CDTF">2018-10-03T09:40:48Z</dcterms:modified>
</cp:coreProperties>
</file>