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1" r:id="rId3"/>
    <p:sldId id="373" r:id="rId4"/>
    <p:sldId id="374" r:id="rId5"/>
    <p:sldId id="379" r:id="rId6"/>
    <p:sldId id="380" r:id="rId7"/>
    <p:sldId id="376" r:id="rId8"/>
    <p:sldId id="382" r:id="rId9"/>
    <p:sldId id="383" r:id="rId10"/>
    <p:sldId id="377" r:id="rId11"/>
    <p:sldId id="386" r:id="rId12"/>
    <p:sldId id="387" r:id="rId13"/>
    <p:sldId id="384" r:id="rId14"/>
    <p:sldId id="385" r:id="rId15"/>
    <p:sldId id="389" r:id="rId16"/>
    <p:sldId id="390" r:id="rId17"/>
    <p:sldId id="388" r:id="rId18"/>
    <p:sldId id="365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6957" autoAdjust="0"/>
  </p:normalViewPr>
  <p:slideViewPr>
    <p:cSldViewPr snapToGrid="0">
      <p:cViewPr varScale="1">
        <p:scale>
          <a:sx n="111" d="100"/>
          <a:sy n="111" d="100"/>
        </p:scale>
        <p:origin x="858" y="78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F972E-1972-40B2-A25E-A638C72AD598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233547-ABCB-42BB-98A4-6B5A6CB2B96A}">
      <dgm:prSet phldrT="[Текст]" custT="1"/>
      <dgm:spPr/>
      <dgm:t>
        <a:bodyPr/>
        <a:lstStyle/>
        <a:p>
          <a:r>
            <a:rPr lang="ru-RU" sz="2000" dirty="0" smtClean="0">
              <a:latin typeface="Arial Narrow" panose="020B0606020202030204" pitchFamily="34" charset="0"/>
            </a:rPr>
            <a:t>Транспортное планирование и моделирование</a:t>
          </a:r>
        </a:p>
        <a:p>
          <a:endParaRPr lang="ru-RU" sz="2000" dirty="0" smtClean="0">
            <a:latin typeface="Arial Narrow" panose="020B0606020202030204" pitchFamily="34" charset="0"/>
          </a:endParaRPr>
        </a:p>
        <a:p>
          <a:endParaRPr lang="ru-RU" sz="2400" dirty="0" smtClean="0">
            <a:latin typeface="Arial Narrow" panose="020B0606020202030204" pitchFamily="34" charset="0"/>
          </a:endParaRPr>
        </a:p>
        <a:p>
          <a:endParaRPr lang="ru-RU" sz="2400" dirty="0">
            <a:latin typeface="Arial Narrow" panose="020B0606020202030204" pitchFamily="34" charset="0"/>
          </a:endParaRPr>
        </a:p>
      </dgm:t>
    </dgm:pt>
    <dgm:pt modelId="{B4FB9F06-D839-4530-B886-72323047409C}" type="parTrans" cxnId="{8B72CB8C-9E9F-4925-8B57-B04C1999B228}">
      <dgm:prSet/>
      <dgm:spPr/>
      <dgm:t>
        <a:bodyPr/>
        <a:lstStyle/>
        <a:p>
          <a:endParaRPr lang="ru-RU"/>
        </a:p>
      </dgm:t>
    </dgm:pt>
    <dgm:pt modelId="{C1EF5CC6-67A1-47E1-8904-938DEB552AA6}" type="sibTrans" cxnId="{8B72CB8C-9E9F-4925-8B57-B04C1999B228}">
      <dgm:prSet/>
      <dgm:spPr/>
      <dgm:t>
        <a:bodyPr/>
        <a:lstStyle/>
        <a:p>
          <a:endParaRPr lang="ru-RU"/>
        </a:p>
      </dgm:t>
    </dgm:pt>
    <dgm:pt modelId="{CA6396BD-D60B-4277-AEAF-D9160413240E}">
      <dgm:prSet phldrT="[Текст]" phldr="1" custScaleX="81128" custScaleY="76088" custRadScaleRad="100989" custRadScaleInc="-9126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EFCCD5EE-5480-4301-AC28-BD289E3928A6}" type="parTrans" cxnId="{BE4B7677-B4BA-42FC-B8FA-640104E83E13}">
      <dgm:prSet/>
      <dgm:spPr/>
      <dgm:t>
        <a:bodyPr/>
        <a:lstStyle/>
        <a:p>
          <a:endParaRPr lang="ru-RU"/>
        </a:p>
      </dgm:t>
    </dgm:pt>
    <dgm:pt modelId="{5497FBB3-298C-45D0-BBEC-07BCDB1ADE03}" type="sibTrans" cxnId="{BE4B7677-B4BA-42FC-B8FA-640104E83E13}">
      <dgm:prSet/>
      <dgm:spPr/>
      <dgm:t>
        <a:bodyPr/>
        <a:lstStyle/>
        <a:p>
          <a:endParaRPr lang="ru-RU"/>
        </a:p>
      </dgm:t>
    </dgm:pt>
    <dgm:pt modelId="{1511BC27-2EA0-496E-B3D6-B98427E0C41F}">
      <dgm:prSet phldrT="[Текст]" custScaleX="115284" custScaleY="108596" custLinFactNeighborX="-80417" custLinFactNeighborY="-3048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A2789238-2D95-4E63-B6DE-ED43CE27C519}" type="parTrans" cxnId="{3AE3F326-7082-4596-BD57-1D24444B479A}">
      <dgm:prSet/>
      <dgm:spPr/>
      <dgm:t>
        <a:bodyPr/>
        <a:lstStyle/>
        <a:p>
          <a:endParaRPr lang="ru-RU"/>
        </a:p>
      </dgm:t>
    </dgm:pt>
    <dgm:pt modelId="{4A625932-1ECE-4131-8D65-A7359742482F}" type="sibTrans" cxnId="{3AE3F326-7082-4596-BD57-1D24444B479A}">
      <dgm:prSet/>
      <dgm:spPr/>
      <dgm:t>
        <a:bodyPr/>
        <a:lstStyle/>
        <a:p>
          <a:endParaRPr lang="ru-RU"/>
        </a:p>
      </dgm:t>
    </dgm:pt>
    <dgm:pt modelId="{AAA6C3D8-F747-4211-A102-61F96832F5CE}">
      <dgm:prSet phldrT="[Текст]" custScaleX="115284" custScaleY="108596" custLinFactNeighborX="-80417" custLinFactNeighborY="-3048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94FEF62F-35E9-4F63-AD23-8114B424F7B2}" type="parTrans" cxnId="{D686C5F2-F6F7-454B-8105-C894D4FA15BF}">
      <dgm:prSet/>
      <dgm:spPr/>
      <dgm:t>
        <a:bodyPr/>
        <a:lstStyle/>
        <a:p>
          <a:endParaRPr lang="ru-RU"/>
        </a:p>
      </dgm:t>
    </dgm:pt>
    <dgm:pt modelId="{A3F38175-C2A6-4BF5-9E52-BDC869DBD881}" type="sibTrans" cxnId="{D686C5F2-F6F7-454B-8105-C894D4FA15BF}">
      <dgm:prSet/>
      <dgm:spPr/>
      <dgm:t>
        <a:bodyPr/>
        <a:lstStyle/>
        <a:p>
          <a:endParaRPr lang="ru-RU"/>
        </a:p>
      </dgm:t>
    </dgm:pt>
    <dgm:pt modelId="{900BC504-C547-4DEA-9EE8-3C20461A0DC0}">
      <dgm:prSet phldrT="[Текст]" custScaleX="103249" custScaleY="109025" custRadScaleRad="110120" custRadScaleInc="-161261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718A579-A1AC-44B6-B572-5D2ACB2072F6}" type="parTrans" cxnId="{6284C82D-962E-4816-9FCB-9D77A02EDD9A}">
      <dgm:prSet/>
      <dgm:spPr/>
      <dgm:t>
        <a:bodyPr/>
        <a:lstStyle/>
        <a:p>
          <a:endParaRPr lang="ru-RU"/>
        </a:p>
      </dgm:t>
    </dgm:pt>
    <dgm:pt modelId="{97899619-40EC-440B-A9D2-143B24713CA7}" type="sibTrans" cxnId="{6284C82D-962E-4816-9FCB-9D77A02EDD9A}">
      <dgm:prSet/>
      <dgm:spPr/>
      <dgm:t>
        <a:bodyPr/>
        <a:lstStyle/>
        <a:p>
          <a:endParaRPr lang="ru-RU"/>
        </a:p>
      </dgm:t>
    </dgm:pt>
    <dgm:pt modelId="{75F5DDCD-027B-4453-B464-6DCE5A39902C}">
      <dgm:prSet phldrT="[Текст]" custScaleX="103249" custScaleY="109025" custRadScaleRad="110120" custRadScaleInc="-161261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F3DF909-371F-481D-BA01-CB4E476444D4}" type="parTrans" cxnId="{75904F1C-E1ED-4EE1-A0B0-1E7E90924746}">
      <dgm:prSet/>
      <dgm:spPr/>
      <dgm:t>
        <a:bodyPr/>
        <a:lstStyle/>
        <a:p>
          <a:endParaRPr lang="ru-RU"/>
        </a:p>
      </dgm:t>
    </dgm:pt>
    <dgm:pt modelId="{D64D1ED9-D45A-4C28-9693-749CD0747540}" type="sibTrans" cxnId="{75904F1C-E1ED-4EE1-A0B0-1E7E90924746}">
      <dgm:prSet/>
      <dgm:spPr/>
      <dgm:t>
        <a:bodyPr/>
        <a:lstStyle/>
        <a:p>
          <a:endParaRPr lang="ru-RU"/>
        </a:p>
      </dgm:t>
    </dgm:pt>
    <dgm:pt modelId="{A2E26B95-AC0B-4D94-8D43-ADF2319EA2FC}">
      <dgm:prSet phldrT="[Текст]" custScaleX="110526" custScaleY="107217" custRadScaleRad="248164" custRadScaleInc="50776"/>
      <dgm:spPr/>
      <dgm:t>
        <a:bodyPr/>
        <a:lstStyle/>
        <a:p>
          <a:endParaRPr lang="ru-RU" sz="1800" dirty="0">
            <a:latin typeface="Arial Narrow" panose="020B0606020202030204" pitchFamily="34" charset="0"/>
          </a:endParaRPr>
        </a:p>
      </dgm:t>
    </dgm:pt>
    <dgm:pt modelId="{9964EFCE-E069-4866-8329-38E5C83E5E1F}" type="parTrans" cxnId="{EECE875C-4618-4D0D-9C73-4F5130CCE24C}">
      <dgm:prSet/>
      <dgm:spPr/>
      <dgm:t>
        <a:bodyPr/>
        <a:lstStyle/>
        <a:p>
          <a:endParaRPr lang="ru-RU"/>
        </a:p>
      </dgm:t>
    </dgm:pt>
    <dgm:pt modelId="{CFC13074-12AD-45C3-9F84-AAAF01DAEE4D}" type="sibTrans" cxnId="{EECE875C-4618-4D0D-9C73-4F5130CCE24C}">
      <dgm:prSet/>
      <dgm:spPr/>
      <dgm:t>
        <a:bodyPr/>
        <a:lstStyle/>
        <a:p>
          <a:endParaRPr lang="ru-RU"/>
        </a:p>
      </dgm:t>
    </dgm:pt>
    <dgm:pt modelId="{CF5D57ED-1BAC-4390-9B8D-C89FAF366D7E}">
      <dgm:prSet custT="1"/>
      <dgm:spPr>
        <a:noFill/>
        <a:ln>
          <a:prstDash val="sysDot"/>
        </a:ln>
      </dgm:spPr>
      <dgm:t>
        <a:bodyPr/>
        <a:lstStyle/>
        <a:p>
          <a:r>
            <a:rPr lang="ru-RU" sz="3600" dirty="0" smtClean="0">
              <a:latin typeface="Arial Narrow" panose="020B0606020202030204" pitchFamily="34" charset="0"/>
            </a:rPr>
            <a:t>ТИУ</a:t>
          </a:r>
          <a:endParaRPr lang="ru-RU" sz="3600" dirty="0">
            <a:latin typeface="Arial Narrow" panose="020B0606020202030204" pitchFamily="34" charset="0"/>
          </a:endParaRPr>
        </a:p>
      </dgm:t>
    </dgm:pt>
    <dgm:pt modelId="{A4031975-522E-4B4D-BC94-DDF1F546CE32}" type="parTrans" cxnId="{3D2A8D6A-C98D-439C-BAE9-76BF9712E5A2}">
      <dgm:prSet/>
      <dgm:spPr/>
      <dgm:t>
        <a:bodyPr/>
        <a:lstStyle/>
        <a:p>
          <a:endParaRPr lang="ru-RU"/>
        </a:p>
      </dgm:t>
    </dgm:pt>
    <dgm:pt modelId="{CEEADEF4-298C-4867-9266-873F2C766667}" type="sibTrans" cxnId="{3D2A8D6A-C98D-439C-BAE9-76BF9712E5A2}">
      <dgm:prSet/>
      <dgm:spPr/>
      <dgm:t>
        <a:bodyPr/>
        <a:lstStyle/>
        <a:p>
          <a:endParaRPr lang="ru-RU"/>
        </a:p>
      </dgm:t>
    </dgm:pt>
    <dgm:pt modelId="{F871DF14-2800-400C-9C57-CBF05364B8E6}">
      <dgm:prSet phldrT="[Текст]"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КСОТ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96A844A4-11BE-4DD2-A54E-03F76DD84332}" type="sibTrans" cxnId="{C92DD1BF-CC93-4CEF-8E31-E12CF4575448}">
      <dgm:prSet/>
      <dgm:spPr/>
      <dgm:t>
        <a:bodyPr/>
        <a:lstStyle/>
        <a:p>
          <a:endParaRPr lang="ru-RU"/>
        </a:p>
      </dgm:t>
    </dgm:pt>
    <dgm:pt modelId="{B0FC59C9-7FB6-41FE-9878-06BAEFF831FF}" type="parTrans" cxnId="{C92DD1BF-CC93-4CEF-8E31-E12CF4575448}">
      <dgm:prSet/>
      <dgm:spPr/>
      <dgm:t>
        <a:bodyPr/>
        <a:lstStyle/>
        <a:p>
          <a:endParaRPr lang="ru-RU"/>
        </a:p>
      </dgm:t>
    </dgm:pt>
    <dgm:pt modelId="{23B5AA02-E0E5-4D35-93FC-25A601946741}">
      <dgm:prSet phldrT="[Текст]" custT="1"/>
      <dgm:spPr/>
      <dgm:t>
        <a:bodyPr/>
        <a:lstStyle/>
        <a:p>
          <a:r>
            <a:rPr lang="ru-RU" sz="1100" dirty="0" smtClean="0">
              <a:latin typeface="Arial Narrow" panose="020B0606020202030204" pitchFamily="34" charset="0"/>
            </a:rPr>
            <a:t>Инициативная тематика региона</a:t>
          </a:r>
          <a:endParaRPr lang="ru-RU" sz="1100" dirty="0">
            <a:latin typeface="Arial Narrow" panose="020B0606020202030204" pitchFamily="34" charset="0"/>
          </a:endParaRPr>
        </a:p>
      </dgm:t>
    </dgm:pt>
    <dgm:pt modelId="{18147C08-8EC2-4460-954C-A00CF627EF87}" type="sibTrans" cxnId="{8D0A9DF1-D225-44FB-B05C-E43E01C2EA3D}">
      <dgm:prSet/>
      <dgm:spPr/>
      <dgm:t>
        <a:bodyPr/>
        <a:lstStyle/>
        <a:p>
          <a:endParaRPr lang="ru-RU"/>
        </a:p>
      </dgm:t>
    </dgm:pt>
    <dgm:pt modelId="{E210AF0E-95AA-43EE-8AC4-CCFBD94DEDFE}" type="parTrans" cxnId="{8D0A9DF1-D225-44FB-B05C-E43E01C2EA3D}">
      <dgm:prSet/>
      <dgm:spPr/>
      <dgm:t>
        <a:bodyPr/>
        <a:lstStyle/>
        <a:p>
          <a:endParaRPr lang="ru-RU"/>
        </a:p>
      </dgm:t>
    </dgm:pt>
    <dgm:pt modelId="{19FFE263-8FC6-4B18-991D-001E59509BE4}">
      <dgm:prSet phldrT="[Текст]" custT="1"/>
      <dgm:spPr/>
      <dgm:t>
        <a:bodyPr/>
        <a:lstStyle/>
        <a:p>
          <a:r>
            <a:rPr lang="ru-RU" sz="1100" dirty="0" smtClean="0">
              <a:latin typeface="Arial Narrow" panose="020B0606020202030204" pitchFamily="34" charset="0"/>
            </a:rPr>
            <a:t>ПОДД</a:t>
          </a:r>
          <a:endParaRPr lang="ru-RU" sz="1100" dirty="0">
            <a:latin typeface="Arial Narrow" panose="020B0606020202030204" pitchFamily="34" charset="0"/>
          </a:endParaRPr>
        </a:p>
      </dgm:t>
    </dgm:pt>
    <dgm:pt modelId="{83221825-FF59-4D2C-8618-B552383E1334}" type="sibTrans" cxnId="{B88172BC-C800-4985-9817-96A7102E54A3}">
      <dgm:prSet/>
      <dgm:spPr/>
      <dgm:t>
        <a:bodyPr/>
        <a:lstStyle/>
        <a:p>
          <a:endParaRPr lang="ru-RU"/>
        </a:p>
      </dgm:t>
    </dgm:pt>
    <dgm:pt modelId="{4EF38A60-D9A4-4159-BFBB-C6A77056953B}" type="parTrans" cxnId="{B88172BC-C800-4985-9817-96A7102E54A3}">
      <dgm:prSet/>
      <dgm:spPr/>
      <dgm:t>
        <a:bodyPr/>
        <a:lstStyle/>
        <a:p>
          <a:endParaRPr lang="ru-RU"/>
        </a:p>
      </dgm:t>
    </dgm:pt>
    <dgm:pt modelId="{F98F6020-E33B-40A9-A3E6-50E587DDA9C0}">
      <dgm:prSet phldrT="[Текст]"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КСОДД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E8DA430B-102F-439E-8F9C-A71C5DCD11D1}" type="sibTrans" cxnId="{9AC3016A-1B1A-4C6F-9A62-697937E67333}">
      <dgm:prSet/>
      <dgm:spPr/>
      <dgm:t>
        <a:bodyPr/>
        <a:lstStyle/>
        <a:p>
          <a:endParaRPr lang="ru-RU"/>
        </a:p>
      </dgm:t>
    </dgm:pt>
    <dgm:pt modelId="{FEE7EA2B-8E1E-4545-8352-A756FA5BDCEE}" type="parTrans" cxnId="{9AC3016A-1B1A-4C6F-9A62-697937E67333}">
      <dgm:prSet/>
      <dgm:spPr/>
      <dgm:t>
        <a:bodyPr/>
        <a:lstStyle/>
        <a:p>
          <a:endParaRPr lang="ru-RU"/>
        </a:p>
      </dgm:t>
    </dgm:pt>
    <dgm:pt modelId="{C57D8420-8C57-45C2-8504-3BEAB56811E6}">
      <dgm:prSet phldrT="[Текст]" custT="1"/>
      <dgm:spPr/>
      <dgm:t>
        <a:bodyPr/>
        <a:lstStyle/>
        <a:p>
          <a:r>
            <a:rPr lang="ru-RU" sz="1400" dirty="0" smtClean="0">
              <a:latin typeface="Arial Narrow" panose="020B0606020202030204" pitchFamily="34" charset="0"/>
            </a:rPr>
            <a:t>ПКРТИ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A7704468-B4C5-4039-8183-BD9EEF5AFF03}" type="sibTrans" cxnId="{5FD49A38-DE1E-4496-8C8D-36F5ED550015}">
      <dgm:prSet/>
      <dgm:spPr/>
      <dgm:t>
        <a:bodyPr/>
        <a:lstStyle/>
        <a:p>
          <a:endParaRPr lang="ru-RU"/>
        </a:p>
      </dgm:t>
    </dgm:pt>
    <dgm:pt modelId="{7607CDF3-E5B5-4DE6-B052-D229771D1283}" type="parTrans" cxnId="{5FD49A38-DE1E-4496-8C8D-36F5ED550015}">
      <dgm:prSet/>
      <dgm:spPr/>
      <dgm:t>
        <a:bodyPr/>
        <a:lstStyle/>
        <a:p>
          <a:endParaRPr lang="ru-RU"/>
        </a:p>
      </dgm:t>
    </dgm:pt>
    <dgm:pt modelId="{64EF4BF0-821F-458A-ADE5-A6A520B4614A}" type="pres">
      <dgm:prSet presAssocID="{060F972E-1972-40B2-A25E-A638C72AD59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007A13-2738-4C99-BC1B-89A4932FB8BD}" type="pres">
      <dgm:prSet presAssocID="{060F972E-1972-40B2-A25E-A638C72AD598}" presName="radial" presStyleCnt="0">
        <dgm:presLayoutVars>
          <dgm:animLvl val="ctr"/>
        </dgm:presLayoutVars>
      </dgm:prSet>
      <dgm:spPr/>
    </dgm:pt>
    <dgm:pt modelId="{F1D932FF-04F3-4E6F-BDF1-CFC303258FEC}" type="pres">
      <dgm:prSet presAssocID="{1D233547-ABCB-42BB-98A4-6B5A6CB2B96A}" presName="centerShape" presStyleLbl="vennNode1" presStyleIdx="0" presStyleCnt="7" custScaleX="136611" custScaleY="136623" custLinFactNeighborX="-81005" custLinFactNeighborY="13993"/>
      <dgm:spPr/>
      <dgm:t>
        <a:bodyPr/>
        <a:lstStyle/>
        <a:p>
          <a:endParaRPr lang="ru-RU"/>
        </a:p>
      </dgm:t>
    </dgm:pt>
    <dgm:pt modelId="{EBFE0537-DC20-4756-9941-8B47B82B0A15}" type="pres">
      <dgm:prSet presAssocID="{C57D8420-8C57-45C2-8504-3BEAB56811E6}" presName="node" presStyleLbl="vennNode1" presStyleIdx="1" presStyleCnt="7" custScaleX="75810" custScaleY="71397" custRadScaleRad="152665" custRadScaleInc="-9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C31F7-191D-40F8-9756-3B9AB43A621C}" type="pres">
      <dgm:prSet presAssocID="{F98F6020-E33B-40A9-A3E6-50E587DDA9C0}" presName="node" presStyleLbl="vennNode1" presStyleIdx="2" presStyleCnt="7" custScaleX="70521" custScaleY="74466" custRadScaleRad="96326" custRadScaleInc="-188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6EDD0-57CC-4371-8FC7-3E4B1F97B7D1}" type="pres">
      <dgm:prSet presAssocID="{19FFE263-8FC6-4B18-991D-001E59509BE4}" presName="node" presStyleLbl="vennNode1" presStyleIdx="3" presStyleCnt="7" custScaleX="70345" custScaleY="67295" custRadScaleRad="67320" custRadScaleInc="174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85024-105D-44C6-BA28-17D2382B5FFF}" type="pres">
      <dgm:prSet presAssocID="{CF5D57ED-1BAC-4390-9B8D-C89FAF366D7E}" presName="node" presStyleLbl="vennNode1" presStyleIdx="4" presStyleCnt="7" custAng="0" custScaleX="134546" custScaleY="103496" custRadScaleRad="131181" custRadScaleInc="105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5B8E6-EABD-459F-8B7B-6495ACAF0557}" type="pres">
      <dgm:prSet presAssocID="{23B5AA02-E0E5-4D35-93FC-25A601946741}" presName="node" presStyleLbl="vennNode1" presStyleIdx="5" presStyleCnt="7" custScaleX="100943" custScaleY="76465" custRadScaleRad="120754" custRadScaleInc="-49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D71C-3390-4958-A741-542CA991F96B}" type="pres">
      <dgm:prSet presAssocID="{F871DF14-2800-400C-9C57-CBF05364B8E6}" presName="node" presStyleLbl="vennNode1" presStyleIdx="6" presStyleCnt="7" custScaleX="75360" custScaleY="72623" custRadScaleRad="48348" custRadScaleInc="-27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A9DF1-D225-44FB-B05C-E43E01C2EA3D}" srcId="{1D233547-ABCB-42BB-98A4-6B5A6CB2B96A}" destId="{23B5AA02-E0E5-4D35-93FC-25A601946741}" srcOrd="4" destOrd="0" parTransId="{E210AF0E-95AA-43EE-8AC4-CCFBD94DEDFE}" sibTransId="{18147C08-8EC2-4460-954C-A00CF627EF87}"/>
    <dgm:cxn modelId="{68FFA084-0B9A-479C-800F-669EE50F47AA}" type="presOf" srcId="{C57D8420-8C57-45C2-8504-3BEAB56811E6}" destId="{EBFE0537-DC20-4756-9941-8B47B82B0A15}" srcOrd="0" destOrd="0" presId="urn:microsoft.com/office/officeart/2005/8/layout/radial3"/>
    <dgm:cxn modelId="{D5E62F95-CB4E-43A4-8A89-ED322526CD60}" type="presOf" srcId="{CF5D57ED-1BAC-4390-9B8D-C89FAF366D7E}" destId="{BD285024-105D-44C6-BA28-17D2382B5FFF}" srcOrd="0" destOrd="0" presId="urn:microsoft.com/office/officeart/2005/8/layout/radial3"/>
    <dgm:cxn modelId="{D686C5F2-F6F7-454B-8105-C894D4FA15BF}" srcId="{060F972E-1972-40B2-A25E-A638C72AD598}" destId="{AAA6C3D8-F747-4211-A102-61F96832F5CE}" srcOrd="1" destOrd="0" parTransId="{94FEF62F-35E9-4F63-AD23-8114B424F7B2}" sibTransId="{A3F38175-C2A6-4BF5-9E52-BDC869DBD881}"/>
    <dgm:cxn modelId="{5FD49A38-DE1E-4496-8C8D-36F5ED550015}" srcId="{1D233547-ABCB-42BB-98A4-6B5A6CB2B96A}" destId="{C57D8420-8C57-45C2-8504-3BEAB56811E6}" srcOrd="0" destOrd="0" parTransId="{7607CDF3-E5B5-4DE6-B052-D229771D1283}" sibTransId="{A7704468-B4C5-4039-8183-BD9EEF5AFF03}"/>
    <dgm:cxn modelId="{C02FC1A3-7B4E-42CA-9B53-825273FD1FDF}" type="presOf" srcId="{1D233547-ABCB-42BB-98A4-6B5A6CB2B96A}" destId="{F1D932FF-04F3-4E6F-BDF1-CFC303258FEC}" srcOrd="0" destOrd="0" presId="urn:microsoft.com/office/officeart/2005/8/layout/radial3"/>
    <dgm:cxn modelId="{964CC468-B057-455D-9E90-453760C22AF2}" type="presOf" srcId="{23B5AA02-E0E5-4D35-93FC-25A601946741}" destId="{25E5B8E6-EABD-459F-8B7B-6495ACAF0557}" srcOrd="0" destOrd="0" presId="urn:microsoft.com/office/officeart/2005/8/layout/radial3"/>
    <dgm:cxn modelId="{3D2A8D6A-C98D-439C-BAE9-76BF9712E5A2}" srcId="{1D233547-ABCB-42BB-98A4-6B5A6CB2B96A}" destId="{CF5D57ED-1BAC-4390-9B8D-C89FAF366D7E}" srcOrd="3" destOrd="0" parTransId="{A4031975-522E-4B4D-BC94-DDF1F546CE32}" sibTransId="{CEEADEF4-298C-4867-9266-873F2C766667}"/>
    <dgm:cxn modelId="{C92DD1BF-CC93-4CEF-8E31-E12CF4575448}" srcId="{1D233547-ABCB-42BB-98A4-6B5A6CB2B96A}" destId="{F871DF14-2800-400C-9C57-CBF05364B8E6}" srcOrd="5" destOrd="0" parTransId="{B0FC59C9-7FB6-41FE-9878-06BAEFF831FF}" sibTransId="{96A844A4-11BE-4DD2-A54E-03F76DD84332}"/>
    <dgm:cxn modelId="{CA805760-1871-48E2-8B56-A9100D1DA620}" type="presOf" srcId="{F871DF14-2800-400C-9C57-CBF05364B8E6}" destId="{AFD6D71C-3390-4958-A741-542CA991F96B}" srcOrd="0" destOrd="0" presId="urn:microsoft.com/office/officeart/2005/8/layout/radial3"/>
    <dgm:cxn modelId="{8B72CB8C-9E9F-4925-8B57-B04C1999B228}" srcId="{060F972E-1972-40B2-A25E-A638C72AD598}" destId="{1D233547-ABCB-42BB-98A4-6B5A6CB2B96A}" srcOrd="0" destOrd="0" parTransId="{B4FB9F06-D839-4530-B886-72323047409C}" sibTransId="{C1EF5CC6-67A1-47E1-8904-938DEB552AA6}"/>
    <dgm:cxn modelId="{75904F1C-E1ED-4EE1-A0B0-1E7E90924746}" srcId="{060F972E-1972-40B2-A25E-A638C72AD598}" destId="{75F5DDCD-027B-4453-B464-6DCE5A39902C}" srcOrd="5" destOrd="0" parTransId="{3F3DF909-371F-481D-BA01-CB4E476444D4}" sibTransId="{D64D1ED9-D45A-4C28-9693-749CD0747540}"/>
    <dgm:cxn modelId="{F55DF553-CD6E-4B44-8E1D-A1EAE8284501}" type="presOf" srcId="{060F972E-1972-40B2-A25E-A638C72AD598}" destId="{64EF4BF0-821F-458A-ADE5-A6A520B4614A}" srcOrd="0" destOrd="0" presId="urn:microsoft.com/office/officeart/2005/8/layout/radial3"/>
    <dgm:cxn modelId="{5B5D4C41-83C0-4D7B-8443-F50FCDE28D82}" type="presOf" srcId="{19FFE263-8FC6-4B18-991D-001E59509BE4}" destId="{46B6EDD0-57CC-4371-8FC7-3E4B1F97B7D1}" srcOrd="0" destOrd="0" presId="urn:microsoft.com/office/officeart/2005/8/layout/radial3"/>
    <dgm:cxn modelId="{1376AD63-DE82-476E-A641-25FBAB325E01}" type="presOf" srcId="{F98F6020-E33B-40A9-A3E6-50E587DDA9C0}" destId="{206C31F7-191D-40F8-9756-3B9AB43A621C}" srcOrd="0" destOrd="0" presId="urn:microsoft.com/office/officeart/2005/8/layout/radial3"/>
    <dgm:cxn modelId="{EECE875C-4618-4D0D-9C73-4F5130CCE24C}" srcId="{060F972E-1972-40B2-A25E-A638C72AD598}" destId="{A2E26B95-AC0B-4D94-8D43-ADF2319EA2FC}" srcOrd="6" destOrd="0" parTransId="{9964EFCE-E069-4866-8329-38E5C83E5E1F}" sibTransId="{CFC13074-12AD-45C3-9F84-AAAF01DAEE4D}"/>
    <dgm:cxn modelId="{6284C82D-962E-4816-9FCB-9D77A02EDD9A}" srcId="{060F972E-1972-40B2-A25E-A638C72AD598}" destId="{900BC504-C547-4DEA-9EE8-3C20461A0DC0}" srcOrd="4" destOrd="0" parTransId="{3718A579-A1AC-44B6-B572-5D2ACB2072F6}" sibTransId="{97899619-40EC-440B-A9D2-143B24713CA7}"/>
    <dgm:cxn modelId="{B88172BC-C800-4985-9817-96A7102E54A3}" srcId="{1D233547-ABCB-42BB-98A4-6B5A6CB2B96A}" destId="{19FFE263-8FC6-4B18-991D-001E59509BE4}" srcOrd="2" destOrd="0" parTransId="{4EF38A60-D9A4-4159-BFBB-C6A77056953B}" sibTransId="{83221825-FF59-4D2C-8618-B552383E1334}"/>
    <dgm:cxn modelId="{3AE3F326-7082-4596-BD57-1D24444B479A}" srcId="{060F972E-1972-40B2-A25E-A638C72AD598}" destId="{1511BC27-2EA0-496E-B3D6-B98427E0C41F}" srcOrd="3" destOrd="0" parTransId="{A2789238-2D95-4E63-B6DE-ED43CE27C519}" sibTransId="{4A625932-1ECE-4131-8D65-A7359742482F}"/>
    <dgm:cxn modelId="{9AC3016A-1B1A-4C6F-9A62-697937E67333}" srcId="{1D233547-ABCB-42BB-98A4-6B5A6CB2B96A}" destId="{F98F6020-E33B-40A9-A3E6-50E587DDA9C0}" srcOrd="1" destOrd="0" parTransId="{FEE7EA2B-8E1E-4545-8352-A756FA5BDCEE}" sibTransId="{E8DA430B-102F-439E-8F9C-A71C5DCD11D1}"/>
    <dgm:cxn modelId="{BE4B7677-B4BA-42FC-B8FA-640104E83E13}" srcId="{060F972E-1972-40B2-A25E-A638C72AD598}" destId="{CA6396BD-D60B-4277-AEAF-D9160413240E}" srcOrd="2" destOrd="0" parTransId="{EFCCD5EE-5480-4301-AC28-BD289E3928A6}" sibTransId="{5497FBB3-298C-45D0-BBEC-07BCDB1ADE03}"/>
    <dgm:cxn modelId="{D87F3532-F8AC-43F3-BAEA-F88500834D4A}" type="presParOf" srcId="{64EF4BF0-821F-458A-ADE5-A6A520B4614A}" destId="{73007A13-2738-4C99-BC1B-89A4932FB8BD}" srcOrd="0" destOrd="0" presId="urn:microsoft.com/office/officeart/2005/8/layout/radial3"/>
    <dgm:cxn modelId="{FAC575BA-AECA-4E60-BC7C-3656AE901D45}" type="presParOf" srcId="{73007A13-2738-4C99-BC1B-89A4932FB8BD}" destId="{F1D932FF-04F3-4E6F-BDF1-CFC303258FEC}" srcOrd="0" destOrd="0" presId="urn:microsoft.com/office/officeart/2005/8/layout/radial3"/>
    <dgm:cxn modelId="{DCB575D3-7D91-401A-913E-E23A254F467E}" type="presParOf" srcId="{73007A13-2738-4C99-BC1B-89A4932FB8BD}" destId="{EBFE0537-DC20-4756-9941-8B47B82B0A15}" srcOrd="1" destOrd="0" presId="urn:microsoft.com/office/officeart/2005/8/layout/radial3"/>
    <dgm:cxn modelId="{6059C1D2-B518-4AD8-ADE2-3AD2920A8C62}" type="presParOf" srcId="{73007A13-2738-4C99-BC1B-89A4932FB8BD}" destId="{206C31F7-191D-40F8-9756-3B9AB43A621C}" srcOrd="2" destOrd="0" presId="urn:microsoft.com/office/officeart/2005/8/layout/radial3"/>
    <dgm:cxn modelId="{3B00746E-060F-42A7-93C0-662B46D81ECB}" type="presParOf" srcId="{73007A13-2738-4C99-BC1B-89A4932FB8BD}" destId="{46B6EDD0-57CC-4371-8FC7-3E4B1F97B7D1}" srcOrd="3" destOrd="0" presId="urn:microsoft.com/office/officeart/2005/8/layout/radial3"/>
    <dgm:cxn modelId="{27F44609-3EF6-44A3-8BD3-573E04F67BE6}" type="presParOf" srcId="{73007A13-2738-4C99-BC1B-89A4932FB8BD}" destId="{BD285024-105D-44C6-BA28-17D2382B5FFF}" srcOrd="4" destOrd="0" presId="urn:microsoft.com/office/officeart/2005/8/layout/radial3"/>
    <dgm:cxn modelId="{FB799D66-41AF-4588-8560-C1F6E57617AA}" type="presParOf" srcId="{73007A13-2738-4C99-BC1B-89A4932FB8BD}" destId="{25E5B8E6-EABD-459F-8B7B-6495ACAF0557}" srcOrd="5" destOrd="0" presId="urn:microsoft.com/office/officeart/2005/8/layout/radial3"/>
    <dgm:cxn modelId="{91C7A2F8-869F-4EF9-AA16-DA036D4DF48C}" type="presParOf" srcId="{73007A13-2738-4C99-BC1B-89A4932FB8BD}" destId="{AFD6D71C-3390-4958-A741-542CA991F96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932FF-04F3-4E6F-BDF1-CFC303258FEC}">
      <dsp:nvSpPr>
        <dsp:cNvPr id="0" name=""/>
        <dsp:cNvSpPr/>
      </dsp:nvSpPr>
      <dsp:spPr>
        <a:xfrm>
          <a:off x="542612" y="812483"/>
          <a:ext cx="3079553" cy="30798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 Narrow" panose="020B0606020202030204" pitchFamily="34" charset="0"/>
            </a:rPr>
            <a:t>Транспортное планирование и моделирование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Arial Narrow" panose="020B060602020203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Arial Narrow" panose="020B0606020202030204" pitchFamily="34" charset="0"/>
          </a:endParaRPr>
        </a:p>
      </dsp:txBody>
      <dsp:txXfrm>
        <a:off x="993602" y="1263513"/>
        <a:ext cx="2177573" cy="2177763"/>
      </dsp:txXfrm>
    </dsp:sp>
    <dsp:sp modelId="{EBFE0537-DC20-4756-9941-8B47B82B0A15}">
      <dsp:nvSpPr>
        <dsp:cNvPr id="0" name=""/>
        <dsp:cNvSpPr/>
      </dsp:nvSpPr>
      <dsp:spPr>
        <a:xfrm>
          <a:off x="2189700" y="265130"/>
          <a:ext cx="854473" cy="8047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ПКРТИ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2314835" y="382980"/>
        <a:ext cx="604203" cy="569033"/>
      </dsp:txXfrm>
    </dsp:sp>
    <dsp:sp modelId="{206C31F7-191D-40F8-9756-3B9AB43A621C}">
      <dsp:nvSpPr>
        <dsp:cNvPr id="0" name=""/>
        <dsp:cNvSpPr/>
      </dsp:nvSpPr>
      <dsp:spPr>
        <a:xfrm>
          <a:off x="2933681" y="671248"/>
          <a:ext cx="794859" cy="8393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КСОДД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050085" y="794164"/>
        <a:ext cx="562051" cy="593492"/>
      </dsp:txXfrm>
    </dsp:sp>
    <dsp:sp modelId="{46B6EDD0-57CC-4371-8FC7-3E4B1F97B7D1}">
      <dsp:nvSpPr>
        <dsp:cNvPr id="0" name=""/>
        <dsp:cNvSpPr/>
      </dsp:nvSpPr>
      <dsp:spPr>
        <a:xfrm>
          <a:off x="3370142" y="2265738"/>
          <a:ext cx="792876" cy="7584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Narrow" panose="020B0606020202030204" pitchFamily="34" charset="0"/>
            </a:rPr>
            <a:t>ПОДД</a:t>
          </a:r>
          <a:endParaRPr lang="ru-RU" sz="1100" kern="1200" dirty="0">
            <a:latin typeface="Arial Narrow" panose="020B0606020202030204" pitchFamily="34" charset="0"/>
          </a:endParaRPr>
        </a:p>
      </dsp:txBody>
      <dsp:txXfrm>
        <a:off x="3486256" y="2376817"/>
        <a:ext cx="560648" cy="536340"/>
      </dsp:txXfrm>
    </dsp:sp>
    <dsp:sp modelId="{BD285024-105D-44C6-BA28-17D2382B5FFF}">
      <dsp:nvSpPr>
        <dsp:cNvPr id="0" name=""/>
        <dsp:cNvSpPr/>
      </dsp:nvSpPr>
      <dsp:spPr>
        <a:xfrm>
          <a:off x="1981320" y="2222099"/>
          <a:ext cx="1516501" cy="1166529"/>
        </a:xfrm>
        <a:prstGeom prst="ellipse">
          <a:avLst/>
        </a:prstGeom>
        <a:noFill/>
        <a:ln w="25400" cap="flat" cmpd="sng" algn="ctr">
          <a:solidFill>
            <a:scrgbClr r="0" g="0" b="0"/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Arial Narrow" panose="020B0606020202030204" pitchFamily="34" charset="0"/>
            </a:rPr>
            <a:t>ТИУ</a:t>
          </a:r>
          <a:endParaRPr lang="ru-RU" sz="3600" kern="1200" dirty="0">
            <a:latin typeface="Arial Narrow" panose="020B0606020202030204" pitchFamily="34" charset="0"/>
          </a:endParaRPr>
        </a:p>
      </dsp:txBody>
      <dsp:txXfrm>
        <a:off x="2203406" y="2392933"/>
        <a:ext cx="1072329" cy="824861"/>
      </dsp:txXfrm>
    </dsp:sp>
    <dsp:sp modelId="{25E5B8E6-EABD-459F-8B7B-6495ACAF0557}">
      <dsp:nvSpPr>
        <dsp:cNvPr id="0" name=""/>
        <dsp:cNvSpPr/>
      </dsp:nvSpPr>
      <dsp:spPr>
        <a:xfrm>
          <a:off x="3000685" y="3043034"/>
          <a:ext cx="1137753" cy="8618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 Narrow" panose="020B0606020202030204" pitchFamily="34" charset="0"/>
            </a:rPr>
            <a:t>Инициативная тематика региона</a:t>
          </a:r>
          <a:endParaRPr lang="ru-RU" sz="1100" kern="1200" dirty="0">
            <a:latin typeface="Arial Narrow" panose="020B0606020202030204" pitchFamily="34" charset="0"/>
          </a:endParaRPr>
        </a:p>
      </dsp:txBody>
      <dsp:txXfrm>
        <a:off x="3167305" y="3169250"/>
        <a:ext cx="804513" cy="609424"/>
      </dsp:txXfrm>
    </dsp:sp>
    <dsp:sp modelId="{AFD6D71C-3390-4958-A741-542CA991F96B}">
      <dsp:nvSpPr>
        <dsp:cNvPr id="0" name=""/>
        <dsp:cNvSpPr/>
      </dsp:nvSpPr>
      <dsp:spPr>
        <a:xfrm>
          <a:off x="3346148" y="1365543"/>
          <a:ext cx="849401" cy="8185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 Narrow" panose="020B0606020202030204" pitchFamily="34" charset="0"/>
            </a:rPr>
            <a:t>КСОТ</a:t>
          </a:r>
          <a:endParaRPr lang="ru-RU" sz="1400" kern="1200" dirty="0">
            <a:latin typeface="Arial Narrow" panose="020B0606020202030204" pitchFamily="34" charset="0"/>
          </a:endParaRPr>
        </a:p>
      </dsp:txBody>
      <dsp:txXfrm>
        <a:off x="3470540" y="1485417"/>
        <a:ext cx="600617" cy="578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7135" y="1533356"/>
            <a:ext cx="89297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Создание в ТИУ центра компетенций </a:t>
            </a:r>
            <a:r>
              <a:rPr lang="ru-RU" sz="31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/>
            </a:r>
            <a:br>
              <a:rPr lang="ru-RU" sz="31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31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по транспортному планированию и моделированию</a:t>
            </a: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Тема 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НИОКР: «Разработка методик оценки эффективности мероприятий для документов транспортного планирования (ПКРТИ, КСОДД, КСОТ и ПОДД) с применением имитационного моделирования» </a:t>
            </a:r>
            <a:endParaRPr lang="ru-RU" sz="2000" dirty="0" smtClean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630" y="59868"/>
            <a:ext cx="2938369" cy="15683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36898" y="3943171"/>
            <a:ext cx="2907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Захаров Д.А.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к.т.н., доцент,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Зав. кафедрой «Эксплуатация автомобильного транспорта»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6744" y="284073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207034" y="848431"/>
            <a:ext cx="8842075" cy="410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Захаров Дмитрий Александрович, канд. техн. наук, доцент,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зав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кафедрой «Эксплуатация автомобильного транспорта»;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Ярков Сергей Александрович,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</a:rPr>
              <a:t>канд. техн. наук, доцент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кафедры ЭАТ;</a:t>
            </a:r>
          </a:p>
          <a:p>
            <a:pPr marL="514350" indent="-51435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</a:rPr>
              <a:t>Карманов</a:t>
            </a:r>
            <a:r>
              <a:rPr lang="ru-RU" sz="2300" dirty="0" smtClean="0">
                <a:solidFill>
                  <a:srgbClr val="565656"/>
                </a:solidFill>
                <a:latin typeface="Arial Narrow" panose="020B0606020202030204" pitchFamily="34" charset="0"/>
              </a:rPr>
              <a:t>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</a:rPr>
              <a:t>Дмитрий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Сергеевич, инженер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сектора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инициативных исследований;</a:t>
            </a:r>
          </a:p>
          <a:p>
            <a:pPr marL="514350" indent="-51435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Фадюшин Алексей Александрович,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</a:rPr>
              <a:t>инженер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сектора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</a:rPr>
              <a:t>инициативных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исследований;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ru-RU" sz="23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514350" indent="-51435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Морозов Георгий Николаевич,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</a:rPr>
              <a:t>инженер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/>
            </a:r>
            <a:b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сектора </a:t>
            </a:r>
            <a:r>
              <a:rPr lang="ru-RU" sz="2300" dirty="0">
                <a:solidFill>
                  <a:schemeClr val="tx2"/>
                </a:solidFill>
                <a:latin typeface="Arial Narrow" panose="020B0606020202030204" pitchFamily="34" charset="0"/>
              </a:rPr>
              <a:t>инициативных исследований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;</a:t>
            </a:r>
          </a:p>
          <a:p>
            <a:pPr marL="514350" indent="-51435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Марилов Вячеслав Сергеевич, магистрант 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ИТ</a:t>
            </a:r>
            <a:r>
              <a:rPr lang="ru-RU" sz="23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ru-RU" sz="23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4410" y="284073"/>
            <a:ext cx="7363318" cy="62170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Arial Narrow" pitchFamily="34" charset="0"/>
              </a:rPr>
              <a:t>Реализация </a:t>
            </a:r>
            <a:r>
              <a:rPr lang="ru-RU" sz="2800" b="1" i="1" dirty="0">
                <a:solidFill>
                  <a:schemeClr val="tx2"/>
                </a:solidFill>
                <a:latin typeface="Arial Narrow" pitchFamily="34" charset="0"/>
              </a:rPr>
              <a:t>инновационного проекта </a:t>
            </a:r>
            <a:r>
              <a:rPr lang="ru-RU" sz="28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28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800" b="1" i="1" dirty="0" smtClean="0">
                <a:solidFill>
                  <a:schemeClr val="tx2"/>
                </a:solidFill>
                <a:latin typeface="Arial Narrow" pitchFamily="34" charset="0"/>
              </a:rPr>
              <a:t>на </a:t>
            </a:r>
            <a:r>
              <a:rPr lang="ru-RU" sz="2800" b="1" i="1" dirty="0">
                <a:solidFill>
                  <a:schemeClr val="tx2"/>
                </a:solidFill>
                <a:latin typeface="Arial Narrow" pitchFamily="34" charset="0"/>
              </a:rPr>
              <a:t>территории Тюменской области 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3605842" y="1071676"/>
            <a:ext cx="5357003" cy="3910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Тюменская </a:t>
            </a:r>
            <a:r>
              <a:rPr lang="ru-RU" sz="18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область, ХМАО, ЯНАО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</a:t>
            </a: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. Тюмень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Тобольск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Ялуторовск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Заводоуковск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Ишим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</a:t>
            </a:r>
            <a:r>
              <a:rPr lang="ru-RU" sz="18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Ханты-Мансийск</a:t>
            </a:r>
            <a:endParaRPr lang="ru-RU" sz="1800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</a:t>
            </a:r>
            <a:r>
              <a:rPr lang="ru-RU" sz="18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Салехард		</a:t>
            </a:r>
            <a:endParaRPr lang="ru-RU" sz="1800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</a:t>
            </a:r>
            <a:r>
              <a:rPr lang="ru-RU" sz="18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Сургут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Надым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Нефтеюганск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Ноябрьск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г. </a:t>
            </a:r>
            <a:r>
              <a:rPr lang="ru-RU" sz="18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Нижневартовск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</a:rPr>
              <a:t>г. Новый </a:t>
            </a:r>
            <a:r>
              <a:rPr lang="ru-RU" sz="1800" i="1" dirty="0" smtClean="0">
                <a:solidFill>
                  <a:schemeClr val="tx2"/>
                </a:solidFill>
                <a:latin typeface="Arial Narrow" pitchFamily="34" charset="0"/>
              </a:rPr>
              <a:t>Уренгой 		и </a:t>
            </a:r>
            <a:r>
              <a:rPr lang="ru-RU" sz="1800" i="1" dirty="0">
                <a:solidFill>
                  <a:schemeClr val="tx2"/>
                </a:solidFill>
                <a:latin typeface="Arial Narrow" pitchFamily="34" charset="0"/>
              </a:rPr>
              <a:t>соседние </a:t>
            </a:r>
            <a:r>
              <a:rPr lang="ru-RU" sz="1800" i="1" dirty="0" smtClean="0">
                <a:solidFill>
                  <a:schemeClr val="tx2"/>
                </a:solidFill>
                <a:latin typeface="Arial Narrow" pitchFamily="34" charset="0"/>
              </a:rPr>
              <a:t>регионы</a:t>
            </a:r>
            <a:endParaRPr lang="ru-RU" sz="18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2001"/>
          <a:stretch/>
        </p:blipFill>
        <p:spPr>
          <a:xfrm>
            <a:off x="497436" y="1138687"/>
            <a:ext cx="2812775" cy="384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845287"/>
            <a:ext cx="5181600" cy="2257425"/>
          </a:xfrm>
          <a:prstGeom prst="rect">
            <a:avLst/>
          </a:prstGeom>
        </p:spPr>
      </p:pic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4410" y="284073"/>
            <a:ext cx="7363318" cy="40434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Arial Narrow" pitchFamily="34" charset="0"/>
              </a:rPr>
              <a:t>Методы </a:t>
            </a:r>
            <a:r>
              <a:rPr lang="ru-RU" sz="2800" b="1" i="1" dirty="0">
                <a:solidFill>
                  <a:schemeClr val="tx2"/>
                </a:solidFill>
                <a:latin typeface="Arial Narrow" pitchFamily="34" charset="0"/>
              </a:rPr>
              <a:t>исследования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200250" y="871581"/>
            <a:ext cx="8690439" cy="364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ru-RU" sz="22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В исследовании используется </a:t>
            </a:r>
            <a:r>
              <a:rPr lang="ru-RU" sz="22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имитационное </a:t>
            </a:r>
            <a:r>
              <a:rPr lang="ru-RU" sz="22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моделирование в программных комплексах </a:t>
            </a:r>
            <a:r>
              <a:rPr lang="en-US" sz="22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PTV VISION VISSIM</a:t>
            </a:r>
            <a:r>
              <a:rPr lang="ru-RU" sz="22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, </a:t>
            </a:r>
            <a:r>
              <a:rPr lang="en-US" sz="22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PTV VISION VISUM</a:t>
            </a:r>
            <a:r>
              <a:rPr lang="ru-RU" sz="22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 и </a:t>
            </a:r>
            <a:r>
              <a:rPr lang="en-US" sz="22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LISA</a:t>
            </a:r>
            <a:r>
              <a:rPr lang="en-US" sz="22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+</a:t>
            </a:r>
            <a:endParaRPr lang="ru-RU" i="1" dirty="0" smtClean="0"/>
          </a:p>
        </p:txBody>
      </p:sp>
      <p:pic>
        <p:nvPicPr>
          <p:cNvPr id="9" name="Picture 2" descr="https://pp.userapi.com/c824409/v824409581/18b962/LF5AY6yU9I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3658" r="10651" b="10231"/>
          <a:stretch/>
        </p:blipFill>
        <p:spPr bwMode="auto">
          <a:xfrm>
            <a:off x="-12812" y="2051012"/>
            <a:ext cx="4638143" cy="297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422" y="2013105"/>
            <a:ext cx="4694578" cy="111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4129" y="284073"/>
            <a:ext cx="6805796" cy="559486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Научно-техническая продукция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Заголовок 9"/>
          <p:cNvSpPr txBox="1">
            <a:spLocks/>
          </p:cNvSpPr>
          <p:nvPr/>
        </p:nvSpPr>
        <p:spPr>
          <a:xfrm>
            <a:off x="112144" y="861779"/>
            <a:ext cx="8935816" cy="4150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AutoNum type="arabicPeriod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Транспортная макромодель города Тюмени в ПК </a:t>
            </a:r>
            <a:r>
              <a:rPr lang="en-US" sz="1400" i="1" dirty="0" smtClean="0">
                <a:solidFill>
                  <a:schemeClr val="tx2"/>
                </a:solidFill>
                <a:latin typeface="Arial Narrow" pitchFamily="34" charset="0"/>
              </a:rPr>
              <a:t>PTV VISUM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, на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период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реализации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мероприятий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первого этапа ПКРТИ города Тюмени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sz="1400" i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Транспортная макромодель города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Тюмени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при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формировании единого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парковочного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пространства.</a:t>
            </a:r>
          </a:p>
          <a:p>
            <a:pPr marL="342900" indent="-342900" algn="just">
              <a:buAutoNum type="arabicPeriod"/>
            </a:pP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Транспортная микромодель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г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.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Тюмени в ПК </a:t>
            </a:r>
            <a:r>
              <a:rPr lang="en-US" sz="1400" i="1" dirty="0" smtClean="0">
                <a:solidFill>
                  <a:schemeClr val="tx2"/>
                </a:solidFill>
                <a:latin typeface="Arial Narrow" pitchFamily="34" charset="0"/>
              </a:rPr>
              <a:t>PTV VISSIM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sz="1400" i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Транспортная микромодель при внедрении адаптивного типа управления светофорными объектами по магистральным улицам города Тюмени в том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числе, с функцией приоритета движению общественного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транспорта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sz="1400" i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Транспортная макромодель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города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Тюмени, с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учетом развития в городе автоматизированной системы управлением дорожным движением и единого парковочного пространства на период реализации мероприятий первого этапа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ПКРТИ города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Тюмени.</a:t>
            </a:r>
          </a:p>
          <a:p>
            <a:pPr marL="342900" indent="-342900" algn="just">
              <a:buAutoNum type="arabicPeriod"/>
            </a:pP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Транспортная макромодель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Тюменской области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sz="1400" i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Транспортная макромодель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города Тобольска.</a:t>
            </a:r>
          </a:p>
          <a:p>
            <a:pPr marL="342900" indent="-342900" algn="just">
              <a:buAutoNum type="arabicPeriod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Рекомендации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по корректировке плана мероприятий ПКРТИ города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Тюмени.</a:t>
            </a:r>
          </a:p>
          <a:p>
            <a:pPr marL="342900" indent="-342900" algn="just">
              <a:buAutoNum type="arabicPeriod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Проект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автоматизированной системы управлением дорожным движением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по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магистральным улицам города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Тюмени.</a:t>
            </a:r>
          </a:p>
          <a:p>
            <a:pPr marL="342900" indent="-342900" algn="just">
              <a:buAutoNum type="arabicPeriod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Проекты организации дорожного движения при создании полосы для маршрутных транспортных средств по магистральным улицам города Тюмени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sz="1400" i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Математические модели влияния параметров транспортной инфраструктуры на дорожное движение. </a:t>
            </a:r>
          </a:p>
          <a:p>
            <a:pPr marL="342900" indent="-342900" algn="just">
              <a:buAutoNum type="arabicPeriod"/>
            </a:pP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Методика оценки эффективности реализации мероприятий для документов транспортного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планирования (ПКРТИ</a:t>
            </a:r>
            <a:r>
              <a:rPr lang="ru-RU" sz="1400" i="1" dirty="0">
                <a:solidFill>
                  <a:schemeClr val="tx2"/>
                </a:solidFill>
                <a:latin typeface="Arial Narrow" panose="020B0606020202030204" pitchFamily="34" charset="0"/>
              </a:rPr>
              <a:t>, КСОДД, КСОТ и </a:t>
            </a:r>
            <a:r>
              <a:rPr lang="ru-RU" sz="14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ПОДД).</a:t>
            </a:r>
            <a:endParaRPr lang="ru-RU" sz="14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4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4409" y="284073"/>
            <a:ext cx="7346066" cy="559486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chemeClr val="tx2"/>
                </a:solidFill>
                <a:latin typeface="Arial Narrow" pitchFamily="34" charset="0"/>
              </a:rPr>
              <a:t>Потенциал </a:t>
            </a:r>
            <a:r>
              <a:rPr lang="ru-RU" sz="2600" b="1" i="1" dirty="0">
                <a:solidFill>
                  <a:schemeClr val="tx2"/>
                </a:solidFill>
                <a:latin typeface="Arial Narrow" pitchFamily="34" charset="0"/>
              </a:rPr>
              <a:t>коммерциализации научного </a:t>
            </a:r>
            <a:r>
              <a:rPr lang="ru-RU" sz="2600" b="1" i="1" dirty="0" smtClean="0">
                <a:solidFill>
                  <a:schemeClr val="tx2"/>
                </a:solidFill>
                <a:latin typeface="Arial Narrow" pitchFamily="34" charset="0"/>
              </a:rPr>
              <a:t>проекта</a:t>
            </a:r>
            <a:endParaRPr lang="ru-RU" sz="2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198407" y="825338"/>
            <a:ext cx="8885207" cy="4277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В соответствии с п.5.1 ст. 26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Градостроительному кодексу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РФ от 29.12.2004 № 190-ФЗ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ПКРТИ поселений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, городских округов  разрабатываются органами местного самоуправления поселений, городских округов и подлежат утверждению органами местного самоуправления таких поселений, городских округов в шестимесячный срок с даты утверждения генеральных планов соответствующих поселений, городских округов. </a:t>
            </a:r>
            <a:endParaRPr lang="ru-RU" sz="1400" i="1" dirty="0" smtClean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400" i="1" dirty="0" smtClean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На основе полученных методик возможна разработка рекомендаций по внедрению в ПКРТИ, КСОДД, КСОТ и ПОДД с: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обеспечением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устойчивого функционирования транспортной инфраструктуры;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обеспечением надлежащей скорости, безопасности комфортабельных пассажирских перевозок;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обеспечением безопасности дорожного движения и перевозок;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обеспечением доступности объектов трудового и культурно-бытового тяготения;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обеспечением системы грузовой логистики;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улучшением экологического состояния окружающей среды;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экономией бюджетных средств за счет применения программно-целевого подхода.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endParaRPr lang="ru-RU" sz="1400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6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В институте дополнительного образования ТИУ разработана программа повышения квалификации «Транспортное моделирование</a:t>
            </a:r>
            <a:r>
              <a:rPr lang="ru-RU" sz="16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».</a:t>
            </a:r>
            <a:endParaRPr lang="ru-RU" sz="1600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311132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FC457E7A-3699-4D4C-BB85-9E578C12669D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4410" y="284073"/>
            <a:ext cx="7363318" cy="404343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Arial Narrow" pitchFamily="34" charset="0"/>
              </a:rPr>
              <a:t>Практическая значимость </a:t>
            </a:r>
            <a:r>
              <a:rPr lang="ru-RU" sz="2800" b="1" i="1" dirty="0" smtClean="0">
                <a:solidFill>
                  <a:schemeClr val="tx2"/>
                </a:solidFill>
                <a:latin typeface="Arial Narrow" pitchFamily="34" charset="0"/>
              </a:rPr>
              <a:t>исследования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Объект 2"/>
          <p:cNvSpPr>
            <a:spLocks noGrp="1"/>
          </p:cNvSpPr>
          <p:nvPr/>
        </p:nvSpPr>
        <p:spPr>
          <a:xfrm>
            <a:off x="124410" y="835847"/>
            <a:ext cx="8732203" cy="4055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3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Методики </a:t>
            </a:r>
            <a:r>
              <a:rPr lang="ru-RU" sz="2300" i="1" dirty="0">
                <a:solidFill>
                  <a:schemeClr val="tx2"/>
                </a:solidFill>
                <a:latin typeface="Arial Narrow" panose="020B0606020202030204" pitchFamily="34" charset="0"/>
              </a:rPr>
              <a:t>оценки эффективности мероприятий </a:t>
            </a:r>
            <a:r>
              <a:rPr lang="ru-RU" sz="23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разрабатываются на основе математических моделей параметров дорожного движения от параметров транспортной инфраструктуры.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3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Разработанные методики </a:t>
            </a:r>
            <a:r>
              <a:rPr lang="ru-RU" sz="2300" i="1" dirty="0">
                <a:solidFill>
                  <a:schemeClr val="tx2"/>
                </a:solidFill>
                <a:latin typeface="Arial Narrow" panose="020B0606020202030204" pitchFamily="34" charset="0"/>
              </a:rPr>
              <a:t>оценки эффективности мероприятий </a:t>
            </a:r>
            <a:r>
              <a:rPr lang="ru-RU" sz="23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будут применяться при разработке, актуализации документов транспортного планирования (ПКРТИ, КСОДД, КСОТ и ПОДД).</a:t>
            </a:r>
          </a:p>
          <a:p>
            <a:pPr marL="180975" indent="-180975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3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Методики </a:t>
            </a:r>
            <a:r>
              <a:rPr lang="ru-RU" sz="2300" i="1" dirty="0">
                <a:solidFill>
                  <a:schemeClr val="tx2"/>
                </a:solidFill>
                <a:latin typeface="Arial Narrow" panose="020B0606020202030204" pitchFamily="34" charset="0"/>
              </a:rPr>
              <a:t>оценки эффективности актуальны для органов </a:t>
            </a:r>
            <a:r>
              <a:rPr lang="ru-RU" sz="23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муниципальной, государственной </a:t>
            </a:r>
            <a:r>
              <a:rPr lang="ru-RU" sz="2300" i="1" dirty="0">
                <a:solidFill>
                  <a:schemeClr val="tx2"/>
                </a:solidFill>
                <a:latin typeface="Arial Narrow" panose="020B0606020202030204" pitchFamily="34" charset="0"/>
              </a:rPr>
              <a:t>власти </a:t>
            </a:r>
            <a:r>
              <a:rPr lang="ru-RU" sz="23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при </a:t>
            </a:r>
            <a:r>
              <a:rPr lang="ru-RU" sz="2300" i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предпроектном</a:t>
            </a:r>
            <a:r>
              <a:rPr lang="ru-RU" sz="23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300" i="1" dirty="0">
                <a:solidFill>
                  <a:schemeClr val="tx2"/>
                </a:solidFill>
                <a:latin typeface="Arial Narrow" panose="020B0606020202030204" pitchFamily="34" charset="0"/>
              </a:rPr>
              <a:t>обосновании, на этапе принятия </a:t>
            </a:r>
            <a:r>
              <a:rPr lang="ru-RU" sz="23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решения, </a:t>
            </a:r>
            <a:r>
              <a:rPr lang="ru-RU" sz="2300" i="1" dirty="0">
                <a:solidFill>
                  <a:schemeClr val="tx2"/>
                </a:solidFill>
                <a:latin typeface="Arial Narrow" panose="020B0606020202030204" pitchFamily="34" charset="0"/>
              </a:rPr>
              <a:t>при реализации </a:t>
            </a:r>
            <a:r>
              <a:rPr lang="ru-RU" sz="2300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мероприятий направленных на повышении качества транспортного обслуживания населения.</a:t>
            </a:r>
            <a:endParaRPr lang="ru-RU" sz="2300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5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4410" y="284073"/>
            <a:ext cx="7363318" cy="40434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Arial Narrow" pitchFamily="34" charset="0"/>
              </a:rPr>
              <a:t>Объект и предмет исследования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354128" y="1017918"/>
            <a:ext cx="8249602" cy="365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</a:pPr>
            <a:r>
              <a:rPr lang="ru-RU" b="1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Объектом исследования </a:t>
            </a:r>
            <a:r>
              <a:rPr lang="ru-RU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является</a:t>
            </a:r>
            <a:r>
              <a:rPr lang="ru-RU" b="1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процесс дорожного движения в населенных пунктах</a:t>
            </a:r>
            <a:r>
              <a:rPr lang="ru-RU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ru-RU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b="1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Предметом </a:t>
            </a:r>
            <a:r>
              <a:rPr lang="ru-RU" b="1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исследования </a:t>
            </a:r>
            <a:r>
              <a:rPr lang="ru-RU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является</a:t>
            </a:r>
            <a:r>
              <a:rPr lang="ru-RU" b="1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дорожное движения при </a:t>
            </a:r>
            <a:r>
              <a:rPr lang="ru-RU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реализации мероприятий </a:t>
            </a:r>
            <a:r>
              <a:rPr lang="ru-RU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(внедрение полосы для маршрутных транспортных средств, создание АСУДД, </a:t>
            </a:r>
            <a:r>
              <a:rPr lang="ru-RU" i="1" dirty="0">
                <a:solidFill>
                  <a:schemeClr val="tx2"/>
                </a:solidFill>
                <a:latin typeface="Arial Narrow" pitchFamily="34" charset="0"/>
              </a:rPr>
              <a:t>создания единого парковочного </a:t>
            </a:r>
            <a:r>
              <a:rPr lang="ru-RU" i="1" dirty="0" smtClean="0">
                <a:solidFill>
                  <a:schemeClr val="tx2"/>
                </a:solidFill>
                <a:latin typeface="Arial Narrow" pitchFamily="34" charset="0"/>
              </a:rPr>
              <a:t>пространства и др.</a:t>
            </a:r>
            <a:r>
              <a:rPr lang="ru-RU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).</a:t>
            </a:r>
            <a:endParaRPr lang="ru-RU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400" b="1" spc="-2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4410" y="284073"/>
            <a:ext cx="7363318" cy="404343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latin typeface="Arial Narrow" pitchFamily="34" charset="0"/>
              </a:rPr>
              <a:t>Новизна исследования</a:t>
            </a:r>
            <a:endParaRPr lang="ru-RU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254481" y="757424"/>
            <a:ext cx="8635039" cy="441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Зависимость параметров дорожного движения от параметров полосы для маршрутных транспортных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средств…;</a:t>
            </a:r>
            <a:endParaRPr lang="ru-RU" sz="2000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Зависимость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параметров дорожного движения от параметров остановочного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пункта…;</a:t>
            </a:r>
            <a:endParaRPr lang="ru-RU" sz="2000" i="1" dirty="0">
              <a:solidFill>
                <a:schemeClr val="tx2"/>
              </a:solidFill>
              <a:latin typeface="Arial Narrow" pitchFamily="34" charset="0"/>
              <a:ea typeface="+mj-ea"/>
              <a:cs typeface="+mj-cs"/>
            </a:endParaRP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Зависимость </a:t>
            </a: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параметров дорожного движения от параметров автоматизированной системы управлением приоритетом движения общественного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транспорта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…;</a:t>
            </a:r>
            <a:endParaRPr lang="ru-RU" sz="2000" dirty="0"/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sz="2000" i="1" dirty="0">
                <a:solidFill>
                  <a:schemeClr val="tx2"/>
                </a:solidFill>
                <a:latin typeface="Arial Narrow" pitchFamily="34" charset="0"/>
              </a:rPr>
              <a:t>Зависимость параметров дорожного движения от </a:t>
            </a: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режимов работы светофорных объектов…;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endParaRPr lang="ru-RU" sz="1400" i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ru-RU" sz="2000" i="1" dirty="0" smtClean="0">
                <a:solidFill>
                  <a:schemeClr val="tx2"/>
                </a:solidFill>
                <a:latin typeface="Arial Narrow" pitchFamily="34" charset="0"/>
              </a:rPr>
              <a:t> … при различном транспортном спросе (интенсивность движения индивидуального транспорта, интенсивность движения общественного транспорта, пассажиропоток, параметры пешеходного движения, параметры велосипедного потока).</a:t>
            </a:r>
            <a:endParaRPr lang="ru-RU" sz="20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3752" y="3944214"/>
            <a:ext cx="1662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52227" y="2946328"/>
            <a:ext cx="31917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Захаров Дмитрий Александрович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Зав. кафедрой «Эксплуатация автомобильного транспорта»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Телефон: 8 908 874 62 52,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-mail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zaharovda@tyuiu.ru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90578" y="660894"/>
            <a:ext cx="8911087" cy="4517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-85725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Тема НИОКР: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«Разработка методик оценки эффективности мероприятий для документов транспортного планирования (ПКРТИ, КСОДД, КСОТ и ПОДД) с применением имитационного моделирования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».</a:t>
            </a:r>
          </a:p>
          <a:p>
            <a:pPr marL="85725" indent="-85725" algn="just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ru-RU" sz="1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85725" indent="-85725" algn="just">
              <a:lnSpc>
                <a:spcPct val="11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Аннотация проекта: 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работе 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приведены математические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модели параметров дорожного движения 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(средние скорость движения и время задержки) и методика оценки эффективности реализации мероприятий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для документов транспортного планирования. Применение 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методики позволяет определить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параметры дорожного движения и оценить эффективность мероприятий в рамках ПКРТИ, КСОДД, КСОТ и ПОДД без имитационного 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моделирования,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большого количества вариантов (сценариев) 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для конкретных участков улично-дорожной сети. Это позволяет снизить трудоемкость проведения работ при разработке макромодели города, не прибегая к микромоделированию. В методике будут приведены типизации эффективных решений для наиболее распространённых характеристик и типов планировки улично-дорожной сети. </a:t>
            </a:r>
          </a:p>
          <a:p>
            <a:pPr marL="85725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В работе представлена апробированная технология создания модели города (на микроуровне, т.е. с детализацией до отдельного транспортного средства и пешехода) на основе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преобразования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макромодели в микромодель города с импортом технологий адаптивного управлением светофорными объектами (ИТС, АСУДД). Разработка такой модели позволяет оценить влияние любых градостроительных, планировочных, организационно-управленческих, технических и технологических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мероприятий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(создание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полос для маршрутных транспортных средств, внедрение 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АСУДД, введение платных парковок и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пр.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 на транспортную систему города в целом и на отдельные участки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улично-дорожной сети</a:t>
            </a: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Общая продолжительность выполнения </a:t>
            </a:r>
            <a:r>
              <a:rPr lang="ru-RU" sz="1400" dirty="0">
                <a:solidFill>
                  <a:schemeClr val="tx2"/>
                </a:solidFill>
                <a:latin typeface="Arial Narrow" panose="020B0606020202030204" pitchFamily="34" charset="0"/>
              </a:rPr>
              <a:t>НИОКР </a:t>
            </a:r>
            <a:r>
              <a:rPr lang="ru-RU" sz="1400" u="sng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24 месяца.</a:t>
            </a:r>
            <a:endParaRPr lang="ru-RU" sz="1400" u="sng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>
                <a:latin typeface="Arial Narrow" panose="020B0606020202030204" pitchFamily="34" charset="0"/>
              </a:rPr>
              <a:pPr/>
              <a:t>3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120770"/>
            <a:ext cx="7651630" cy="905773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latin typeface="Arial Narrow" panose="020B060602020203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7854475"/>
              </p:ext>
            </p:extLst>
          </p:nvPr>
        </p:nvGraphicFramePr>
        <p:xfrm>
          <a:off x="92015" y="901790"/>
          <a:ext cx="875005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84198" y="1048007"/>
            <a:ext cx="5694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НИР по разработке ПКРТИ г. Тюмени (13.5 млн руб., 2016 г.)</a:t>
            </a:r>
          </a:p>
          <a:p>
            <a:r>
              <a:rPr lang="ru-RU" sz="1600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НИР по разработке ПКРТИ и ПКРСИ г. Тобольск (6 млн руб., 2017 г.)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3226" y="1923458"/>
            <a:ext cx="439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КСОДД и КСОТ г. Тюмени (10 млн руб., 2018 г.)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8317" y="4222629"/>
            <a:ext cx="492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Разработка концепции управления транспортным </a:t>
            </a:r>
          </a:p>
          <a:p>
            <a:r>
              <a:rPr lang="ru-RU" sz="1600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спросом на территории г. Тюмени (11.5 млн руб., 2018 г.)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0464" y="3378762"/>
            <a:ext cx="4047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ПОДД г. Тюмени (16 млн руб., 2016-2018 г.)</a:t>
            </a:r>
          </a:p>
          <a:p>
            <a:r>
              <a:rPr lang="ru-RU" dirty="0">
                <a:solidFill>
                  <a:schemeClr val="tx2"/>
                </a:solidFill>
                <a:latin typeface="Arial Narrow" pitchFamily="34" charset="0"/>
                <a:ea typeface="+mj-ea"/>
                <a:cs typeface="+mj-cs"/>
              </a:rPr>
              <a:t>ПОДД г. Тобольска (1 млн руб., 2017 г.)</a:t>
            </a:r>
          </a:p>
        </p:txBody>
      </p:sp>
      <p:sp>
        <p:nvSpPr>
          <p:cNvPr id="4" name="Выноска 1 3"/>
          <p:cNvSpPr/>
          <p:nvPr/>
        </p:nvSpPr>
        <p:spPr>
          <a:xfrm>
            <a:off x="108346" y="4334497"/>
            <a:ext cx="1997688" cy="601189"/>
          </a:xfrm>
          <a:prstGeom prst="borderCallout1">
            <a:avLst>
              <a:gd name="adj1" fmla="val 51753"/>
              <a:gd name="adj2" fmla="val 100054"/>
              <a:gd name="adj3" fmla="val -13770"/>
              <a:gd name="adj4" fmla="val 11884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4 ППС, 3 инженера, 4 студента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Заголовок 9"/>
          <p:cNvSpPr txBox="1">
            <a:spLocks/>
          </p:cNvSpPr>
          <p:nvPr/>
        </p:nvSpPr>
        <p:spPr>
          <a:xfrm>
            <a:off x="414513" y="316011"/>
            <a:ext cx="1078303" cy="566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Цель:</a:t>
            </a:r>
            <a:endParaRPr lang="ru-RU" sz="24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xfrm>
            <a:off x="148245" y="882462"/>
            <a:ext cx="8721752" cy="3065174"/>
          </a:xfrm>
        </p:spPr>
        <p:txBody>
          <a:bodyPr>
            <a:normAutofit/>
          </a:bodyPr>
          <a:lstStyle/>
          <a:p>
            <a:r>
              <a:rPr lang="ru-RU" sz="2800" i="1" dirty="0">
                <a:solidFill>
                  <a:schemeClr val="tx2"/>
                </a:solidFill>
                <a:latin typeface="Arial Narrow" pitchFamily="34" charset="0"/>
              </a:rPr>
              <a:t>Качественный рост показателей ПРОУ (доход от хоздоговорной деятельности, публикационная активность и др.), за счет синергетического эффекта от </a:t>
            </a:r>
            <a:r>
              <a:rPr lang="ru-RU" sz="2800" i="1" dirty="0" smtClean="0">
                <a:solidFill>
                  <a:schemeClr val="tx2"/>
                </a:solidFill>
                <a:latin typeface="Arial Narrow" pitchFamily="34" charset="0"/>
              </a:rPr>
              <a:t>внедрения результатов НИР в ТИУ хоздоговорную </a:t>
            </a:r>
            <a:br>
              <a:rPr lang="ru-RU" sz="2800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800" i="1" dirty="0" smtClean="0">
                <a:solidFill>
                  <a:schemeClr val="tx2"/>
                </a:solidFill>
                <a:latin typeface="Arial Narrow" pitchFamily="34" charset="0"/>
              </a:rPr>
              <a:t>и экспертную деятельность в </a:t>
            </a:r>
            <a:r>
              <a:rPr lang="ru-RU" sz="2800" i="1" dirty="0">
                <a:solidFill>
                  <a:schemeClr val="tx2"/>
                </a:solidFill>
                <a:latin typeface="Arial Narrow" pitchFamily="34" charset="0"/>
              </a:rPr>
              <a:t>сфере транспортного планирования и моделирования</a:t>
            </a:r>
            <a:r>
              <a:rPr lang="ru-RU" sz="2800" i="1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414513" y="214324"/>
            <a:ext cx="1078303" cy="566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i="1" dirty="0">
                <a:solidFill>
                  <a:schemeClr val="tx2"/>
                </a:solidFill>
                <a:latin typeface="Arial Narrow" pitchFamily="34" charset="0"/>
              </a:rPr>
              <a:t>Задачи:</a:t>
            </a: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282177" y="717991"/>
            <a:ext cx="8453887" cy="4218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200" i="1" dirty="0">
                <a:solidFill>
                  <a:schemeClr val="tx2"/>
                </a:solidFill>
                <a:latin typeface="Arial Narrow" pitchFamily="34" charset="0"/>
              </a:rPr>
              <a:t>1. Актуализация научно-исследовательской повестки НИР и НИРС в структурных подразделениях университета в соответствии с потребностями рынка НИОКР и проектных работ ПКРТИ, КСОДД, КСОТ, ПОДД, «Умный город», ИТС и других инициативных тематик;</a:t>
            </a:r>
          </a:p>
          <a:p>
            <a:pPr algn="just"/>
            <a:r>
              <a:rPr lang="ru-RU" sz="2200" i="1" dirty="0">
                <a:solidFill>
                  <a:schemeClr val="tx2"/>
                </a:solidFill>
                <a:latin typeface="Arial Narrow" pitchFamily="34" charset="0"/>
              </a:rPr>
              <a:t>2. Трансформация результатов НИР и НИРС в технологии, промышленные образцы и другие «готовые продукты» для увеличения внебюджетного дохода ТИУ;</a:t>
            </a:r>
          </a:p>
          <a:p>
            <a:pPr algn="just"/>
            <a:r>
              <a:rPr lang="ru-RU" sz="2200" i="1" dirty="0">
                <a:solidFill>
                  <a:schemeClr val="tx2"/>
                </a:solidFill>
                <a:latin typeface="Arial Narrow" pitchFamily="34" charset="0"/>
              </a:rPr>
              <a:t>3. Создание инфраструктуры для реализации дополнительных образовательных </a:t>
            </a:r>
            <a:r>
              <a:rPr lang="ru-RU" sz="2200" i="1" dirty="0" smtClean="0">
                <a:solidFill>
                  <a:schemeClr val="tx2"/>
                </a:solidFill>
                <a:latin typeface="Arial Narrow" pitchFamily="34" charset="0"/>
              </a:rPr>
              <a:t>услуг и экспертиз (для </a:t>
            </a:r>
            <a:r>
              <a:rPr lang="ru-RU" sz="2200" i="1" dirty="0">
                <a:solidFill>
                  <a:schemeClr val="tx2"/>
                </a:solidFill>
                <a:latin typeface="Arial Narrow" pitchFamily="34" charset="0"/>
              </a:rPr>
              <a:t>внешних потребителей) и проектной деятельности (студенты ТИУ);</a:t>
            </a:r>
          </a:p>
          <a:p>
            <a:pPr algn="just"/>
            <a:r>
              <a:rPr lang="ru-RU" sz="2200" i="1" dirty="0">
                <a:solidFill>
                  <a:schemeClr val="tx2"/>
                </a:solidFill>
                <a:latin typeface="Arial Narrow" pitchFamily="34" charset="0"/>
              </a:rPr>
              <a:t>4. Создание центра компетенций в сфере транспортного планирования и моделирования.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5258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414513" y="214324"/>
            <a:ext cx="2206767" cy="566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i="1" dirty="0" smtClean="0">
                <a:solidFill>
                  <a:schemeClr val="tx2"/>
                </a:solidFill>
                <a:latin typeface="Arial Narrow" pitchFamily="34" charset="0"/>
              </a:rPr>
              <a:t>Мероприятия:</a:t>
            </a:r>
            <a:endParaRPr lang="ru-RU" sz="2000" i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86264" y="651947"/>
            <a:ext cx="8935816" cy="4385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1. Корректировка (калибровка) транспортной макромодели города Тюмени в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программном комплексе </a:t>
            </a:r>
            <a:r>
              <a:rPr lang="en-US" sz="1400" i="1" dirty="0">
                <a:solidFill>
                  <a:schemeClr val="tx2"/>
                </a:solidFill>
                <a:latin typeface="Arial Narrow" pitchFamily="34" charset="0"/>
              </a:rPr>
              <a:t>PTV </a:t>
            </a:r>
            <a:r>
              <a:rPr lang="en-US" sz="1400" i="1" dirty="0" smtClean="0">
                <a:solidFill>
                  <a:schemeClr val="tx2"/>
                </a:solidFill>
                <a:latin typeface="Arial Narrow" pitchFamily="34" charset="0"/>
              </a:rPr>
              <a:t>VISUM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 с актуализацией схем организации движения, режимов работы светофорных объектов на настоящий момент и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на период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реализации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мероприятий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первого этапа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(до 2022 г.) Программы комплексного развития транспортной инфраструктуры (далее – ПКРТИ) города Тюмени;</a:t>
            </a:r>
            <a:endParaRPr lang="ru-RU" sz="1400" i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just"/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2.</a:t>
            </a: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Оценка изменений спроса на виды перемещений и виды транспорта при реализации комплекса мероприятий предусмотренных первым этапом ПКРТИ города Тюмени с учетом создания единого парковочного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пространства;</a:t>
            </a:r>
          </a:p>
          <a:p>
            <a:pPr algn="just"/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3. Оценка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изменения количества выбросов вредных веществ с отработавшими газами автомобилей  при реализации комплекса мероприятий предусмотренных первым этапом ПКРТИ города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Тюмени;</a:t>
            </a:r>
          </a:p>
          <a:p>
            <a:pPr algn="just"/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4.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Создание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транспортной модели г. Тюмени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в ПК </a:t>
            </a:r>
            <a:r>
              <a:rPr lang="en-US" sz="1400" i="1" dirty="0" smtClean="0">
                <a:solidFill>
                  <a:schemeClr val="tx2"/>
                </a:solidFill>
                <a:latin typeface="Arial Narrow" pitchFamily="34" charset="0"/>
              </a:rPr>
              <a:t>PTV VISSIM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 (детализации до отдельных транспортных средств и пешеходов)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на основе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преобразования транспортной макромодели города Тюмени;</a:t>
            </a:r>
          </a:p>
          <a:p>
            <a:pPr algn="just"/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5. Оценка изменения параметров дорожного движения при внедрении адаптивного типа управления светофорными объектами по магистральным улицам города Тюмени в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ПК </a:t>
            </a:r>
            <a:r>
              <a:rPr lang="en-US" sz="1400" i="1" dirty="0" smtClean="0">
                <a:solidFill>
                  <a:schemeClr val="tx2"/>
                </a:solidFill>
                <a:latin typeface="Arial Narrow" pitchFamily="34" charset="0"/>
              </a:rPr>
              <a:t>LISA+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, в том числе, с функцией приоритета движению общественного транспорта;</a:t>
            </a:r>
          </a:p>
          <a:p>
            <a:pPr algn="just"/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6.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Создание транспортной микромодели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города Тюмени с адаптивным типом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управления светофорными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объектами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 (разработанными в ПК </a:t>
            </a:r>
            <a:r>
              <a:rPr lang="en-US" sz="1400" i="1" dirty="0">
                <a:solidFill>
                  <a:schemeClr val="tx2"/>
                </a:solidFill>
                <a:latin typeface="Arial Narrow" pitchFamily="34" charset="0"/>
              </a:rPr>
              <a:t>LISA+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)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по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магистральным улицам города Тюмени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 в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ПК </a:t>
            </a:r>
            <a:r>
              <a:rPr lang="en-US" sz="1400" i="1" dirty="0" smtClean="0">
                <a:solidFill>
                  <a:schemeClr val="tx2"/>
                </a:solidFill>
                <a:latin typeface="Arial Narrow" pitchFamily="34" charset="0"/>
              </a:rPr>
              <a:t>PTV VISSIM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 и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оценка изменения параметров дорожного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движения;</a:t>
            </a:r>
          </a:p>
          <a:p>
            <a:pPr algn="just"/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7.</a:t>
            </a:r>
            <a:r>
              <a:rPr lang="en-US" sz="1400" i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Разработка рекомендаций по корректировке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плана мероприятий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ПКРТИ города Тюмени на </a:t>
            </a:r>
            <a:r>
              <a:rPr lang="ru-RU" sz="1400" i="1" dirty="0">
                <a:solidFill>
                  <a:schemeClr val="tx2"/>
                </a:solidFill>
                <a:latin typeface="Arial Narrow" pitchFamily="34" charset="0"/>
              </a:rPr>
              <a:t>основе изменения параметров дорожного </a:t>
            </a:r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движения;</a:t>
            </a:r>
          </a:p>
          <a:p>
            <a:pPr algn="just"/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8. Совершенствование материально-технической базы (обновление программных комплексов и расширение функционала);</a:t>
            </a:r>
          </a:p>
          <a:p>
            <a:pPr algn="just"/>
            <a:r>
              <a:rPr lang="ru-RU" sz="1400" i="1" dirty="0" smtClean="0">
                <a:solidFill>
                  <a:schemeClr val="tx2"/>
                </a:solidFill>
                <a:latin typeface="Arial Narrow" pitchFamily="34" charset="0"/>
              </a:rPr>
              <a:t>9. Разработка транспортной макромодели Тюменской области.</a:t>
            </a:r>
            <a:endParaRPr lang="ru-RU" sz="1400" i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5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6110" y="176843"/>
            <a:ext cx="7431936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184276"/>
              </p:ext>
            </p:extLst>
          </p:nvPr>
        </p:nvGraphicFramePr>
        <p:xfrm>
          <a:off x="156110" y="644337"/>
          <a:ext cx="8796302" cy="4499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824"/>
                <a:gridCol w="3922346"/>
                <a:gridCol w="727323"/>
                <a:gridCol w="749118"/>
                <a:gridCol w="871268"/>
                <a:gridCol w="1608407"/>
                <a:gridCol w="555016"/>
              </a:tblGrid>
              <a:tr h="8094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Наименование этапа работ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Начало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Окончание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Вид документа и результат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Сумма затрат,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тыс. руб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94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Корректировка (калибровка) транспортной макромодели города Тюмени в программном комплексе PTV VISUM с актуализацией схем организации движения, режимов работы светофорных объектов на настоящий момент.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01.01.19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31.03.19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Транспортная макромодель города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150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46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050" kern="1200" dirty="0" smtClean="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Совершенствование материально-технической базы (обновление программных комплексов </a:t>
                      </a: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PTV VISUM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PTV VISSIM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LISA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+ и расширение функционала </a:t>
                      </a: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PTV VISUM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до 1 000 транспортных районов).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01.01.19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31.12.19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Современная лаборатория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7 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642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5405" marR="68580" marT="0" marB="0" anchor="ctr"/>
                </a:tc>
              </a:tr>
              <a:tr h="8354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Разработка транспортной макромодели Тюменской области.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01.01.19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31.12.20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Транспортная макромодель области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 повышение публикационной активности организации, индексируемых в информационно-аналитических системах научного цитирования Web of Science и </a:t>
                      </a: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Scopus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240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5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Разработка рекомендаций по корректировке плана мероприятий ПКРТИ г. Тюмени с учетом развития в городе автоматизированной системы управлением дорожным движением и единого парковочного пространства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(п.4.1 – 4.4 - подробнее).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01.01.19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30.06.20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Отчет по НИОКР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- увеличение объёма НИОКР (Заказчик – Администрация города Тюмень).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1 200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6110" y="176843"/>
            <a:ext cx="7431936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130359"/>
              </p:ext>
            </p:extLst>
          </p:nvPr>
        </p:nvGraphicFramePr>
        <p:xfrm>
          <a:off x="64698" y="666517"/>
          <a:ext cx="8993038" cy="4236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857"/>
                <a:gridCol w="4231633"/>
                <a:gridCol w="598584"/>
                <a:gridCol w="744423"/>
                <a:gridCol w="897685"/>
                <a:gridCol w="1642108"/>
                <a:gridCol w="551748"/>
              </a:tblGrid>
              <a:tr h="8094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Наименование этапа работ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Начало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Окончание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Вид документа и результат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Сумма затрат,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тыс. руб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5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4.1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Оценка изменения параметров дорожного движения при внедрении адаптивного типа управления светофорными объектами по магистральным улицам города Тюмени в ПК LISA+, в том числе, с функцией приоритета движению общественного транспорта;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01.01.19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30.06.19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Микромодели перекрестков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6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Создание транспортной модели г. Тюмени в ПК PTV VISSIM (детализации до отдельных транспортных средств и пешеходов) на основе преобразования транспортной макромодели города Тюмени;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01.04.19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30.06.19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Транспортная микромодель города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5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4.3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Создание транспортной микромодели города Тюмени с адаптивным типом управления светофорными объектами (разработанными в ПК LISA+) по магистральным улицам города Тюмени в ПК PTV VISSIM и оценка изменения параметров дорожного движения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(проект развития АСУДД в г. Тюмени);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01.07.19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31.12.19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Отчет по НИОКР, Транспортная микромодель города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 повышение публикационной активности организации, индексируемых в информационно-аналитических системах научного цитирования Web of Science и </a:t>
                      </a:r>
                      <a:r>
                        <a:rPr lang="en-US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Scopus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 увеличение объёма НИОКР.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90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4.4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Корректировка (калибровка) транспортной макромодели города Тюмени в программном комплексе PTV VISUM с учетом развития в городе автоматизированной системы управлением дорожным движением и единого парковочного пространства на период реализации мероприятий первого этапа (до 2022 г.) ПКРТИ города Тюмени.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01.01.20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30.06.20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Транспортная макромодель города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6110" y="176843"/>
            <a:ext cx="7431936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29397"/>
              </p:ext>
            </p:extLst>
          </p:nvPr>
        </p:nvGraphicFramePr>
        <p:xfrm>
          <a:off x="156110" y="938882"/>
          <a:ext cx="8796302" cy="3709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824"/>
                <a:gridCol w="3373797"/>
                <a:gridCol w="592183"/>
                <a:gridCol w="740229"/>
                <a:gridCol w="862148"/>
                <a:gridCol w="2316480"/>
                <a:gridCol w="548641"/>
              </a:tblGrid>
              <a:tr h="8094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16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Arial Narrow" panose="020B0606020202030204" pitchFamily="34" charset="0"/>
                        </a:rPr>
                        <a:t>Наименование этапа работ</a:t>
                      </a:r>
                      <a:endParaRPr lang="ru-RU" sz="18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Начало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Окончание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Вид документа и результат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Показатели ПРОУ, на которые оказывает влияние результат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Сумма затрат, </a:t>
                      </a: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</a:rPr>
                        <a:t>тыс. руб</a:t>
                      </a: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02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Оценка изменений спроса на виды перемещений и виды транспорта при реализации комплекса мероприятий, предусмотренных первым этапом ПКРТИ города Тюмени с учетом создания единого парковочного пространства.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01.04.19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30.06.19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Отчет по НИОКР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 повышение публикационной активности организации, индексируемых в информационно-аналитических системах научного цитирования Web of Science и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Scopus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250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Оценка изменения количества выбросов вредных веществ с отработавшими газами автомобилей при реализации комплекса мероприятий, предусмотренных первым этапом ПКРТИ города Тюмени.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01.04.19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30.06.19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Отчет по НИОКР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- повышение публикационной активности организации, индексируемых в информационно-аналитических системах научного цитирования Web of Science и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Scopus</a:t>
                      </a: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200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119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Участие в 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IV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 Международной научно-практической конференции «Транспортное планирование и моделирование»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20.05.19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21.05.19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78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1192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  <a:endParaRPr lang="ru-RU" sz="1050" b="1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Участие в 24 Международной конференции </a:t>
                      </a:r>
                      <a:endParaRPr lang="ru-RU" sz="1050" kern="1200" dirty="0" smtClean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Urban </a:t>
                      </a: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Transport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.06.19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27</a:t>
                      </a: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.06.19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9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ru-RU" sz="10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11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9896</TotalTime>
  <Words>1898</Words>
  <Application>Microsoft Office PowerPoint</Application>
  <PresentationFormat>Экран (16:9)</PresentationFormat>
  <Paragraphs>247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</vt:lpstr>
      <vt:lpstr>Качественный рост показателей ПРОУ (доход от хоздоговорной деятельности, публикационная активность и др.), за счет синергетического эффекта от внедрения результатов НИР в ТИУ хоздоговорную  и экспертную деятельность в сфере транспортного планирования и моделирования.</vt:lpstr>
      <vt:lpstr>Презентация PowerPoint</vt:lpstr>
      <vt:lpstr>Презентация PowerPoint</vt:lpstr>
      <vt:lpstr>Календарный план выполнения НИОКР </vt:lpstr>
      <vt:lpstr>Календарный план выполнения НИОКР </vt:lpstr>
      <vt:lpstr>Календарный план выполнения НИОКР </vt:lpstr>
      <vt:lpstr>Временный научный коллектив</vt:lpstr>
      <vt:lpstr>Реализация инновационного проекта  на территории Тюменской области </vt:lpstr>
      <vt:lpstr>Методы исследования</vt:lpstr>
      <vt:lpstr>Научно-техническая продукция</vt:lpstr>
      <vt:lpstr>Потенциал коммерциализации научного проекта</vt:lpstr>
      <vt:lpstr>Практическая значимость исследования</vt:lpstr>
      <vt:lpstr>Объект и предмет исследования</vt:lpstr>
      <vt:lpstr>Новизна исследования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PTV</cp:lastModifiedBy>
  <cp:revision>797</cp:revision>
  <cp:lastPrinted>2018-09-13T06:50:36Z</cp:lastPrinted>
  <dcterms:created xsi:type="dcterms:W3CDTF">2016-12-17T11:57:02Z</dcterms:created>
  <dcterms:modified xsi:type="dcterms:W3CDTF">2018-10-01T08:45:47Z</dcterms:modified>
</cp:coreProperties>
</file>