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9"/>
  </p:notesMasterIdLst>
  <p:handoutMasterIdLst>
    <p:handoutMasterId r:id="rId20"/>
  </p:handoutMasterIdLst>
  <p:sldIdLst>
    <p:sldId id="256" r:id="rId2"/>
    <p:sldId id="379" r:id="rId3"/>
    <p:sldId id="388" r:id="rId4"/>
    <p:sldId id="373" r:id="rId5"/>
    <p:sldId id="389" r:id="rId6"/>
    <p:sldId id="393" r:id="rId7"/>
    <p:sldId id="391" r:id="rId8"/>
    <p:sldId id="390" r:id="rId9"/>
    <p:sldId id="387" r:id="rId10"/>
    <p:sldId id="385" r:id="rId11"/>
    <p:sldId id="396" r:id="rId12"/>
    <p:sldId id="397" r:id="rId13"/>
    <p:sldId id="386" r:id="rId14"/>
    <p:sldId id="392" r:id="rId15"/>
    <p:sldId id="377" r:id="rId16"/>
    <p:sldId id="398" r:id="rId17"/>
    <p:sldId id="365" r:id="rId1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0E3"/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96957" autoAdjust="0"/>
  </p:normalViewPr>
  <p:slideViewPr>
    <p:cSldViewPr snapToGrid="0">
      <p:cViewPr varScale="1">
        <p:scale>
          <a:sx n="91" d="100"/>
          <a:sy n="91" d="100"/>
        </p:scale>
        <p:origin x="894" y="66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54062881450901"/>
          <c:y val="3.5999999999999997E-2"/>
          <c:w val="0.80145937118549104"/>
          <c:h val="0.8790538836269270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1">
                  <c:v>на конец 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7579995</c:v>
                </c:pt>
                <c:pt idx="2">
                  <c:v>12939990</c:v>
                </c:pt>
                <c:pt idx="3">
                  <c:v>5220000</c:v>
                </c:pt>
                <c:pt idx="4">
                  <c:v>7100000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89-4B77-9C81-601E216933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1">
                  <c:v>на конец 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535500</c:v>
                </c:pt>
                <c:pt idx="2">
                  <c:v>22276800</c:v>
                </c:pt>
                <c:pt idx="3">
                  <c:v>35950000</c:v>
                </c:pt>
                <c:pt idx="4">
                  <c:v>48000000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89-4B77-9C81-601E216933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Денежный поток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1">
                  <c:v>на конец 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-7044455</c:v>
                </c:pt>
                <c:pt idx="2">
                  <c:v>2292300</c:v>
                </c:pt>
                <c:pt idx="3">
                  <c:v>33025355</c:v>
                </c:pt>
                <c:pt idx="4">
                  <c:v>73925355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89-4B77-9C81-601E21693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6252984"/>
        <c:axId val="2146241432"/>
      </c:lineChart>
      <c:catAx>
        <c:axId val="2146252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8100">
            <a:solidFill>
              <a:schemeClr val="tx1"/>
            </a:solidFill>
            <a:tailEnd type="triangle"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2146241432"/>
        <c:crosses val="autoZero"/>
        <c:auto val="1"/>
        <c:lblAlgn val="ctr"/>
        <c:lblOffset val="100"/>
        <c:noMultiLvlLbl val="0"/>
      </c:catAx>
      <c:valAx>
        <c:axId val="2146241432"/>
        <c:scaling>
          <c:orientation val="minMax"/>
        </c:scaling>
        <c:delete val="0"/>
        <c:axPos val="l"/>
        <c:majorGridlines/>
        <c:numFmt formatCode="&quot;руб.&quot;#,##0_);[Red]\(&quot;руб.&quot;#,##0\)" sourceLinked="0"/>
        <c:majorTickMark val="out"/>
        <c:minorTickMark val="none"/>
        <c:tickLblPos val="nextTo"/>
        <c:spPr>
          <a:ln w="50800">
            <a:solidFill>
              <a:schemeClr val="tx1"/>
            </a:solidFill>
            <a:tailEnd type="triangle"/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2146252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574147845669"/>
          <c:y val="0.89906278656671401"/>
          <c:w val="0.56928714866072205"/>
          <c:h val="0.1009372134332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1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1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0.jp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9.emf"/><Relationship Id="rId5" Type="http://schemas.openxmlformats.org/officeDocument/2006/relationships/image" Target="../media/image22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1.jpeg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evgeniya.neelov@gmail.com" TargetMode="External"/><Relationship Id="rId4" Type="http://schemas.openxmlformats.org/officeDocument/2006/relationships/hyperlink" Target="mailto:Kadyrov-marsel@bk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%D0%91%D0%B8%D0%B7%D0%BD%D0%B5%D1%81%20-%20%D0%BF%D0%BB%D0%B0%D0%BD%20%D0%B8%D1%82%D0%BE%D0%B3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99606" y="1878517"/>
            <a:ext cx="64586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Разработка погружного скважинного контейнера с дозирующим насосом для борьбы с любыми типами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отложений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с приоритетом на ликвидацию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</a:rPr>
              <a:t>асфальто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</a:rPr>
              <a:t>смоло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-парафиновых отложений (далее АСПО)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в полости насосно-компрессорных труб </a:t>
            </a:r>
            <a:endParaRPr lang="ru-RU" sz="1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далее НКТ) </a:t>
            </a:r>
            <a:br>
              <a:rPr lang="ru-RU" sz="1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ru-RU" sz="1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Тема НИОКР: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Разработка </a:t>
            </a:r>
            <a:r>
              <a:rPr lang="ru-RU" sz="1400" dirty="0">
                <a:solidFill>
                  <a:schemeClr val="bg1"/>
                </a:solidFill>
              </a:rPr>
              <a:t>основных компонентов и составляющих конструкции скважинного контейнера с дозирующим насосом и сборка промышленного образца для прохождения опытно-промышленных испытаний на реальных объектах производства </a:t>
            </a:r>
            <a:r>
              <a:rPr lang="ru-RU" sz="1400" dirty="0" smtClean="0">
                <a:solidFill>
                  <a:schemeClr val="bg1"/>
                </a:solidFill>
              </a:rPr>
              <a:t> (2019-2020 </a:t>
            </a:r>
            <a:r>
              <a:rPr lang="ru-RU" sz="1400" dirty="0" err="1" smtClean="0">
                <a:solidFill>
                  <a:schemeClr val="bg1"/>
                </a:solidFill>
              </a:rPr>
              <a:t>г.г</a:t>
            </a:r>
            <a:r>
              <a:rPr lang="ru-RU" sz="1400" dirty="0" smtClean="0">
                <a:solidFill>
                  <a:schemeClr val="bg1"/>
                </a:solidFill>
              </a:rPr>
              <a:t>.)</a:t>
            </a:r>
            <a:endParaRPr lang="ru-RU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70" y="83588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4069" y="39431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Е.Ю. Не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</a:rPr>
              <a:t>ё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лова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А.В. Другов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М.А. Кадыров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Д.А. Другов 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78740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                    Потенциал коммерциализации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0" y="749301"/>
            <a:ext cx="3373821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/>
              <a:t>Потребители создаваемой продукции: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ПАО НК «Роснефть»;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/>
              <a:t>П</a:t>
            </a:r>
            <a:r>
              <a:rPr lang="ru-RU" sz="1800" dirty="0" smtClean="0"/>
              <a:t>АО </a:t>
            </a:r>
            <a:r>
              <a:rPr lang="ru-RU" sz="1800" dirty="0"/>
              <a:t>«Сургутнефтегаз</a:t>
            </a:r>
            <a:r>
              <a:rPr lang="ru-RU" sz="1800" dirty="0" smtClean="0"/>
              <a:t>»; </a:t>
            </a:r>
            <a:endParaRPr lang="ru-RU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ПАО </a:t>
            </a:r>
            <a:r>
              <a:rPr lang="ru-RU" sz="1800" dirty="0"/>
              <a:t>«Лукойл»;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ПАО </a:t>
            </a:r>
            <a:r>
              <a:rPr lang="ru-RU" sz="1800" dirty="0"/>
              <a:t>«</a:t>
            </a:r>
            <a:r>
              <a:rPr lang="ru-RU" sz="1800" dirty="0" err="1"/>
              <a:t>Газпромнефть</a:t>
            </a:r>
            <a:r>
              <a:rPr lang="ru-RU" sz="18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/>
              <a:t>«</a:t>
            </a:r>
            <a:r>
              <a:rPr lang="ru-RU" sz="1800" dirty="0" err="1"/>
              <a:t>Салым</a:t>
            </a:r>
            <a:r>
              <a:rPr lang="ru-RU" sz="1800" dirty="0"/>
              <a:t> Петролеум </a:t>
            </a:r>
            <a:r>
              <a:rPr lang="ru-RU" sz="1800" dirty="0" err="1"/>
              <a:t>Девелопмент</a:t>
            </a:r>
            <a:r>
              <a:rPr lang="ru-RU" sz="1800" dirty="0"/>
              <a:t> Н. В.» и </a:t>
            </a:r>
            <a:r>
              <a:rPr lang="ru-RU" sz="1800" dirty="0" smtClean="0"/>
              <a:t>другие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100286" y="3107017"/>
            <a:ext cx="9043714" cy="1922491"/>
            <a:chOff x="208340" y="4964409"/>
            <a:chExt cx="9010428" cy="1942356"/>
          </a:xfrm>
        </p:grpSpPr>
        <p:pic>
          <p:nvPicPr>
            <p:cNvPr id="11" name="Изображение 10" descr="4bf3012c0eddeafddcfdf3f089b8a32a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15"/>
            <a:stretch/>
          </p:blipFill>
          <p:spPr>
            <a:xfrm>
              <a:off x="208340" y="4964409"/>
              <a:ext cx="2253704" cy="1942356"/>
            </a:xfrm>
            <a:prstGeom prst="rect">
              <a:avLst/>
            </a:prstGeom>
          </p:spPr>
        </p:pic>
        <p:pic>
          <p:nvPicPr>
            <p:cNvPr id="12" name="Изображение 11" descr="rosneft_logo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6" t="15595" r="26040" b="11338"/>
            <a:stretch/>
          </p:blipFill>
          <p:spPr>
            <a:xfrm>
              <a:off x="3168904" y="5342720"/>
              <a:ext cx="2451100" cy="1473200"/>
            </a:xfrm>
            <a:prstGeom prst="rect">
              <a:avLst/>
            </a:prstGeom>
          </p:spPr>
        </p:pic>
        <p:pic>
          <p:nvPicPr>
            <p:cNvPr id="13" name="Изображение 12" descr="lukoil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756" y="5307601"/>
              <a:ext cx="2832012" cy="1556792"/>
            </a:xfrm>
            <a:prstGeom prst="rect">
              <a:avLst/>
            </a:prstGeom>
          </p:spPr>
        </p:pic>
      </p:grp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12028"/>
              </p:ext>
            </p:extLst>
          </p:nvPr>
        </p:nvGraphicFramePr>
        <p:xfrm>
          <a:off x="3373820" y="592193"/>
          <a:ext cx="2028497" cy="237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Acrobat Document" r:id="rId6" imgW="5829298" imgH="7543706" progId="AcroExch.Document.DC">
                  <p:embed/>
                </p:oleObj>
              </mc:Choice>
              <mc:Fallback>
                <p:oleObj name="Acrobat Document" r:id="rId6" imgW="5829298" imgH="75437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73820" y="592193"/>
                        <a:ext cx="2028497" cy="2371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094456"/>
              </p:ext>
            </p:extLst>
          </p:nvPr>
        </p:nvGraphicFramePr>
        <p:xfrm>
          <a:off x="5531942" y="1422414"/>
          <a:ext cx="1737914" cy="209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Acrobat Document" r:id="rId8" imgW="5829298" imgH="7543706" progId="AcroExch.Document.DC">
                  <p:embed/>
                </p:oleObj>
              </mc:Choice>
              <mc:Fallback>
                <p:oleObj name="Acrobat Document" r:id="rId8" imgW="5829298" imgH="75437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31942" y="1422414"/>
                        <a:ext cx="1737914" cy="2098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135067"/>
              </p:ext>
            </p:extLst>
          </p:nvPr>
        </p:nvGraphicFramePr>
        <p:xfrm>
          <a:off x="7399481" y="749301"/>
          <a:ext cx="1493092" cy="211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Acrobat Document" r:id="rId10" imgW="5667037" imgH="8019948" progId="AcroExch.Document.DC">
                  <p:embed/>
                </p:oleObj>
              </mc:Choice>
              <mc:Fallback>
                <p:oleObj name="Acrobat Document" r:id="rId10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99481" y="749301"/>
                        <a:ext cx="1493092" cy="2112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48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78740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                  План движения денежных средств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273" y="711591"/>
            <a:ext cx="815397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/>
                <a:cs typeface="Arial"/>
              </a:rPr>
              <a:t>На основе реальных закупочных процедур ТЕК-ТОРГ электронная торговая площадка «НК Роснефть» </a:t>
            </a:r>
            <a:r>
              <a:rPr lang="en-US" sz="1400" b="1" dirty="0">
                <a:latin typeface="Arial"/>
                <a:cs typeface="Arial"/>
              </a:rPr>
              <a:t>https://rn.tektorg.ru/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682" y="1772149"/>
            <a:ext cx="2691781" cy="162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731455"/>
              </p:ext>
            </p:extLst>
          </p:nvPr>
        </p:nvGraphicFramePr>
        <p:xfrm>
          <a:off x="190500" y="1238249"/>
          <a:ext cx="8175625" cy="261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1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По годам: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на конец 2019 г. 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2020 г.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2021 г.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2022 г.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1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Объём </a:t>
                      </a: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внедрения всего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(единиц</a:t>
                      </a:r>
                      <a:r>
                        <a:rPr lang="ru-RU" sz="11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устройства </a:t>
                      </a: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 единиц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21 </a:t>
                      </a: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единиц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29 </a:t>
                      </a: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единиц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40 </a:t>
                      </a: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единиц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Капитальных </a:t>
                      </a: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расходов 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на</a:t>
                      </a:r>
                      <a:r>
                        <a:rPr lang="ru-RU" sz="11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текущий период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7 579 995</a:t>
                      </a: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р</a:t>
                      </a: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12 939</a:t>
                      </a: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990р. 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5 220</a:t>
                      </a:r>
                      <a:r>
                        <a:rPr lang="ru-RU" sz="11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000</a:t>
                      </a: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р</a:t>
                      </a: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7 100 000р.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1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Планируемая выручка 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535 5</a:t>
                      </a: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00р</a:t>
                      </a: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22 276 800</a:t>
                      </a: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р.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35 950 000</a:t>
                      </a: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р</a:t>
                      </a: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48 000 000</a:t>
                      </a: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р</a:t>
                      </a: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1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Денежный поток нарастающим итогом 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 </a:t>
                      </a: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7 044 455р</a:t>
                      </a: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2 292 300р.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33 025 355</a:t>
                      </a: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р</a:t>
                      </a: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73 925 355</a:t>
                      </a:r>
                      <a:r>
                        <a:rPr lang="ru-RU" sz="1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р</a:t>
                      </a:r>
                      <a:r>
                        <a:rPr lang="ru-RU" sz="1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0" y="454570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184600" y="3984616"/>
            <a:ext cx="87277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Капитализация компании по пессимистичным прогнозам, только лишь при внедрении технологии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объектах компании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ПАО НК «Роснефть»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Ориентировочная стоимость 1 прибора:  640 000 – 690 000 руб.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Ориентировочная прибыль в расчете на: 1 устройство за 1 месяц работы – 107 100 руб.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18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78740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                  План окупаемости проекта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682" y="1772149"/>
            <a:ext cx="2691781" cy="162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454570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9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29416918"/>
              </p:ext>
            </p:extLst>
          </p:nvPr>
        </p:nvGraphicFramePr>
        <p:xfrm>
          <a:off x="89908" y="1056705"/>
          <a:ext cx="8777342" cy="374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6531" y="690989"/>
            <a:ext cx="61968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Окупаемость проекта планируется на конец 2020 года.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050161" y="1282018"/>
            <a:ext cx="611513" cy="2038930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81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78740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Масштабирование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203200" y="515007"/>
            <a:ext cx="2792248" cy="2748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оздание собственной производственной базы на территории Тюменской области, 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г.Тюмень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которой планируется реализовывать следующие задачи: 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Сборка основных, составных частей устройства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ранение продукции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емонт и обслуживание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нализ технической пригодности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оследующая модернизация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асширение спектра услуг и продукции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900" y="3121970"/>
            <a:ext cx="27668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Появляется необходимость создания рабочих мест: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Научно-конструкторского состава 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Инженерно-технического состава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Рабочих специальностей    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18" y="986189"/>
            <a:ext cx="1667360" cy="1263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27" y="893417"/>
            <a:ext cx="1234436" cy="1429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73" y="784223"/>
            <a:ext cx="1135854" cy="15390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9158" y="2347968"/>
            <a:ext cx="539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Планируемые цели на масштаб :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Тюменская область      регионы Р.Ф.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504864" y="2778102"/>
            <a:ext cx="178307" cy="101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219064" y="2749420"/>
            <a:ext cx="178307" cy="101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82416"/>
            <a:ext cx="591372" cy="5913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61861" y="2966745"/>
            <a:ext cx="53335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Создание МИП на базе ТИУ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Привлечение инвестиций для масштабирования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Вхождение в стратегические проекты ТИУ и Р.Ф.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Участие во международных форумах и выставках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Публикация статей </a:t>
            </a:r>
            <a:r>
              <a:rPr lang="en-US" dirty="0" smtClean="0"/>
              <a:t>SCOPUS </a:t>
            </a:r>
            <a:r>
              <a:rPr lang="ru-RU" dirty="0" smtClean="0"/>
              <a:t>и </a:t>
            </a:r>
            <a:r>
              <a:rPr lang="en-US" dirty="0" smtClean="0"/>
              <a:t>Web Of Sciences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Создание НОУ-ХАУ технологий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092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457200" y="105227"/>
            <a:ext cx="6980621" cy="4938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Показатели результативности опорного университета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5021" y="19444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581057"/>
              </p:ext>
            </p:extLst>
          </p:nvPr>
        </p:nvGraphicFramePr>
        <p:xfrm>
          <a:off x="-2" y="679580"/>
          <a:ext cx="9144002" cy="437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476378637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3383044869"/>
                    </a:ext>
                  </a:extLst>
                </a:gridCol>
              </a:tblGrid>
              <a:tr h="3174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Почему наш проект влияет на показатель?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07295"/>
                  </a:ext>
                </a:extLst>
              </a:tr>
              <a:tr h="6059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ru-RU" sz="1200" dirty="0" smtClean="0"/>
                        <a:t>)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Публикация научных статей по тематике исследований в БД </a:t>
                      </a:r>
                      <a:r>
                        <a:rPr lang="ru-RU" sz="1200" dirty="0" err="1" smtClean="0"/>
                        <a:t>Scopus</a:t>
                      </a:r>
                      <a:r>
                        <a:rPr lang="ru-RU" sz="1200" dirty="0" smtClean="0"/>
                        <a:t> и </a:t>
                      </a:r>
                      <a:r>
                        <a:rPr lang="ru-RU" sz="1200" dirty="0" err="1" smtClean="0"/>
                        <a:t>Web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Of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Science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каждом этапе реализации проекта, будут написаны статьи и опубликованы в БД </a:t>
                      </a:r>
                      <a:r>
                        <a:rPr lang="en-US" sz="1200" baseline="0" dirty="0" smtClean="0"/>
                        <a:t>Scopus </a:t>
                      </a:r>
                      <a:r>
                        <a:rPr lang="ru-RU" sz="1200" baseline="0" dirty="0" smtClean="0"/>
                        <a:t>и </a:t>
                      </a:r>
                      <a:r>
                        <a:rPr lang="en-US" sz="1200" baseline="0" dirty="0" err="1" smtClean="0"/>
                        <a:t>WoS</a:t>
                      </a:r>
                      <a:r>
                        <a:rPr lang="ru-RU" sz="1200" baseline="0" dirty="0" smtClean="0"/>
                        <a:t> по тематике исследований. (Опыт более 20 статей на команду)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752076"/>
                  </a:ext>
                </a:extLst>
              </a:tr>
              <a:tr h="7790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2)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Объем НИОКР в расчёте на 1 НПР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рамках</a:t>
                      </a:r>
                      <a:r>
                        <a:rPr lang="ru-RU" sz="1200" baseline="0" dirty="0" smtClean="0"/>
                        <a:t> НИОКР будут привлекаться доп. инвестиции, а так же участие в нескольких грантах от фонда содействия инновациям. Есть большой опыт участия и побед в различных грантах.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287201"/>
                  </a:ext>
                </a:extLst>
              </a:tr>
              <a:tr h="6059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3) Доходы ВУЗа из</a:t>
                      </a:r>
                      <a:r>
                        <a:rPr lang="ru-RU" sz="1200" baseline="0" dirty="0" smtClean="0"/>
                        <a:t> всех источников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Мы</a:t>
                      </a:r>
                      <a:r>
                        <a:rPr lang="ru-RU" sz="1200" baseline="0" dirty="0" smtClean="0"/>
                        <a:t> планируем создать МИП в ТИУ в рамках коммерциализации проекта. Для этого у нас есть все возможности. И приносить доп. Доход в казну ТИУ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855261"/>
                  </a:ext>
                </a:extLst>
              </a:tr>
              <a:tr h="1095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4) 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1200" dirty="0" err="1" smtClean="0"/>
                        <a:t>Scopus</a:t>
                      </a:r>
                      <a:r>
                        <a:rPr lang="ru-RU" sz="1200" dirty="0" smtClean="0"/>
                        <a:t>, в расчете на 100 НПР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 каждом этапе реализации проекта, будут написаны статьи и опубликованы в БД </a:t>
                      </a:r>
                      <a:r>
                        <a:rPr lang="ru-RU" sz="1200" dirty="0" err="1" smtClean="0"/>
                        <a:t>Scopus</a:t>
                      </a:r>
                      <a:r>
                        <a:rPr lang="ru-RU" sz="1200" dirty="0" smtClean="0"/>
                        <a:t> и </a:t>
                      </a:r>
                      <a:r>
                        <a:rPr lang="ru-RU" sz="1200" dirty="0" err="1" smtClean="0"/>
                        <a:t>WoS</a:t>
                      </a:r>
                      <a:r>
                        <a:rPr lang="ru-RU" sz="1200" dirty="0" smtClean="0"/>
                        <a:t> по тематике исследований. (Опыт более 20 статей на команду)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71546"/>
                  </a:ext>
                </a:extLst>
              </a:tr>
              <a:tr h="88996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5)Доля доходов от НИОКТР в интересах индустриальных партнеров региона в общей структуре внебюджетных источников финансирования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Благодаря нашей технологии, индустриальные партнеры будут экономить огромное количество средств, это можно</a:t>
                      </a:r>
                      <a:r>
                        <a:rPr lang="ru-RU" sz="1200" baseline="0" dirty="0" smtClean="0"/>
                        <a:t> учитывать как доля дохода от НИОКТР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339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397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26108" y="132890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216601" y="797366"/>
            <a:ext cx="8387129" cy="4013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6873" y="732036"/>
            <a:ext cx="85346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.г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м.н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Е.Ю. Не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лова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руководитель проекта,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мат.моделирование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более 15 лет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работы в крупнейших российских и зарубежных нефтегазовых компаниях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Опыт руководства в международных проектах. Имеет диплом университета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Heriot-Watt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(см. Портфолио для полной информации)</a:t>
            </a:r>
            <a:endParaRPr lang="ru-RU" dirty="0" smtClean="0"/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К.т.н. А.В. Другов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Главный инженер проекта, опыт работы в производстве более 20 лет, прошел путь от оператора до ведущего менеджера обществе ПАО «Сургутнефтегаз»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Занимался внедрением новых технологий в производстве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(см. Портфолио)</a:t>
            </a:r>
          </a:p>
          <a:p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М.А.Кадыров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помощник руководителя - лучший выпускник Роснефть-класса, входит в кадровый резерв головного офиса ПАО НК «Роснефть», победитель международных  научных конференций, автор более 20 статей входящих в базу данных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SCOPUS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 Of Science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м. Портфолио)</a:t>
            </a:r>
          </a:p>
          <a:p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Д.А.Другов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помощник главного инженера - постоянная производственная практика в ведущих нефтегазодобывающих предприятиях, есть опыт реализации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грантовой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поддержки (СТАРТ-1), автор более 10  статей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SCOPUS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 Of Science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см.Портфолио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365" y="3861685"/>
            <a:ext cx="9045545" cy="106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 smtClean="0"/>
              <a:t>Первый проект команды в данном составе</a:t>
            </a:r>
          </a:p>
          <a:p>
            <a:pPr>
              <a:lnSpc>
                <a:spcPct val="90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отдельности: 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1400" dirty="0"/>
              <a:t>Выполнение хоз. договорных работ на базах ТПУ, ТИУ, частных собственных предприятиях</a:t>
            </a:r>
            <a:r>
              <a:rPr lang="en-US" sz="1400" dirty="0"/>
              <a:t>;</a:t>
            </a:r>
            <a:endParaRPr lang="ru-RU" sz="14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1400" dirty="0"/>
              <a:t>Защита проектов в государственной комиссии по подсчету запасов (ГКЗ)</a:t>
            </a:r>
            <a:r>
              <a:rPr lang="en-US" sz="1400" dirty="0"/>
              <a:t>;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ru-RU" sz="1400" dirty="0"/>
              <a:t>Выполнение работ по грантам РФФИ, РНФ, УМНИК</a:t>
            </a:r>
          </a:p>
        </p:txBody>
      </p:sp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8" y="1063878"/>
            <a:ext cx="1918652" cy="2723611"/>
          </a:xfrm>
        </p:spPr>
      </p:pic>
      <p:sp>
        <p:nvSpPr>
          <p:cNvPr id="4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  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43" y="1057973"/>
            <a:ext cx="4502437" cy="3372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762703"/>
            <a:ext cx="149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Неёлова Е.Ю.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25038" y="4424856"/>
            <a:ext cx="292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Кадыров М.А. и Другов Д.А.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91326" y="3716140"/>
            <a:ext cx="129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Другов А.В.</a:t>
            </a:r>
            <a:endParaRPr lang="ru-RU" dirty="0"/>
          </a:p>
        </p:txBody>
      </p:sp>
      <p:pic>
        <p:nvPicPr>
          <p:cNvPr id="2" name="Изображение 1" descr="IMG_5343-01-10-18-05-0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3" t="11031" r="16703" b="3677"/>
          <a:stretch/>
        </p:blipFill>
        <p:spPr>
          <a:xfrm>
            <a:off x="6877423" y="1146256"/>
            <a:ext cx="2131389" cy="26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32500" y="2510232"/>
            <a:ext cx="4000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ё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лова Евгения Юльевна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Другов Алексей Викторович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Кадыров Марсель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Алмазович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Другов Денис Алексеевич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Контактная информация:  </a:t>
            </a:r>
          </a:p>
          <a:p>
            <a:r>
              <a:rPr lang="en-US" u="sng" dirty="0" smtClean="0">
                <a:solidFill>
                  <a:schemeClr val="bg1"/>
                </a:solidFill>
                <a:hlinkClick r:id="rId4"/>
              </a:rPr>
              <a:t>Kadyrov</a:t>
            </a:r>
            <a:r>
              <a:rPr lang="ru-RU" u="sng" dirty="0">
                <a:solidFill>
                  <a:schemeClr val="bg1"/>
                </a:solidFill>
                <a:hlinkClick r:id="rId4"/>
              </a:rPr>
              <a:t>-</a:t>
            </a:r>
            <a:r>
              <a:rPr lang="en-US" u="sng" dirty="0">
                <a:solidFill>
                  <a:schemeClr val="bg1"/>
                </a:solidFill>
                <a:hlinkClick r:id="rId4"/>
              </a:rPr>
              <a:t>marsel</a:t>
            </a:r>
            <a:r>
              <a:rPr lang="ru-RU" u="sng" dirty="0">
                <a:solidFill>
                  <a:schemeClr val="bg1"/>
                </a:solidFill>
                <a:hlinkClick r:id="rId4"/>
              </a:rPr>
              <a:t>@</a:t>
            </a:r>
            <a:r>
              <a:rPr lang="en-US" u="sng" dirty="0" smtClean="0">
                <a:solidFill>
                  <a:schemeClr val="bg1"/>
                </a:solidFill>
                <a:hlinkClick r:id="rId4"/>
              </a:rPr>
              <a:t>bk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.</a:t>
            </a:r>
            <a:r>
              <a:rPr lang="en-US" u="sng" dirty="0" smtClean="0">
                <a:solidFill>
                  <a:schemeClr val="bg1"/>
                </a:solidFill>
                <a:hlinkClick r:id="rId4"/>
              </a:rPr>
              <a:t>ru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u="sng" dirty="0">
                <a:solidFill>
                  <a:schemeClr val="bg1"/>
                </a:solidFill>
                <a:hlinkClick r:id="rId5"/>
              </a:rPr>
              <a:t>е</a:t>
            </a:r>
            <a:r>
              <a:rPr lang="ru-RU" u="sng" dirty="0" smtClean="0">
                <a:solidFill>
                  <a:schemeClr val="bg1"/>
                </a:solidFill>
                <a:hlinkClick r:id="rId5"/>
              </a:rPr>
              <a:t>vgeniya.neelov</a:t>
            </a:r>
            <a:r>
              <a:rPr lang="ru-RU" u="sng" dirty="0">
                <a:solidFill>
                  <a:schemeClr val="bg1"/>
                </a:solidFill>
                <a:hlinkClick r:id="rId5"/>
              </a:rPr>
              <a:t>@gmail.com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r>
              <a:rPr lang="ru-RU" dirty="0"/>
              <a:t>+7 (982) 933-62-</a:t>
            </a:r>
            <a:r>
              <a:rPr lang="ru-RU" dirty="0" smtClean="0"/>
              <a:t>06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Аннотация проекта</a:t>
            </a:r>
            <a:endParaRPr lang="ru-RU" sz="3200" b="1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173212" y="619433"/>
            <a:ext cx="8818388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endParaRPr lang="ru-RU" sz="1800" b="1" dirty="0" smtClean="0">
              <a:solidFill>
                <a:srgbClr val="56565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ru-RU" sz="19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000" y="758252"/>
            <a:ext cx="8864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/>
                <a:cs typeface="Arial"/>
              </a:rPr>
              <a:t>  </a:t>
            </a:r>
            <a:r>
              <a:rPr lang="ru-RU" sz="1400" b="1" dirty="0" smtClean="0">
                <a:latin typeface="Arial"/>
                <a:cs typeface="Arial"/>
              </a:rPr>
              <a:t>Проблема</a:t>
            </a:r>
            <a:r>
              <a:rPr lang="ru-RU" sz="1400" b="1" dirty="0">
                <a:latin typeface="Arial"/>
                <a:cs typeface="Arial"/>
              </a:rPr>
              <a:t>: </a:t>
            </a:r>
            <a:r>
              <a:rPr lang="ru-RU" sz="1400" dirty="0">
                <a:latin typeface="Arial"/>
                <a:cs typeface="Arial"/>
              </a:rPr>
              <a:t>Низкая эффективность существующих методов борьбы </a:t>
            </a:r>
            <a:r>
              <a:rPr lang="ru-RU" sz="1400" dirty="0" smtClean="0">
                <a:latin typeface="Arial"/>
                <a:cs typeface="Arial"/>
              </a:rPr>
              <a:t>с АСПО </a:t>
            </a:r>
            <a:r>
              <a:rPr lang="ru-RU" sz="1400" dirty="0">
                <a:latin typeface="Arial"/>
                <a:cs typeface="Arial"/>
              </a:rPr>
              <a:t>в полости НКТ, </a:t>
            </a:r>
            <a:r>
              <a:rPr lang="ru-RU" sz="1400" dirty="0" smtClean="0">
                <a:latin typeface="Arial"/>
                <a:cs typeface="Arial"/>
              </a:rPr>
              <a:t>высокая аварийность механических методов </a:t>
            </a:r>
            <a:r>
              <a:rPr lang="ru-RU" sz="1400" dirty="0" err="1" smtClean="0">
                <a:latin typeface="Arial"/>
                <a:cs typeface="Arial"/>
              </a:rPr>
              <a:t>депарафинизации</a:t>
            </a:r>
            <a:r>
              <a:rPr lang="ru-RU" sz="1400" dirty="0" smtClean="0">
                <a:latin typeface="Arial"/>
                <a:cs typeface="Arial"/>
              </a:rPr>
              <a:t> скважинного оборудования </a:t>
            </a:r>
            <a:r>
              <a:rPr lang="ru-RU" sz="1400" dirty="0">
                <a:latin typeface="Arial"/>
                <a:cs typeface="Arial"/>
              </a:rPr>
              <a:t>и зависимость технологий от человеческого </a:t>
            </a:r>
            <a:r>
              <a:rPr lang="ru-RU" sz="1400" dirty="0" smtClean="0">
                <a:latin typeface="Arial"/>
                <a:cs typeface="Arial"/>
              </a:rPr>
              <a:t>фактора.</a:t>
            </a: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Цель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технического устройства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дозирующим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насосом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(насос в контейнере) для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регулируемой (контролируемой)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подачи ингибитора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прием погружного оборудования для предупреждения отложений 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АСПО по всей длине подвески НКТ.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sz="1400" dirty="0" smtClean="0">
              <a:latin typeface="Arial"/>
              <a:cs typeface="Arial"/>
            </a:endParaRPr>
          </a:p>
          <a:p>
            <a:endParaRPr lang="ru-RU" sz="1400" b="1" dirty="0">
              <a:latin typeface="Arial"/>
              <a:cs typeface="Arial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endParaRPr lang="ru-RU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212" y="2226213"/>
            <a:ext cx="867103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для достижения цели: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ru-RU" sz="1200" dirty="0" smtClean="0"/>
              <a:t>Квалифицированная команда, с опытом внедрения новых технологий (см. Приложение ВНК) - </a:t>
            </a:r>
            <a:r>
              <a:rPr lang="ru-RU" sz="1200" dirty="0" smtClean="0">
                <a:solidFill>
                  <a:schemeClr val="accent3"/>
                </a:solidFill>
              </a:rPr>
              <a:t>Выполнено</a:t>
            </a:r>
          </a:p>
          <a:p>
            <a:pPr marL="342900" indent="-342900">
              <a:buAutoNum type="arabicParenR"/>
            </a:pPr>
            <a:r>
              <a:rPr lang="ru-RU" sz="1200" dirty="0" smtClean="0"/>
              <a:t> Практически значимый и реальный проект для внедрения в производство  – </a:t>
            </a:r>
            <a:r>
              <a:rPr lang="ru-RU" sz="1200" dirty="0" smtClean="0">
                <a:solidFill>
                  <a:srgbClr val="92D050"/>
                </a:solidFill>
              </a:rPr>
              <a:t>Выполнено  </a:t>
            </a:r>
          </a:p>
          <a:p>
            <a:pPr marL="342900" indent="-342900">
              <a:buAutoNum type="arabicParenR"/>
            </a:pPr>
            <a:r>
              <a:rPr lang="ru-RU" sz="1200" dirty="0" smtClean="0"/>
              <a:t> Ресурсная база, первичная оценка рисков, соглашении о сотрудничестве с инжиниринговой компанией («</a:t>
            </a:r>
            <a:r>
              <a:rPr lang="ru-RU" sz="1200" dirty="0" err="1" smtClean="0"/>
              <a:t>Геопласт</a:t>
            </a:r>
            <a:r>
              <a:rPr lang="ru-RU" sz="1200" dirty="0" smtClean="0"/>
              <a:t> 2007») по схожей тематике – </a:t>
            </a:r>
            <a:r>
              <a:rPr lang="ru-RU" sz="1200" dirty="0" smtClean="0">
                <a:solidFill>
                  <a:srgbClr val="92D050"/>
                </a:solidFill>
              </a:rPr>
              <a:t>Выполнено</a:t>
            </a:r>
          </a:p>
          <a:p>
            <a:pPr marL="342900" indent="-342900">
              <a:buAutoNum type="arabicParenR"/>
            </a:pPr>
            <a:r>
              <a:rPr lang="ru-RU" sz="1200" dirty="0"/>
              <a:t> </a:t>
            </a:r>
            <a:r>
              <a:rPr lang="ru-RU" sz="1200" dirty="0" smtClean="0"/>
              <a:t>Налаживание контактов, предварительный договор об опытно-промышленных испытаниях с нефтегазодобывающими предприятиями (ОАО Сургутнефтегаз, ПАО НК «Роснефть», «</a:t>
            </a:r>
            <a:r>
              <a:rPr lang="ru-RU" sz="1200" dirty="0" err="1" smtClean="0"/>
              <a:t>Салым</a:t>
            </a:r>
            <a:r>
              <a:rPr lang="ru-RU" sz="1200" dirty="0"/>
              <a:t> </a:t>
            </a:r>
            <a:r>
              <a:rPr lang="ru-RU" sz="1200" dirty="0" smtClean="0"/>
              <a:t>петролеум </a:t>
            </a:r>
            <a:r>
              <a:rPr lang="ru-RU" sz="1200" dirty="0" err="1" smtClean="0"/>
              <a:t>девелопмент</a:t>
            </a:r>
            <a:r>
              <a:rPr lang="ru-RU" sz="1200" dirty="0" smtClean="0"/>
              <a:t>» ) – </a:t>
            </a:r>
            <a:r>
              <a:rPr lang="ru-RU" sz="1200" dirty="0" smtClean="0">
                <a:solidFill>
                  <a:srgbClr val="92D050"/>
                </a:solidFill>
              </a:rPr>
              <a:t>Выполнено</a:t>
            </a:r>
          </a:p>
          <a:p>
            <a:pPr marL="342900" indent="-342900">
              <a:buAutoNum type="arabicParenR"/>
            </a:pPr>
            <a:r>
              <a:rPr lang="ru-RU" sz="1200" dirty="0"/>
              <a:t> </a:t>
            </a:r>
            <a:r>
              <a:rPr lang="ru-RU" sz="1200" dirty="0" smtClean="0"/>
              <a:t>Анализ рынка, бизнес-план, календарный план работ, дорожная карта, план реализации устройства на рынке, маркетинг, дальнейшее масштабирование на территории Р.Ф. – </a:t>
            </a:r>
            <a:r>
              <a:rPr lang="ru-RU" sz="1200" dirty="0" smtClean="0">
                <a:solidFill>
                  <a:srgbClr val="92D050"/>
                </a:solidFill>
              </a:rPr>
              <a:t>Выполнено</a:t>
            </a:r>
            <a:r>
              <a:rPr lang="ru-RU" sz="1200" dirty="0" smtClean="0"/>
              <a:t> (см. бизнес-план )</a:t>
            </a:r>
          </a:p>
          <a:p>
            <a:pPr marL="342900" indent="-342900">
              <a:buAutoNum type="arabicParenR"/>
            </a:pPr>
            <a:r>
              <a:rPr lang="ru-RU" sz="1200" dirty="0"/>
              <a:t> </a:t>
            </a:r>
            <a:r>
              <a:rPr lang="ru-RU" sz="1200" dirty="0" smtClean="0"/>
              <a:t>Найти инвестиции более </a:t>
            </a:r>
            <a:r>
              <a:rPr lang="ru-RU" sz="1200" b="1" dirty="0" smtClean="0"/>
              <a:t>25% </a:t>
            </a:r>
            <a:r>
              <a:rPr lang="ru-RU" sz="1200" dirty="0" smtClean="0"/>
              <a:t>от общей суммы требуемых средств – </a:t>
            </a:r>
            <a:r>
              <a:rPr lang="ru-RU" sz="1200" dirty="0" smtClean="0">
                <a:solidFill>
                  <a:srgbClr val="92D050"/>
                </a:solidFill>
              </a:rPr>
              <a:t>Выполнено</a:t>
            </a:r>
          </a:p>
          <a:p>
            <a:pPr marL="342900" indent="-342900">
              <a:buAutoNum type="arabicParenR"/>
            </a:pPr>
            <a:r>
              <a:rPr lang="ru-RU" sz="1200" dirty="0" smtClean="0"/>
              <a:t>Привлечь дополнительные инвестиции  -  </a:t>
            </a:r>
            <a:r>
              <a:rPr lang="ru-RU" sz="1200" dirty="0" smtClean="0">
                <a:solidFill>
                  <a:schemeClr val="accent6"/>
                </a:solidFill>
              </a:rPr>
              <a:t>В разработке</a:t>
            </a:r>
          </a:p>
          <a:p>
            <a:endParaRPr lang="ru-RU" sz="1200" dirty="0" smtClean="0"/>
          </a:p>
          <a:p>
            <a:pPr marL="342900" indent="-342900">
              <a:buAutoNum type="arabicParenR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7054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43000" y="1678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                      Актуальность</a:t>
            </a:r>
            <a:r>
              <a:rPr lang="ru-RU" sz="32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056" y="231191"/>
            <a:ext cx="28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ис. 1. АСПО в полости НКТ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5869" y="1871291"/>
            <a:ext cx="313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Коррозия НКТ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476" y="4312503"/>
            <a:ext cx="466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Рис. 3. Отложение солей на рабочем колесе УЭЦН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4" y="804809"/>
            <a:ext cx="5211608" cy="1651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8460" y="2494876"/>
            <a:ext cx="49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7809" y="2456066"/>
            <a:ext cx="89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56066"/>
            <a:ext cx="3543300" cy="2428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68" y="2864207"/>
            <a:ext cx="2177934" cy="15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55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21821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981523"/>
            <a:ext cx="5089214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Осложненный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фонд ООО «ЛУКОЙЛ-ПЕРМЬ» насчитывает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10 000 скважин,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что составляет 68% от действующего фонда. С каждым годом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осложненного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фонда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растет.</a:t>
            </a:r>
          </a:p>
          <a:p>
            <a:r>
              <a:rPr lang="ru-RU" sz="1000" b="1" dirty="0" smtClean="0">
                <a:hlinkClick r:id="rId2" action="ppaction://hlinkfile"/>
              </a:rPr>
              <a:t> </a:t>
            </a:r>
            <a:r>
              <a:rPr lang="en-US" sz="1000" b="1" dirty="0" smtClean="0">
                <a:hlinkClick r:id="rId2" action="ppaction://hlinkfile"/>
              </a:rPr>
              <a:t>https</a:t>
            </a:r>
            <a:r>
              <a:rPr lang="en-US" sz="1000" b="1" dirty="0">
                <a:hlinkClick r:id="rId2" action="ppaction://hlinkfile"/>
              </a:rPr>
              <a:t>://</a:t>
            </a:r>
            <a:r>
              <a:rPr lang="en-US" sz="1000" b="1" dirty="0" smtClean="0">
                <a:hlinkClick r:id="rId2" action="ppaction://hlinkfile"/>
              </a:rPr>
              <a:t>glavteh.ru/</a:t>
            </a:r>
            <a:endParaRPr lang="ru-RU" sz="1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5100"/>
            <a:ext cx="91440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58" y="912709"/>
            <a:ext cx="3910407" cy="17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08252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Предлагаемое решение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0963"/>
            <a:ext cx="9011592" cy="224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marL="171450" indent="-171450" algn="just">
              <a:lnSpc>
                <a:spcPct val="110000"/>
              </a:lnSpc>
              <a:buFont typeface="Arial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Способен работать в реальных скважинных условиях: наличие вибрации, температурах до 150 С и давлении 30 МПа, а также в соответствии с требованиями нефтегазодобывающих предприятий</a:t>
            </a:r>
          </a:p>
          <a:p>
            <a:pPr marL="171450" indent="-171450" algn="just">
              <a:lnSpc>
                <a:spcPct val="110000"/>
              </a:lnSpc>
              <a:buFont typeface="Arial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 реализовано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114 габарите погружного оборудования. Размеры по длине варьируются в зависимости от кол-ва химического реагента и составляет: (25-45 метров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50" indent="-171450" algn="just">
              <a:lnSpc>
                <a:spcPct val="110000"/>
              </a:lnSpc>
              <a:buFont typeface="Arial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Универсальность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то есть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способность устройства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работать с оборудованием различных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заводов-изготовителей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даже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условии 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модернизации. Легко монтируется под УЭЦН.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0000"/>
              </a:lnSpc>
              <a:buFont typeface="Arial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Ремонтопригодность, полная замена составных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частей̆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так и ремонт отдельных узлов и агрегатов.</a:t>
            </a:r>
          </a:p>
          <a:p>
            <a:pPr marL="171450" indent="-171450" algn="just">
              <a:lnSpc>
                <a:spcPct val="110000"/>
              </a:lnSpc>
              <a:buFont typeface="Arial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Многоразовость использования, заправка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контейнера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новым реагентом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Изображение 8" descr="11111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3" y="2362200"/>
            <a:ext cx="8409997" cy="3022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867787" y="494559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Основные характеристики продукта: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5951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144" y="720357"/>
            <a:ext cx="8282152" cy="410439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/>
          <a:p>
            <a:r>
              <a:rPr lang="ru-RU" sz="2900" b="1" i="1" dirty="0" smtClean="0">
                <a:solidFill>
                  <a:srgbClr val="1F497D"/>
                </a:solidFill>
                <a:latin typeface="Arial Narrow" pitchFamily="34" charset="0"/>
              </a:rPr>
              <a:t>       Обзор 360 + </a:t>
            </a:r>
            <a:r>
              <a:rPr lang="ru-RU" sz="2900" b="1" i="1" dirty="0" err="1" smtClean="0">
                <a:solidFill>
                  <a:srgbClr val="1F497D"/>
                </a:solidFill>
                <a:latin typeface="Arial Narrow" pitchFamily="34" charset="0"/>
              </a:rPr>
              <a:t>импортозамещение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83" y="2953116"/>
            <a:ext cx="8047417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84452"/>
            <a:ext cx="7971503" cy="413454"/>
          </a:xfrm>
        </p:spPr>
        <p:txBody>
          <a:bodyPr>
            <a:noAutofit/>
          </a:bodyPr>
          <a:lstStyle/>
          <a:p>
            <a:r>
              <a:rPr lang="ru-RU" sz="2900" b="1" i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Аналоги на рынке</a:t>
            </a:r>
            <a:endParaRPr lang="ru-RU" sz="2900" b="1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54592"/>
              </p:ext>
            </p:extLst>
          </p:nvPr>
        </p:nvGraphicFramePr>
        <p:xfrm>
          <a:off x="0" y="668914"/>
          <a:ext cx="91440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6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7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Конкуренты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Описание</a:t>
                      </a:r>
                      <a:endParaRPr lang="ru-RU" sz="1400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Цена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82">
                <a:tc>
                  <a:txBody>
                    <a:bodyPr/>
                    <a:lstStyle/>
                    <a:p>
                      <a:pPr algn="ctr"/>
                      <a:r>
                        <a:rPr lang="ru-RU" sz="1100" u="non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«Дебит-Е»</a:t>
                      </a:r>
                    </a:p>
                    <a:p>
                      <a:pPr algn="ctr"/>
                      <a:r>
                        <a:rPr lang="ru-RU" sz="1100" u="non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Лебедка «Сулейманова» рис.1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100" u="none" dirty="0" smtClean="0">
                          <a:solidFill>
                            <a:schemeClr val="tx1"/>
                          </a:solidFill>
                        </a:rPr>
                        <a:t>Автоматизированный спуск</a:t>
                      </a:r>
                      <a:r>
                        <a:rPr lang="ru-RU" sz="1100" u="none" baseline="0" dirty="0" smtClean="0">
                          <a:solidFill>
                            <a:schemeClr val="tx1"/>
                          </a:solidFill>
                        </a:rPr>
                        <a:t> скребка во внутреннюю полость НКТ,  частая АВАРИЙНОСТЬ, т.к. присутствует человеческий фактор, а так же отсутствие возможности использовать при температурах окружающей среды в -20. </a:t>
                      </a:r>
                      <a:r>
                        <a:rPr lang="ru-RU" sz="1100" u="none" baseline="0" dirty="0" err="1" smtClean="0">
                          <a:solidFill>
                            <a:schemeClr val="tx1"/>
                          </a:solidFill>
                        </a:rPr>
                        <a:t>Межсервисный</a:t>
                      </a:r>
                      <a:r>
                        <a:rPr lang="ru-RU" sz="1100" u="none" baseline="0" dirty="0" smtClean="0">
                          <a:solidFill>
                            <a:schemeClr val="tx1"/>
                          </a:solidFill>
                        </a:rPr>
                        <a:t> интервал минимальный, технология 20 века. </a:t>
                      </a:r>
                      <a:endParaRPr lang="ru-RU" sz="11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от 200</a:t>
                      </a:r>
                      <a:r>
                        <a:rPr lang="ru-RU" sz="1100" baseline="0" dirty="0" smtClean="0"/>
                        <a:t> 000 руб. в месяц + (затраты на присутствие человека при минусовых температурах) 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79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OOO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baseline="0" dirty="0" smtClean="0"/>
                        <a:t>«</a:t>
                      </a:r>
                      <a:r>
                        <a:rPr lang="ru-RU" sz="1100" baseline="0" dirty="0" err="1" smtClean="0"/>
                        <a:t>Техномаш</a:t>
                      </a:r>
                      <a:r>
                        <a:rPr lang="ru-RU" sz="1100" baseline="0" dirty="0" smtClean="0"/>
                        <a:t>»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покрытие ТС-3000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Рис.2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100" dirty="0" smtClean="0"/>
                        <a:t>Нанесение защитных покрытий на внутреннюю поверхность НКТ,  только временно СНИЖАЮТ</a:t>
                      </a:r>
                      <a:r>
                        <a:rPr lang="ru-RU" sz="1100" baseline="0" dirty="0" smtClean="0"/>
                        <a:t> СКОРОСТЬ образования отложений, эффективность низкая, действует не на всех месторождениях т.е. в зависимости от химического состава добываемой нефти. Дорогостоящие НКТ, не рентабельны для большинства компаний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</a:t>
                      </a:r>
                      <a:r>
                        <a:rPr lang="ru-RU" sz="1100" baseline="0" dirty="0" smtClean="0"/>
                        <a:t> зависимости от кол-ва труб,  большие затраты и низкая эффективность в связи с неустойчивой </a:t>
                      </a:r>
                      <a:r>
                        <a:rPr lang="ru-RU" sz="1100" baseline="0" dirty="0" err="1" smtClean="0"/>
                        <a:t>хим.обработкой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ООО</a:t>
                      </a:r>
                      <a:r>
                        <a:rPr lang="ru-RU" sz="1100" baseline="0" dirty="0" smtClean="0"/>
                        <a:t> «НПК» «АСН»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Нагревательный кабель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Рис.3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100" dirty="0" smtClean="0"/>
                        <a:t>Кабель</a:t>
                      </a:r>
                      <a:r>
                        <a:rPr lang="ru-RU" sz="1100" baseline="0" dirty="0" smtClean="0"/>
                        <a:t> нагревательный, высокая стоимость оборудования, большие риски обрыва кабеля в 70% случаях, высокое потребление электроэнергии, человеческий фактор, минимальный </a:t>
                      </a:r>
                      <a:r>
                        <a:rPr lang="ru-RU" sz="1100" baseline="0" dirty="0" err="1" smtClean="0"/>
                        <a:t>межсервисный</a:t>
                      </a:r>
                      <a:r>
                        <a:rPr lang="ru-RU" sz="1100" baseline="0" dirty="0" smtClean="0"/>
                        <a:t> интервал 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</a:t>
                      </a:r>
                      <a:r>
                        <a:rPr lang="ru-RU" sz="1100" baseline="0" dirty="0" smtClean="0"/>
                        <a:t> 000 руб. + (затраты на энергопитание)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Изображение 12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" y="3295760"/>
            <a:ext cx="2304402" cy="1478841"/>
          </a:xfrm>
          <a:prstGeom prst="rect">
            <a:avLst/>
          </a:prstGeom>
        </p:spPr>
      </p:pic>
      <p:pic>
        <p:nvPicPr>
          <p:cNvPr id="14" name="Изображение 13" descr="gk kr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9588" y="3022686"/>
            <a:ext cx="1410384" cy="19779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41" y="3289748"/>
            <a:ext cx="2207173" cy="1484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3741" y="469115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Рис.1.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95458" y="466325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Рис.2.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297175" y="46141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37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88900" y="222552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Преимущества продукта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5099" y="887429"/>
            <a:ext cx="4581936" cy="3972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110000"/>
              </a:lnSpc>
              <a:buFont typeface="Arial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Регулируемый об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ъ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ем подачи реагента, (от 10 </a:t>
            </a:r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 требуемого) для эффективной борьбы с отложениями в зависимости от физико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химических свойств пластового флюида</a:t>
            </a:r>
          </a:p>
          <a:p>
            <a:pPr algn="just">
              <a:lnSpc>
                <a:spcPct val="110000"/>
              </a:lnSpc>
            </a:pP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10000"/>
              </a:lnSpc>
              <a:buFont typeface="Arial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и автоматизация – то есть фактическое представление об объёме остатка химического реагента и контроль технологических процессов</a:t>
            </a:r>
          </a:p>
          <a:p>
            <a:pPr algn="just">
              <a:lnSpc>
                <a:spcPct val="110000"/>
              </a:lnSpc>
            </a:pP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10000"/>
              </a:lnSpc>
              <a:buFont typeface="Arial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Эксплуатация вне зависимости от условий окружающей среды, отсутствие необходимости обслуживания, как следствие, исключение человеческого фактора</a:t>
            </a:r>
          </a:p>
          <a:p>
            <a:pPr marL="228600" indent="-228600" algn="just">
              <a:lnSpc>
                <a:spcPct val="110000"/>
              </a:lnSpc>
              <a:buFont typeface="Arial"/>
              <a:buChar char="•"/>
            </a:pP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10000"/>
              </a:lnSpc>
              <a:buFont typeface="Arial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Планируемый сервисный интервал - 300 суток. Возможен подбор под ожидаемый МРП работы насосного оборудования</a:t>
            </a:r>
          </a:p>
          <a:p>
            <a:pPr algn="just">
              <a:lnSpc>
                <a:spcPct val="110000"/>
              </a:lnSpc>
            </a:pP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10000"/>
              </a:lnSpc>
              <a:buFont typeface="Arial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Универсальность устройства, позволяющее обеспечивать защиту оборудования от различных осложняющих факторов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использование в скважине любого типа</a:t>
            </a:r>
          </a:p>
          <a:p>
            <a:pPr algn="just">
              <a:lnSpc>
                <a:spcPct val="110000"/>
              </a:lnSpc>
            </a:pP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10000"/>
              </a:lnSpc>
              <a:buFont typeface="Arial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Низкая (относительно аналогов) стоимость защиты</a:t>
            </a:r>
          </a:p>
          <a:p>
            <a:pPr algn="just">
              <a:lnSpc>
                <a:spcPct val="110000"/>
              </a:lnSpc>
            </a:pP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10000"/>
              </a:lnSpc>
              <a:buFont typeface="Arial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Ремонтопригодность, </a:t>
            </a:r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унифицированность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узлов и частей устройства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3"/>
          <a:stretch/>
        </p:blipFill>
        <p:spPr>
          <a:xfrm>
            <a:off x="4833831" y="890814"/>
            <a:ext cx="3222556" cy="3913892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6047030" y="1307778"/>
            <a:ext cx="821480" cy="303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078113" y="1902372"/>
            <a:ext cx="725214" cy="36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015051" y="2366167"/>
            <a:ext cx="840828" cy="556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117021" y="3107056"/>
            <a:ext cx="493986" cy="147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007674" y="3498346"/>
            <a:ext cx="693683" cy="157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952249" y="3776665"/>
            <a:ext cx="707668" cy="165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5927835" y="3949876"/>
            <a:ext cx="798786" cy="224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942771" y="4214981"/>
            <a:ext cx="803724" cy="115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32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1092199" y="168289"/>
            <a:ext cx="66802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Компоновка устройства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933700" y="5785126"/>
            <a:ext cx="7905135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Задачи: </a:t>
            </a:r>
            <a:r>
              <a:rPr lang="ru-RU" sz="3200" b="1" i="1" dirty="0" smtClean="0">
                <a:solidFill>
                  <a:srgbClr val="FF0000"/>
                </a:solidFill>
                <a:latin typeface="Arial Narrow" pitchFamily="34" charset="0"/>
              </a:rPr>
              <a:t>*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09242" y="406400"/>
            <a:ext cx="3330362" cy="4546600"/>
            <a:chOff x="1218773" y="706244"/>
            <a:chExt cx="3218362" cy="5959340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1424039" y="4217221"/>
              <a:ext cx="2225041" cy="938367"/>
              <a:chOff x="1674158" y="3088385"/>
              <a:chExt cx="2010752" cy="938367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1674158" y="3088385"/>
                <a:ext cx="848189" cy="938367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824847" y="3113130"/>
                <a:ext cx="537285" cy="889527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1" name="Группа 40"/>
              <p:cNvGrpSpPr/>
              <p:nvPr/>
            </p:nvGrpSpPr>
            <p:grpSpPr>
              <a:xfrm>
                <a:off x="1830793" y="3563471"/>
                <a:ext cx="521492" cy="177800"/>
                <a:chOff x="3807222" y="4792234"/>
                <a:chExt cx="676672" cy="195361"/>
              </a:xfrm>
            </p:grpSpPr>
            <p:sp>
              <p:nvSpPr>
                <p:cNvPr id="47" name="Извлечение 46"/>
                <p:cNvSpPr/>
                <p:nvPr/>
              </p:nvSpPr>
              <p:spPr>
                <a:xfrm>
                  <a:off x="4027356" y="4792234"/>
                  <a:ext cx="227938" cy="195361"/>
                </a:xfrm>
                <a:prstGeom prst="flowChartExtra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Извлечение 47"/>
                <p:cNvSpPr/>
                <p:nvPr/>
              </p:nvSpPr>
              <p:spPr>
                <a:xfrm>
                  <a:off x="4255956" y="4792234"/>
                  <a:ext cx="227938" cy="195361"/>
                </a:xfrm>
                <a:prstGeom prst="flowChartExtra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Извлечение 48"/>
                <p:cNvSpPr/>
                <p:nvPr/>
              </p:nvSpPr>
              <p:spPr>
                <a:xfrm>
                  <a:off x="3807222" y="4792234"/>
                  <a:ext cx="227938" cy="195361"/>
                </a:xfrm>
                <a:prstGeom prst="flowChartExtra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 rot="10800000">
                <a:off x="1830793" y="3360273"/>
                <a:ext cx="521492" cy="177800"/>
                <a:chOff x="3807222" y="4792234"/>
                <a:chExt cx="676672" cy="195361"/>
              </a:xfrm>
            </p:grpSpPr>
            <p:sp>
              <p:nvSpPr>
                <p:cNvPr id="44" name="Извлечение 43"/>
                <p:cNvSpPr/>
                <p:nvPr/>
              </p:nvSpPr>
              <p:spPr>
                <a:xfrm>
                  <a:off x="4027356" y="4792234"/>
                  <a:ext cx="227938" cy="195361"/>
                </a:xfrm>
                <a:prstGeom prst="flowChartExtra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Извлечение 44"/>
                <p:cNvSpPr/>
                <p:nvPr/>
              </p:nvSpPr>
              <p:spPr>
                <a:xfrm>
                  <a:off x="4255956" y="4792234"/>
                  <a:ext cx="227938" cy="195361"/>
                </a:xfrm>
                <a:prstGeom prst="flowChartExtra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Извлечение 45"/>
                <p:cNvSpPr/>
                <p:nvPr/>
              </p:nvSpPr>
              <p:spPr>
                <a:xfrm>
                  <a:off x="3807222" y="4792234"/>
                  <a:ext cx="227938" cy="195361"/>
                </a:xfrm>
                <a:prstGeom prst="flowChartExtra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2725952" y="3296334"/>
                <a:ext cx="958958" cy="45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Редуктор</a:t>
                </a:r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1424039" y="2883240"/>
              <a:ext cx="2822419" cy="1314997"/>
              <a:chOff x="1686987" y="3858144"/>
              <a:chExt cx="2559471" cy="1314997"/>
            </a:xfrm>
          </p:grpSpPr>
          <p:sp>
            <p:nvSpPr>
              <p:cNvPr id="51" name="Прямоугольник 50"/>
              <p:cNvSpPr/>
              <p:nvPr/>
            </p:nvSpPr>
            <p:spPr>
              <a:xfrm rot="10800000">
                <a:off x="1686987" y="3858144"/>
                <a:ext cx="850787" cy="1314997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15558" y="4254500"/>
                <a:ext cx="1530900" cy="70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Дозирующий насос</a:t>
                </a:r>
                <a:endParaRPr lang="ru-RU" sz="1400" dirty="0"/>
              </a:p>
            </p:txBody>
          </p:sp>
          <p:grpSp>
            <p:nvGrpSpPr>
              <p:cNvPr id="53" name="Группа 52"/>
              <p:cNvGrpSpPr/>
              <p:nvPr/>
            </p:nvGrpSpPr>
            <p:grpSpPr>
              <a:xfrm rot="10800000">
                <a:off x="1873059" y="3899613"/>
                <a:ext cx="461851" cy="1269942"/>
                <a:chOff x="2997200" y="3441700"/>
                <a:chExt cx="685800" cy="1282700"/>
              </a:xfrm>
            </p:grpSpPr>
            <p:sp>
              <p:nvSpPr>
                <p:cNvPr id="54" name="Полилиния 53"/>
                <p:cNvSpPr/>
                <p:nvPr/>
              </p:nvSpPr>
              <p:spPr>
                <a:xfrm>
                  <a:off x="2997200" y="3441700"/>
                  <a:ext cx="330200" cy="1282700"/>
                </a:xfrm>
                <a:custGeom>
                  <a:avLst/>
                  <a:gdLst>
                    <a:gd name="connsiteX0" fmla="*/ 0 w 292100"/>
                    <a:gd name="connsiteY0" fmla="*/ 0 h 1270000"/>
                    <a:gd name="connsiteX1" fmla="*/ 266700 w 292100"/>
                    <a:gd name="connsiteY1" fmla="*/ 139700 h 1270000"/>
                    <a:gd name="connsiteX2" fmla="*/ 12700 w 292100"/>
                    <a:gd name="connsiteY2" fmla="*/ 330200 h 1270000"/>
                    <a:gd name="connsiteX3" fmla="*/ 241300 w 292100"/>
                    <a:gd name="connsiteY3" fmla="*/ 533400 h 1270000"/>
                    <a:gd name="connsiteX4" fmla="*/ 38100 w 292100"/>
                    <a:gd name="connsiteY4" fmla="*/ 723900 h 1270000"/>
                    <a:gd name="connsiteX5" fmla="*/ 279400 w 292100"/>
                    <a:gd name="connsiteY5" fmla="*/ 914400 h 1270000"/>
                    <a:gd name="connsiteX6" fmla="*/ 38100 w 292100"/>
                    <a:gd name="connsiteY6" fmla="*/ 1066800 h 1270000"/>
                    <a:gd name="connsiteX7" fmla="*/ 292100 w 292100"/>
                    <a:gd name="connsiteY7" fmla="*/ 1270000 h 1270000"/>
                    <a:gd name="connsiteX8" fmla="*/ 292100 w 292100"/>
                    <a:gd name="connsiteY8" fmla="*/ 1270000 h 127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2100" h="1270000">
                      <a:moveTo>
                        <a:pt x="0" y="0"/>
                      </a:moveTo>
                      <a:cubicBezTo>
                        <a:pt x="132291" y="42333"/>
                        <a:pt x="264583" y="84667"/>
                        <a:pt x="266700" y="139700"/>
                      </a:cubicBezTo>
                      <a:cubicBezTo>
                        <a:pt x="268817" y="194733"/>
                        <a:pt x="16933" y="264583"/>
                        <a:pt x="12700" y="330200"/>
                      </a:cubicBezTo>
                      <a:cubicBezTo>
                        <a:pt x="8467" y="395817"/>
                        <a:pt x="237067" y="467783"/>
                        <a:pt x="241300" y="533400"/>
                      </a:cubicBezTo>
                      <a:cubicBezTo>
                        <a:pt x="245533" y="599017"/>
                        <a:pt x="31750" y="660400"/>
                        <a:pt x="38100" y="723900"/>
                      </a:cubicBezTo>
                      <a:cubicBezTo>
                        <a:pt x="44450" y="787400"/>
                        <a:pt x="279400" y="857250"/>
                        <a:pt x="279400" y="914400"/>
                      </a:cubicBezTo>
                      <a:cubicBezTo>
                        <a:pt x="279400" y="971550"/>
                        <a:pt x="35983" y="1007533"/>
                        <a:pt x="38100" y="1066800"/>
                      </a:cubicBezTo>
                      <a:cubicBezTo>
                        <a:pt x="40217" y="1126067"/>
                        <a:pt x="292100" y="1270000"/>
                        <a:pt x="292100" y="1270000"/>
                      </a:cubicBezTo>
                      <a:lnTo>
                        <a:pt x="292100" y="1270000"/>
                      </a:lnTo>
                    </a:path>
                  </a:pathLst>
                </a:custGeom>
                <a:ln w="3810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Полилиния 54"/>
                <p:cNvSpPr/>
                <p:nvPr/>
              </p:nvSpPr>
              <p:spPr>
                <a:xfrm flipH="1">
                  <a:off x="3340100" y="3441700"/>
                  <a:ext cx="342900" cy="1282700"/>
                </a:xfrm>
                <a:custGeom>
                  <a:avLst/>
                  <a:gdLst>
                    <a:gd name="connsiteX0" fmla="*/ 0 w 292100"/>
                    <a:gd name="connsiteY0" fmla="*/ 0 h 1270000"/>
                    <a:gd name="connsiteX1" fmla="*/ 266700 w 292100"/>
                    <a:gd name="connsiteY1" fmla="*/ 139700 h 1270000"/>
                    <a:gd name="connsiteX2" fmla="*/ 12700 w 292100"/>
                    <a:gd name="connsiteY2" fmla="*/ 330200 h 1270000"/>
                    <a:gd name="connsiteX3" fmla="*/ 241300 w 292100"/>
                    <a:gd name="connsiteY3" fmla="*/ 533400 h 1270000"/>
                    <a:gd name="connsiteX4" fmla="*/ 38100 w 292100"/>
                    <a:gd name="connsiteY4" fmla="*/ 723900 h 1270000"/>
                    <a:gd name="connsiteX5" fmla="*/ 279400 w 292100"/>
                    <a:gd name="connsiteY5" fmla="*/ 914400 h 1270000"/>
                    <a:gd name="connsiteX6" fmla="*/ 38100 w 292100"/>
                    <a:gd name="connsiteY6" fmla="*/ 1066800 h 1270000"/>
                    <a:gd name="connsiteX7" fmla="*/ 292100 w 292100"/>
                    <a:gd name="connsiteY7" fmla="*/ 1270000 h 1270000"/>
                    <a:gd name="connsiteX8" fmla="*/ 292100 w 292100"/>
                    <a:gd name="connsiteY8" fmla="*/ 1270000 h 127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2100" h="1270000">
                      <a:moveTo>
                        <a:pt x="0" y="0"/>
                      </a:moveTo>
                      <a:cubicBezTo>
                        <a:pt x="132291" y="42333"/>
                        <a:pt x="264583" y="84667"/>
                        <a:pt x="266700" y="139700"/>
                      </a:cubicBezTo>
                      <a:cubicBezTo>
                        <a:pt x="268817" y="194733"/>
                        <a:pt x="16933" y="264583"/>
                        <a:pt x="12700" y="330200"/>
                      </a:cubicBezTo>
                      <a:cubicBezTo>
                        <a:pt x="8467" y="395817"/>
                        <a:pt x="237067" y="467783"/>
                        <a:pt x="241300" y="533400"/>
                      </a:cubicBezTo>
                      <a:cubicBezTo>
                        <a:pt x="245533" y="599017"/>
                        <a:pt x="31750" y="660400"/>
                        <a:pt x="38100" y="723900"/>
                      </a:cubicBezTo>
                      <a:cubicBezTo>
                        <a:pt x="44450" y="787400"/>
                        <a:pt x="279400" y="857250"/>
                        <a:pt x="279400" y="914400"/>
                      </a:cubicBezTo>
                      <a:cubicBezTo>
                        <a:pt x="279400" y="971550"/>
                        <a:pt x="35983" y="1007533"/>
                        <a:pt x="38100" y="1066800"/>
                      </a:cubicBezTo>
                      <a:cubicBezTo>
                        <a:pt x="40217" y="1126067"/>
                        <a:pt x="292100" y="1270000"/>
                        <a:pt x="292100" y="1270000"/>
                      </a:cubicBezTo>
                      <a:lnTo>
                        <a:pt x="292100" y="1270000"/>
                      </a:lnTo>
                    </a:path>
                  </a:pathLst>
                </a:custGeom>
                <a:ln w="3810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56" name="Группа 55"/>
            <p:cNvGrpSpPr/>
            <p:nvPr/>
          </p:nvGrpSpPr>
          <p:grpSpPr>
            <a:xfrm>
              <a:off x="1424039" y="1561409"/>
              <a:ext cx="2649374" cy="1314997"/>
              <a:chOff x="1669850" y="5358403"/>
              <a:chExt cx="2379198" cy="1314997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1669850" y="5358403"/>
                <a:ext cx="846629" cy="131499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715548" y="5578993"/>
                <a:ext cx="1333500" cy="99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Контейнер с </a:t>
                </a:r>
                <a:r>
                  <a:rPr lang="ru-RU" sz="1400" dirty="0" err="1" smtClean="0"/>
                  <a:t>хим</a:t>
                </a:r>
                <a:r>
                  <a:rPr lang="ru-RU" sz="1400" dirty="0" smtClean="0"/>
                  <a:t> реагентом</a:t>
                </a:r>
                <a:endParaRPr lang="ru-RU" sz="1400" dirty="0"/>
              </a:p>
            </p:txBody>
          </p:sp>
        </p:grpSp>
        <p:sp>
          <p:nvSpPr>
            <p:cNvPr id="59" name="Стрелка вверх 58"/>
            <p:cNvSpPr/>
            <p:nvPr/>
          </p:nvSpPr>
          <p:spPr>
            <a:xfrm rot="10800000" flipH="1">
              <a:off x="1731940" y="2056179"/>
              <a:ext cx="346387" cy="522183"/>
            </a:xfrm>
            <a:prstGeom prst="upArrow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1424039" y="5159717"/>
              <a:ext cx="3013096" cy="1505867"/>
              <a:chOff x="1674158" y="1568823"/>
              <a:chExt cx="2713186" cy="1505867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1674158" y="1568823"/>
                <a:ext cx="850787" cy="150586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699761" y="2064871"/>
                <a:ext cx="1687583" cy="412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/>
                  <a:t>Э</a:t>
                </a:r>
                <a:r>
                  <a:rPr lang="ru-RU" sz="1400" dirty="0" smtClean="0"/>
                  <a:t>лектродвигатель</a:t>
                </a:r>
                <a:endParaRPr lang="ru-RU" sz="1400" dirty="0"/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1411210" y="706244"/>
              <a:ext cx="2955243" cy="757992"/>
              <a:chOff x="1644985" y="706244"/>
              <a:chExt cx="2722359" cy="757992"/>
            </a:xfrm>
          </p:grpSpPr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1644985" y="706244"/>
                <a:ext cx="896471" cy="757992"/>
              </a:xfrm>
              <a:prstGeom prst="roundRect">
                <a:avLst/>
              </a:prstGeom>
              <a:solidFill>
                <a:srgbClr val="D9D9D9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708873" y="719034"/>
                <a:ext cx="1658471" cy="70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Энергопитание от  УЭЦН</a:t>
                </a:r>
                <a:endParaRPr lang="ru-RU" sz="1400" dirty="0"/>
              </a:p>
            </p:txBody>
          </p:sp>
          <p:grpSp>
            <p:nvGrpSpPr>
              <p:cNvPr id="66" name="Группа 65"/>
              <p:cNvGrpSpPr/>
              <p:nvPr/>
            </p:nvGrpSpPr>
            <p:grpSpPr>
              <a:xfrm>
                <a:off x="1762858" y="1013085"/>
                <a:ext cx="656518" cy="186764"/>
                <a:chOff x="5868144" y="3068960"/>
                <a:chExt cx="576064" cy="144016"/>
              </a:xfrm>
            </p:grpSpPr>
            <p:sp>
              <p:nvSpPr>
                <p:cNvPr id="67" name="Овал 66"/>
                <p:cNvSpPr/>
                <p:nvPr/>
              </p:nvSpPr>
              <p:spPr>
                <a:xfrm>
                  <a:off x="5868144" y="306896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Овал 67"/>
                <p:cNvSpPr/>
                <p:nvPr/>
              </p:nvSpPr>
              <p:spPr>
                <a:xfrm>
                  <a:off x="6084168" y="306896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6300192" y="306896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70" name="Стрелка вправо 69"/>
            <p:cNvSpPr/>
            <p:nvPr/>
          </p:nvSpPr>
          <p:spPr>
            <a:xfrm>
              <a:off x="2257935" y="2976022"/>
              <a:ext cx="320729" cy="307866"/>
            </a:xfrm>
            <a:prstGeom prst="rightArrow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трелка вправо 70"/>
            <p:cNvSpPr/>
            <p:nvPr/>
          </p:nvSpPr>
          <p:spPr>
            <a:xfrm flipH="1">
              <a:off x="1218773" y="2976022"/>
              <a:ext cx="319180" cy="307865"/>
            </a:xfrm>
            <a:prstGeom prst="rightArrow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3" name="Изображение 72" descr="kixNpFk4G8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2800"/>
            <a:ext cx="2806700" cy="3572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500" y="44069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Рис.1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Соосный редуктор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В.Н.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Сызранцев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54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12278</TotalTime>
  <Words>1498</Words>
  <Application>Microsoft Office PowerPoint</Application>
  <PresentationFormat>Экран (16:9)</PresentationFormat>
  <Paragraphs>228</Paragraphs>
  <Slides>17</Slides>
  <Notes>2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Cambria</vt:lpstr>
      <vt:lpstr>ＭＳ 明朝</vt:lpstr>
      <vt:lpstr>Times New Roman</vt:lpstr>
      <vt:lpstr>Wingdings</vt:lpstr>
      <vt:lpstr>шаблон ТИУ</vt:lpstr>
      <vt:lpstr>Acrobat Document</vt:lpstr>
      <vt:lpstr>Презентация PowerPoint</vt:lpstr>
      <vt:lpstr>Аннотация проекта</vt:lpstr>
      <vt:lpstr>                       Актуальность </vt:lpstr>
      <vt:lpstr>                                                     Актуальность  проведения НИОКР и реализации проекта в целом </vt:lpstr>
      <vt:lpstr>                                       Предлагаемое решение</vt:lpstr>
      <vt:lpstr>       Обзор 360 + импортозамещение</vt:lpstr>
      <vt:lpstr>                                             Аналоги на рынке</vt:lpstr>
      <vt:lpstr>                                  Преимущества продукта  </vt:lpstr>
      <vt:lpstr>Компоновка устройства  </vt:lpstr>
      <vt:lpstr>                     Потенциал коммерциализации </vt:lpstr>
      <vt:lpstr>                   План движения денежных средств </vt:lpstr>
      <vt:lpstr>                   План окупаемости проекта</vt:lpstr>
      <vt:lpstr>                                               Масштабирование  </vt:lpstr>
      <vt:lpstr>Показатели результативности опорного университета </vt:lpstr>
      <vt:lpstr>Временный научный коллектив</vt:lpstr>
      <vt:lpstr>   Временный научный коллектив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Марсель</cp:lastModifiedBy>
  <cp:revision>875</cp:revision>
  <cp:lastPrinted>2018-09-13T06:50:36Z</cp:lastPrinted>
  <dcterms:created xsi:type="dcterms:W3CDTF">2016-12-17T11:57:02Z</dcterms:created>
  <dcterms:modified xsi:type="dcterms:W3CDTF">2018-10-18T09:28:56Z</dcterms:modified>
</cp:coreProperties>
</file>