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18"/>
  </p:notesMasterIdLst>
  <p:handoutMasterIdLst>
    <p:handoutMasterId r:id="rId19"/>
  </p:handoutMasterIdLst>
  <p:sldIdLst>
    <p:sldId id="256" r:id="rId2"/>
    <p:sldId id="371" r:id="rId3"/>
    <p:sldId id="373" r:id="rId4"/>
    <p:sldId id="374" r:id="rId5"/>
    <p:sldId id="376" r:id="rId6"/>
    <p:sldId id="392" r:id="rId7"/>
    <p:sldId id="377" r:id="rId8"/>
    <p:sldId id="380" r:id="rId9"/>
    <p:sldId id="379" r:id="rId10"/>
    <p:sldId id="389" r:id="rId11"/>
    <p:sldId id="383" r:id="rId12"/>
    <p:sldId id="385" r:id="rId13"/>
    <p:sldId id="388" r:id="rId14"/>
    <p:sldId id="390" r:id="rId15"/>
    <p:sldId id="391" r:id="rId16"/>
    <p:sldId id="365" r:id="rId1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B2BF"/>
    <a:srgbClr val="E4E4E4"/>
    <a:srgbClr val="339966"/>
    <a:srgbClr val="2E8A95"/>
    <a:srgbClr val="372B61"/>
    <a:srgbClr val="37ABA0"/>
    <a:srgbClr val="48A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7158" autoAdjust="0"/>
  </p:normalViewPr>
  <p:slideViewPr>
    <p:cSldViewPr snapToGrid="0">
      <p:cViewPr>
        <p:scale>
          <a:sx n="100" d="100"/>
          <a:sy n="100" d="100"/>
        </p:scale>
        <p:origin x="-90" y="-204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Word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explosion val="25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'[Диаграмма в Microsoft Word]Лист1'!$A$2:$A$3</c:f>
              <c:strCache>
                <c:ptCount val="2"/>
                <c:pt idx="0">
                  <c:v>Добыча нефти в России (2017 год), млн. т/ год</c:v>
                </c:pt>
                <c:pt idx="1">
                  <c:v>Количество разлившейся нефти, млн. т/ год</c:v>
                </c:pt>
              </c:strCache>
            </c:strRef>
          </c:cat>
          <c:val>
            <c:numRef>
              <c:f>'[Диаграмма в Microsoft Word]Лист1'!$B$2:$B$3</c:f>
              <c:numCache>
                <c:formatCode>General</c:formatCode>
                <c:ptCount val="2"/>
                <c:pt idx="0">
                  <c:v>547</c:v>
                </c:pt>
                <c:pt idx="1">
                  <c:v>18.5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585034013605445"/>
          <c:y val="7.0873174346029716E-2"/>
          <c:w val="0.37414965986394561"/>
          <c:h val="0.86463273430534104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339966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6E689-F065-4DAD-95F9-AD0F11535276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F6F7E60-7CC1-4551-A8A7-64A9D9105003}">
      <dgm:prSet phldrT="[Текст]" custT="1"/>
      <dgm:spPr/>
      <dgm:t>
        <a:bodyPr/>
        <a:lstStyle/>
        <a:p>
          <a:r>
            <a:rPr lang="ru-RU" sz="1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Значимость разработки проекта</a:t>
          </a:r>
        </a:p>
      </dgm:t>
    </dgm:pt>
    <dgm:pt modelId="{8D654227-291F-4A7F-9853-A1AA2E7F98CC}" type="parTrans" cxnId="{19F2917D-BD6A-4463-83C6-9FF77ED0C00E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A84D77-0B0D-48BD-8B9A-97F86F708A10}" type="sibTrans" cxnId="{19F2917D-BD6A-4463-83C6-9FF77ED0C00E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E7530E-2FF1-488B-9D7B-B80A7601DA48}">
      <dgm:prSet phldrT="[Текст]" custT="1"/>
      <dgm:spPr/>
      <dgm:t>
        <a:bodyPr/>
        <a:lstStyle/>
        <a:p>
          <a:r>
            <a:rPr lang="ru-RU" sz="1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Большое количество аварийных разливов нефти</a:t>
          </a:r>
        </a:p>
      </dgm:t>
    </dgm:pt>
    <dgm:pt modelId="{CA7724B4-A36A-4CA8-901F-620596250E34}" type="parTrans" cxnId="{1F55E784-D920-430C-80EF-D96D1CCD29CF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CF21C4-2A93-48FE-823C-5F34AB77927B}" type="sibTrans" cxnId="{1F55E784-D920-430C-80EF-D96D1CCD29CF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93188-3C4D-4DE6-9C7B-85673CEAC134}">
      <dgm:prSet phldrT="[Текст]" custT="1"/>
      <dgm:spPr/>
      <dgm:t>
        <a:bodyPr/>
        <a:lstStyle/>
        <a:p>
          <a:r>
            <a: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Высокие затраты при ликвидации аварийных разливов нефти</a:t>
          </a:r>
        </a:p>
      </dgm:t>
    </dgm:pt>
    <dgm:pt modelId="{FD4FA738-1EEA-4379-9895-09677F663337}" type="parTrans" cxnId="{7F5DC129-1387-4887-8D8F-5C74418AAFF1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96470F-C4A1-4C22-8D39-EC2A3277CEE5}" type="sibTrans" cxnId="{7F5DC129-1387-4887-8D8F-5C74418AAFF1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03B444-FE41-4C58-BB11-5846E1E8F9D6}">
      <dgm:prSet phldrT="[Текст]" custT="1"/>
      <dgm:spPr/>
      <dgm:t>
        <a:bodyPr/>
        <a:lstStyle/>
        <a:p>
          <a:r>
            <a:rPr lang="ru-RU" sz="14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Высокие допущения стандартных методов определения глубины просачивания нефти в почве</a:t>
          </a:r>
        </a:p>
      </dgm:t>
    </dgm:pt>
    <dgm:pt modelId="{08C785B6-B937-4221-A264-4FF516107C67}" type="parTrans" cxnId="{BF9A03AE-18C0-44CB-A8CE-0F285A9072D7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2786F0-1CC0-4275-B80A-91F022D736ED}" type="sibTrans" cxnId="{BF9A03AE-18C0-44CB-A8CE-0F285A9072D7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1869B5-87DC-4FB0-A589-05DBACAEFBAA}">
      <dgm:prSet custT="1"/>
      <dgm:spPr/>
      <dgm:t>
        <a:bodyPr/>
        <a:lstStyle/>
        <a:p>
          <a:r>
            <a:rPr lang="ru-RU" sz="14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государственной заинтересованности в решении экологических проблем</a:t>
          </a:r>
        </a:p>
      </dgm:t>
    </dgm:pt>
    <dgm:pt modelId="{41E6B444-42E4-4C74-90F8-C50A2D16D613}" type="parTrans" cxnId="{0E35010F-2701-41DB-8E14-83A7BC576E92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6F490-0202-421A-9E0C-AD3950DFE300}" type="sibTrans" cxnId="{0E35010F-2701-41DB-8E14-83A7BC576E92}">
      <dgm:prSet/>
      <dgm:spPr/>
      <dgm:t>
        <a:bodyPr/>
        <a:lstStyle/>
        <a:p>
          <a:endParaRPr lang="ru-RU" sz="14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82FAE9-30C0-4D17-9FC9-199F9A9BAFB8}" type="pres">
      <dgm:prSet presAssocID="{69E6E689-F065-4DAD-95F9-AD0F11535276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D7D0ED8-D910-403A-9887-F549FF867A70}" type="pres">
      <dgm:prSet presAssocID="{CF6F7E60-7CC1-4551-A8A7-64A9D9105003}" presName="singleCycle" presStyleCnt="0"/>
      <dgm:spPr/>
    </dgm:pt>
    <dgm:pt modelId="{1D79DCCE-8E1A-4AED-8FD6-F7A92A678D89}" type="pres">
      <dgm:prSet presAssocID="{CF6F7E60-7CC1-4551-A8A7-64A9D9105003}" presName="singleCenter" presStyleLbl="node1" presStyleIdx="0" presStyleCnt="5" custScaleX="137602" custScaleY="87587" custLinFactNeighborX="40341" custLinFactNeighborY="-13053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8718A8BB-057C-4284-8B57-2F04A793342E}" type="pres">
      <dgm:prSet presAssocID="{CA7724B4-A36A-4CA8-901F-620596250E34}" presName="Name56" presStyleLbl="parChTrans1D2" presStyleIdx="0" presStyleCnt="4"/>
      <dgm:spPr/>
      <dgm:t>
        <a:bodyPr/>
        <a:lstStyle/>
        <a:p>
          <a:endParaRPr lang="ru-RU"/>
        </a:p>
      </dgm:t>
    </dgm:pt>
    <dgm:pt modelId="{9A0A9700-2F5B-4290-B382-EE6AA433A92F}" type="pres">
      <dgm:prSet presAssocID="{AFE7530E-2FF1-488B-9D7B-B80A7601DA48}" presName="text0" presStyleLbl="node1" presStyleIdx="1" presStyleCnt="5" custScaleX="476412" custScaleY="50344" custRadScaleRad="81199" custRadScaleInc="8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D1781B-53C1-40FD-B33F-2611CAF4EA5E}" type="pres">
      <dgm:prSet presAssocID="{FD4FA738-1EEA-4379-9895-09677F663337}" presName="Name56" presStyleLbl="parChTrans1D2" presStyleIdx="1" presStyleCnt="4"/>
      <dgm:spPr/>
      <dgm:t>
        <a:bodyPr/>
        <a:lstStyle/>
        <a:p>
          <a:endParaRPr lang="ru-RU"/>
        </a:p>
      </dgm:t>
    </dgm:pt>
    <dgm:pt modelId="{F34A57BB-E5FD-4BC4-9224-CC878CA529A0}" type="pres">
      <dgm:prSet presAssocID="{E4993188-3C4D-4DE6-9C7B-85673CEAC134}" presName="text0" presStyleLbl="node1" presStyleIdx="2" presStyleCnt="5" custScaleX="258063" custScaleY="84538" custRadScaleRad="112114" custRadScaleInc="383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F9F9A-AF4B-42BB-9078-CE339FFAAAD2}" type="pres">
      <dgm:prSet presAssocID="{08C785B6-B937-4221-A264-4FF516107C67}" presName="Name56" presStyleLbl="parChTrans1D2" presStyleIdx="2" presStyleCnt="4"/>
      <dgm:spPr/>
      <dgm:t>
        <a:bodyPr/>
        <a:lstStyle/>
        <a:p>
          <a:endParaRPr lang="ru-RU"/>
        </a:p>
      </dgm:t>
    </dgm:pt>
    <dgm:pt modelId="{6050D29A-7DB3-4FA3-992C-883126C8575B}" type="pres">
      <dgm:prSet presAssocID="{6B03B444-FE41-4C58-BB11-5846E1E8F9D6}" presName="text0" presStyleLbl="node1" presStyleIdx="3" presStyleCnt="5" custScaleX="399044" custScaleY="80193" custRadScaleRad="91616" custRadScaleInc="109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2C55E-ACD7-465B-AA6C-9C704DCBE075}" type="pres">
      <dgm:prSet presAssocID="{41E6B444-42E4-4C74-90F8-C50A2D16D613}" presName="Name56" presStyleLbl="parChTrans1D2" presStyleIdx="3" presStyleCnt="4"/>
      <dgm:spPr/>
      <dgm:t>
        <a:bodyPr/>
        <a:lstStyle/>
        <a:p>
          <a:endParaRPr lang="ru-RU"/>
        </a:p>
      </dgm:t>
    </dgm:pt>
    <dgm:pt modelId="{98C12294-BF12-4472-A1D0-CA7011997A6F}" type="pres">
      <dgm:prSet presAssocID="{D61869B5-87DC-4FB0-A589-05DBACAEFBAA}" presName="text0" presStyleLbl="node1" presStyleIdx="4" presStyleCnt="5" custScaleX="309074" custScaleY="102786" custRadScaleRad="98469" custRadScaleInc="45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5DC129-1387-4887-8D8F-5C74418AAFF1}" srcId="{CF6F7E60-7CC1-4551-A8A7-64A9D9105003}" destId="{E4993188-3C4D-4DE6-9C7B-85673CEAC134}" srcOrd="1" destOrd="0" parTransId="{FD4FA738-1EEA-4379-9895-09677F663337}" sibTransId="{9296470F-C4A1-4C22-8D39-EC2A3277CEE5}"/>
    <dgm:cxn modelId="{19F2917D-BD6A-4463-83C6-9FF77ED0C00E}" srcId="{69E6E689-F065-4DAD-95F9-AD0F11535276}" destId="{CF6F7E60-7CC1-4551-A8A7-64A9D9105003}" srcOrd="0" destOrd="0" parTransId="{8D654227-291F-4A7F-9853-A1AA2E7F98CC}" sibTransId="{E3A84D77-0B0D-48BD-8B9A-97F86F708A10}"/>
    <dgm:cxn modelId="{977BFC3D-3DBA-487F-9BD3-D7C4CD076AB1}" type="presOf" srcId="{FD4FA738-1EEA-4379-9895-09677F663337}" destId="{0AD1781B-53C1-40FD-B33F-2611CAF4EA5E}" srcOrd="0" destOrd="0" presId="urn:microsoft.com/office/officeart/2008/layout/RadialCluster"/>
    <dgm:cxn modelId="{DEFEA2E7-1327-4FF7-9E13-C21E19CD8F64}" type="presOf" srcId="{6B03B444-FE41-4C58-BB11-5846E1E8F9D6}" destId="{6050D29A-7DB3-4FA3-992C-883126C8575B}" srcOrd="0" destOrd="0" presId="urn:microsoft.com/office/officeart/2008/layout/RadialCluster"/>
    <dgm:cxn modelId="{1D143D9A-2E85-4C6F-8800-FEA7683E239A}" type="presOf" srcId="{69E6E689-F065-4DAD-95F9-AD0F11535276}" destId="{D782FAE9-30C0-4D17-9FC9-199F9A9BAFB8}" srcOrd="0" destOrd="0" presId="urn:microsoft.com/office/officeart/2008/layout/RadialCluster"/>
    <dgm:cxn modelId="{C9B7AE48-0F07-4670-95BD-5D72059066BA}" type="presOf" srcId="{CA7724B4-A36A-4CA8-901F-620596250E34}" destId="{8718A8BB-057C-4284-8B57-2F04A793342E}" srcOrd="0" destOrd="0" presId="urn:microsoft.com/office/officeart/2008/layout/RadialCluster"/>
    <dgm:cxn modelId="{9BB6DE3E-3CFD-4AF3-BCC6-78A2E62C27B8}" type="presOf" srcId="{AFE7530E-2FF1-488B-9D7B-B80A7601DA48}" destId="{9A0A9700-2F5B-4290-B382-EE6AA433A92F}" srcOrd="0" destOrd="0" presId="urn:microsoft.com/office/officeart/2008/layout/RadialCluster"/>
    <dgm:cxn modelId="{604DF086-6DBA-4034-94CC-0B29B060E422}" type="presOf" srcId="{D61869B5-87DC-4FB0-A589-05DBACAEFBAA}" destId="{98C12294-BF12-4472-A1D0-CA7011997A6F}" srcOrd="0" destOrd="0" presId="urn:microsoft.com/office/officeart/2008/layout/RadialCluster"/>
    <dgm:cxn modelId="{58FB3EB8-190F-4EAB-A36E-EEBE2FF9638A}" type="presOf" srcId="{CF6F7E60-7CC1-4551-A8A7-64A9D9105003}" destId="{1D79DCCE-8E1A-4AED-8FD6-F7A92A678D89}" srcOrd="0" destOrd="0" presId="urn:microsoft.com/office/officeart/2008/layout/RadialCluster"/>
    <dgm:cxn modelId="{1F55E784-D920-430C-80EF-D96D1CCD29CF}" srcId="{CF6F7E60-7CC1-4551-A8A7-64A9D9105003}" destId="{AFE7530E-2FF1-488B-9D7B-B80A7601DA48}" srcOrd="0" destOrd="0" parTransId="{CA7724B4-A36A-4CA8-901F-620596250E34}" sibTransId="{D2CF21C4-2A93-48FE-823C-5F34AB77927B}"/>
    <dgm:cxn modelId="{0857845B-967E-44C0-B040-6BCD034E81EE}" type="presOf" srcId="{E4993188-3C4D-4DE6-9C7B-85673CEAC134}" destId="{F34A57BB-E5FD-4BC4-9224-CC878CA529A0}" srcOrd="0" destOrd="0" presId="urn:microsoft.com/office/officeart/2008/layout/RadialCluster"/>
    <dgm:cxn modelId="{BA0E1D36-3179-4FFF-ACED-DADA5D04493B}" type="presOf" srcId="{41E6B444-42E4-4C74-90F8-C50A2D16D613}" destId="{1262C55E-ACD7-465B-AA6C-9C704DCBE075}" srcOrd="0" destOrd="0" presId="urn:microsoft.com/office/officeart/2008/layout/RadialCluster"/>
    <dgm:cxn modelId="{0E35010F-2701-41DB-8E14-83A7BC576E92}" srcId="{CF6F7E60-7CC1-4551-A8A7-64A9D9105003}" destId="{D61869B5-87DC-4FB0-A589-05DBACAEFBAA}" srcOrd="3" destOrd="0" parTransId="{41E6B444-42E4-4C74-90F8-C50A2D16D613}" sibTransId="{5066F490-0202-421A-9E0C-AD3950DFE300}"/>
    <dgm:cxn modelId="{BF9A03AE-18C0-44CB-A8CE-0F285A9072D7}" srcId="{CF6F7E60-7CC1-4551-A8A7-64A9D9105003}" destId="{6B03B444-FE41-4C58-BB11-5846E1E8F9D6}" srcOrd="2" destOrd="0" parTransId="{08C785B6-B937-4221-A264-4FF516107C67}" sibTransId="{3D2786F0-1CC0-4275-B80A-91F022D736ED}"/>
    <dgm:cxn modelId="{1352BFCD-A0BD-4BA9-AB34-EFBF92C66D90}" type="presOf" srcId="{08C785B6-B937-4221-A264-4FF516107C67}" destId="{AF0F9F9A-AF4B-42BB-9078-CE339FFAAAD2}" srcOrd="0" destOrd="0" presId="urn:microsoft.com/office/officeart/2008/layout/RadialCluster"/>
    <dgm:cxn modelId="{44448F5A-DE34-4E92-874E-9F8226F64D7D}" type="presParOf" srcId="{D782FAE9-30C0-4D17-9FC9-199F9A9BAFB8}" destId="{0D7D0ED8-D910-403A-9887-F549FF867A70}" srcOrd="0" destOrd="0" presId="urn:microsoft.com/office/officeart/2008/layout/RadialCluster"/>
    <dgm:cxn modelId="{A97EA54F-4D73-4362-9E94-0925B002B026}" type="presParOf" srcId="{0D7D0ED8-D910-403A-9887-F549FF867A70}" destId="{1D79DCCE-8E1A-4AED-8FD6-F7A92A678D89}" srcOrd="0" destOrd="0" presId="urn:microsoft.com/office/officeart/2008/layout/RadialCluster"/>
    <dgm:cxn modelId="{D7E15703-8F6E-426B-A62E-539910C216DD}" type="presParOf" srcId="{0D7D0ED8-D910-403A-9887-F549FF867A70}" destId="{8718A8BB-057C-4284-8B57-2F04A793342E}" srcOrd="1" destOrd="0" presId="urn:microsoft.com/office/officeart/2008/layout/RadialCluster"/>
    <dgm:cxn modelId="{8EA753B2-1AB4-4BA2-A34F-21CF25AF6B55}" type="presParOf" srcId="{0D7D0ED8-D910-403A-9887-F549FF867A70}" destId="{9A0A9700-2F5B-4290-B382-EE6AA433A92F}" srcOrd="2" destOrd="0" presId="urn:microsoft.com/office/officeart/2008/layout/RadialCluster"/>
    <dgm:cxn modelId="{7276A585-02DA-4FB2-9E5A-E79DEC371750}" type="presParOf" srcId="{0D7D0ED8-D910-403A-9887-F549FF867A70}" destId="{0AD1781B-53C1-40FD-B33F-2611CAF4EA5E}" srcOrd="3" destOrd="0" presId="urn:microsoft.com/office/officeart/2008/layout/RadialCluster"/>
    <dgm:cxn modelId="{4252C8ED-828B-4DD3-A4D6-83AFD2966957}" type="presParOf" srcId="{0D7D0ED8-D910-403A-9887-F549FF867A70}" destId="{F34A57BB-E5FD-4BC4-9224-CC878CA529A0}" srcOrd="4" destOrd="0" presId="urn:microsoft.com/office/officeart/2008/layout/RadialCluster"/>
    <dgm:cxn modelId="{860BFBA7-1927-49B2-B17D-3E4135D42C8E}" type="presParOf" srcId="{0D7D0ED8-D910-403A-9887-F549FF867A70}" destId="{AF0F9F9A-AF4B-42BB-9078-CE339FFAAAD2}" srcOrd="5" destOrd="0" presId="urn:microsoft.com/office/officeart/2008/layout/RadialCluster"/>
    <dgm:cxn modelId="{E43F31FE-083F-4C67-B979-5F96F372DD85}" type="presParOf" srcId="{0D7D0ED8-D910-403A-9887-F549FF867A70}" destId="{6050D29A-7DB3-4FA3-992C-883126C8575B}" srcOrd="6" destOrd="0" presId="urn:microsoft.com/office/officeart/2008/layout/RadialCluster"/>
    <dgm:cxn modelId="{1BA60BA9-2823-4CFD-8827-EC9F399347A1}" type="presParOf" srcId="{0D7D0ED8-D910-403A-9887-F549FF867A70}" destId="{1262C55E-ACD7-465B-AA6C-9C704DCBE075}" srcOrd="7" destOrd="0" presId="urn:microsoft.com/office/officeart/2008/layout/RadialCluster"/>
    <dgm:cxn modelId="{42BA987E-07CC-4A1C-B31D-CB33344A489A}" type="presParOf" srcId="{0D7D0ED8-D910-403A-9887-F549FF867A70}" destId="{98C12294-BF12-4472-A1D0-CA7011997A6F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55B053-CE75-4788-B357-B035F0D00C41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11624D4-3FB3-40E9-AEF3-079A82184743}">
      <dgm:prSet phldrT="[Текст]" custT="1"/>
      <dgm:spPr/>
      <dgm:t>
        <a:bodyPr/>
        <a:lstStyle/>
        <a:p>
          <a:r>
            <a:rPr lang="ru-RU" sz="1200" dirty="0"/>
            <a:t>По тематике данного проекта заложен многолетний полевой эксперимент летом 2016 </a:t>
          </a:r>
          <a:r>
            <a:rPr lang="ru-RU" sz="1200" dirty="0" smtClean="0"/>
            <a:t>года</a:t>
          </a:r>
          <a:endParaRPr lang="ru-RU" sz="1200" dirty="0"/>
        </a:p>
      </dgm:t>
    </dgm:pt>
    <dgm:pt modelId="{FAE5B1EC-51A1-4A78-B2AE-5DEB8053580A}" type="parTrans" cxnId="{76BC37AB-CC24-4588-9586-5D0203BE3BB2}">
      <dgm:prSet/>
      <dgm:spPr/>
      <dgm:t>
        <a:bodyPr/>
        <a:lstStyle/>
        <a:p>
          <a:endParaRPr lang="ru-RU" sz="1200"/>
        </a:p>
      </dgm:t>
    </dgm:pt>
    <dgm:pt modelId="{C6B087F3-76E3-468C-9BE9-24F265825E8F}" type="sibTrans" cxnId="{76BC37AB-CC24-4588-9586-5D0203BE3BB2}">
      <dgm:prSet/>
      <dgm:spPr/>
      <dgm:t>
        <a:bodyPr/>
        <a:lstStyle/>
        <a:p>
          <a:endParaRPr lang="ru-RU" sz="1200"/>
        </a:p>
      </dgm:t>
    </dgm:pt>
    <dgm:pt modelId="{54A0DB89-D7C6-4960-8CA1-BCAD13732600}">
      <dgm:prSet phldrT="[Текст]" custT="1"/>
      <dgm:spPr/>
      <dgm:t>
        <a:bodyPr/>
        <a:lstStyle/>
        <a:p>
          <a:r>
            <a:rPr lang="ru-RU" sz="1200" dirty="0"/>
            <a:t>По теме исследования была проведена серия лабораторных экспериментов, на основании которых получен патент на изобретение «Способ исследования пространственного распределения нефти в поровом пространстве грунтов и других пористых сред»</a:t>
          </a:r>
        </a:p>
      </dgm:t>
    </dgm:pt>
    <dgm:pt modelId="{524A93FC-FF8F-4834-9A3E-DA88DF676E3C}" type="parTrans" cxnId="{431D95C5-884C-4E6F-B4DB-BC66B7833C8A}">
      <dgm:prSet/>
      <dgm:spPr/>
      <dgm:t>
        <a:bodyPr/>
        <a:lstStyle/>
        <a:p>
          <a:endParaRPr lang="ru-RU" sz="1200"/>
        </a:p>
      </dgm:t>
    </dgm:pt>
    <dgm:pt modelId="{131BF0AC-79F1-4679-82CA-8105D0869667}" type="sibTrans" cxnId="{431D95C5-884C-4E6F-B4DB-BC66B7833C8A}">
      <dgm:prSet/>
      <dgm:spPr/>
      <dgm:t>
        <a:bodyPr/>
        <a:lstStyle/>
        <a:p>
          <a:endParaRPr lang="ru-RU" sz="1200"/>
        </a:p>
      </dgm:t>
    </dgm:pt>
    <dgm:pt modelId="{8B1980DA-F2F0-46C8-AA01-E998CD713914}">
      <dgm:prSet phldrT="[Текст]" custT="1"/>
      <dgm:spPr/>
      <dgm:t>
        <a:bodyPr/>
        <a:lstStyle/>
        <a:p>
          <a:r>
            <a:rPr lang="ru-RU" sz="1200" dirty="0"/>
            <a:t>Участники ВНК в 2014-2017 гг. принимали участие в реализации международного проекта </a:t>
          </a:r>
          <a:r>
            <a:rPr lang="en-US" sz="1200" dirty="0"/>
            <a:t>Tempus RECOAUD </a:t>
          </a:r>
          <a:r>
            <a:rPr lang="ru-RU" sz="1200" dirty="0"/>
            <a:t>«Экологический менеджмент в российских компаниях» по итогам которого были опубликованы 3 монографии.</a:t>
          </a:r>
        </a:p>
      </dgm:t>
    </dgm:pt>
    <dgm:pt modelId="{16A2943B-D856-42C9-B2CB-6A2A914A7EA7}" type="parTrans" cxnId="{E54EE0E7-0A64-454D-98F9-B264563E7CF2}">
      <dgm:prSet/>
      <dgm:spPr/>
      <dgm:t>
        <a:bodyPr/>
        <a:lstStyle/>
        <a:p>
          <a:endParaRPr lang="ru-RU" sz="1200"/>
        </a:p>
      </dgm:t>
    </dgm:pt>
    <dgm:pt modelId="{BEDFE332-930F-470A-B954-FAC456CA721B}" type="sibTrans" cxnId="{E54EE0E7-0A64-454D-98F9-B264563E7CF2}">
      <dgm:prSet/>
      <dgm:spPr/>
      <dgm:t>
        <a:bodyPr/>
        <a:lstStyle/>
        <a:p>
          <a:endParaRPr lang="ru-RU" sz="1200"/>
        </a:p>
      </dgm:t>
    </dgm:pt>
    <dgm:pt modelId="{572604D9-3EA0-4530-B38C-381662D5216F}">
      <dgm:prSet custT="1"/>
      <dgm:spPr/>
      <dgm:t>
        <a:bodyPr/>
        <a:lstStyle/>
        <a:p>
          <a:r>
            <a:rPr lang="ru-RU" sz="1200" dirty="0"/>
            <a:t>Участники ВНК в 2014-2017 гг. принимали участие в реализации международного проекта </a:t>
          </a:r>
          <a:r>
            <a:rPr lang="en-US" sz="1200" dirty="0"/>
            <a:t>Tempus RECOAUD </a:t>
          </a:r>
          <a:r>
            <a:rPr lang="ru-RU" sz="1200" dirty="0"/>
            <a:t>«Экологический менеджмент в российских компаниях» по итогам которого были опубликованы 3 монографии.</a:t>
          </a:r>
        </a:p>
      </dgm:t>
    </dgm:pt>
    <dgm:pt modelId="{C3892E73-C48C-4F9E-8E87-DEE0388DF89A}" type="parTrans" cxnId="{BA1C75CC-003D-45D1-A1B3-3594E57092EE}">
      <dgm:prSet/>
      <dgm:spPr/>
      <dgm:t>
        <a:bodyPr/>
        <a:lstStyle/>
        <a:p>
          <a:endParaRPr lang="ru-RU" sz="1200"/>
        </a:p>
      </dgm:t>
    </dgm:pt>
    <dgm:pt modelId="{D1FB7F4C-E70D-4371-9FCB-B8873D97A2C0}" type="sibTrans" cxnId="{BA1C75CC-003D-45D1-A1B3-3594E57092EE}">
      <dgm:prSet/>
      <dgm:spPr/>
      <dgm:t>
        <a:bodyPr/>
        <a:lstStyle/>
        <a:p>
          <a:endParaRPr lang="ru-RU" sz="1200"/>
        </a:p>
      </dgm:t>
    </dgm:pt>
    <dgm:pt modelId="{5CED8635-F1EE-4BEC-8479-4E59FB48FB5D}">
      <dgm:prSet custT="1"/>
      <dgm:spPr/>
      <dgm:t>
        <a:bodyPr/>
        <a:lstStyle/>
        <a:p>
          <a:r>
            <a:rPr lang="ru-RU" sz="1200" dirty="0"/>
            <a:t>По тематике исследования участниками Проекта опубликовано: 2 статьи в системе цитирования </a:t>
          </a:r>
          <a:r>
            <a:rPr lang="en-US" sz="1200" dirty="0"/>
            <a:t>Web of Science</a:t>
          </a:r>
          <a:r>
            <a:rPr lang="ru-RU" sz="1200" dirty="0"/>
            <a:t>, 2 статьи в системе цитирования </a:t>
          </a:r>
          <a:r>
            <a:rPr lang="en-US" sz="1200" dirty="0"/>
            <a:t>Scopus</a:t>
          </a:r>
          <a:r>
            <a:rPr lang="ru-RU" sz="1200" dirty="0"/>
            <a:t>, </a:t>
          </a:r>
          <a:r>
            <a:rPr lang="ru-RU" sz="1200" dirty="0" smtClean="0"/>
            <a:t>  5 </a:t>
          </a:r>
          <a:r>
            <a:rPr lang="ru-RU" sz="1200" dirty="0"/>
            <a:t>статей ВАК и более 20 в международных и всероссийских конференциях.</a:t>
          </a:r>
        </a:p>
      </dgm:t>
    </dgm:pt>
    <dgm:pt modelId="{DC8786EF-8874-4A78-8A20-1777BD6BD3D6}" type="parTrans" cxnId="{10B69840-CDF7-4A02-9638-AFB5225EDBBF}">
      <dgm:prSet/>
      <dgm:spPr/>
      <dgm:t>
        <a:bodyPr/>
        <a:lstStyle/>
        <a:p>
          <a:endParaRPr lang="ru-RU" sz="1200"/>
        </a:p>
      </dgm:t>
    </dgm:pt>
    <dgm:pt modelId="{CB27755A-5073-4713-8B1E-06E930856D6D}" type="sibTrans" cxnId="{10B69840-CDF7-4A02-9638-AFB5225EDBBF}">
      <dgm:prSet/>
      <dgm:spPr/>
      <dgm:t>
        <a:bodyPr/>
        <a:lstStyle/>
        <a:p>
          <a:endParaRPr lang="ru-RU" sz="1200"/>
        </a:p>
      </dgm:t>
    </dgm:pt>
    <dgm:pt modelId="{666C3161-B16E-407D-9A7A-FEE64929F120}" type="pres">
      <dgm:prSet presAssocID="{9F55B053-CE75-4788-B357-B035F0D00C4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A632C9-7A66-42BD-98F7-69F87D674A3F}" type="pres">
      <dgm:prSet presAssocID="{D11624D4-3FB3-40E9-AEF3-079A82184743}" presName="composite" presStyleCnt="0"/>
      <dgm:spPr/>
      <dgm:t>
        <a:bodyPr/>
        <a:lstStyle/>
        <a:p>
          <a:endParaRPr lang="ru-RU"/>
        </a:p>
      </dgm:t>
    </dgm:pt>
    <dgm:pt modelId="{F74D980E-A489-46B4-B048-7385E6778E4A}" type="pres">
      <dgm:prSet presAssocID="{D11624D4-3FB3-40E9-AEF3-079A82184743}" presName="imgShp" presStyleLbl="fgImgPlace1" presStyleIdx="0" presStyleCnt="5"/>
      <dgm:spPr/>
      <dgm:t>
        <a:bodyPr/>
        <a:lstStyle/>
        <a:p>
          <a:endParaRPr lang="ru-RU"/>
        </a:p>
      </dgm:t>
    </dgm:pt>
    <dgm:pt modelId="{18DE10F9-B8C6-47C3-88D9-451CE81CD37D}" type="pres">
      <dgm:prSet presAssocID="{D11624D4-3FB3-40E9-AEF3-079A82184743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8F9F1-D89E-47C3-B78B-DE302285540E}" type="pres">
      <dgm:prSet presAssocID="{C6B087F3-76E3-468C-9BE9-24F265825E8F}" presName="spacing" presStyleCnt="0"/>
      <dgm:spPr/>
      <dgm:t>
        <a:bodyPr/>
        <a:lstStyle/>
        <a:p>
          <a:endParaRPr lang="ru-RU"/>
        </a:p>
      </dgm:t>
    </dgm:pt>
    <dgm:pt modelId="{359B62D3-C892-44DB-9431-38A2BFBE7B7C}" type="pres">
      <dgm:prSet presAssocID="{54A0DB89-D7C6-4960-8CA1-BCAD13732600}" presName="composite" presStyleCnt="0"/>
      <dgm:spPr/>
      <dgm:t>
        <a:bodyPr/>
        <a:lstStyle/>
        <a:p>
          <a:endParaRPr lang="ru-RU"/>
        </a:p>
      </dgm:t>
    </dgm:pt>
    <dgm:pt modelId="{5A2CC565-61CB-4EFC-9844-7938B2EBE042}" type="pres">
      <dgm:prSet presAssocID="{54A0DB89-D7C6-4960-8CA1-BCAD13732600}" presName="imgShp" presStyleLbl="fgImgPlace1" presStyleIdx="1" presStyleCnt="5"/>
      <dgm:spPr/>
      <dgm:t>
        <a:bodyPr/>
        <a:lstStyle/>
        <a:p>
          <a:endParaRPr lang="ru-RU"/>
        </a:p>
      </dgm:t>
    </dgm:pt>
    <dgm:pt modelId="{39E1049F-43F6-4B86-829E-21D22CA4EA2A}" type="pres">
      <dgm:prSet presAssocID="{54A0DB89-D7C6-4960-8CA1-BCAD13732600}" presName="txShp" presStyleLbl="node1" presStyleIdx="1" presStyleCnt="5" custScaleY="116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32324-4E05-41DB-A527-F74CC753F2C8}" type="pres">
      <dgm:prSet presAssocID="{131BF0AC-79F1-4679-82CA-8105D0869667}" presName="spacing" presStyleCnt="0"/>
      <dgm:spPr/>
      <dgm:t>
        <a:bodyPr/>
        <a:lstStyle/>
        <a:p>
          <a:endParaRPr lang="ru-RU"/>
        </a:p>
      </dgm:t>
    </dgm:pt>
    <dgm:pt modelId="{DFD06617-A88E-4B02-893F-58C902104AA8}" type="pres">
      <dgm:prSet presAssocID="{8B1980DA-F2F0-46C8-AA01-E998CD713914}" presName="composite" presStyleCnt="0"/>
      <dgm:spPr/>
      <dgm:t>
        <a:bodyPr/>
        <a:lstStyle/>
        <a:p>
          <a:endParaRPr lang="ru-RU"/>
        </a:p>
      </dgm:t>
    </dgm:pt>
    <dgm:pt modelId="{973162C8-521F-4771-A647-46EE830BFAFE}" type="pres">
      <dgm:prSet presAssocID="{8B1980DA-F2F0-46C8-AA01-E998CD713914}" presName="imgShp" presStyleLbl="fgImgPlace1" presStyleIdx="2" presStyleCnt="5"/>
      <dgm:spPr/>
      <dgm:t>
        <a:bodyPr/>
        <a:lstStyle/>
        <a:p>
          <a:endParaRPr lang="ru-RU"/>
        </a:p>
      </dgm:t>
    </dgm:pt>
    <dgm:pt modelId="{536DB502-5EA1-47F9-9053-B3F4FA20635A}" type="pres">
      <dgm:prSet presAssocID="{8B1980DA-F2F0-46C8-AA01-E998CD713914}" presName="txShp" presStyleLbl="node1" presStyleIdx="2" presStyleCnt="5" custScaleY="122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CC99E6-1D43-45AC-854A-1D7FB3CEF4C1}" type="pres">
      <dgm:prSet presAssocID="{BEDFE332-930F-470A-B954-FAC456CA721B}" presName="spacing" presStyleCnt="0"/>
      <dgm:spPr/>
      <dgm:t>
        <a:bodyPr/>
        <a:lstStyle/>
        <a:p>
          <a:endParaRPr lang="ru-RU"/>
        </a:p>
      </dgm:t>
    </dgm:pt>
    <dgm:pt modelId="{7C598E5C-1215-4CC4-A6E2-D91D22321A59}" type="pres">
      <dgm:prSet presAssocID="{572604D9-3EA0-4530-B38C-381662D5216F}" presName="composite" presStyleCnt="0"/>
      <dgm:spPr/>
      <dgm:t>
        <a:bodyPr/>
        <a:lstStyle/>
        <a:p>
          <a:endParaRPr lang="ru-RU"/>
        </a:p>
      </dgm:t>
    </dgm:pt>
    <dgm:pt modelId="{137CBA62-6520-41D8-85EF-4400BF80C639}" type="pres">
      <dgm:prSet presAssocID="{572604D9-3EA0-4530-B38C-381662D5216F}" presName="imgShp" presStyleLbl="fgImgPlace1" presStyleIdx="3" presStyleCnt="5"/>
      <dgm:spPr/>
      <dgm:t>
        <a:bodyPr/>
        <a:lstStyle/>
        <a:p>
          <a:endParaRPr lang="ru-RU"/>
        </a:p>
      </dgm:t>
    </dgm:pt>
    <dgm:pt modelId="{BE302040-C2E1-4AD7-A48F-B6EB2B7E2729}" type="pres">
      <dgm:prSet presAssocID="{572604D9-3EA0-4530-B38C-381662D5216F}" presName="txShp" presStyleLbl="node1" presStyleIdx="3" presStyleCnt="5" custScaleY="1374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276F-2B1A-45D1-B3BE-245FE3774F53}" type="pres">
      <dgm:prSet presAssocID="{D1FB7F4C-E70D-4371-9FCB-B8873D97A2C0}" presName="spacing" presStyleCnt="0"/>
      <dgm:spPr/>
      <dgm:t>
        <a:bodyPr/>
        <a:lstStyle/>
        <a:p>
          <a:endParaRPr lang="ru-RU"/>
        </a:p>
      </dgm:t>
    </dgm:pt>
    <dgm:pt modelId="{B30CE5C7-0B36-485A-B8CA-653F732B760D}" type="pres">
      <dgm:prSet presAssocID="{5CED8635-F1EE-4BEC-8479-4E59FB48FB5D}" presName="composite" presStyleCnt="0"/>
      <dgm:spPr/>
      <dgm:t>
        <a:bodyPr/>
        <a:lstStyle/>
        <a:p>
          <a:endParaRPr lang="ru-RU"/>
        </a:p>
      </dgm:t>
    </dgm:pt>
    <dgm:pt modelId="{4AE6B916-5F62-4691-8521-92B71CB796CF}" type="pres">
      <dgm:prSet presAssocID="{5CED8635-F1EE-4BEC-8479-4E59FB48FB5D}" presName="imgShp" presStyleLbl="fgImgPlace1" presStyleIdx="4" presStyleCnt="5"/>
      <dgm:spPr/>
      <dgm:t>
        <a:bodyPr/>
        <a:lstStyle/>
        <a:p>
          <a:endParaRPr lang="ru-RU"/>
        </a:p>
      </dgm:t>
    </dgm:pt>
    <dgm:pt modelId="{92B85FD3-7A18-4D31-A7EC-91DDF84EDCAA}" type="pres">
      <dgm:prSet presAssocID="{5CED8635-F1EE-4BEC-8479-4E59FB48FB5D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E181EA-13EB-4336-B061-5F4307A91A5D}" type="presOf" srcId="{572604D9-3EA0-4530-B38C-381662D5216F}" destId="{BE302040-C2E1-4AD7-A48F-B6EB2B7E2729}" srcOrd="0" destOrd="0" presId="urn:microsoft.com/office/officeart/2005/8/layout/vList3"/>
    <dgm:cxn modelId="{BA1C75CC-003D-45D1-A1B3-3594E57092EE}" srcId="{9F55B053-CE75-4788-B357-B035F0D00C41}" destId="{572604D9-3EA0-4530-B38C-381662D5216F}" srcOrd="3" destOrd="0" parTransId="{C3892E73-C48C-4F9E-8E87-DEE0388DF89A}" sibTransId="{D1FB7F4C-E70D-4371-9FCB-B8873D97A2C0}"/>
    <dgm:cxn modelId="{9B93258C-4DF1-4CB3-875E-C4F8BD9FEB1F}" type="presOf" srcId="{5CED8635-F1EE-4BEC-8479-4E59FB48FB5D}" destId="{92B85FD3-7A18-4D31-A7EC-91DDF84EDCAA}" srcOrd="0" destOrd="0" presId="urn:microsoft.com/office/officeart/2005/8/layout/vList3"/>
    <dgm:cxn modelId="{10B69840-CDF7-4A02-9638-AFB5225EDBBF}" srcId="{9F55B053-CE75-4788-B357-B035F0D00C41}" destId="{5CED8635-F1EE-4BEC-8479-4E59FB48FB5D}" srcOrd="4" destOrd="0" parTransId="{DC8786EF-8874-4A78-8A20-1777BD6BD3D6}" sibTransId="{CB27755A-5073-4713-8B1E-06E930856D6D}"/>
    <dgm:cxn modelId="{D5EE6FE1-CD75-4A3F-93EB-AE8CCC672AED}" type="presOf" srcId="{9F55B053-CE75-4788-B357-B035F0D00C41}" destId="{666C3161-B16E-407D-9A7A-FEE64929F120}" srcOrd="0" destOrd="0" presId="urn:microsoft.com/office/officeart/2005/8/layout/vList3"/>
    <dgm:cxn modelId="{E54EE0E7-0A64-454D-98F9-B264563E7CF2}" srcId="{9F55B053-CE75-4788-B357-B035F0D00C41}" destId="{8B1980DA-F2F0-46C8-AA01-E998CD713914}" srcOrd="2" destOrd="0" parTransId="{16A2943B-D856-42C9-B2CB-6A2A914A7EA7}" sibTransId="{BEDFE332-930F-470A-B954-FAC456CA721B}"/>
    <dgm:cxn modelId="{DC19F06E-E083-416D-835B-580DB4D2CF99}" type="presOf" srcId="{8B1980DA-F2F0-46C8-AA01-E998CD713914}" destId="{536DB502-5EA1-47F9-9053-B3F4FA20635A}" srcOrd="0" destOrd="0" presId="urn:microsoft.com/office/officeart/2005/8/layout/vList3"/>
    <dgm:cxn modelId="{F8F61DBE-E2E1-4FD4-8F7E-743EA301F140}" type="presOf" srcId="{54A0DB89-D7C6-4960-8CA1-BCAD13732600}" destId="{39E1049F-43F6-4B86-829E-21D22CA4EA2A}" srcOrd="0" destOrd="0" presId="urn:microsoft.com/office/officeart/2005/8/layout/vList3"/>
    <dgm:cxn modelId="{431D95C5-884C-4E6F-B4DB-BC66B7833C8A}" srcId="{9F55B053-CE75-4788-B357-B035F0D00C41}" destId="{54A0DB89-D7C6-4960-8CA1-BCAD13732600}" srcOrd="1" destOrd="0" parTransId="{524A93FC-FF8F-4834-9A3E-DA88DF676E3C}" sibTransId="{131BF0AC-79F1-4679-82CA-8105D0869667}"/>
    <dgm:cxn modelId="{9DB6E903-E279-42C8-8A9F-6D55B94FFE71}" type="presOf" srcId="{D11624D4-3FB3-40E9-AEF3-079A82184743}" destId="{18DE10F9-B8C6-47C3-88D9-451CE81CD37D}" srcOrd="0" destOrd="0" presId="urn:microsoft.com/office/officeart/2005/8/layout/vList3"/>
    <dgm:cxn modelId="{76BC37AB-CC24-4588-9586-5D0203BE3BB2}" srcId="{9F55B053-CE75-4788-B357-B035F0D00C41}" destId="{D11624D4-3FB3-40E9-AEF3-079A82184743}" srcOrd="0" destOrd="0" parTransId="{FAE5B1EC-51A1-4A78-B2AE-5DEB8053580A}" sibTransId="{C6B087F3-76E3-468C-9BE9-24F265825E8F}"/>
    <dgm:cxn modelId="{89D33660-D49F-416E-935D-4D1EE8D4BC7E}" type="presParOf" srcId="{666C3161-B16E-407D-9A7A-FEE64929F120}" destId="{D1A632C9-7A66-42BD-98F7-69F87D674A3F}" srcOrd="0" destOrd="0" presId="urn:microsoft.com/office/officeart/2005/8/layout/vList3"/>
    <dgm:cxn modelId="{258E9091-0970-4A29-A9C0-D8D9880F5CD9}" type="presParOf" srcId="{D1A632C9-7A66-42BD-98F7-69F87D674A3F}" destId="{F74D980E-A489-46B4-B048-7385E6778E4A}" srcOrd="0" destOrd="0" presId="urn:microsoft.com/office/officeart/2005/8/layout/vList3"/>
    <dgm:cxn modelId="{183513CC-1F53-4DD6-AA32-CB6AC49E59A3}" type="presParOf" srcId="{D1A632C9-7A66-42BD-98F7-69F87D674A3F}" destId="{18DE10F9-B8C6-47C3-88D9-451CE81CD37D}" srcOrd="1" destOrd="0" presId="urn:microsoft.com/office/officeart/2005/8/layout/vList3"/>
    <dgm:cxn modelId="{718562C3-4B88-44D1-BDE1-B81FE57D660A}" type="presParOf" srcId="{666C3161-B16E-407D-9A7A-FEE64929F120}" destId="{9968F9F1-D89E-47C3-B78B-DE302285540E}" srcOrd="1" destOrd="0" presId="urn:microsoft.com/office/officeart/2005/8/layout/vList3"/>
    <dgm:cxn modelId="{21386ABE-E604-43C9-8AA1-E72AD18D2EC9}" type="presParOf" srcId="{666C3161-B16E-407D-9A7A-FEE64929F120}" destId="{359B62D3-C892-44DB-9431-38A2BFBE7B7C}" srcOrd="2" destOrd="0" presId="urn:microsoft.com/office/officeart/2005/8/layout/vList3"/>
    <dgm:cxn modelId="{71CC3EF2-0D62-48DC-9FAE-AE52790F4150}" type="presParOf" srcId="{359B62D3-C892-44DB-9431-38A2BFBE7B7C}" destId="{5A2CC565-61CB-4EFC-9844-7938B2EBE042}" srcOrd="0" destOrd="0" presId="urn:microsoft.com/office/officeart/2005/8/layout/vList3"/>
    <dgm:cxn modelId="{C71688B3-9E6E-44C9-AF49-7C20B98610E3}" type="presParOf" srcId="{359B62D3-C892-44DB-9431-38A2BFBE7B7C}" destId="{39E1049F-43F6-4B86-829E-21D22CA4EA2A}" srcOrd="1" destOrd="0" presId="urn:microsoft.com/office/officeart/2005/8/layout/vList3"/>
    <dgm:cxn modelId="{AEDEFA8C-DEF6-429A-B9F9-64076B0A8C4E}" type="presParOf" srcId="{666C3161-B16E-407D-9A7A-FEE64929F120}" destId="{0C132324-4E05-41DB-A527-F74CC753F2C8}" srcOrd="3" destOrd="0" presId="urn:microsoft.com/office/officeart/2005/8/layout/vList3"/>
    <dgm:cxn modelId="{EC672798-6F2E-41E7-8443-34CF3F422066}" type="presParOf" srcId="{666C3161-B16E-407D-9A7A-FEE64929F120}" destId="{DFD06617-A88E-4B02-893F-58C902104AA8}" srcOrd="4" destOrd="0" presId="urn:microsoft.com/office/officeart/2005/8/layout/vList3"/>
    <dgm:cxn modelId="{2F10713F-4CB6-4817-8FE4-56CE93486567}" type="presParOf" srcId="{DFD06617-A88E-4B02-893F-58C902104AA8}" destId="{973162C8-521F-4771-A647-46EE830BFAFE}" srcOrd="0" destOrd="0" presId="urn:microsoft.com/office/officeart/2005/8/layout/vList3"/>
    <dgm:cxn modelId="{C24F0CE4-9C8C-4B96-92B1-A6F61AF8299E}" type="presParOf" srcId="{DFD06617-A88E-4B02-893F-58C902104AA8}" destId="{536DB502-5EA1-47F9-9053-B3F4FA20635A}" srcOrd="1" destOrd="0" presId="urn:microsoft.com/office/officeart/2005/8/layout/vList3"/>
    <dgm:cxn modelId="{E63BAE05-B97C-4521-84EE-5AAE38BFD351}" type="presParOf" srcId="{666C3161-B16E-407D-9A7A-FEE64929F120}" destId="{BECC99E6-1D43-45AC-854A-1D7FB3CEF4C1}" srcOrd="5" destOrd="0" presId="urn:microsoft.com/office/officeart/2005/8/layout/vList3"/>
    <dgm:cxn modelId="{19194EB3-7924-4071-AAC2-EACAE7C102E4}" type="presParOf" srcId="{666C3161-B16E-407D-9A7A-FEE64929F120}" destId="{7C598E5C-1215-4CC4-A6E2-D91D22321A59}" srcOrd="6" destOrd="0" presId="urn:microsoft.com/office/officeart/2005/8/layout/vList3"/>
    <dgm:cxn modelId="{B6F5740D-6FBF-4DFA-9904-E9E20E00D461}" type="presParOf" srcId="{7C598E5C-1215-4CC4-A6E2-D91D22321A59}" destId="{137CBA62-6520-41D8-85EF-4400BF80C639}" srcOrd="0" destOrd="0" presId="urn:microsoft.com/office/officeart/2005/8/layout/vList3"/>
    <dgm:cxn modelId="{FD456118-2AFE-4B03-8DF6-106A9BB06F8C}" type="presParOf" srcId="{7C598E5C-1215-4CC4-A6E2-D91D22321A59}" destId="{BE302040-C2E1-4AD7-A48F-B6EB2B7E2729}" srcOrd="1" destOrd="0" presId="urn:microsoft.com/office/officeart/2005/8/layout/vList3"/>
    <dgm:cxn modelId="{A039229F-5402-49DF-924A-E6594D7FD0C3}" type="presParOf" srcId="{666C3161-B16E-407D-9A7A-FEE64929F120}" destId="{31C5276F-2B1A-45D1-B3BE-245FE3774F53}" srcOrd="7" destOrd="0" presId="urn:microsoft.com/office/officeart/2005/8/layout/vList3"/>
    <dgm:cxn modelId="{9FF41CE2-164D-46DE-AC2D-99B905F8368A}" type="presParOf" srcId="{666C3161-B16E-407D-9A7A-FEE64929F120}" destId="{B30CE5C7-0B36-485A-B8CA-653F732B760D}" srcOrd="8" destOrd="0" presId="urn:microsoft.com/office/officeart/2005/8/layout/vList3"/>
    <dgm:cxn modelId="{B8B18FD1-49F6-4412-8777-C6BBBE806363}" type="presParOf" srcId="{B30CE5C7-0B36-485A-B8CA-653F732B760D}" destId="{4AE6B916-5F62-4691-8521-92B71CB796CF}" srcOrd="0" destOrd="0" presId="urn:microsoft.com/office/officeart/2005/8/layout/vList3"/>
    <dgm:cxn modelId="{38822654-B408-434D-91A3-3DC9B43DF574}" type="presParOf" srcId="{B30CE5C7-0B36-485A-B8CA-653F732B760D}" destId="{92B85FD3-7A18-4D31-A7EC-91DDF84EDCA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79DCCE-8E1A-4AED-8FD6-F7A92A678D89}">
      <dsp:nvSpPr>
        <dsp:cNvPr id="0" name=""/>
        <dsp:cNvSpPr/>
      </dsp:nvSpPr>
      <dsp:spPr>
        <a:xfrm>
          <a:off x="3409103" y="1068931"/>
          <a:ext cx="1769651" cy="112642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Значимость разработки проекта</a:t>
          </a:r>
        </a:p>
      </dsp:txBody>
      <dsp:txXfrm>
        <a:off x="3464091" y="1123919"/>
        <a:ext cx="1659675" cy="1016450"/>
      </dsp:txXfrm>
    </dsp:sp>
    <dsp:sp modelId="{8718A8BB-057C-4284-8B57-2F04A793342E}">
      <dsp:nvSpPr>
        <dsp:cNvPr id="0" name=""/>
        <dsp:cNvSpPr/>
      </dsp:nvSpPr>
      <dsp:spPr>
        <a:xfrm rot="12969429">
          <a:off x="3278170" y="988949"/>
          <a:ext cx="2711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12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A9700-2F5B-4290-B382-EE6AA433A92F}">
      <dsp:nvSpPr>
        <dsp:cNvPr id="0" name=""/>
        <dsp:cNvSpPr/>
      </dsp:nvSpPr>
      <dsp:spPr>
        <a:xfrm>
          <a:off x="954925" y="475171"/>
          <a:ext cx="4105070" cy="433796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Большое количество аварийных разливов нефти</a:t>
          </a:r>
        </a:p>
      </dsp:txBody>
      <dsp:txXfrm>
        <a:off x="976101" y="496347"/>
        <a:ext cx="4062718" cy="391444"/>
      </dsp:txXfrm>
    </dsp:sp>
    <dsp:sp modelId="{0AD1781B-53C1-40FD-B33F-2611CAF4EA5E}">
      <dsp:nvSpPr>
        <dsp:cNvPr id="0" name=""/>
        <dsp:cNvSpPr/>
      </dsp:nvSpPr>
      <dsp:spPr>
        <a:xfrm rot="10064047">
          <a:off x="2209788" y="1953383"/>
          <a:ext cx="121316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1316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4A57BB-E5FD-4BC4-9224-CC878CA529A0}">
      <dsp:nvSpPr>
        <dsp:cNvPr id="0" name=""/>
        <dsp:cNvSpPr/>
      </dsp:nvSpPr>
      <dsp:spPr>
        <a:xfrm>
          <a:off x="0" y="1959756"/>
          <a:ext cx="2223635" cy="728433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Высокие затраты при ликвидации аварийных разливов нефти</a:t>
          </a:r>
        </a:p>
      </dsp:txBody>
      <dsp:txXfrm>
        <a:off x="35559" y="1995315"/>
        <a:ext cx="2152517" cy="657315"/>
      </dsp:txXfrm>
    </dsp:sp>
    <dsp:sp modelId="{AF0F9F9A-AF4B-42BB-9078-CE339FFAAAD2}">
      <dsp:nvSpPr>
        <dsp:cNvPr id="0" name=""/>
        <dsp:cNvSpPr/>
      </dsp:nvSpPr>
      <dsp:spPr>
        <a:xfrm rot="9018903">
          <a:off x="2244920" y="2445046"/>
          <a:ext cx="12459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4594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0D29A-7DB3-4FA3-992C-883126C8575B}">
      <dsp:nvSpPr>
        <dsp:cNvPr id="0" name=""/>
        <dsp:cNvSpPr/>
      </dsp:nvSpPr>
      <dsp:spPr>
        <a:xfrm>
          <a:off x="1378" y="2753560"/>
          <a:ext cx="3438418" cy="690994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Высокие допущения стандартных методов определения глубины просачивания нефти в почве</a:t>
          </a:r>
        </a:p>
      </dsp:txBody>
      <dsp:txXfrm>
        <a:off x="35110" y="2787292"/>
        <a:ext cx="3370954" cy="623530"/>
      </dsp:txXfrm>
    </dsp:sp>
    <dsp:sp modelId="{1262C55E-ACD7-465B-AA6C-9C704DCBE075}">
      <dsp:nvSpPr>
        <dsp:cNvPr id="0" name=""/>
        <dsp:cNvSpPr/>
      </dsp:nvSpPr>
      <dsp:spPr>
        <a:xfrm rot="10960820">
          <a:off x="2662607" y="1573258"/>
          <a:ext cx="74690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690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12294-BF12-4472-A1D0-CA7011997A6F}">
      <dsp:nvSpPr>
        <dsp:cNvPr id="0" name=""/>
        <dsp:cNvSpPr/>
      </dsp:nvSpPr>
      <dsp:spPr>
        <a:xfrm>
          <a:off x="-162" y="1050621"/>
          <a:ext cx="2663179" cy="885669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государственной заинтересованности в решении экологических проблем</a:t>
          </a:r>
        </a:p>
      </dsp:txBody>
      <dsp:txXfrm>
        <a:off x="43073" y="1093856"/>
        <a:ext cx="2576709" cy="799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E10F9-B8C6-47C3-88D9-451CE81CD37D}">
      <dsp:nvSpPr>
        <dsp:cNvPr id="0" name=""/>
        <dsp:cNvSpPr/>
      </dsp:nvSpPr>
      <dsp:spPr>
        <a:xfrm rot="10800000">
          <a:off x="1572728" y="1006"/>
          <a:ext cx="5656372" cy="592012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 тематике данного проекта заложен многолетний полевой эксперимент летом 2016 </a:t>
          </a:r>
          <a:r>
            <a:rPr lang="ru-RU" sz="1200" kern="1200" dirty="0" smtClean="0"/>
            <a:t>года</a:t>
          </a:r>
          <a:endParaRPr lang="ru-RU" sz="1200" kern="1200" dirty="0"/>
        </a:p>
      </dsp:txBody>
      <dsp:txXfrm rot="10800000">
        <a:off x="1720731" y="1006"/>
        <a:ext cx="5508369" cy="592012"/>
      </dsp:txXfrm>
    </dsp:sp>
    <dsp:sp modelId="{F74D980E-A489-46B4-B048-7385E6778E4A}">
      <dsp:nvSpPr>
        <dsp:cNvPr id="0" name=""/>
        <dsp:cNvSpPr/>
      </dsp:nvSpPr>
      <dsp:spPr>
        <a:xfrm>
          <a:off x="1276722" y="1006"/>
          <a:ext cx="592012" cy="592012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1049F-43F6-4B86-829E-21D22CA4EA2A}">
      <dsp:nvSpPr>
        <dsp:cNvPr id="0" name=""/>
        <dsp:cNvSpPr/>
      </dsp:nvSpPr>
      <dsp:spPr>
        <a:xfrm rot="10800000">
          <a:off x="1572728" y="769738"/>
          <a:ext cx="5656372" cy="691997"/>
        </a:xfrm>
        <a:prstGeom prst="homePlate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 теме исследования была проведена серия лабораторных экспериментов, на основании которых получен патент на изобретение «Способ исследования пространственного распределения нефти в поровом пространстве грунтов и других пористых сред»</a:t>
          </a:r>
        </a:p>
      </dsp:txBody>
      <dsp:txXfrm rot="10800000">
        <a:off x="1745727" y="769738"/>
        <a:ext cx="5483373" cy="691997"/>
      </dsp:txXfrm>
    </dsp:sp>
    <dsp:sp modelId="{5A2CC565-61CB-4EFC-9844-7938B2EBE042}">
      <dsp:nvSpPr>
        <dsp:cNvPr id="0" name=""/>
        <dsp:cNvSpPr/>
      </dsp:nvSpPr>
      <dsp:spPr>
        <a:xfrm>
          <a:off x="1276722" y="819731"/>
          <a:ext cx="592012" cy="592012"/>
        </a:xfrm>
        <a:prstGeom prst="ellipse">
          <a:avLst/>
        </a:prstGeom>
        <a:solidFill>
          <a:schemeClr val="accent3">
            <a:tint val="50000"/>
            <a:hueOff val="2688049"/>
            <a:satOff val="-3527"/>
            <a:lumOff val="-3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6DB502-5EA1-47F9-9053-B3F4FA20635A}">
      <dsp:nvSpPr>
        <dsp:cNvPr id="0" name=""/>
        <dsp:cNvSpPr/>
      </dsp:nvSpPr>
      <dsp:spPr>
        <a:xfrm rot="10800000">
          <a:off x="1572728" y="1638456"/>
          <a:ext cx="5656372" cy="725676"/>
        </a:xfrm>
        <a:prstGeom prst="homePlat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Участники ВНК в 2014-2017 гг. принимали участие в реализации международного проекта </a:t>
          </a:r>
          <a:r>
            <a:rPr lang="en-US" sz="1200" kern="1200" dirty="0"/>
            <a:t>Tempus RECOAUD </a:t>
          </a:r>
          <a:r>
            <a:rPr lang="ru-RU" sz="1200" kern="1200" dirty="0"/>
            <a:t>«Экологический менеджмент в российских компаниях» по итогам которого были опубликованы 3 монографии.</a:t>
          </a:r>
        </a:p>
      </dsp:txBody>
      <dsp:txXfrm rot="10800000">
        <a:off x="1754147" y="1638456"/>
        <a:ext cx="5474953" cy="725676"/>
      </dsp:txXfrm>
    </dsp:sp>
    <dsp:sp modelId="{973162C8-521F-4771-A647-46EE830BFAFE}">
      <dsp:nvSpPr>
        <dsp:cNvPr id="0" name=""/>
        <dsp:cNvSpPr/>
      </dsp:nvSpPr>
      <dsp:spPr>
        <a:xfrm>
          <a:off x="1276722" y="1705288"/>
          <a:ext cx="592012" cy="592012"/>
        </a:xfrm>
        <a:prstGeom prst="ellipse">
          <a:avLst/>
        </a:prstGeom>
        <a:solidFill>
          <a:schemeClr val="accent3">
            <a:tint val="50000"/>
            <a:hueOff val="5376097"/>
            <a:satOff val="-7054"/>
            <a:lumOff val="-6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302040-C2E1-4AD7-A48F-B6EB2B7E2729}">
      <dsp:nvSpPr>
        <dsp:cNvPr id="0" name=""/>
        <dsp:cNvSpPr/>
      </dsp:nvSpPr>
      <dsp:spPr>
        <a:xfrm rot="10800000">
          <a:off x="1572728" y="2540853"/>
          <a:ext cx="5656372" cy="813732"/>
        </a:xfrm>
        <a:prstGeom prst="homePlate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Участники ВНК в 2014-2017 гг. принимали участие в реализации международного проекта </a:t>
          </a:r>
          <a:r>
            <a:rPr lang="en-US" sz="1200" kern="1200" dirty="0"/>
            <a:t>Tempus RECOAUD </a:t>
          </a:r>
          <a:r>
            <a:rPr lang="ru-RU" sz="1200" kern="1200" dirty="0"/>
            <a:t>«Экологический менеджмент в российских компаниях» по итогам которого были опубликованы 3 монографии.</a:t>
          </a:r>
        </a:p>
      </dsp:txBody>
      <dsp:txXfrm rot="10800000">
        <a:off x="1776161" y="2540853"/>
        <a:ext cx="5452939" cy="813732"/>
      </dsp:txXfrm>
    </dsp:sp>
    <dsp:sp modelId="{137CBA62-6520-41D8-85EF-4400BF80C639}">
      <dsp:nvSpPr>
        <dsp:cNvPr id="0" name=""/>
        <dsp:cNvSpPr/>
      </dsp:nvSpPr>
      <dsp:spPr>
        <a:xfrm>
          <a:off x="1276722" y="2651713"/>
          <a:ext cx="592012" cy="592012"/>
        </a:xfrm>
        <a:prstGeom prst="ellipse">
          <a:avLst/>
        </a:prstGeom>
        <a:solidFill>
          <a:schemeClr val="accent3">
            <a:tint val="50000"/>
            <a:hueOff val="8064146"/>
            <a:satOff val="-10581"/>
            <a:lumOff val="-10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B85FD3-7A18-4D31-A7EC-91DDF84EDCAA}">
      <dsp:nvSpPr>
        <dsp:cNvPr id="0" name=""/>
        <dsp:cNvSpPr/>
      </dsp:nvSpPr>
      <dsp:spPr>
        <a:xfrm rot="10800000">
          <a:off x="1572728" y="3531306"/>
          <a:ext cx="5656372" cy="592012"/>
        </a:xfrm>
        <a:prstGeom prst="homePlat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1061" tIns="45720" rIns="85344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По тематике исследования участниками Проекта опубликовано: 2 статьи в системе цитирования </a:t>
          </a:r>
          <a:r>
            <a:rPr lang="en-US" sz="1200" kern="1200" dirty="0"/>
            <a:t>Web of Science</a:t>
          </a:r>
          <a:r>
            <a:rPr lang="ru-RU" sz="1200" kern="1200" dirty="0"/>
            <a:t>, 2 статьи в системе цитирования </a:t>
          </a:r>
          <a:r>
            <a:rPr lang="en-US" sz="1200" kern="1200" dirty="0"/>
            <a:t>Scopus</a:t>
          </a:r>
          <a:r>
            <a:rPr lang="ru-RU" sz="1200" kern="1200" dirty="0"/>
            <a:t>, </a:t>
          </a:r>
          <a:r>
            <a:rPr lang="ru-RU" sz="1200" kern="1200" dirty="0" smtClean="0"/>
            <a:t>  5 </a:t>
          </a:r>
          <a:r>
            <a:rPr lang="ru-RU" sz="1200" kern="1200" dirty="0"/>
            <a:t>статей ВАК и более 20 в международных и всероссийских конференциях.</a:t>
          </a:r>
        </a:p>
      </dsp:txBody>
      <dsp:txXfrm rot="10800000">
        <a:off x="1720731" y="3531306"/>
        <a:ext cx="5508369" cy="592012"/>
      </dsp:txXfrm>
    </dsp:sp>
    <dsp:sp modelId="{4AE6B916-5F62-4691-8521-92B71CB796CF}">
      <dsp:nvSpPr>
        <dsp:cNvPr id="0" name=""/>
        <dsp:cNvSpPr/>
      </dsp:nvSpPr>
      <dsp:spPr>
        <a:xfrm>
          <a:off x="1276722" y="3531306"/>
          <a:ext cx="592012" cy="592012"/>
        </a:xfrm>
        <a:prstGeom prst="ellipse">
          <a:avLst/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49A1EFD-7A7D-45D8-8D14-6216EA3D3DF5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48F198E2-19E9-48F7-81BF-3E68B08F6E24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5113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extLst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dirty="0" smtClean="0"/>
              <a:t>	</a:t>
            </a:r>
            <a:endParaRPr lang="ru-RU" sz="1600" dirty="0"/>
          </a:p>
        </p:txBody>
      </p:sp>
      <p:sp>
        <p:nvSpPr>
          <p:cNvPr id="22532" name="Номер слайда 3"/>
          <p:cNvSpPr txBox="1">
            <a:spLocks noGrp="1"/>
          </p:cNvSpPr>
          <p:nvPr/>
        </p:nvSpPr>
        <p:spPr bwMode="auto">
          <a:xfrm>
            <a:off x="3851227" y="9429202"/>
            <a:ext cx="2944869" cy="495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5" tIns="45478" rIns="90955" bIns="45478" anchor="b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DE095ECB-8A34-42D4-8ADB-4C4031E3C1C8}" type="slidenum">
              <a:rPr lang="ru-RU" sz="1200"/>
              <a:pPr algn="r" eaLnBrk="1" hangingPunct="1"/>
              <a:t>10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72141" y="1888361"/>
            <a:ext cx="88362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E4E4E4"/>
                </a:solidFill>
              </a:rPr>
              <a:t>Разработка технологии биоремедиации нефтезагрязненных почв на основе пространственно-временной модели </a:t>
            </a:r>
            <a:endParaRPr lang="ru-RU" sz="3200" b="1" dirty="0" smtClean="0">
              <a:solidFill>
                <a:srgbClr val="E4E4E4"/>
              </a:solidFill>
              <a:latin typeface="Arial Narrow"/>
              <a:cs typeface="Arial Narrow"/>
            </a:endParaRPr>
          </a:p>
          <a:p>
            <a:pPr algn="ctr"/>
            <a:endParaRPr lang="ru-RU" sz="32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ctr"/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36370" y="401240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Ю.В. Сивков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38290" y="133350"/>
            <a:ext cx="7732535" cy="6965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sz="2000" b="1" spc="-20" dirty="0">
                <a:latin typeface="Arial Narrow" pitchFamily="34" charset="0"/>
              </a:rPr>
              <a:t>Изложение сущности и степени новизны НИОКР, а также преимуществ конечного инновационного продукта по сравнению с аналогами.</a:t>
            </a:r>
            <a:endParaRPr lang="ru-RU" sz="2000" b="1" i="1" dirty="0">
              <a:latin typeface="Arial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Объект 2"/>
          <p:cNvSpPr>
            <a:spLocks noGrp="1"/>
          </p:cNvSpPr>
          <p:nvPr/>
        </p:nvSpPr>
        <p:spPr>
          <a:xfrm>
            <a:off x="338315" y="879706"/>
            <a:ext cx="8189217" cy="391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i="1" dirty="0" smtClean="0"/>
              <a:t>А) Использование </a:t>
            </a:r>
            <a:r>
              <a:rPr lang="ru-RU" sz="1800" i="1" dirty="0" err="1" smtClean="0"/>
              <a:t>неинвазивного</a:t>
            </a:r>
            <a:r>
              <a:rPr lang="ru-RU" sz="1800" i="1" dirty="0" smtClean="0"/>
              <a:t> метода анализа структуры почвы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i="1" dirty="0" smtClean="0"/>
              <a:t>Б) Визуализация с созданием 3</a:t>
            </a:r>
            <a:r>
              <a:rPr lang="en-US" sz="1800" i="1" dirty="0" smtClean="0"/>
              <a:t>D</a:t>
            </a:r>
            <a:r>
              <a:rPr lang="ru-RU" sz="1800" i="1" dirty="0" smtClean="0"/>
              <a:t> моделей распределения нефти в грунте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i="1" dirty="0" smtClean="0"/>
              <a:t>В) Точный расчет глубины просачивания нефти в почву с учетом ее фильтрационных характеристик</a:t>
            </a:r>
            <a:endParaRPr lang="ru-RU" sz="1800" dirty="0" smtClean="0"/>
          </a:p>
          <a:p>
            <a:endParaRPr lang="ru-RU" sz="1800" dirty="0" smtClean="0"/>
          </a:p>
          <a:p>
            <a:pPr>
              <a:buFontTx/>
              <a:buChar char="-"/>
            </a:pPr>
            <a:endParaRPr lang="ru-RU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06157" y="2247611"/>
            <a:ext cx="28003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3</a:t>
            </a:r>
            <a:r>
              <a:rPr lang="en-US" sz="1100" b="1" dirty="0" smtClean="0"/>
              <a:t>D</a:t>
            </a:r>
            <a:r>
              <a:rPr lang="ru-RU" sz="1100" b="1" dirty="0" smtClean="0"/>
              <a:t> модель разлива нефти на поверхность почвы </a:t>
            </a:r>
            <a:endParaRPr lang="ru-RU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71270" y="2249388"/>
            <a:ext cx="28480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3</a:t>
            </a:r>
            <a:r>
              <a:rPr lang="en-US" sz="1100" b="1" dirty="0" smtClean="0"/>
              <a:t>D</a:t>
            </a:r>
            <a:r>
              <a:rPr lang="ru-RU" sz="1100" b="1" dirty="0" smtClean="0"/>
              <a:t> модель пространственного распределения нефти в грунте</a:t>
            </a:r>
            <a:endParaRPr lang="ru-RU" sz="1100" dirty="0"/>
          </a:p>
        </p:txBody>
      </p:sp>
      <p:pic>
        <p:nvPicPr>
          <p:cNvPr id="3074" name="Picture 2" descr="C:\Users\Лаборатория\Desktop\документы\Андрей\2016\умник с Артуром\11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6536" y="2836247"/>
            <a:ext cx="2577472" cy="1692511"/>
          </a:xfrm>
          <a:prstGeom prst="rect">
            <a:avLst/>
          </a:prstGeom>
          <a:noFill/>
        </p:spPr>
      </p:pic>
      <p:pic>
        <p:nvPicPr>
          <p:cNvPr id="3075" name="Picture 3" descr="C:\Users\Лаборатория\Desktop\документы\Андрей\2016\умник с Артуром\1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157" y="2836247"/>
            <a:ext cx="2610302" cy="1692511"/>
          </a:xfrm>
          <a:prstGeom prst="rect">
            <a:avLst/>
          </a:prstGeom>
          <a:noFill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75" y="3295742"/>
            <a:ext cx="3424725" cy="144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43074" y="2095500"/>
            <a:ext cx="3424725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/>
              <a:t>В настоящее время для определения толщины слоя нефтезагрязненного грунта применяются устаревшие методики, усредняющие глубину просачивания нефти на всем участке разлива.</a:t>
            </a:r>
          </a:p>
        </p:txBody>
      </p:sp>
    </p:spTree>
    <p:extLst>
      <p:ext uri="{BB962C8B-B14F-4D97-AF65-F5344CB8AC3E}">
        <p14:creationId xmlns:p14="http://schemas.microsoft.com/office/powerpoint/2010/main" val="6608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5978"/>
            <a:ext cx="7258050" cy="857250"/>
          </a:xfrm>
        </p:spPr>
        <p:txBody>
          <a:bodyPr>
            <a:noAutofit/>
          </a:bodyPr>
          <a:lstStyle/>
          <a:p>
            <a:pPr lvl="0"/>
            <a:r>
              <a:rPr lang="ru-RU" sz="2000" b="1" spc="-20" dirty="0">
                <a:latin typeface="Arial Narrow" pitchFamily="34" charset="0"/>
              </a:rPr>
              <a:t>Описание предполагаемой научной и научно-технической продукции, предназначенной для реализации</a:t>
            </a:r>
            <a:r>
              <a:rPr lang="ru-RU" sz="2000" b="1" spc="-20" dirty="0" smtClean="0">
                <a:latin typeface="Arial Narrow" pitchFamily="34" charset="0"/>
              </a:rPr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5643" y="1543051"/>
            <a:ext cx="3352801" cy="1657349"/>
          </a:xfrm>
          <a:noFill/>
          <a:ln w="25400"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smtClean="0"/>
              <a:t>Полученная технология восстановления нарушенных земель позволит точно определить объем нефтезагрязненного грунта, подлежащего санации, что в свою очередь </a:t>
            </a:r>
            <a:r>
              <a:rPr lang="ru-RU" sz="1400" dirty="0"/>
              <a:t>будет влиять на качество рекультивационных работ и на экономические показатели.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102549"/>
            <a:ext cx="5481818" cy="326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13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844" y="80812"/>
            <a:ext cx="7152512" cy="67475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2000" b="1" spc="-20" dirty="0">
                <a:latin typeface="Arial Narrow" pitchFamily="34" charset="0"/>
              </a:rPr>
              <a:t>Описание потенциала коммерциализации научного проекта, в рамках которого выполняется НИОКР</a:t>
            </a:r>
            <a:endParaRPr lang="ru-RU" sz="2000" b="1" i="1" dirty="0">
              <a:latin typeface="+mj-lt"/>
            </a:endParaRPr>
          </a:p>
        </p:txBody>
      </p:sp>
      <p:pic>
        <p:nvPicPr>
          <p:cNvPr id="6" name="Picture 2" descr="C:\Users\user\Desktop\ТИУ лого i universi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195" y="102576"/>
            <a:ext cx="1558230" cy="6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Объект 2"/>
          <p:cNvSpPr>
            <a:spLocks noGrp="1"/>
          </p:cNvSpPr>
          <p:nvPr/>
        </p:nvSpPr>
        <p:spPr>
          <a:xfrm>
            <a:off x="405921" y="776829"/>
            <a:ext cx="8189217" cy="931235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 smtClean="0"/>
              <a:t>Потенциальные клиенты:</a:t>
            </a:r>
          </a:p>
          <a:p>
            <a:pPr marL="85725" indent="0">
              <a:buNone/>
            </a:pPr>
            <a:r>
              <a:rPr lang="ru-RU" sz="2400" dirty="0" smtClean="0"/>
              <a:t>1) АК «</a:t>
            </a:r>
            <a:r>
              <a:rPr lang="ru-RU" sz="2400" dirty="0" err="1" smtClean="0"/>
              <a:t>Транснефть</a:t>
            </a:r>
            <a:r>
              <a:rPr lang="ru-RU" sz="2400" dirty="0" smtClean="0"/>
              <a:t>» как основной транспортер нефти в РФ;</a:t>
            </a:r>
          </a:p>
          <a:p>
            <a:pPr marL="85725" indent="0">
              <a:buNone/>
            </a:pPr>
            <a:r>
              <a:rPr lang="ru-RU" sz="2400" dirty="0" smtClean="0"/>
              <a:t>2) Крупные нефтедобывающие компании (ОАО «Сургутнефтегаз», ЛУКОЙЛ, НК «Роснефть»);</a:t>
            </a:r>
          </a:p>
          <a:p>
            <a:pPr marL="85725" indent="0">
              <a:buNone/>
            </a:pPr>
            <a:r>
              <a:rPr lang="ru-RU" sz="2400" i="1" dirty="0" smtClean="0"/>
              <a:t>3) </a:t>
            </a:r>
            <a:r>
              <a:rPr lang="ru-RU" sz="2400" dirty="0" smtClean="0"/>
              <a:t>Государственные надзорные органы в сфере охраны окружающей среды.</a:t>
            </a:r>
            <a:r>
              <a:rPr lang="ru-RU" sz="2000" dirty="0" smtClean="0"/>
              <a:t> </a:t>
            </a: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>
              <a:defRPr/>
            </a:pPr>
            <a:fld id="{FB02A413-1B4B-4530-BB3F-0971AD5256F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66438" y="4348335"/>
            <a:ext cx="18573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</a:t>
            </a:r>
            <a:r>
              <a:rPr lang="en-US" sz="1100" dirty="0" smtClean="0"/>
              <a:t>www.mnr.gov.ru</a:t>
            </a:r>
            <a:endParaRPr lang="ru-RU" sz="1100" dirty="0"/>
          </a:p>
        </p:txBody>
      </p:sp>
      <p:sp>
        <p:nvSpPr>
          <p:cNvPr id="14" name="TextBox 13"/>
          <p:cNvSpPr txBox="1"/>
          <p:nvPr/>
        </p:nvSpPr>
        <p:spPr>
          <a:xfrm>
            <a:off x="4500530" y="3754543"/>
            <a:ext cx="46434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Нефтепроводами осуществляется 48% перевозок всех нефтегрузов, перевозимых всеми видами транспорта. На тер­ритории России эксплуатируется более 200 тыс. км магист­ральных и 350 тыс. км промысловых нефтяных и газовых тру­бопроводов, они 5000 раз пересекают различные водные пре­грады. Только в системе «</a:t>
            </a:r>
            <a:r>
              <a:rPr lang="ru-RU" sz="1100" dirty="0" err="1" smtClean="0"/>
              <a:t>Транснефть</a:t>
            </a:r>
            <a:r>
              <a:rPr lang="ru-RU" sz="1100" dirty="0" smtClean="0"/>
              <a:t>» эксплуатируется 46 тыс. км магистральных нефтепроводов.</a:t>
            </a:r>
            <a:endParaRPr lang="ru-RU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4723588" y="3513746"/>
            <a:ext cx="2571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Источник: </a:t>
            </a:r>
            <a:r>
              <a:rPr lang="en-US" sz="1100" dirty="0" smtClean="0"/>
              <a:t>www.transneft.ru</a:t>
            </a:r>
            <a:endParaRPr lang="ru-RU" sz="1100" dirty="0"/>
          </a:p>
        </p:txBody>
      </p:sp>
      <p:pic>
        <p:nvPicPr>
          <p:cNvPr id="16" name="Picture 3" descr="C:\Users\Лаборатория\Desktop\документы\Андрей\2016\умник с Артуром\21.png"/>
          <p:cNvPicPr>
            <a:picLocks noChangeAspect="1" noChangeArrowheads="1"/>
          </p:cNvPicPr>
          <p:nvPr/>
        </p:nvPicPr>
        <p:blipFill rotWithShape="1">
          <a:blip r:embed="rId3"/>
          <a:srcRect l="3387" t="3126" r="2115" b="5293"/>
          <a:stretch/>
        </p:blipFill>
        <p:spPr bwMode="auto">
          <a:xfrm>
            <a:off x="4652962" y="1857375"/>
            <a:ext cx="4252913" cy="1700214"/>
          </a:xfrm>
          <a:prstGeom prst="rect">
            <a:avLst/>
          </a:prstGeom>
          <a:noFill/>
        </p:spPr>
      </p:pic>
      <p:pic>
        <p:nvPicPr>
          <p:cNvPr id="17" name="Picture 2" descr="C:\Users\Лаборатория\Desktop\документы\Андрей\2016\умник с Артуром\ддинамик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5" y="2028107"/>
            <a:ext cx="4410455" cy="23038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1781886"/>
            <a:ext cx="17043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" indent="0">
              <a:buNone/>
            </a:pPr>
            <a:r>
              <a:rPr lang="ru-RU" sz="1000" b="1" i="1" dirty="0"/>
              <a:t>Оценка динамики рынка:</a:t>
            </a:r>
          </a:p>
        </p:txBody>
      </p:sp>
    </p:spTree>
    <p:extLst>
      <p:ext uri="{BB962C8B-B14F-4D97-AF65-F5344CB8AC3E}">
        <p14:creationId xmlns:p14="http://schemas.microsoft.com/office/powerpoint/2010/main" val="359863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229475" cy="470297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spc="-20" dirty="0">
                <a:latin typeface="Arial Narrow" pitchFamily="34" charset="0"/>
              </a:rPr>
              <a:t>Описание имеющегося задела для </a:t>
            </a:r>
            <a:r>
              <a:rPr lang="ru-RU" sz="2800" b="1" spc="-20" dirty="0" smtClean="0">
                <a:latin typeface="Arial Narrow" pitchFamily="34" charset="0"/>
              </a:rPr>
              <a:t>НИОКР</a:t>
            </a:r>
            <a:endParaRPr lang="ru-RU" sz="2800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21997930"/>
              </p:ext>
            </p:extLst>
          </p:nvPr>
        </p:nvGraphicFramePr>
        <p:xfrm>
          <a:off x="66676" y="800099"/>
          <a:ext cx="8505824" cy="4124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" t="3136" b="7163"/>
          <a:stretch/>
        </p:blipFill>
        <p:spPr bwMode="auto">
          <a:xfrm>
            <a:off x="1" y="707232"/>
            <a:ext cx="2278072" cy="30268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" y="205978"/>
            <a:ext cx="7477126" cy="584597"/>
          </a:xfrm>
        </p:spPr>
        <p:txBody>
          <a:bodyPr>
            <a:noAutofit/>
          </a:bodyPr>
          <a:lstStyle/>
          <a:p>
            <a:r>
              <a:rPr lang="ru-RU" sz="2400" dirty="0" smtClean="0"/>
              <a:t>Экологический менеджмент в российских компаниях </a:t>
            </a:r>
            <a:r>
              <a:rPr lang="en-US" sz="2400" dirty="0" smtClean="0"/>
              <a:t>Tempus RECOAUD</a:t>
            </a:r>
            <a:endParaRPr lang="ru-RU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3" r="5694"/>
          <a:stretch/>
        </p:blipFill>
        <p:spPr bwMode="auto">
          <a:xfrm rot="16200000">
            <a:off x="6060090" y="1267192"/>
            <a:ext cx="3519483" cy="23995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821544" y="2161629"/>
            <a:ext cx="3493286" cy="2218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16825" y="2199891"/>
            <a:ext cx="3491393" cy="21433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 descr="ÐÐ°ÑÑÐ¸Ð½ÐºÐ¸ Ð¿Ð¾ Ð·Ð°Ð¿ÑÐ¾ÑÑ tempus recoau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612" y="90701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5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334250" cy="67984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работы по тематике НИОКР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51"/>
            <a:ext cx="5876925" cy="3394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 smtClean="0"/>
              <a:t>Web of Science: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Research of the ecological state of soils in oil producing areas of Western Siberia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Modeling of processes of oil migration in the soil with the use of x-ray </a:t>
            </a:r>
            <a:r>
              <a:rPr lang="en-US" sz="2000" dirty="0" err="1" smtClean="0"/>
              <a:t>microtomography</a:t>
            </a:r>
            <a:r>
              <a:rPr lang="en-US" sz="2000" dirty="0" smtClean="0"/>
              <a:t> to optimize the process of liquidation of oil spills</a:t>
            </a:r>
          </a:p>
          <a:p>
            <a:pPr marL="0" indent="0">
              <a:buNone/>
            </a:pPr>
            <a:r>
              <a:rPr lang="en-US" sz="2000" b="1" dirty="0" smtClean="0"/>
              <a:t>Scopus:</a:t>
            </a:r>
          </a:p>
          <a:p>
            <a:pPr marL="457200" indent="-457200">
              <a:buAutoNum type="arabicParenR"/>
            </a:pPr>
            <a:r>
              <a:rPr lang="en-US" sz="2000" dirty="0" smtClean="0"/>
              <a:t>Use </a:t>
            </a:r>
            <a:r>
              <a:rPr lang="en-US" sz="2000" dirty="0"/>
              <a:t>of Peat Ameliorant for Remediation of Oil-Contaminated </a:t>
            </a:r>
            <a:r>
              <a:rPr lang="en-US" sz="2000" dirty="0" smtClean="0"/>
              <a:t>Soils</a:t>
            </a:r>
          </a:p>
          <a:p>
            <a:pPr marL="457200" indent="-457200">
              <a:buAutoNum type="arabicParenR"/>
            </a:pPr>
            <a:r>
              <a:rPr lang="en-US" sz="2000" dirty="0"/>
              <a:t>Analysis of Ecological Condition of Taiga Topsoil During Commercial Development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5"/>
          <a:stretch/>
        </p:blipFill>
        <p:spPr bwMode="auto">
          <a:xfrm>
            <a:off x="6161228" y="800100"/>
            <a:ext cx="2839897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679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Сивков Ю.В.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Тел. 9222694396,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tumen_sivkov@mail.ru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2" y="93204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200" b="1" dirty="0" smtClean="0">
                <a:solidFill>
                  <a:schemeClr val="tx2"/>
                </a:solidFill>
                <a:latin typeface="Arial" charset="0"/>
              </a:rPr>
              <a:t>Тема НИОКР</a:t>
            </a:r>
            <a:r>
              <a:rPr lang="ru-RU" sz="2200" b="1" i="1" dirty="0">
                <a:solidFill>
                  <a:schemeClr val="tx2"/>
                </a:solidFill>
                <a:latin typeface="Arial Narrow"/>
              </a:rPr>
              <a:t> - </a:t>
            </a:r>
            <a:r>
              <a:rPr lang="ru-RU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технологии биоремедиации нефтезагрязненных почв на основе пространственно-временной модели</a:t>
            </a:r>
            <a:endParaRPr lang="ru-RU" sz="2200" b="1" baseline="30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266700" indent="-266700">
              <a:lnSpc>
                <a:spcPct val="80000"/>
              </a:lnSpc>
              <a:buFont typeface="Arial" pitchFamily="34" charset="0"/>
              <a:buAutoNum type="arabicPeriod"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Аннотация </a:t>
            </a:r>
            <a:r>
              <a:rPr lang="ru-RU" sz="2000" b="1" dirty="0">
                <a:solidFill>
                  <a:schemeClr val="tx2"/>
                </a:solidFill>
                <a:latin typeface="Arial" charset="0"/>
              </a:rPr>
              <a:t>проекта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настоящее время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 территории Западной Сибири остро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стоит проблема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нефтезагрязнения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почвы в результате аварийных разливов нефти. В первую очередь от них страдает почвенно-растительный комплекс, который впоследствии становится источником загрязнения сопредельных сред (воздуха, поверхностных и подземных вод, растительного и животного мира).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Вопросы миграции и трансформации нефти в почвах в настоящее время являются, безусловно, актуальными, но по-прежнему до конца не изучены.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Данный проект направлен на расширение знаний о процессах миграции и трансформации нефти в почвах и включает в себя создание и исследование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пространственно-временной модели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аварийных разливов нефти в лабораторных и полевых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условиях с целью совершенствования технологии биоремедиации.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Научная новизна проекта заключается в применении компьютерной микротомографии для создания 3D-моделей пространственного распределения нефти в почвах и изучении процессов биодеградации нефти при различных условиях среды.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результате реализации проекта будут получены данные о процессах миграции и трансформации нефти в почвенном профиле, на основании которых будет построены компьютерные модели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пространственно-временного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распределения нефти в почве. Практические результаты реализации проекта будут направлены на более точную оценку и прогнозирование последствий аварийных разливов нефти и разработку организационных и технических мероприятий по минимизации эколого-экономического ущерба.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ru-RU" sz="2000" b="1" dirty="0" smtClean="0">
              <a:solidFill>
                <a:schemeClr val="tx2"/>
              </a:solidFill>
              <a:latin typeface="Arial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ru-RU" sz="2000" b="1" dirty="0" smtClean="0">
                <a:solidFill>
                  <a:schemeClr val="tx2"/>
                </a:solidFill>
                <a:latin typeface="Arial" charset="0"/>
              </a:rPr>
              <a:t>3. Общая продолжительность выполнения НИОКР</a:t>
            </a:r>
            <a:r>
              <a:rPr lang="ru-RU" sz="20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 – </a:t>
            </a:r>
            <a:r>
              <a:rPr lang="ru-RU" sz="2200" b="1" i="1" dirty="0" smtClean="0">
                <a:solidFill>
                  <a:schemeClr val="tx2"/>
                </a:solidFill>
                <a:latin typeface="Arial Narrow"/>
                <a:cs typeface="Arial Narrow"/>
              </a:rPr>
              <a:t>2 года.</a:t>
            </a:r>
            <a:endParaRPr lang="ru-RU" sz="2200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sz="2000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430105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Актуальность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799509" y="3561050"/>
            <a:ext cx="5211142" cy="138499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Основным комплексом мероприятий по восстановлению нефтезагрязненных земель является биоремедиация. Для наиболее эффективного проведения восстановительных работ необходимо изучать процессы миграции и трансформации нефти в почве, что обуславливает актуальность осуществления данного Проекта.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35014236"/>
              </p:ext>
            </p:extLst>
          </p:nvPr>
        </p:nvGraphicFramePr>
        <p:xfrm>
          <a:off x="71756" y="683660"/>
          <a:ext cx="5605145" cy="4286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448364"/>
              </p:ext>
            </p:extLst>
          </p:nvPr>
        </p:nvGraphicFramePr>
        <p:xfrm>
          <a:off x="5610225" y="1133474"/>
          <a:ext cx="3400426" cy="196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346089"/>
            <a:ext cx="7971503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Цель НИОКР 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28600" y="1911626"/>
            <a:ext cx="7905135" cy="4134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Задачи: 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275" y="739158"/>
            <a:ext cx="85153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Данный проект направлен на расширение знаний о процессах миграции и трансформации нефти в почвах и включает в себя создание и исследование пространственно-временной модели аварийных разливов нефти в лабораторных и полевых условиях с целью совершенствования технологии биоремедиации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3562" y="2345110"/>
            <a:ext cx="81701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литературы, посвященной данной проблеме.</a:t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Проведение лабораторных и полевых исследований процессов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миграции и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биодеградации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 в почвах лесного фонда Западной Сибири.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3) Построение пространственно-временной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модели аварийных разливов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нефти с применением метода компьютерной микротомографии.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4) Разработка технологии биоремедиации на основе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пространственно-временной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модели.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5) Оценка перспектив применения технологии биоремедиации нефтезагрязненных почв в условиях Западной Сибири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65082"/>
              </p:ext>
            </p:extLst>
          </p:nvPr>
        </p:nvGraphicFramePr>
        <p:xfrm>
          <a:off x="285749" y="1200150"/>
          <a:ext cx="8601076" cy="3708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751"/>
                <a:gridCol w="1790700"/>
                <a:gridCol w="723900"/>
                <a:gridCol w="704850"/>
                <a:gridCol w="2381250"/>
                <a:gridCol w="1968152"/>
                <a:gridCol w="746473"/>
              </a:tblGrid>
              <a:tr h="334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№ п/п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Наименование этапа работ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Начало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(дд.мм.гг)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Окончание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(дд.мм.гг)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Вид документа и результат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Сумма затрат, руб.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</a:tr>
              <a:tr h="10228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1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Проведение лабораторных исследований процессов миграции и  биодеградации нефти в почвах лесного фонда Западной Сибири.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10.01.19 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30.04.19 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ru-RU" sz="1000" kern="1400" dirty="0">
                          <a:effectLst/>
                        </a:rPr>
                        <a:t>1) Отчет.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ru-RU" sz="1000" kern="1400" dirty="0">
                          <a:effectLst/>
                        </a:rPr>
                        <a:t>2) Статья в системе научного цитирования </a:t>
                      </a:r>
                      <a:r>
                        <a:rPr lang="en-US" sz="1000" kern="1400" dirty="0">
                          <a:effectLst/>
                        </a:rPr>
                        <a:t>Scopus</a:t>
                      </a:r>
                      <a:r>
                        <a:rPr lang="ru-RU" sz="1000" kern="1400" dirty="0">
                          <a:effectLst/>
                        </a:rPr>
                        <a:t> (</a:t>
                      </a:r>
                      <a:r>
                        <a:rPr lang="en-US" sz="1000" kern="1400" dirty="0">
                          <a:effectLst/>
                        </a:rPr>
                        <a:t>Journal of Ecological Engineering</a:t>
                      </a:r>
                      <a:r>
                        <a:rPr lang="ru-RU" sz="1000" kern="1400" dirty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ru-RU" sz="1000" kern="1400" dirty="0">
                          <a:effectLst/>
                        </a:rPr>
                        <a:t>3) Доклады о результатах исследования на всероссийских, международных конференциях</a:t>
                      </a:r>
                      <a:endParaRPr lang="ru-RU" sz="1000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Число публикаций организации, индексируемых в информационно-аналитической системе научного цитирования Scopus, в расчете на 100 НПР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2 781 238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</a:tr>
              <a:tr h="125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2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Проведение полевых исследований процессов миграции и  биодеградации нефти в почвах лесного фонда Западной Сибири.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01.05.19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30.09.19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en-US" sz="1000" kern="1400">
                          <a:effectLst/>
                        </a:rPr>
                        <a:t>1) </a:t>
                      </a:r>
                      <a:r>
                        <a:rPr lang="ru-RU" sz="1000" kern="1400">
                          <a:effectLst/>
                        </a:rPr>
                        <a:t>Отчет</a:t>
                      </a:r>
                      <a:r>
                        <a:rPr lang="en-US" sz="1000" kern="1400">
                          <a:effectLst/>
                        </a:rPr>
                        <a:t>.</a:t>
                      </a:r>
                      <a:endParaRPr lang="ru-RU" sz="1000" kern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en-US" sz="1000" kern="1400">
                          <a:effectLst/>
                        </a:rPr>
                        <a:t>2) </a:t>
                      </a:r>
                      <a:r>
                        <a:rPr lang="ru-RU" sz="1000" kern="1400">
                          <a:effectLst/>
                        </a:rPr>
                        <a:t>Статья в системе научного цитирования</a:t>
                      </a:r>
                      <a:r>
                        <a:rPr lang="en-US" sz="1000" kern="1400">
                          <a:effectLst/>
                        </a:rPr>
                        <a:t> Web of Science (International Multidisciplinary Scientific GeoConference)</a:t>
                      </a:r>
                      <a:endParaRPr lang="ru-RU" sz="1000" kern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ru-RU" sz="1000" kern="1400">
                          <a:effectLst/>
                        </a:rPr>
                        <a:t>3) Доклады о результатах исследования на всероссийских, международных конференциях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Число публикаций организации, индексируемых в информационно-аналитической системе научного цитирования Web of Science, в расчете на 100 НПР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1 823 785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</a:tr>
              <a:tr h="781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>
                          <a:effectLst/>
                        </a:rPr>
                        <a:t> </a:t>
                      </a:r>
                      <a:endParaRPr lang="ru-RU" sz="1000" kern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>
                          <a:effectLst/>
                        </a:rPr>
                        <a:t>3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Построение пространственно-временной модели аварийных разливов нефти с применением метода компьютерной микротомографии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01.10.19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30.04.20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en-US" sz="1000" kern="1400">
                          <a:effectLst/>
                        </a:rPr>
                        <a:t>1) </a:t>
                      </a:r>
                      <a:r>
                        <a:rPr lang="ru-RU" sz="1000" kern="1400">
                          <a:effectLst/>
                        </a:rPr>
                        <a:t>Отчет</a:t>
                      </a:r>
                      <a:r>
                        <a:rPr lang="en-US" sz="1000" kern="1400">
                          <a:effectLst/>
                        </a:rPr>
                        <a:t>.</a:t>
                      </a:r>
                      <a:endParaRPr lang="ru-RU" sz="1000" kern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en-US" sz="1000" kern="1400">
                          <a:effectLst/>
                        </a:rPr>
                        <a:t>2) </a:t>
                      </a:r>
                      <a:r>
                        <a:rPr lang="ru-RU" sz="1000" kern="1400">
                          <a:effectLst/>
                        </a:rPr>
                        <a:t>Статья в системе научного цитирования</a:t>
                      </a:r>
                      <a:r>
                        <a:rPr lang="en-US" sz="1000" kern="1400">
                          <a:effectLst/>
                        </a:rPr>
                        <a:t> Web of Science (International Multidisciplinary Scientific GeoConference).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Число публикаций организации, индексируемых в информационно-аналитической системе научного цитирования Web of Science, в расчете на 100 НПР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>
                          <a:effectLst/>
                        </a:rPr>
                        <a:t>1 543 299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>
                          <a:effectLst/>
                        </a:rPr>
                        <a:t> </a:t>
                      </a:r>
                      <a:endParaRPr lang="ru-RU" sz="1000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387" marR="3638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43348" y="430105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</a:t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(дорожная карта) выполнения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365655"/>
              </p:ext>
            </p:extLst>
          </p:nvPr>
        </p:nvGraphicFramePr>
        <p:xfrm>
          <a:off x="209550" y="1200150"/>
          <a:ext cx="8648700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885"/>
                <a:gridCol w="1636940"/>
                <a:gridCol w="636600"/>
                <a:gridCol w="790575"/>
                <a:gridCol w="2152650"/>
                <a:gridCol w="2316445"/>
                <a:gridCol w="750605"/>
              </a:tblGrid>
              <a:tr h="1837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>
                          <a:effectLst/>
                        </a:rPr>
                        <a:t>№ п/п</a:t>
                      </a:r>
                      <a:endParaRPr lang="ru-RU" sz="1000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>
                          <a:effectLst/>
                        </a:rPr>
                        <a:t>Наименование этапа работ</a:t>
                      </a:r>
                      <a:endParaRPr lang="ru-RU" sz="1000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Начало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(дд.мм.гг)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Окончание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(дд.мм.гг)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Вид документа и результат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Сумма затрат, руб.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</a:tr>
              <a:tr h="1102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effectLst/>
                        </a:rPr>
                        <a:t> </a:t>
                      </a:r>
                      <a:endParaRPr lang="ru-RU" sz="1000" kern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effectLst/>
                        </a:rPr>
                        <a:t> </a:t>
                      </a:r>
                      <a:endParaRPr lang="ru-RU" sz="1000" kern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effectLst/>
                        </a:rPr>
                        <a:t> </a:t>
                      </a:r>
                      <a:endParaRPr lang="ru-RU" sz="1000" kern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effectLst/>
                        </a:rPr>
                        <a:t>4</a:t>
                      </a:r>
                      <a:endParaRPr lang="ru-RU" sz="1000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Разработка технологии биоремедиации на основе пространственно-временной модели (проведение полевых и лабораторных исследований)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01.05.20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30.09.20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ru-RU" sz="1000" kern="1400">
                          <a:effectLst/>
                        </a:rPr>
                        <a:t>1) Итоговый отчет.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ru-RU" sz="1000" kern="1400">
                          <a:effectLst/>
                        </a:rPr>
                        <a:t>2) Статья в системе научного цитирования Scopus (</a:t>
                      </a:r>
                      <a:r>
                        <a:rPr lang="en-US" sz="1000" kern="1400">
                          <a:effectLst/>
                        </a:rPr>
                        <a:t>Journal of Ecological Engineering</a:t>
                      </a:r>
                      <a:r>
                        <a:rPr lang="ru-RU" sz="1000" kern="1400">
                          <a:effectLst/>
                        </a:rPr>
                        <a:t>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ru-RU" sz="1000" kern="1400">
                          <a:effectLst/>
                        </a:rPr>
                        <a:t>3) Доклады о результатах исследования на всероссийских, международных конференциях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795" algn="l"/>
                        </a:tabLst>
                      </a:pPr>
                      <a:r>
                        <a:rPr lang="ru-RU" sz="1000" kern="1400">
                          <a:effectLst/>
                        </a:rPr>
                        <a:t>3) Защита кандидатской диссертации Никифорова А.С.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Число публикаций организации, индексируемых в информационно-аналитической системе научного цитирования Scopus, в расчете на 100 НПР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Удельный вес численности обучающихся (приведенного контингента) по программам магистратуры и подготовки научно-педагогических кадров в аспирантуре в общей численности приведенного контингента, обучающихся по основным образовательным программам высшего образования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1 823 785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</a:tr>
              <a:tr h="4287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>
                          <a:effectLst/>
                        </a:rPr>
                        <a:t> </a:t>
                      </a:r>
                      <a:endParaRPr lang="ru-RU" sz="1000" kern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>
                          <a:effectLst/>
                        </a:rPr>
                        <a:t> </a:t>
                      </a:r>
                      <a:endParaRPr lang="ru-RU" sz="1000" kern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kern="1400">
                          <a:effectLst/>
                        </a:rPr>
                        <a:t>5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Оценка перспектив применения технологии биоремедиации нефтезагрязненных почв в условиях Западной Сибири, 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01.06.20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31.12.20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0795" algn="l"/>
                          <a:tab pos="190500" algn="l"/>
                        </a:tabLst>
                      </a:pPr>
                      <a:r>
                        <a:rPr lang="ru-RU" sz="1000" kern="1400">
                          <a:effectLst/>
                        </a:rPr>
                        <a:t>Акт внедрения полученной технологии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  <a:tabLst>
                          <a:tab pos="10795" algn="l"/>
                          <a:tab pos="190500" algn="l"/>
                        </a:tabLst>
                      </a:pPr>
                      <a:r>
                        <a:rPr lang="ru-RU" sz="1000" kern="1400">
                          <a:effectLst/>
                        </a:rPr>
                        <a:t>Написание монографии по теме НИОКР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Национальный рейтинг университетов ИА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>
                          <a:effectLst/>
                        </a:rPr>
                        <a:t>«ИНТЕРФАКС»</a:t>
                      </a:r>
                      <a:endParaRPr lang="ru-RU" sz="1000" kern="14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400" dirty="0">
                          <a:effectLst/>
                        </a:rPr>
                        <a:t>404271 </a:t>
                      </a:r>
                      <a:endParaRPr lang="ru-RU" sz="1000" kern="14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972" marR="1997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65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480115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6900" y="3432525"/>
            <a:ext cx="2514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Руководитель Проекта</a:t>
            </a:r>
          </a:p>
          <a:p>
            <a:pPr algn="ctr"/>
            <a:r>
              <a:rPr lang="ru-RU" sz="1400" dirty="0" smtClean="0"/>
              <a:t>Сивков Юрий Викторович, к.б.н., доцент </a:t>
            </a:r>
            <a:r>
              <a:rPr lang="ru-RU" sz="1400" dirty="0"/>
              <a:t>каф. </a:t>
            </a:r>
            <a:r>
              <a:rPr lang="ru-RU" sz="1400" dirty="0" smtClean="0"/>
              <a:t>«</a:t>
            </a:r>
            <a:r>
              <a:rPr lang="ru-RU" sz="1400" dirty="0" err="1"/>
              <a:t>Техносферная</a:t>
            </a:r>
            <a:r>
              <a:rPr lang="ru-RU" sz="1400" dirty="0"/>
              <a:t> </a:t>
            </a:r>
            <a:r>
              <a:rPr lang="ru-RU" sz="1400" dirty="0" smtClean="0"/>
              <a:t>безопасность»</a:t>
            </a:r>
          </a:p>
        </p:txBody>
      </p:sp>
      <p:pic>
        <p:nvPicPr>
          <p:cNvPr id="8" name="Рисунок 2" descr="Описание: J:\DCIM\100CANON\IMG_40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0" r="22620"/>
          <a:stretch>
            <a:fillRect/>
          </a:stretch>
        </p:blipFill>
        <p:spPr bwMode="auto">
          <a:xfrm>
            <a:off x="402394" y="1000125"/>
            <a:ext cx="1823861" cy="213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" descr="Описание: J:\DCIM\100CANON\IMG_4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6" r="13664"/>
          <a:stretch>
            <a:fillRect/>
          </a:stretch>
        </p:blipFill>
        <p:spPr bwMode="auto">
          <a:xfrm>
            <a:off x="6457950" y="969030"/>
            <a:ext cx="2022276" cy="21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4" descr="Описание: J:\DCIM\100CANON\IMG_40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5" r="18748"/>
          <a:stretch>
            <a:fillRect/>
          </a:stretch>
        </p:blipFill>
        <p:spPr bwMode="auto">
          <a:xfrm>
            <a:off x="3448049" y="1000125"/>
            <a:ext cx="1724025" cy="2163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19425" y="3432525"/>
            <a:ext cx="25517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Никифоров Артур Сергеевич, </a:t>
            </a:r>
          </a:p>
          <a:p>
            <a:r>
              <a:rPr lang="ru-RU" sz="1400" dirty="0"/>
              <a:t>старший преподаватель каф. </a:t>
            </a:r>
          </a:p>
          <a:p>
            <a:pPr algn="ctr"/>
            <a:r>
              <a:rPr lang="ru-RU" sz="1400" dirty="0"/>
              <a:t>«</a:t>
            </a:r>
            <a:r>
              <a:rPr lang="ru-RU" sz="1400" dirty="0" err="1" smtClean="0"/>
              <a:t>Техносферная</a:t>
            </a:r>
            <a:r>
              <a:rPr lang="ru-RU" sz="1400" dirty="0" smtClean="0"/>
              <a:t> безопасность»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91251" y="3420836"/>
            <a:ext cx="26860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Парфенов Виталий Григорьевич, к.т.н., </a:t>
            </a:r>
            <a:r>
              <a:rPr lang="ru-RU" sz="1400" dirty="0" smtClean="0"/>
              <a:t>доцент </a:t>
            </a:r>
            <a:r>
              <a:rPr lang="ru-RU" sz="1400" dirty="0"/>
              <a:t>каф. </a:t>
            </a:r>
            <a:r>
              <a:rPr lang="ru-RU" sz="1400" dirty="0" smtClean="0"/>
              <a:t>«</a:t>
            </a:r>
            <a:r>
              <a:rPr lang="ru-RU" sz="1400" dirty="0" err="1"/>
              <a:t>Техносферная</a:t>
            </a:r>
            <a:r>
              <a:rPr lang="ru-RU" sz="1400" dirty="0"/>
              <a:t> безопасность</a:t>
            </a:r>
            <a:r>
              <a:rPr lang="ru-RU" sz="1400" dirty="0" smtClean="0"/>
              <a:t>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47700"/>
            <a:ext cx="9144000" cy="443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4080"/>
          <a:stretch/>
        </p:blipFill>
        <p:spPr bwMode="auto">
          <a:xfrm>
            <a:off x="6076950" y="3105149"/>
            <a:ext cx="3067051" cy="1997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41722"/>
          </a:xfrm>
        </p:spPr>
        <p:txBody>
          <a:bodyPr>
            <a:normAutofit fontScale="90000"/>
          </a:bodyPr>
          <a:lstStyle/>
          <a:p>
            <a:r>
              <a:rPr lang="ru-RU" sz="2800" b="1" spc="-20" dirty="0">
                <a:latin typeface="Arial Narrow" pitchFamily="34" charset="0"/>
              </a:rPr>
              <a:t>Объект, предмет и гипотеза НИОКР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8150" y="1066800"/>
            <a:ext cx="769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Объектом исследования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являются нефтезагрязненные почвы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 исследования: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процессы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миграции и трансформации нефти в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почвах; биоремедиация нефтезагрязненных почв.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Гипотеза НИОКР: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углеводородного загрязнения почвы зависят от процессов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миграции и трансформации нефти. Междисциплинарное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исследование этих процессов имеет решающее значение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совершенствовании технологии восстановления нарушенных земель.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8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7515225" cy="536972"/>
          </a:xfrm>
        </p:spPr>
        <p:txBody>
          <a:bodyPr>
            <a:noAutofit/>
          </a:bodyPr>
          <a:lstStyle/>
          <a:p>
            <a:r>
              <a:rPr lang="ru-RU" sz="2400" b="1" spc="-20" dirty="0">
                <a:latin typeface="Arial Narrow" pitchFamily="34" charset="0"/>
              </a:rPr>
              <a:t>Методологическая основа и методы </a:t>
            </a:r>
            <a:r>
              <a:rPr lang="ru-RU" sz="2400" b="1" spc="-20" dirty="0" smtClean="0">
                <a:latin typeface="Arial Narrow" pitchFamily="34" charset="0"/>
              </a:rPr>
              <a:t>исследования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25" y="795327"/>
            <a:ext cx="5133945" cy="41052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Основные исследования будут заключаться в изучении процессов миграции и трансформации нефти в образцах почвы методом компьютерной микротомографии и сравнении полученных данных с результатами натурных экспериментов с целью выявления определенных закономерностей, а также уточнения и расширения существующих знаний об этих процессах.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Исследования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проекта будут соответствовать этапам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восстановления нарушенных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земель.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Первая часть исследований связана с техническим этапом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заключается в моделировании на микромоделях грунта аварийных разливов нефти с последующим созданием цифровой 3D модели пространственного распределения нефти и определении параметров фильтрации.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Изучение пород, заполненных нефтью либо водой, осложнено тем, что жидкости, как правило, имеют низкую плотность, вследствие чего их довольно сложно выделить с помощью метода рентгеновской томографии.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Для устранения этой проблемы предлагается применить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рентгеноконтрастный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 агент - йодид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кадмия,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который представляет собой блестящие бесцветные пластинчатые кристаллы, легко растворимые в воде, спирте и эфире.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рентгеноконтрастного вещества позволяет получить модель распространения нефти в почве при проливе на ее поверхность. </a:t>
            </a:r>
            <a:endParaRPr lang="ru-RU" sz="10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Вторая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часть исследований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связана 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с изучением процессов трансформации и биодеградации нефти в почве методами хроматографии, компьютерной микротомографии и </a:t>
            </a:r>
            <a:r>
              <a:rPr lang="ru-RU" sz="1050" dirty="0" err="1">
                <a:latin typeface="Arial" panose="020B0604020202020204" pitchFamily="34" charset="0"/>
                <a:cs typeface="Arial" panose="020B0604020202020204" pitchFamily="34" charset="0"/>
              </a:rPr>
              <a:t>биоиндикации</a:t>
            </a: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atin typeface="Arial" panose="020B0604020202020204" pitchFamily="34" charset="0"/>
                <a:cs typeface="Arial" panose="020B0604020202020204" pitchFamily="34" charset="0"/>
              </a:rPr>
              <a:t>Оба этапа лабораторных исследований будут сопровождаться проведением натурных экспериментов в полевых </a:t>
            </a:r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условиях с последующей камеральной обработкой.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C:\Users\Лаборатория\Downloads\IMG_0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770" y="1114421"/>
            <a:ext cx="3786182" cy="3786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8517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8550</TotalTime>
  <Words>1172</Words>
  <Application>Microsoft Office PowerPoint</Application>
  <PresentationFormat>Экран (16:9)</PresentationFormat>
  <Paragraphs>191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шаблон ТИУ</vt:lpstr>
      <vt:lpstr>Презентация PowerPoint</vt:lpstr>
      <vt:lpstr>Общая информация</vt:lpstr>
      <vt:lpstr>Актуальность  проведения НИОКР и реализации проекта в целом </vt:lpstr>
      <vt:lpstr>Цель НИОКР  </vt:lpstr>
      <vt:lpstr>Календарный план  (дорожная карта) выполнения НИОКР </vt:lpstr>
      <vt:lpstr>Календарный план  (дорожная карта) выполнения НИОКР </vt:lpstr>
      <vt:lpstr>Временный научный коллектив</vt:lpstr>
      <vt:lpstr>Объект, предмет и гипотеза НИОКР</vt:lpstr>
      <vt:lpstr>Методологическая основа и методы исследования</vt:lpstr>
      <vt:lpstr>Презентация PowerPoint</vt:lpstr>
      <vt:lpstr>Описание предполагаемой научной и научно-технической продукции, предназначенной для реализации.</vt:lpstr>
      <vt:lpstr>Презентация PowerPoint</vt:lpstr>
      <vt:lpstr>Описание имеющегося задела для НИОКР</vt:lpstr>
      <vt:lpstr>Экологический менеджмент в российских компаниях Tempus RECOAUD</vt:lpstr>
      <vt:lpstr>Основные работы по тематике НИОКР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Сивков Юрий Викторович</cp:lastModifiedBy>
  <cp:revision>750</cp:revision>
  <cp:lastPrinted>2018-09-13T06:50:36Z</cp:lastPrinted>
  <dcterms:created xsi:type="dcterms:W3CDTF">2016-12-17T11:57:02Z</dcterms:created>
  <dcterms:modified xsi:type="dcterms:W3CDTF">2018-10-01T12:07:47Z</dcterms:modified>
</cp:coreProperties>
</file>