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1" r:id="rId3"/>
    <p:sldId id="373" r:id="rId4"/>
    <p:sldId id="374" r:id="rId5"/>
    <p:sldId id="379" r:id="rId6"/>
    <p:sldId id="376" r:id="rId7"/>
    <p:sldId id="377" r:id="rId8"/>
    <p:sldId id="378" r:id="rId9"/>
    <p:sldId id="380" r:id="rId10"/>
    <p:sldId id="388" r:id="rId11"/>
    <p:sldId id="389" r:id="rId12"/>
    <p:sldId id="381" r:id="rId13"/>
    <p:sldId id="382" r:id="rId14"/>
    <p:sldId id="383" r:id="rId15"/>
    <p:sldId id="384" r:id="rId16"/>
    <p:sldId id="385" r:id="rId17"/>
    <p:sldId id="387" r:id="rId18"/>
    <p:sldId id="386" r:id="rId19"/>
    <p:sldId id="365" r:id="rId2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6957" autoAdjust="0"/>
  </p:normalViewPr>
  <p:slideViewPr>
    <p:cSldViewPr snapToGrid="0">
      <p:cViewPr>
        <p:scale>
          <a:sx n="100" d="100"/>
          <a:sy n="100" d="100"/>
        </p:scale>
        <p:origin x="-402" y="-762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4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2" y="1888362"/>
            <a:ext cx="8558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Новый </a:t>
            </a:r>
            <a:r>
              <a:rPr lang="ru-RU" sz="1600" b="1" dirty="0" err="1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энергоэффективный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конструкционно-теплоизоляционный материал на основе магнезиальных цементов</a:t>
            </a:r>
            <a:b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endParaRPr lang="ru-RU" sz="1600" b="1" dirty="0" smtClean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Разработка </a:t>
            </a:r>
            <a:r>
              <a:rPr lang="ru-RU" sz="2000" dirty="0" err="1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энергоэффективной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конструкционно-теплоизоляционной панели на основе магнезиального цемента, армированного композиционными материалами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7869" y="3484220"/>
            <a:ext cx="3859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Временный научный коллектив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Руководитель: к.т.н. доцент, 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</a:rPr>
              <a:t>Радаев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 Сергей Сергеевич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к.т.н. доцент, Ефимов Александр Алексеевич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ассистент, 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</a:rPr>
              <a:t>Кудоманов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 Максим Валерьевич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зав. лаборатории СМ, Орлов Виктор Сергеевич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ст. преподаватель, 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</a:rPr>
              <a:t>Юмина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 Валентина Александровна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магистрант, Брюханов Андрей 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</a:rPr>
              <a:t>Генадьевич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СЫРЬЕВЫЕ ЗАПАСЫ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1149352"/>
            <a:ext cx="7915275" cy="119062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каустического магнезита , расположенного в Челябинской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составляют     16 000 тыс.м3.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хлористого магния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бишофит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Волгоградской обл. 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4175" y="27527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24100" y="3781425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2339976"/>
            <a:ext cx="4024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861191"/>
            <a:ext cx="7934325" cy="153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348853"/>
            <a:ext cx="6915150" cy="85725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ОТХОДОВ ДЕРЕВООБРАБОТКИ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" t="30790" r="-561" b="17559"/>
          <a:stretch/>
        </p:blipFill>
        <p:spPr bwMode="auto">
          <a:xfrm>
            <a:off x="397472" y="1238249"/>
            <a:ext cx="8136927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2022" b="6078"/>
          <a:stretch/>
        </p:blipFill>
        <p:spPr bwMode="auto">
          <a:xfrm>
            <a:off x="133350" y="138826"/>
            <a:ext cx="7448550" cy="476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00025"/>
            <a:ext cx="6705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НАУЧНО-ТЕХНИЧЕСКАЯ ПРОДУКЦИЯ: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467"/>
            <a:ext cx="8229600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4713"/>
            <a:ext cx="822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35515"/>
              </p:ext>
            </p:extLst>
          </p:nvPr>
        </p:nvGraphicFramePr>
        <p:xfrm>
          <a:off x="457200" y="1200150"/>
          <a:ext cx="8153400" cy="2962276"/>
        </p:xfrm>
        <a:graphic>
          <a:graphicData uri="http://schemas.openxmlformats.org/drawingml/2006/table">
            <a:tbl>
              <a:tblPr/>
              <a:tblGrid>
                <a:gridCol w="457200"/>
                <a:gridCol w="1733550"/>
                <a:gridCol w="742950"/>
                <a:gridCol w="904875"/>
                <a:gridCol w="860425"/>
                <a:gridCol w="939800"/>
                <a:gridCol w="939800"/>
                <a:gridCol w="939800"/>
                <a:gridCol w="635000"/>
              </a:tblGrid>
              <a:tr h="1064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Марка изделия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проекту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стеновая конструкционно-теплоизоляционная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90- 120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В15</a:t>
                      </a:r>
                    </a:p>
                  </a:txBody>
                  <a:tcPr marL="40410" marR="404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стеновая перегородочная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В5</a:t>
                      </a:r>
                    </a:p>
                  </a:txBody>
                  <a:tcPr marL="40410" marR="404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0" y="257175"/>
            <a:ext cx="7753350" cy="5488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потенциал коммерциализации инновационного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Потенциальным рынком сбыта может является Уральский федеральный округ, в связи с рациональностью транспортной логистической доступностью;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от 10000 м3 в год из расчета 40 м3 в смену;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% потенциального рынка сбыта является индивидуальное жилищное строительство, 20% - сельскохозяйственная отрасль, а именно, строительство вспомогательных складских и бытовых помещений в качестве самонесущих ограждающих конструкций.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058025" cy="8572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реализации инновационного проекта на территории Тюменской области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22" y="2996267"/>
            <a:ext cx="1127858" cy="11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376" y="1057275"/>
            <a:ext cx="832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Близость и обеспеченность сырьевыми ресурсами;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Наличие специалистов и научных работников, занимающихся разработками в данной области;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в выборе производственно-технологического оборудования;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Оптимальное развитие региональной инновационной системы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3376" y="1057275"/>
            <a:ext cx="7829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3376" y="1057275"/>
            <a:ext cx="0" cy="193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3376" y="2996267"/>
            <a:ext cx="7829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162925" y="1057275"/>
            <a:ext cx="0" cy="193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3376" y="4149209"/>
            <a:ext cx="88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благоприятные условия для внедрения новых технологий в экономику региона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33376" y="4149209"/>
            <a:ext cx="0" cy="565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33376" y="4149209"/>
            <a:ext cx="8534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единительная линия 6144"/>
          <p:cNvCxnSpPr/>
          <p:nvPr/>
        </p:nvCxnSpPr>
        <p:spPr>
          <a:xfrm>
            <a:off x="8867775" y="4149209"/>
            <a:ext cx="0" cy="565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Прямая соединительная линия 6149"/>
          <p:cNvCxnSpPr/>
          <p:nvPr/>
        </p:nvCxnSpPr>
        <p:spPr>
          <a:xfrm>
            <a:off x="333376" y="4714875"/>
            <a:ext cx="8534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6153"/>
          <p:cNvSpPr txBox="1"/>
          <p:nvPr/>
        </p:nvSpPr>
        <p:spPr>
          <a:xfrm>
            <a:off x="8086725" y="50781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791325" cy="8989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 технологической инновации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Появление на рынке нового конкурентно способного товара;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Интерес со стороны потребителя как к инновационному продукту;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Используемые сырьевые компоненты добываются и производятся в Российской Федерации;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всех технологических переделах;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ИМЕЮЩИЙСЯ НАУЧНЫЙ ЗАДЕЛ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    Патент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РФ №2544353 Теплоизоляционный материал на основе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магнезито-карналлитового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вяжущего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Патент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РФ №2544934 Теплоизоляционный материал на основе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магнезито-карналлитового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вяжущего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Патент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РФ №2544935 Теплоизоляционный материал на основе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магнезито-карналлитового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вяжущего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Патент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РФ №2557025 Теплоизоляционно-конструкционный материал на основе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магнезито-карналлитового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вяжущего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Патент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РФ №2605244 Теплоизоляционный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карналлитобетон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Патент РФ №2605245 Теплоизоляционный материал на основе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магнезито-карналитового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вяжущего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Патент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РФ №2605246 Теплоизоляционный материал на основе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магнезито-карналитового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вяжущего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Патент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РФ №2605248 Теплоизоляционно-конструкционный материал на основе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магнезито-карналлитового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вяжущего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15100" y="4730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7688" y="2875454"/>
            <a:ext cx="2792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Радаев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Сергей Сергеевич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тел.: 89222609384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-mail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radaew@gmail.com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762000"/>
            <a:ext cx="8189217" cy="4086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" charset="0"/>
              </a:rPr>
              <a:t>Тема НИОКР</a:t>
            </a:r>
            <a:r>
              <a:rPr lang="ru-RU" sz="2200" b="1" i="1" dirty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endParaRPr lang="ru-RU" sz="2200" b="1" i="1" baseline="300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200" dirty="0">
                <a:latin typeface="Arial" charset="0"/>
              </a:rPr>
              <a:t>Разработка </a:t>
            </a:r>
            <a:r>
              <a:rPr lang="ru-RU" sz="2200" dirty="0" err="1">
                <a:latin typeface="Arial" charset="0"/>
              </a:rPr>
              <a:t>энергоэффективной</a:t>
            </a:r>
            <a:r>
              <a:rPr lang="ru-RU" sz="2200" dirty="0">
                <a:latin typeface="Arial" charset="0"/>
              </a:rPr>
              <a:t> конструкционно-теплоизоляционной панели на основе магнезиального цемента, армированного композиционными материалами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2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" charset="0"/>
              </a:rPr>
              <a:t>Аннотация </a:t>
            </a:r>
            <a:r>
              <a:rPr lang="ru-RU" sz="2200" b="1" dirty="0" smtClean="0">
                <a:solidFill>
                  <a:schemeClr val="tx2"/>
                </a:solidFill>
                <a:latin typeface="Arial" charset="0"/>
              </a:rPr>
              <a:t>проекта</a:t>
            </a:r>
            <a:endParaRPr lang="ru-RU" sz="2200" b="1" i="1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i="1" dirty="0" smtClean="0">
                <a:latin typeface="Arial Narrow"/>
                <a:cs typeface="Arial Narrow"/>
              </a:rPr>
              <a:t>Потребность </a:t>
            </a:r>
            <a:r>
              <a:rPr lang="ru-RU" sz="2200" b="1" i="1" dirty="0">
                <a:latin typeface="Arial Narrow"/>
                <a:cs typeface="Arial Narrow"/>
              </a:rPr>
              <a:t>в строительных материалах и обеспечение снижения их стоимости должны решаться путем расширения сырьевой базы за счет использования местных природных ресурсов.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i="1" dirty="0">
                <a:latin typeface="Arial Narrow"/>
                <a:cs typeface="Arial Narrow"/>
              </a:rPr>
              <a:t>            Проектом предусмотрена разработка состава композиционного материала на основе магнезиального цемента, разработка конструкции и изготовление стеновой панели, исследование ее свойств и внедрение в производство.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2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" charset="0"/>
              </a:rPr>
              <a:t>Общая </a:t>
            </a:r>
            <a:r>
              <a:rPr lang="ru-RU" sz="2200" b="1" dirty="0" smtClean="0">
                <a:solidFill>
                  <a:schemeClr val="tx2"/>
                </a:solidFill>
                <a:latin typeface="Arial" charset="0"/>
              </a:rPr>
              <a:t>продолжительность выполнения НИОКР</a:t>
            </a:r>
            <a:r>
              <a:rPr lang="ru-RU" sz="22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endParaRPr lang="ru-RU" sz="2200" dirty="0" smtClean="0">
              <a:solidFill>
                <a:srgbClr val="565656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200" dirty="0" smtClean="0">
                <a:solidFill>
                  <a:srgbClr val="565656"/>
                </a:solidFill>
                <a:latin typeface="Arial" charset="0"/>
              </a:rPr>
              <a:t>     12 </a:t>
            </a:r>
            <a:r>
              <a:rPr lang="ru-RU" sz="2200" dirty="0">
                <a:solidFill>
                  <a:srgbClr val="565656"/>
                </a:solidFill>
                <a:latin typeface="Arial" charset="0"/>
              </a:rPr>
              <a:t>месяцев</a:t>
            </a:r>
            <a:r>
              <a:rPr lang="ru-RU" sz="2200" dirty="0" smtClean="0">
                <a:solidFill>
                  <a:srgbClr val="565656"/>
                </a:solidFill>
                <a:latin typeface="Arial" charset="0"/>
              </a:rPr>
              <a:t>.</a:t>
            </a:r>
            <a:endParaRPr lang="ru-RU" sz="2200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5" y="636832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r>
              <a:rPr lang="ru-RU" sz="2700" b="1" i="1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2700" b="1" i="1" dirty="0">
                <a:solidFill>
                  <a:schemeClr val="tx2"/>
                </a:solidFill>
                <a:latin typeface="Arial Narrow" pitchFamily="34" charset="0"/>
              </a:rPr>
            </a:b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514351" y="1085850"/>
            <a:ext cx="8429624" cy="3724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b="1" i="1" dirty="0" smtClean="0">
                <a:latin typeface="Arial Narrow"/>
                <a:cs typeface="Arial Narrow"/>
              </a:rPr>
              <a:t>- Применяется </a:t>
            </a:r>
            <a:r>
              <a:rPr lang="ru-RU" sz="2000" b="1" i="1" dirty="0">
                <a:latin typeface="Arial Narrow"/>
                <a:cs typeface="Arial Narrow"/>
              </a:rPr>
              <a:t>конструкционно-теплоизоляционный стеновой материал на магнезиальных цементах;</a:t>
            </a:r>
            <a:br>
              <a:rPr lang="ru-RU" sz="2000" b="1" i="1" dirty="0">
                <a:latin typeface="Arial Narrow"/>
                <a:cs typeface="Arial Narrow"/>
              </a:rPr>
            </a:br>
            <a:r>
              <a:rPr lang="ru-RU" sz="2000" b="1" i="1" dirty="0" smtClean="0">
                <a:latin typeface="Arial Narrow"/>
                <a:cs typeface="Arial Narrow"/>
              </a:rPr>
              <a:t>- Предлагается </a:t>
            </a:r>
            <a:r>
              <a:rPr lang="ru-RU" sz="2000" b="1" i="1" dirty="0">
                <a:latin typeface="Arial Narrow"/>
                <a:cs typeface="Arial Narrow"/>
              </a:rPr>
              <a:t>способ утилизации отходов деревообработки;</a:t>
            </a:r>
            <a:br>
              <a:rPr lang="ru-RU" sz="2000" b="1" i="1" dirty="0">
                <a:latin typeface="Arial Narrow"/>
                <a:cs typeface="Arial Narrow"/>
              </a:rPr>
            </a:br>
            <a:r>
              <a:rPr lang="ru-RU" sz="2000" b="1" i="1" dirty="0" smtClean="0">
                <a:latin typeface="Arial Narrow"/>
                <a:cs typeface="Arial Narrow"/>
              </a:rPr>
              <a:t>- Используется </a:t>
            </a:r>
            <a:r>
              <a:rPr lang="ru-RU" sz="2000" b="1" i="1" dirty="0">
                <a:latin typeface="Arial Narrow"/>
                <a:cs typeface="Arial Narrow"/>
              </a:rPr>
              <a:t>местное сырье;</a:t>
            </a:r>
            <a:br>
              <a:rPr lang="ru-RU" sz="2000" b="1" i="1" dirty="0">
                <a:latin typeface="Arial Narrow"/>
                <a:cs typeface="Arial Narrow"/>
              </a:rPr>
            </a:br>
            <a:r>
              <a:rPr lang="ru-RU" sz="2000" b="1" i="1" dirty="0" smtClean="0">
                <a:latin typeface="Arial Narrow"/>
                <a:cs typeface="Arial Narrow"/>
              </a:rPr>
              <a:t>- </a:t>
            </a:r>
            <a:r>
              <a:rPr lang="ru-RU" sz="2000" b="1" i="1" dirty="0" err="1" smtClean="0">
                <a:latin typeface="Arial Narrow"/>
                <a:cs typeface="Arial Narrow"/>
              </a:rPr>
              <a:t>Импортозамещение</a:t>
            </a:r>
            <a:r>
              <a:rPr lang="ru-RU" sz="2000" b="1" i="1" dirty="0" smtClean="0">
                <a:latin typeface="Arial Narrow"/>
                <a:cs typeface="Arial Narrow"/>
              </a:rPr>
              <a:t> </a:t>
            </a:r>
            <a:r>
              <a:rPr lang="ru-RU" sz="2000" b="1" i="1" dirty="0">
                <a:latin typeface="Arial Narrow"/>
                <a:cs typeface="Arial Narrow"/>
              </a:rPr>
              <a:t>строительных конструкций иностранного производства;</a:t>
            </a:r>
            <a:br>
              <a:rPr lang="ru-RU" sz="2000" b="1" i="1" dirty="0">
                <a:latin typeface="Arial Narrow"/>
                <a:cs typeface="Arial Narrow"/>
              </a:rPr>
            </a:br>
            <a:r>
              <a:rPr lang="ru-RU" sz="2000" b="1" i="1" dirty="0" smtClean="0">
                <a:latin typeface="Arial Narrow"/>
                <a:cs typeface="Arial Narrow"/>
              </a:rPr>
              <a:t>- Предлагается </a:t>
            </a:r>
            <a:r>
              <a:rPr lang="ru-RU" sz="2000" b="1" i="1" dirty="0">
                <a:latin typeface="Arial Narrow"/>
                <a:cs typeface="Arial Narrow"/>
              </a:rPr>
              <a:t>ресурсосберегающая, энергосберегающая технология производства.</a:t>
            </a:r>
            <a:r>
              <a:rPr lang="ru-RU" sz="2000" b="1" i="1" dirty="0">
                <a:solidFill>
                  <a:srgbClr val="FF0000"/>
                </a:solidFill>
                <a:latin typeface="Arial Narrow"/>
                <a:cs typeface="Arial Narrow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Arial Narrow"/>
                <a:cs typeface="Arial Narrow"/>
              </a:rPr>
            </a:b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4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  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911626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14513" y="1138834"/>
            <a:ext cx="8396111" cy="2756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2400" b="1" i="1" dirty="0" smtClean="0">
                <a:latin typeface="Arial Narrow"/>
                <a:cs typeface="Arial Narrow"/>
              </a:rPr>
              <a:t>Получение </a:t>
            </a:r>
            <a:r>
              <a:rPr lang="ru-RU" sz="2400" b="1" i="1" dirty="0">
                <a:latin typeface="Arial Narrow"/>
                <a:cs typeface="Arial Narrow"/>
              </a:rPr>
              <a:t>конструкционно-теплоизоляционных стеновых материалов на основе магнезиальных цементов и отходов деревообрабатывающей промышленности армированных композиционными </a:t>
            </a:r>
            <a:r>
              <a:rPr lang="ru-RU" sz="2400" b="1" i="1" dirty="0" smtClean="0">
                <a:latin typeface="Arial Narrow"/>
                <a:cs typeface="Arial Narrow"/>
              </a:rPr>
              <a:t>материалами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08397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Arial Narrow" pitchFamily="34" charset="0"/>
              </a:rPr>
              <a:t>Задачи:</a:t>
            </a: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847725"/>
            <a:ext cx="8429625" cy="381000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Обосновать и экспериментально подтвердить эффективность использования магнезиальных цементов, в производстве стеновых материалов;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Изучить влияние компонентов на состав конструкционно-теплоизоляционной панели на основе магнезиальных цементов и отходов деревообработки армированных композиционными материалами;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математическую модель подбора оптимального состава композиции;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Исследовать состав, структуру и физико-механические свойства получаемого материала     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Исследовать эксплуатационные характеристики материала;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конструкционное решение конструкционно-теплоизоляционную панели на основе магнезиальных цементов и отходов деревообработки армированных композиционными материалами.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Исследовать физико-механические свойства получаемой конструкционно-теплоизоляционной панели 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31296"/>
              </p:ext>
            </p:extLst>
          </p:nvPr>
        </p:nvGraphicFramePr>
        <p:xfrm>
          <a:off x="147484" y="1085850"/>
          <a:ext cx="8841659" cy="372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4356039"/>
                <a:gridCol w="771525"/>
                <a:gridCol w="762000"/>
                <a:gridCol w="762000"/>
                <a:gridCol w="1066800"/>
                <a:gridCol w="721443"/>
              </a:tblGrid>
              <a:tr h="10642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18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    Разработка конструкционно-теплоизоляционного материала на основе магнезиального цемента с отходами деревообработки оптимального состава. Изучение свойств материала на основе магнезиального цемента с отходами деревообработки применяемых в стеновых конструкциях. Разработка математической модели подбора оптимального состава композиции на основе магнезиального цемента и отходов деревообработки. Проведение физико-химических исследований с использованием рентгенофазового анализа и электронной микроскопии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10.0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10.06.2019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отчет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 статья </a:t>
                      </a:r>
                      <a:r>
                        <a:rPr lang="en-US" sz="1000" dirty="0" smtClean="0">
                          <a:effectLst/>
                        </a:rPr>
                        <a:t>scopus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2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000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1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   Определение схемы оптимального армирования конструкционно-теплоизоляционной панели на основе магнезиального вяжущего и отходов деревообработки армированных композиционными материалами, основываясь на полученных физико-механических характеристиках материала. Исследование долговечности конструкционно-теплоизоляционной панели: морозостойкость, </a:t>
                      </a:r>
                      <a:r>
                        <a:rPr lang="ru-RU" sz="1050" dirty="0" err="1" smtClean="0">
                          <a:effectLst/>
                        </a:rPr>
                        <a:t>атмосферостойкость</a:t>
                      </a:r>
                      <a:r>
                        <a:rPr lang="ru-RU" sz="1050" dirty="0" smtClean="0">
                          <a:effectLst/>
                        </a:rPr>
                        <a:t>, водостойкость, </a:t>
                      </a:r>
                      <a:r>
                        <a:rPr lang="ru-RU" sz="1050" dirty="0" err="1" smtClean="0">
                          <a:effectLst/>
                        </a:rPr>
                        <a:t>биостойкость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11</a:t>
                      </a:r>
                      <a:r>
                        <a:rPr lang="ru-RU" sz="1000" dirty="0" smtClean="0">
                          <a:effectLst/>
                        </a:rPr>
                        <a:t>.06.2019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13.01.2020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отчет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 статья </a:t>
                      </a:r>
                      <a:r>
                        <a:rPr lang="en-US" sz="1000" dirty="0" smtClean="0">
                          <a:effectLst/>
                        </a:rPr>
                        <a:t>scopus</a:t>
                      </a:r>
                      <a:endParaRPr lang="ru-RU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патент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2 000 000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3868" y="344997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6667500" y="291365"/>
            <a:ext cx="606834" cy="209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9" y="501308"/>
            <a:ext cx="7794625" cy="40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117986" y="732946"/>
            <a:ext cx="8937523" cy="39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400" b="1" spc="-20" dirty="0">
                <a:latin typeface="Arial Narrow" pitchFamily="34" charset="0"/>
              </a:rPr>
              <a:t>	</a:t>
            </a:r>
            <a:r>
              <a:rPr lang="ru-RU" sz="2000" b="1" u="sng" spc="-20" dirty="0" smtClean="0">
                <a:latin typeface="Arial Narrow" pitchFamily="34" charset="0"/>
              </a:rPr>
              <a:t>Объект </a:t>
            </a:r>
            <a:r>
              <a:rPr lang="ru-RU" sz="2000" b="1" u="sng" spc="-20" dirty="0">
                <a:latin typeface="Arial Narrow" pitchFamily="34" charset="0"/>
              </a:rPr>
              <a:t>исследования.</a:t>
            </a:r>
            <a:r>
              <a:rPr lang="ru-RU" sz="2000" b="1" spc="-20" dirty="0">
                <a:latin typeface="Arial Narrow" pitchFamily="34" charset="0"/>
              </a:rPr>
              <a:t>  </a:t>
            </a:r>
            <a:r>
              <a:rPr lang="ru-RU" sz="2000" spc="-20" dirty="0">
                <a:latin typeface="Arial Narrow" pitchFamily="34" charset="0"/>
              </a:rPr>
              <a:t>Новый </a:t>
            </a:r>
            <a:r>
              <a:rPr lang="ru-RU" sz="2000" spc="-20" dirty="0" err="1">
                <a:latin typeface="Arial Narrow" pitchFamily="34" charset="0"/>
              </a:rPr>
              <a:t>энергоэффективный</a:t>
            </a:r>
            <a:r>
              <a:rPr lang="ru-RU" sz="2000" spc="-20" dirty="0">
                <a:latin typeface="Arial Narrow" pitchFamily="34" charset="0"/>
              </a:rPr>
              <a:t> конструкционно-теплоизоляционный материал на основе магнезиальных цементов.</a:t>
            </a:r>
            <a:r>
              <a:rPr lang="ru-RU" sz="2000" b="1" spc="-20" dirty="0">
                <a:latin typeface="Arial Narrow" pitchFamily="34" charset="0"/>
              </a:rPr>
              <a:t/>
            </a:r>
            <a:br>
              <a:rPr lang="ru-RU" sz="2000" b="1" spc="-20" dirty="0">
                <a:latin typeface="Arial Narrow" pitchFamily="34" charset="0"/>
              </a:rPr>
            </a:br>
            <a:r>
              <a:rPr lang="ru-RU" sz="2000" b="1" spc="-20" dirty="0">
                <a:latin typeface="Arial Narrow" pitchFamily="34" charset="0"/>
              </a:rPr>
              <a:t/>
            </a:r>
            <a:br>
              <a:rPr lang="ru-RU" sz="2000" b="1" spc="-20" dirty="0">
                <a:latin typeface="Arial Narrow" pitchFamily="34" charset="0"/>
              </a:rPr>
            </a:br>
            <a:r>
              <a:rPr lang="ru-RU" sz="2000" b="1" spc="-20" dirty="0" smtClean="0">
                <a:latin typeface="Arial Narrow" pitchFamily="34" charset="0"/>
              </a:rPr>
              <a:t>	</a:t>
            </a:r>
            <a:r>
              <a:rPr lang="ru-RU" sz="2000" b="1" u="sng" spc="-20" dirty="0" smtClean="0">
                <a:latin typeface="Arial Narrow" pitchFamily="34" charset="0"/>
              </a:rPr>
              <a:t>Предмет </a:t>
            </a:r>
            <a:r>
              <a:rPr lang="ru-RU" sz="2000" b="1" u="sng" spc="-20" dirty="0">
                <a:latin typeface="Arial Narrow" pitchFamily="34" charset="0"/>
              </a:rPr>
              <a:t>исследования.</a:t>
            </a:r>
            <a:r>
              <a:rPr lang="ru-RU" sz="2000" b="1" spc="-20" dirty="0">
                <a:latin typeface="Arial Narrow" pitchFamily="34" charset="0"/>
              </a:rPr>
              <a:t> </a:t>
            </a:r>
            <a:r>
              <a:rPr lang="ru-RU" sz="2000" spc="-20" dirty="0">
                <a:latin typeface="Arial Narrow" pitchFamily="34" charset="0"/>
              </a:rPr>
              <a:t>Составы композиций и влияние компонентов на физико-механические и эксплуатационные свойства стенового материала.</a:t>
            </a:r>
            <a:br>
              <a:rPr lang="ru-RU" sz="2000" spc="-20" dirty="0">
                <a:latin typeface="Arial Narrow" pitchFamily="34" charset="0"/>
              </a:rPr>
            </a:br>
            <a:r>
              <a:rPr lang="ru-RU" sz="2000" b="1" spc="-20" dirty="0">
                <a:latin typeface="Arial Narrow" pitchFamily="34" charset="0"/>
              </a:rPr>
              <a:t/>
            </a:r>
            <a:br>
              <a:rPr lang="ru-RU" sz="2000" b="1" spc="-20" dirty="0">
                <a:latin typeface="Arial Narrow" pitchFamily="34" charset="0"/>
              </a:rPr>
            </a:br>
            <a:r>
              <a:rPr lang="ru-RU" sz="2000" b="1" spc="-20" dirty="0" smtClean="0">
                <a:latin typeface="Arial Narrow" pitchFamily="34" charset="0"/>
              </a:rPr>
              <a:t>	</a:t>
            </a:r>
            <a:r>
              <a:rPr lang="ru-RU" sz="2000" b="1" u="sng" spc="-20" dirty="0" smtClean="0">
                <a:latin typeface="Arial Narrow" pitchFamily="34" charset="0"/>
              </a:rPr>
              <a:t>Рабочая </a:t>
            </a:r>
            <a:r>
              <a:rPr lang="ru-RU" sz="2000" b="1" u="sng" spc="-20" dirty="0">
                <a:latin typeface="Arial Narrow" pitchFamily="34" charset="0"/>
              </a:rPr>
              <a:t>гипотеза</a:t>
            </a:r>
            <a:r>
              <a:rPr lang="ru-RU" sz="2000" b="1" spc="-20" dirty="0">
                <a:latin typeface="Arial Narrow" pitchFamily="34" charset="0"/>
              </a:rPr>
              <a:t>. </a:t>
            </a:r>
            <a:r>
              <a:rPr lang="ru-RU" sz="2000" spc="-20" dirty="0">
                <a:latin typeface="Arial Narrow" pitchFamily="34" charset="0"/>
              </a:rPr>
              <a:t>Возможность использования магнезиальных цементов и отходов деревопереработки в производстве строительных материалов.</a:t>
            </a:r>
            <a:br>
              <a:rPr lang="ru-RU" sz="2000" spc="-20" dirty="0">
                <a:latin typeface="Arial Narrow" pitchFamily="34" charset="0"/>
              </a:rPr>
            </a:br>
            <a:r>
              <a:rPr lang="ru-RU" sz="2000" b="1" spc="-20" dirty="0">
                <a:latin typeface="Arial Narrow" pitchFamily="34" charset="0"/>
              </a:rPr>
              <a:t/>
            </a:r>
            <a:br>
              <a:rPr lang="ru-RU" sz="2000" b="1" spc="-20" dirty="0">
                <a:latin typeface="Arial Narrow" pitchFamily="34" charset="0"/>
              </a:rPr>
            </a:br>
            <a:r>
              <a:rPr lang="ru-RU" sz="2000" b="1" spc="-20" dirty="0" smtClean="0">
                <a:latin typeface="Arial Narrow" pitchFamily="34" charset="0"/>
              </a:rPr>
              <a:t>	</a:t>
            </a:r>
            <a:r>
              <a:rPr lang="ru-RU" sz="2000" b="1" u="sng" spc="-20" dirty="0" smtClean="0">
                <a:latin typeface="Arial Narrow" pitchFamily="34" charset="0"/>
              </a:rPr>
              <a:t>Методологической </a:t>
            </a:r>
            <a:r>
              <a:rPr lang="ru-RU" sz="2000" b="1" u="sng" spc="-20" dirty="0">
                <a:latin typeface="Arial Narrow" pitchFamily="34" charset="0"/>
              </a:rPr>
              <a:t>основой исследования</a:t>
            </a:r>
            <a:r>
              <a:rPr lang="ru-RU" sz="2000" b="1" spc="-20" dirty="0">
                <a:latin typeface="Arial Narrow" pitchFamily="34" charset="0"/>
              </a:rPr>
              <a:t> </a:t>
            </a:r>
            <a:r>
              <a:rPr lang="ru-RU" sz="2000" spc="-20" dirty="0">
                <a:latin typeface="Arial Narrow" pitchFamily="34" charset="0"/>
              </a:rPr>
              <a:t>являются законы химии, материаловедения, математики. При проведении исследований используются физико-механические методы оценки свойств материала. Планируется проведение физико-химических </a:t>
            </a:r>
            <a:r>
              <a:rPr lang="ru-RU" sz="2000" spc="-20" dirty="0" smtClean="0">
                <a:latin typeface="Arial Narrow" pitchFamily="34" charset="0"/>
              </a:rPr>
              <a:t>исследований       </a:t>
            </a:r>
            <a:r>
              <a:rPr lang="ru-RU" sz="2000" spc="-20" dirty="0">
                <a:latin typeface="Arial Narrow" pitchFamily="34" charset="0"/>
              </a:rPr>
              <a:t/>
            </a:r>
            <a:br>
              <a:rPr lang="ru-RU" sz="2000" spc="-20" dirty="0">
                <a:latin typeface="Arial Narrow" pitchFamily="34" charset="0"/>
              </a:rPr>
            </a:br>
            <a:r>
              <a:rPr lang="ru-RU" sz="2000" b="1" spc="-20" dirty="0">
                <a:latin typeface="Arial Narrow" pitchFamily="34" charset="0"/>
              </a:rPr>
              <a:t/>
            </a:r>
            <a:br>
              <a:rPr lang="ru-RU" sz="2000" b="1" spc="-20" dirty="0">
                <a:latin typeface="Arial Narrow" pitchFamily="34" charset="0"/>
              </a:rPr>
            </a:br>
            <a:endParaRPr lang="ru-RU" sz="2000" b="1" spc="-20" dirty="0">
              <a:latin typeface="Arial Narrow" pitchFamily="34" charset="0"/>
            </a:endParaRPr>
          </a:p>
          <a:p>
            <a:pPr marL="0" lvl="0" indent="0" algn="just">
              <a:buNone/>
            </a:pPr>
            <a:endParaRPr lang="ru-RU" sz="500" dirty="0">
              <a:latin typeface="Arial Narrow" pitchFamily="34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1400" b="1" dirty="0" smtClean="0">
              <a:solidFill>
                <a:srgbClr val="565656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endParaRPr lang="ru-RU" sz="1400" dirty="0">
              <a:solidFill>
                <a:srgbClr val="565656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939403"/>
            <a:ext cx="7362826" cy="27027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Изложение сущности и степени новизны НИОКР, а также преимуществ конечного инновационного продукта по сравнению с аналогами.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781176"/>
            <a:ext cx="8229600" cy="2809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Разрабатываемый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позволяет утилизировать отходы деревообработки и использовать в качестве вяжущего магнезиальные цементы в качестве армирующего компонента стеклопластиковую сетку, стеклопластиковую арматуру. Наиболее близким материалом является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арболит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но разрабатываемый материал имеет более простую технологию производства и  меньшую стоимость.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7991</TotalTime>
  <Words>702</Words>
  <Application>Microsoft Office PowerPoint</Application>
  <PresentationFormat>Экран (16:9)</PresentationFormat>
  <Paragraphs>153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 </vt:lpstr>
      <vt:lpstr>Цель НИОКР  </vt:lpstr>
      <vt:lpstr>Задачи: </vt:lpstr>
      <vt:lpstr>Календарный план  (дорожная карта) выполнения НИОКР </vt:lpstr>
      <vt:lpstr>Временный научный коллектив</vt:lpstr>
      <vt:lpstr>Презентация PowerPoint</vt:lpstr>
      <vt:lpstr>Изложение сущности и степени новизны НИОКР, а также преимуществ конечного инновационного продукта по сравнению с аналогами. </vt:lpstr>
      <vt:lpstr>СЫРЬЕВЫЕ ЗАПАСЫ</vt:lpstr>
      <vt:lpstr>ИСПОЛЬЗОВАНИЕ ОТХОДОВ ДЕРЕВООБРАБОТКИ </vt:lpstr>
      <vt:lpstr>Презентация PowerPoint</vt:lpstr>
      <vt:lpstr>Презентация PowerPoint</vt:lpstr>
      <vt:lpstr>НАУЧНО-ТЕХНИЧЕСКАЯ ПРОДУКЦИЯ:</vt:lpstr>
      <vt:lpstr>потенциал коммерциализации инновационного проекта:</vt:lpstr>
      <vt:lpstr>возможность реализации инновационного проекта на территории Тюменской области</vt:lpstr>
      <vt:lpstr>Практическая значимость технологической инновации</vt:lpstr>
      <vt:lpstr>ИМЕЮЩИЙСЯ НАУЧНЫЙ ЗАДЕЛ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Радаев Сергей Сергеевич</cp:lastModifiedBy>
  <cp:revision>713</cp:revision>
  <cp:lastPrinted>2018-09-13T06:50:36Z</cp:lastPrinted>
  <dcterms:created xsi:type="dcterms:W3CDTF">2016-12-17T11:57:02Z</dcterms:created>
  <dcterms:modified xsi:type="dcterms:W3CDTF">2018-10-03T08:38:34Z</dcterms:modified>
</cp:coreProperties>
</file>