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1" r:id="rId3"/>
    <p:sldId id="373" r:id="rId4"/>
    <p:sldId id="374" r:id="rId5"/>
    <p:sldId id="381" r:id="rId6"/>
    <p:sldId id="382" r:id="rId7"/>
    <p:sldId id="377" r:id="rId8"/>
    <p:sldId id="379" r:id="rId9"/>
    <p:sldId id="380" r:id="rId10"/>
    <p:sldId id="383" r:id="rId11"/>
    <p:sldId id="384" r:id="rId12"/>
    <p:sldId id="386" r:id="rId13"/>
    <p:sldId id="387" r:id="rId14"/>
    <p:sldId id="388" r:id="rId15"/>
    <p:sldId id="389" r:id="rId16"/>
    <p:sldId id="365" r:id="rId17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 autoAdjust="0"/>
    <p:restoredTop sz="96957" autoAdjust="0"/>
  </p:normalViewPr>
  <p:slideViewPr>
    <p:cSldViewPr snapToGrid="0">
      <p:cViewPr>
        <p:scale>
          <a:sx n="87" d="100"/>
          <a:sy n="87" d="100"/>
        </p:scale>
        <p:origin x="-2352" y="-1044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5" y="9448184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8" tIns="45933" rIns="91868" bIns="459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868" tIns="45933" rIns="91868" bIns="459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4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6827" y="1072982"/>
            <a:ext cx="87471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chemeClr val="bg1"/>
                </a:solidFill>
                <a:latin typeface="+mj-lt"/>
              </a:rPr>
              <a:t>Название </a:t>
            </a:r>
            <a:r>
              <a:rPr lang="ru-RU" sz="3200" u="sng" dirty="0" smtClean="0">
                <a:solidFill>
                  <a:schemeClr val="bg1"/>
                </a:solidFill>
                <a:latin typeface="+mj-lt"/>
              </a:rPr>
              <a:t>проекта: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Разработка новых технологий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диагностирования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+mj-lt"/>
              </a:rPr>
              <a:t>нефтегазохимического</a:t>
            </a: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 оборудования.</a:t>
            </a:r>
            <a:endParaRPr lang="ru-RU" sz="3200" b="1" dirty="0" smtClean="0">
              <a:solidFill>
                <a:schemeClr val="bg1"/>
              </a:solidFill>
              <a:latin typeface="+mj-lt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75314" y="4513157"/>
            <a:ext cx="5067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Руководитель научного проекта: В.Н. Пермяков 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15" y="3135085"/>
            <a:ext cx="862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</a:rPr>
              <a:t>Тема НИОКР:</a:t>
            </a:r>
            <a:r>
              <a:rPr lang="ru-RU" sz="2000" b="1" dirty="0" smtClean="0">
                <a:solidFill>
                  <a:schemeClr val="bg1"/>
                </a:solidFill>
              </a:rPr>
              <a:t> Разработка промышленной технологии комбинированного метода диагностики хрупкими покрытиями и акустической эмиссией. Визуализация деформаций материалов и конструкций с применением технического зрения.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Информация о проекте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25398" y="968828"/>
            <a:ext cx="8189217" cy="3886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Объект: </a:t>
            </a:r>
            <a:r>
              <a:rPr lang="ru-RU" sz="2000" dirty="0" smtClean="0"/>
              <a:t>оборудование нефтегазохимических </a:t>
            </a:r>
            <a:r>
              <a:rPr lang="ru-RU" sz="2000" dirty="0"/>
              <a:t>объектов и производств</a:t>
            </a:r>
            <a:r>
              <a:rPr lang="ru-RU" sz="2000" dirty="0" smtClean="0"/>
              <a:t>.</a:t>
            </a:r>
          </a:p>
          <a:p>
            <a:pPr marL="514350" indent="-514350">
              <a:lnSpc>
                <a:spcPct val="80000"/>
              </a:lnSpc>
              <a:buNone/>
            </a:pPr>
            <a:endParaRPr lang="ru-RU" sz="2000" dirty="0"/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tx2"/>
                </a:solidFill>
              </a:rPr>
              <a:t>Предмет: </a:t>
            </a:r>
            <a:r>
              <a:rPr lang="ru-RU" sz="2000" dirty="0"/>
              <a:t>технологии комбинированной </a:t>
            </a:r>
            <a:r>
              <a:rPr lang="ru-RU" sz="2000" dirty="0" smtClean="0"/>
              <a:t>диагностики.</a:t>
            </a:r>
            <a:endParaRPr lang="ru-RU" sz="2000" dirty="0"/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tx2"/>
                </a:solidFill>
                <a:latin typeface="+mj-lt"/>
              </a:rPr>
              <a:t>Гипотеза НИОКР: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000" dirty="0"/>
              <a:t>внедрение разрабатываемых технологий позволит повысить ресурс безопасной эксплуатации опасных производственных </a:t>
            </a:r>
            <a:r>
              <a:rPr lang="ru-RU" sz="2000" dirty="0" smtClean="0"/>
              <a:t>объектов.</a:t>
            </a:r>
            <a:r>
              <a:rPr lang="ru-RU" sz="20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</a:p>
          <a:p>
            <a:pPr marL="514350" indent="-514350">
              <a:lnSpc>
                <a:spcPct val="80000"/>
              </a:lnSpc>
              <a:buNone/>
            </a:pPr>
            <a:endParaRPr lang="ru-RU" sz="2000" b="1" i="1" dirty="0">
              <a:solidFill>
                <a:schemeClr val="tx2"/>
              </a:solidFill>
              <a:latin typeface="Arial Narrow"/>
              <a:cs typeface="Arial Narrow"/>
            </a:endParaRP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tx2"/>
                </a:solidFill>
              </a:rPr>
              <a:t>Методологическая основа: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000" dirty="0"/>
              <a:t>механика </a:t>
            </a:r>
            <a:r>
              <a:rPr lang="ru-RU" sz="2000" dirty="0" smtClean="0"/>
              <a:t>деформирования </a:t>
            </a:r>
            <a:r>
              <a:rPr lang="ru-RU" sz="2000" dirty="0"/>
              <a:t>и разрушения нефтегазохимических </a:t>
            </a:r>
            <a:r>
              <a:rPr lang="ru-RU" sz="2000" dirty="0" smtClean="0"/>
              <a:t>объектов; методы диагностирования и технического зрения. </a:t>
            </a:r>
          </a:p>
          <a:p>
            <a:pPr marL="514350" indent="-514350">
              <a:lnSpc>
                <a:spcPct val="80000"/>
              </a:lnSpc>
              <a:buNone/>
            </a:pPr>
            <a:endParaRPr lang="ru-RU" sz="2000" b="1" i="1" dirty="0">
              <a:solidFill>
                <a:schemeClr val="tx2"/>
              </a:solidFill>
              <a:latin typeface="Arial Narrow"/>
              <a:cs typeface="Arial Narrow"/>
            </a:endParaRP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tx2"/>
                </a:solidFill>
              </a:rPr>
              <a:t>Методы исследования: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000" dirty="0"/>
              <a:t>акустической эмиссии, хрупких </a:t>
            </a:r>
            <a:r>
              <a:rPr lang="ru-RU" sz="2000" dirty="0" err="1"/>
              <a:t>тензочувствительных</a:t>
            </a:r>
            <a:r>
              <a:rPr lang="ru-RU" sz="2000" dirty="0"/>
              <a:t> покрытий, визуализации деформаций с применением технического </a:t>
            </a:r>
            <a:r>
              <a:rPr lang="ru-RU" sz="2000" dirty="0" smtClean="0"/>
              <a:t>зрения.</a:t>
            </a:r>
            <a:endParaRPr lang="ru-RU" sz="2000" b="1" i="1" dirty="0">
              <a:solidFill>
                <a:schemeClr val="tx2"/>
              </a:solidFill>
              <a:latin typeface="Arial Narrow"/>
            </a:endParaRPr>
          </a:p>
          <a:p>
            <a:pPr marL="514350" indent="-51435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052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Информация о проекте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25398" y="968828"/>
            <a:ext cx="8189217" cy="3756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>
                <a:solidFill>
                  <a:schemeClr val="tx2"/>
                </a:solidFill>
                <a:latin typeface="+mj-lt"/>
              </a:rPr>
              <a:t>Степень новизны НИОКР: </a:t>
            </a:r>
            <a:r>
              <a:rPr lang="ru-RU" sz="2000" dirty="0" smtClean="0"/>
              <a:t>Создаваемые </a:t>
            </a:r>
            <a:r>
              <a:rPr lang="ru-RU" sz="2000" dirty="0"/>
              <a:t>методы и средства реализации НИОКР основываются на запатентованных и патентоспособных разработках авторов ВНК и позволят получать более оперативные,  информативные и оперативные результаты диагностики</a:t>
            </a:r>
            <a:r>
              <a:rPr lang="ru-RU" sz="2000" dirty="0" smtClean="0"/>
              <a:t>. Полученные теоретические и практические результаты лабораторных и промышленных экспериментов показали повышение чувствительности методов акустической эмиссии и хрупких </a:t>
            </a:r>
            <a:r>
              <a:rPr lang="ru-RU" sz="2000" dirty="0" err="1" smtClean="0"/>
              <a:t>тензочувствительных</a:t>
            </a:r>
            <a:r>
              <a:rPr lang="ru-RU" sz="2000" dirty="0" smtClean="0"/>
              <a:t> покрытий в десятки раз.</a:t>
            </a:r>
          </a:p>
          <a:p>
            <a:pPr marL="514350" indent="-514350">
              <a:lnSpc>
                <a:spcPct val="80000"/>
              </a:lnSpc>
              <a:buNone/>
            </a:pPr>
            <a:endParaRPr lang="ru-RU" sz="2000" b="1" i="1" dirty="0">
              <a:solidFill>
                <a:schemeClr val="tx2"/>
              </a:solidFill>
              <a:latin typeface="Arial Narrow"/>
            </a:endParaRP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Прогнозируемый научный </a:t>
            </a:r>
            <a:r>
              <a:rPr lang="ru-RU" sz="2000" b="1" dirty="0">
                <a:solidFill>
                  <a:schemeClr val="tx2"/>
                </a:solidFill>
              </a:rPr>
              <a:t>и научно-технический результат: </a:t>
            </a:r>
            <a:r>
              <a:rPr lang="ru-RU" sz="2000" dirty="0"/>
              <a:t>новая технология диагностирования, приборная и программная </a:t>
            </a:r>
            <a:r>
              <a:rPr lang="ru-RU" sz="2000" dirty="0" smtClean="0"/>
              <a:t>база.</a:t>
            </a:r>
            <a:endParaRPr lang="ru-RU" sz="2000" b="1" i="1" dirty="0">
              <a:solidFill>
                <a:schemeClr val="tx2"/>
              </a:solidFill>
              <a:latin typeface="Arial Narrow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0725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Информация о проекте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25398" y="968828"/>
            <a:ext cx="8189217" cy="3756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Описание </a:t>
            </a:r>
            <a:r>
              <a:rPr lang="ru-RU" sz="2000" b="1" dirty="0">
                <a:solidFill>
                  <a:schemeClr val="tx2"/>
                </a:solidFill>
                <a:latin typeface="+mj-lt"/>
              </a:rPr>
              <a:t>предполагаемой научной и научно-технической продукции, предназначенной для реализации. 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dirty="0"/>
              <a:t>1) сертифицированные технологии диагностирования;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dirty="0"/>
              <a:t>2) приборы и оборудования для нанесения покрытий и </a:t>
            </a:r>
            <a:r>
              <a:rPr lang="ru-RU" sz="2000" dirty="0" smtClean="0"/>
              <a:t>визуализации деформаций</a:t>
            </a:r>
            <a:r>
              <a:rPr lang="ru-RU" sz="2000" dirty="0"/>
              <a:t>;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dirty="0"/>
              <a:t>3) услуги по проведению экспертизы промышленной безопасности;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dirty="0"/>
              <a:t>4) обучение методам работы на оборудовании и оценке получаемых данных.</a:t>
            </a:r>
          </a:p>
          <a:p>
            <a:pPr marL="514350" indent="-514350">
              <a:lnSpc>
                <a:spcPct val="80000"/>
              </a:lnSpc>
              <a:buNone/>
            </a:pPr>
            <a:endParaRPr lang="ru-RU" sz="2000" dirty="0" smtClean="0"/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Потенциал </a:t>
            </a:r>
            <a:r>
              <a:rPr lang="ru-RU" sz="2000" b="1" dirty="0">
                <a:solidFill>
                  <a:schemeClr val="tx2"/>
                </a:solidFill>
                <a:latin typeface="+mj-lt"/>
              </a:rPr>
              <a:t>коммерциализации научного проекта.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dirty="0"/>
              <a:t>Нефтегазохимические предприятия, организации технического аудита, научные организации.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dirty="0"/>
              <a:t>Планируемый объем продаж – более 100 млн. руб</a:t>
            </a:r>
            <a:r>
              <a:rPr lang="ru-RU" sz="2000" dirty="0" smtClean="0"/>
              <a:t>..</a:t>
            </a:r>
            <a:endParaRPr lang="ru-RU" sz="2000" b="1" i="1" dirty="0">
              <a:solidFill>
                <a:schemeClr val="tx2"/>
              </a:solidFill>
              <a:latin typeface="Arial Narrow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788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Информация о проекте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25398" y="968828"/>
            <a:ext cx="8189217" cy="37561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Практическая </a:t>
            </a:r>
            <a:r>
              <a:rPr lang="ru-RU" sz="2000" b="1" dirty="0">
                <a:solidFill>
                  <a:schemeClr val="tx2"/>
                </a:solidFill>
                <a:latin typeface="+mj-lt"/>
              </a:rPr>
              <a:t>значимость НИОКР и проекта в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целом. </a:t>
            </a:r>
            <a:endParaRPr lang="ru-RU" sz="2000" b="1" dirty="0">
              <a:solidFill>
                <a:schemeClr val="tx2"/>
              </a:solidFill>
              <a:latin typeface="+mj-lt"/>
            </a:endParaRP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dirty="0"/>
              <a:t>Предлагаемые методы диагностирования основаны на результатах </a:t>
            </a:r>
            <a:r>
              <a:rPr lang="ru-RU" sz="2000" dirty="0" smtClean="0"/>
              <a:t>отечественных и зарубежных исследований. Члены ВНК имеют опыт проведения теоретических и практических разработок по теме проекта. Внедрение разрабатываемых методов </a:t>
            </a:r>
            <a:r>
              <a:rPr lang="ru-RU" sz="2000" dirty="0"/>
              <a:t>поможет обеспечить точность, достоверность и оперативность получаемых результатов, а также автоматизировать процесс оценки результатов и повысить производительность труда.   </a:t>
            </a:r>
          </a:p>
          <a:p>
            <a:pPr marL="514350" indent="-514350">
              <a:lnSpc>
                <a:spcPct val="80000"/>
              </a:lnSpc>
              <a:buNone/>
            </a:pPr>
            <a:endParaRPr lang="ru-RU" sz="2000" b="1" dirty="0">
              <a:solidFill>
                <a:schemeClr val="tx2"/>
              </a:solidFill>
              <a:latin typeface="+mj-lt"/>
            </a:endParaRP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Описание </a:t>
            </a:r>
            <a:r>
              <a:rPr lang="ru-RU" sz="2000" b="1" dirty="0">
                <a:solidFill>
                  <a:schemeClr val="tx2"/>
                </a:solidFill>
                <a:latin typeface="+mj-lt"/>
              </a:rPr>
              <a:t>возможностей реализации инновационного проекта на территории Тюменской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области. </a:t>
            </a:r>
            <a:endParaRPr lang="ru-RU" sz="2000" b="1" dirty="0">
              <a:solidFill>
                <a:schemeClr val="tx2"/>
              </a:solidFill>
              <a:latin typeface="+mj-lt"/>
            </a:endParaRP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dirty="0"/>
              <a:t>Проект будет реализован на территории Тюменской области для промышленных объектов региона и России. Его реализация позволит создать высококвалифицированные рабочие места на нефтегазохимических предприятиях, а также в организациях малого и среднего бизнеса. 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262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Информация о проекте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25398" y="968828"/>
            <a:ext cx="8189217" cy="3756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Имеющийся </a:t>
            </a:r>
            <a:r>
              <a:rPr lang="ru-RU" sz="2000" b="1" dirty="0">
                <a:solidFill>
                  <a:schemeClr val="tx2"/>
                </a:solidFill>
                <a:latin typeface="+mj-lt"/>
              </a:rPr>
              <a:t>задел для НИОКР.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12 патентов, </a:t>
            </a: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7 </a:t>
            </a:r>
            <a:r>
              <a:rPr lang="ru-RU" sz="2000" dirty="0"/>
              <a:t>статей в журналах ВАК, </a:t>
            </a: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1 </a:t>
            </a:r>
            <a:r>
              <a:rPr lang="ru-RU" sz="2000" dirty="0"/>
              <a:t>статей в </a:t>
            </a:r>
            <a:r>
              <a:rPr lang="ru-RU" sz="2000" dirty="0" smtClean="0"/>
              <a:t>журнале </a:t>
            </a:r>
            <a:r>
              <a:rPr lang="ru-RU" sz="2000" dirty="0" err="1" smtClean="0"/>
              <a:t>Scopus</a:t>
            </a:r>
            <a:r>
              <a:rPr lang="ru-RU" sz="2000" dirty="0"/>
              <a:t>, </a:t>
            </a: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1 </a:t>
            </a:r>
            <a:r>
              <a:rPr lang="ru-RU" sz="2000" dirty="0"/>
              <a:t>защищенная диссертация на ученую степень кандидата технических наук.</a:t>
            </a:r>
          </a:p>
          <a:p>
            <a:pPr marL="514350" indent="-514350">
              <a:lnSpc>
                <a:spcPct val="80000"/>
              </a:lnSpc>
              <a:buNone/>
            </a:pPr>
            <a:endParaRPr lang="ru-RU" sz="2000" b="1" dirty="0" smtClean="0">
              <a:solidFill>
                <a:schemeClr val="tx2"/>
              </a:solidFill>
              <a:latin typeface="+mj-lt"/>
            </a:endParaRP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Имеющееся </a:t>
            </a:r>
            <a:r>
              <a:rPr lang="ru-RU" sz="2000" b="1" dirty="0">
                <a:solidFill>
                  <a:schemeClr val="tx2"/>
                </a:solidFill>
                <a:latin typeface="+mj-lt"/>
              </a:rPr>
              <a:t>лабораторное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оборудование.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dirty="0" smtClean="0"/>
              <a:t>Лабораторное оборудование кафедр: 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«</a:t>
            </a:r>
            <a:r>
              <a:rPr lang="ru-RU" sz="2000" dirty="0"/>
              <a:t>Физики и методов диагностики», </a:t>
            </a: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«</a:t>
            </a:r>
            <a:r>
              <a:rPr lang="ru-RU" sz="2000" dirty="0"/>
              <a:t>Материаловедения и технологии конструкционных материалов</a:t>
            </a:r>
            <a:r>
              <a:rPr lang="ru-RU" sz="2000" dirty="0" smtClean="0"/>
              <a:t>»,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«</a:t>
            </a:r>
            <a:r>
              <a:rPr lang="ru-RU" sz="2000" dirty="0" err="1"/>
              <a:t>Техносферная</a:t>
            </a:r>
            <a:r>
              <a:rPr lang="ru-RU" sz="2000" dirty="0"/>
              <a:t> безопасность».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6965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646" y="293067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Степень </a:t>
            </a:r>
            <a:r>
              <a:rPr lang="ru-RU" sz="3200" b="1" dirty="0">
                <a:solidFill>
                  <a:schemeClr val="tx2"/>
                </a:solidFill>
              </a:rPr>
              <a:t>влияния результатов проекта на выполнение показателей ПРОУ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88540"/>
              </p:ext>
            </p:extLst>
          </p:nvPr>
        </p:nvGraphicFramePr>
        <p:xfrm>
          <a:off x="229960" y="1318281"/>
          <a:ext cx="8761639" cy="26458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308985"/>
                <a:gridCol w="4105696"/>
                <a:gridCol w="959124"/>
                <a:gridCol w="1092030"/>
                <a:gridCol w="1147902"/>
                <a:gridCol w="1147902"/>
              </a:tblGrid>
              <a:tr h="380886">
                <a:tc>
                  <a:txBody>
                    <a:bodyPr/>
                    <a:lstStyle/>
                    <a:p>
                      <a:pPr marL="31115" algn="ctr">
                        <a:lnSpc>
                          <a:spcPct val="115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77240" algn="ctr">
                        <a:lnSpc>
                          <a:spcPct val="115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Наименование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показателя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indent="4826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Единица</a:t>
                      </a:r>
                      <a:endParaRPr lang="ru-RU" sz="1800">
                        <a:effectLst/>
                      </a:endParaRPr>
                    </a:p>
                    <a:p>
                      <a:pPr marL="69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измерения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9220" algn="ctr">
                        <a:lnSpc>
                          <a:spcPct val="115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64770" algn="ctr">
                        <a:lnSpc>
                          <a:spcPct val="115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64770" algn="ctr">
                        <a:lnSpc>
                          <a:spcPct val="115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6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</a:t>
                      </a:r>
                      <a:r>
                        <a:rPr lang="en-US" sz="1400" b="0" dirty="0">
                          <a:effectLst/>
                        </a:rPr>
                        <a:t>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en-US" sz="1400" dirty="0">
                          <a:effectLst/>
                        </a:rPr>
                        <a:t>Web of Science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ед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2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</a:t>
                      </a:r>
                      <a:r>
                        <a:rPr lang="en-US" sz="1400" b="0" dirty="0">
                          <a:effectLst/>
                        </a:rPr>
                        <a:t>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en-US" sz="1400" dirty="0">
                          <a:effectLst/>
                        </a:rPr>
                        <a:t>Scopus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ед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647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735098">
                <a:tc>
                  <a:txBody>
                    <a:bodyPr/>
                    <a:lstStyle/>
                    <a:p>
                      <a:pPr marL="6223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</a:t>
                      </a:r>
                      <a:r>
                        <a:rPr lang="en-US" sz="1400" b="0" dirty="0">
                          <a:effectLst/>
                        </a:rPr>
                        <a:t>.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6675" marR="109855">
                        <a:lnSpc>
                          <a:spcPct val="98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Выполнение кандидатских диссертаций по направлению исследования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ед.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0" marR="1638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-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-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6477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1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В.Н.Пермяков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Контактная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информация: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тел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+7 908 874 12 79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E-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mail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v.n.permyakov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@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mail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Общая </a:t>
            </a:r>
            <a:r>
              <a:rPr lang="ru-RU" sz="3200" b="1" dirty="0" smtClean="0">
                <a:solidFill>
                  <a:schemeClr val="tx2"/>
                </a:solidFill>
              </a:rPr>
              <a:t>информация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25398" y="968828"/>
            <a:ext cx="8189217" cy="3756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Аннотация проекта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ru-RU" sz="2000" dirty="0" smtClean="0"/>
              <a:t>Разрабатываемая технология диагностирования не имеет мировых аналогов и основывается на анализе параметров нано- микро- и макро- повреждений хрупких покрытий и материалов, обеспечивающая повышение безопасности эксплуатации нефтегазохимического оборудования. Развитие и сертификация комбинированных методов диагностики включает в себя методы акустической эмиссии, хрупких </a:t>
            </a:r>
            <a:r>
              <a:rPr lang="ru-RU" sz="2000" dirty="0" err="1" smtClean="0"/>
              <a:t>тензочувствительных</a:t>
            </a:r>
            <a:r>
              <a:rPr lang="ru-RU" sz="2000" dirty="0" smtClean="0"/>
              <a:t> покрытий и визуализацию деформаций с помощью технического зрения. 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marL="514350" indent="-51435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Общая продолжительность выполнения НИОКР: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000" dirty="0" smtClean="0"/>
              <a:t>3 года</a:t>
            </a:r>
            <a:r>
              <a:rPr lang="ru-RU" sz="20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30104"/>
            <a:ext cx="7595419" cy="64758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Актуальность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проведения НИОКР и реализации проекта в целом </a:t>
            </a:r>
            <a:endParaRPr lang="ru-RU" sz="2700" b="1" dirty="0">
              <a:solidFill>
                <a:schemeClr val="tx2"/>
              </a:solidFill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42257" y="1545771"/>
            <a:ext cx="6825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Усовершенствование методов диагностирования оборудования с целью обеспечения безопасности опасных объектов нефтегазохимической отрасли. Разрабатываемый метод не имеет аналогов в мировой практике.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Цель НИОКР  </a:t>
            </a:r>
            <a:endParaRPr lang="ru-RU" sz="2700" b="1" dirty="0">
              <a:solidFill>
                <a:schemeClr val="tx2"/>
              </a:solidFill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28600" y="1911626"/>
            <a:ext cx="7905135" cy="41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tx2"/>
                </a:solidFill>
              </a:rPr>
              <a:t>Задачи: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286" y="979714"/>
            <a:ext cx="879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методов, средств, программного обеспечения для проведения диагностики </a:t>
            </a:r>
            <a:r>
              <a:rPr lang="ru-RU" dirty="0" err="1" smtClean="0"/>
              <a:t>нефтегазохимического</a:t>
            </a:r>
            <a:r>
              <a:rPr lang="ru-RU" dirty="0" smtClean="0"/>
              <a:t> оборудования.</a:t>
            </a:r>
            <a:endParaRPr lang="ru-RU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" y="2343990"/>
            <a:ext cx="8915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разработка комбинированных методов диагностики;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лабораторные и промышленные испытания;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создание программного обеспечения;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разработка программ обучения;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сертификация комбинированных методов;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получение отзыва от экспертных сообществ и производственных организаций;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коммерциализация результатов.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430105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47930"/>
              </p:ext>
            </p:extLst>
          </p:nvPr>
        </p:nvGraphicFramePr>
        <p:xfrm>
          <a:off x="215670" y="1199018"/>
          <a:ext cx="8688843" cy="2769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524"/>
                <a:gridCol w="1492816"/>
                <a:gridCol w="975225"/>
                <a:gridCol w="900479"/>
                <a:gridCol w="1469572"/>
                <a:gridCol w="2318657"/>
                <a:gridCol w="1088570"/>
              </a:tblGrid>
              <a:tr h="26275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№ п/п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Наименование этапа работ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Начало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(дд.мм.гг)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Окончание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(дд.мм.гг)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Вид документа и результат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Сумма затрат, руб.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 anchor="ctr"/>
                </a:tc>
              </a:tr>
              <a:tr h="788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разработка комбинированных методов диагностики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01.01.2019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31.12.2020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Отчет, методика диагностирования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Публикации в международных изданиях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4 500 000</a:t>
                      </a:r>
                      <a:endParaRPr lang="ru-RU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</a:tr>
              <a:tr h="788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лабораторные и промышленные испытания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01.01.2019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31.12.2020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Отчет, результаты испытаний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Публикации в международных изданиях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2 500 000</a:t>
                      </a:r>
                      <a:endParaRPr lang="ru-RU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</a:tr>
              <a:tr h="394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создание программного обеспечения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01.01.2019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31.12.2020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Отчет, результаты испытаний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имиджа университета (национальный рейтинг университетов ИА «ИНТЕРФАКС»)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1 800 000</a:t>
                      </a:r>
                      <a:endParaRPr lang="ru-RU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430105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43362"/>
              </p:ext>
            </p:extLst>
          </p:nvPr>
        </p:nvGraphicFramePr>
        <p:xfrm>
          <a:off x="215670" y="1244487"/>
          <a:ext cx="8688843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524"/>
                <a:gridCol w="1492816"/>
                <a:gridCol w="975225"/>
                <a:gridCol w="900479"/>
                <a:gridCol w="1491343"/>
                <a:gridCol w="2296886"/>
                <a:gridCol w="1088570"/>
              </a:tblGrid>
              <a:tr h="26275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№ п/п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Наименование этапа работ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Начало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(дд.мм.гг)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Окончание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(дд.мм.гг)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Вид документа и результат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Сумма затрат, руб.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 anchor="ctr"/>
                </a:tc>
              </a:tr>
              <a:tr h="39412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получение отзыва от экспертных сообществ и производственных </a:t>
                      </a:r>
                      <a:r>
                        <a:rPr lang="ru-RU" sz="1300" dirty="0" smtClean="0">
                          <a:effectLst/>
                        </a:rPr>
                        <a:t>организаций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01.06.2021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31.12.2021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Отчет о совместной работе и демонстрационных испытаниях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имиджа университета (национальный рейтинг университетов ИА «ИНТЕРФАКС»)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300" b="0" dirty="0">
                          <a:effectLst/>
                        </a:rPr>
                        <a:t>500 000</a:t>
                      </a:r>
                      <a:endParaRPr lang="ru-RU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</a:tr>
              <a:tr h="656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сертификация комбинированных методов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01.01.2021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31.12.2021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Сертификаты, результаты проверок, аттестации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рейтинга университета внутри страны и за рубежом (национальный рейтинг университетов ИА «ИНТЕРФАКС»). Получение доходов от интеллектуальной собственности и продажи системы.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500 000</a:t>
                      </a:r>
                      <a:endParaRPr lang="ru-RU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</a:tr>
              <a:tr h="262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разработка программ обучения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01.01.2021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31.12.2021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Отчет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дохода от обучения и сертификации обучающихся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</a:rPr>
                        <a:t>200 000</a:t>
                      </a:r>
                      <a:endParaRPr lang="ru-RU" sz="13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496" marR="324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0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393" y="218861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61257" y="909649"/>
            <a:ext cx="84037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Пермяков Владимир Николаевич </a:t>
            </a:r>
          </a:p>
          <a:p>
            <a:r>
              <a:rPr lang="ru-RU" sz="1600" dirty="0" smtClean="0"/>
              <a:t>Руководитель ВНК</a:t>
            </a:r>
          </a:p>
          <a:p>
            <a:r>
              <a:rPr lang="ru-RU" sz="1600" dirty="0" smtClean="0"/>
              <a:t>Д.т.н., профессор кафедры «</a:t>
            </a:r>
            <a:r>
              <a:rPr lang="ru-RU" sz="1600" dirty="0" err="1" smtClean="0"/>
              <a:t>Техносферная</a:t>
            </a:r>
            <a:r>
              <a:rPr lang="ru-RU" sz="1600" dirty="0" smtClean="0"/>
              <a:t> безопасность» ТИУ</a:t>
            </a:r>
          </a:p>
          <a:p>
            <a:r>
              <a:rPr lang="ru-RU" sz="1600" dirty="0" smtClean="0"/>
              <a:t>Опыт работы: свыше 30 лет. Руководство научными коллективами и предприятием в области 	диагностики и безопасности нефтегазохимического оборудования</a:t>
            </a:r>
          </a:p>
          <a:p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61257" y="2990852"/>
            <a:ext cx="8501743" cy="215264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err="1" smtClean="0"/>
              <a:t>Махутов</a:t>
            </a:r>
            <a:r>
              <a:rPr lang="ru-RU" sz="2400" b="1" dirty="0" smtClean="0"/>
              <a:t> Николай Андреевич</a:t>
            </a:r>
          </a:p>
          <a:p>
            <a:pPr>
              <a:buNone/>
            </a:pPr>
            <a:r>
              <a:rPr lang="ru-RU" sz="1600" dirty="0" smtClean="0"/>
              <a:t>Главный научный сотрудник ИМАШ РАН</a:t>
            </a:r>
          </a:p>
          <a:p>
            <a:pPr>
              <a:buNone/>
            </a:pPr>
            <a:r>
              <a:rPr lang="ru-RU" sz="1600" dirty="0" smtClean="0"/>
              <a:t>Член-корр. РАН, д.т.н., профессор</a:t>
            </a:r>
          </a:p>
          <a:p>
            <a:pPr>
              <a:buNone/>
            </a:pPr>
            <a:r>
              <a:rPr lang="ru-RU" sz="1600" dirty="0" smtClean="0"/>
              <a:t>Опыт работы: свыше 50 лет. Эксперт высшей квалификации в области диагностики и 	разрушения материалов и конструкций.  Один из ведущих специалистов в мире по 	безопасности и разрушению материалов и конструкций.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973391" y="197087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7713" y="993327"/>
            <a:ext cx="8414658" cy="201113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/>
              <a:t>Иванов Валерий Иванович</a:t>
            </a:r>
          </a:p>
          <a:p>
            <a:pPr>
              <a:buNone/>
            </a:pPr>
            <a:r>
              <a:rPr lang="ru-RU" sz="1600" dirty="0" smtClean="0"/>
              <a:t>Главный научный сотрудник НИИИН МНПО «СПЕКТР»</a:t>
            </a:r>
          </a:p>
          <a:p>
            <a:pPr>
              <a:buNone/>
            </a:pPr>
            <a:r>
              <a:rPr lang="ru-RU" sz="1600" dirty="0" smtClean="0"/>
              <a:t>Д.т.н., профессор</a:t>
            </a:r>
          </a:p>
          <a:p>
            <a:pPr>
              <a:buNone/>
            </a:pPr>
            <a:r>
              <a:rPr lang="ru-RU" sz="1600" dirty="0" smtClean="0"/>
              <a:t>Опыт работы: свыше 30 лет. Эксперт высшей квалификации в области диагностики и разрушения материалов и конструкций. Автор монографий, нормативных документов по методам акустической эмиссии.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3028" y="2953147"/>
            <a:ext cx="83384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/>
              <a:t>Кузеев</a:t>
            </a:r>
            <a:r>
              <a:rPr lang="ru-RU" sz="2400" b="1" dirty="0" smtClean="0"/>
              <a:t> Искандер </a:t>
            </a:r>
            <a:r>
              <a:rPr lang="ru-RU" sz="2400" b="1" dirty="0" err="1" smtClean="0"/>
              <a:t>Рустемови</a:t>
            </a:r>
            <a:endParaRPr lang="ru-RU" sz="2400" b="1" dirty="0" smtClean="0"/>
          </a:p>
          <a:p>
            <a:r>
              <a:rPr lang="ru-RU" sz="1600" dirty="0" smtClean="0"/>
              <a:t>Д.т.н., профессор, заведующий кафедрой «Технологические машины и оборудование»   ФГБОУ ВО «Уфимский государственный нефтяной технический университет»</a:t>
            </a:r>
          </a:p>
          <a:p>
            <a:r>
              <a:rPr lang="ru-RU" sz="1600" dirty="0" smtClean="0"/>
              <a:t>Опыт работы: свыше 30 лет. Эксперт высшей квалификации в области диагностики и разрушения материалов и конструкций.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886" y="971552"/>
            <a:ext cx="8305800" cy="16845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err="1" smtClean="0"/>
              <a:t>Омельчук</a:t>
            </a:r>
            <a:r>
              <a:rPr lang="ru-RU" sz="2400" b="1" dirty="0" smtClean="0"/>
              <a:t> Михаил Владимирович</a:t>
            </a:r>
          </a:p>
          <a:p>
            <a:pPr>
              <a:buNone/>
            </a:pPr>
            <a:r>
              <a:rPr lang="ru-RU" sz="1600" dirty="0" smtClean="0"/>
              <a:t>К.т.н., доцент кафедры «</a:t>
            </a:r>
            <a:r>
              <a:rPr lang="ru-RU" sz="1600" dirty="0" err="1" smtClean="0"/>
              <a:t>Техносферная</a:t>
            </a:r>
            <a:r>
              <a:rPr lang="ru-RU" sz="1600" dirty="0" smtClean="0"/>
              <a:t> безопасность» ТИУ</a:t>
            </a:r>
          </a:p>
          <a:p>
            <a:pPr>
              <a:buNone/>
            </a:pPr>
            <a:r>
              <a:rPr lang="ru-RU" sz="1600" dirty="0" smtClean="0"/>
              <a:t>Опыт работы: 3 года. </a:t>
            </a:r>
          </a:p>
          <a:p>
            <a:pPr>
              <a:buNone/>
            </a:pPr>
            <a:r>
              <a:rPr lang="ru-RU" sz="1600" dirty="0" smtClean="0"/>
              <a:t>Научная специальность: 05.26.03 «Пожарная и промышленная безопасность».</a:t>
            </a:r>
            <a:endParaRPr lang="ru-RU" sz="1600" b="1" dirty="0"/>
          </a:p>
        </p:txBody>
      </p:sp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973392" y="197086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229" y="2768083"/>
            <a:ext cx="8360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Гордеев Денис Валерьевич</a:t>
            </a:r>
          </a:p>
          <a:p>
            <a:r>
              <a:rPr lang="ru-RU" sz="1600" dirty="0" smtClean="0"/>
              <a:t>Инженер, ООО «Диагностика Контроль Сервис»</a:t>
            </a:r>
          </a:p>
          <a:p>
            <a:r>
              <a:rPr lang="ru-RU" sz="1600" dirty="0" smtClean="0"/>
              <a:t>Опыт работы:  2 года</a:t>
            </a:r>
          </a:p>
          <a:p>
            <a:r>
              <a:rPr lang="ru-RU" sz="1600" dirty="0" smtClean="0"/>
              <a:t>Образование: магистратура по  направлению «Безопасность технологических процессов и производств»;</a:t>
            </a:r>
          </a:p>
          <a:p>
            <a:r>
              <a:rPr lang="ru-RU" sz="1600" dirty="0" err="1" smtClean="0"/>
              <a:t>Бакалавриат</a:t>
            </a:r>
            <a:r>
              <a:rPr lang="ru-RU" sz="1600" dirty="0" smtClean="0"/>
              <a:t> по профилю «Приборостроение (приборы методы контроля качества и диагностики)»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7981</TotalTime>
  <Words>1027</Words>
  <Application>Microsoft Office PowerPoint</Application>
  <PresentationFormat>Экран (16:9)</PresentationFormat>
  <Paragraphs>211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ТИУ</vt:lpstr>
      <vt:lpstr>Презентация PowerPoint</vt:lpstr>
      <vt:lpstr>Общая информация</vt:lpstr>
      <vt:lpstr>Актуальность  проведения НИОКР и реализации проекта в целом </vt:lpstr>
      <vt:lpstr>Цель НИОКР  </vt:lpstr>
      <vt:lpstr>Календарный план  (дорожная карта) выполнения НИОКР </vt:lpstr>
      <vt:lpstr>Календарный план  (дорожная карта) выполнения НИОКР </vt:lpstr>
      <vt:lpstr>Временный научный коллектив</vt:lpstr>
      <vt:lpstr>Временный научный коллектив</vt:lpstr>
      <vt:lpstr>Временный научный коллектив</vt:lpstr>
      <vt:lpstr>Информация о проекте</vt:lpstr>
      <vt:lpstr>Информация о проекте</vt:lpstr>
      <vt:lpstr>Информация о проекте</vt:lpstr>
      <vt:lpstr>Информация о проекте</vt:lpstr>
      <vt:lpstr>Информация о проекте</vt:lpstr>
      <vt:lpstr>Степень влияния результатов проекта на выполнение показателей ПРОУ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Пользователь</cp:lastModifiedBy>
  <cp:revision>720</cp:revision>
  <cp:lastPrinted>2018-10-03T04:11:06Z</cp:lastPrinted>
  <dcterms:created xsi:type="dcterms:W3CDTF">2016-12-17T11:57:02Z</dcterms:created>
  <dcterms:modified xsi:type="dcterms:W3CDTF">2018-10-03T04:11:17Z</dcterms:modified>
</cp:coreProperties>
</file>