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1"/>
  </p:notesMasterIdLst>
  <p:handoutMasterIdLst>
    <p:handoutMasterId r:id="rId22"/>
  </p:handoutMasterIdLst>
  <p:sldIdLst>
    <p:sldId id="256" r:id="rId2"/>
    <p:sldId id="371" r:id="rId3"/>
    <p:sldId id="373" r:id="rId4"/>
    <p:sldId id="390" r:id="rId5"/>
    <p:sldId id="379" r:id="rId6"/>
    <p:sldId id="374" r:id="rId7"/>
    <p:sldId id="376" r:id="rId8"/>
    <p:sldId id="377" r:id="rId9"/>
    <p:sldId id="380" r:id="rId10"/>
    <p:sldId id="381" r:id="rId11"/>
    <p:sldId id="389" r:id="rId12"/>
    <p:sldId id="378" r:id="rId13"/>
    <p:sldId id="383" r:id="rId14"/>
    <p:sldId id="384" r:id="rId15"/>
    <p:sldId id="385" r:id="rId16"/>
    <p:sldId id="386" r:id="rId17"/>
    <p:sldId id="387" r:id="rId18"/>
    <p:sldId id="388" r:id="rId19"/>
    <p:sldId id="365" r:id="rId20"/>
  </p:sldIdLst>
  <p:sldSz cx="9144000" cy="5143500" type="screen16x9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96957" autoAdjust="0"/>
  </p:normalViewPr>
  <p:slideViewPr>
    <p:cSldViewPr snapToGrid="0">
      <p:cViewPr varScale="1">
        <p:scale>
          <a:sx n="130" d="100"/>
          <a:sy n="130" d="100"/>
        </p:scale>
        <p:origin x="-534" y="-96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2243" y="0"/>
            <a:ext cx="2947035" cy="49363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2243" y="9377316"/>
            <a:ext cx="2947035" cy="49363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3" y="0"/>
            <a:ext cx="2947035" cy="49363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6" y="4689516"/>
            <a:ext cx="5440680" cy="444269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3" y="9377316"/>
            <a:ext cx="2947035" cy="49363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AVI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888361"/>
            <a:ext cx="883622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Криогенное бурение скважин</a:t>
            </a:r>
          </a:p>
          <a:p>
            <a:pPr algn="ctr"/>
            <a:endParaRPr lang="ru-RU" sz="3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Тема НИОКР - </a:t>
            </a:r>
            <a:r>
              <a:rPr lang="ru-RU" sz="2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Проект эффективности освоения арктической зоны РФ</a:t>
            </a:r>
          </a:p>
          <a:p>
            <a:pPr algn="ctr"/>
            <a:endParaRPr lang="ru-RU" sz="2800" dirty="0" smtClean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6370" y="38717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Андрей Борисович 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Тулубаев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</a:p>
          <a:p>
            <a:pPr algn="r"/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канд.техн.наук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, доцент кафедры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«Бурение нефтяных и газовых скважин» 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470263"/>
            <a:ext cx="8229600" cy="4124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chemeClr val="tx2"/>
                </a:solidFill>
                <a:latin typeface="Arial Narrow" pitchFamily="34" charset="0"/>
              </a:rPr>
              <a:t>Методы исследования</a:t>
            </a:r>
          </a:p>
          <a:p>
            <a:pPr marL="0" indent="0">
              <a:buFont typeface="Arial" pitchFamily="34" charset="0"/>
              <a:buNone/>
            </a:pPr>
            <a:endParaRPr lang="ru-RU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just">
              <a:buAutoNum type="arabicPeriod"/>
            </a:pPr>
            <a:r>
              <a:rPr lang="ru-RU" sz="19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Общие физико-химические лабораторные исследования веществ</a:t>
            </a:r>
            <a:endParaRPr lang="ru-RU" sz="19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AutoNum type="arabicPeriod"/>
            </a:pPr>
            <a:r>
              <a:rPr lang="ru-RU" sz="19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19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абораторные исследования термодинамических процессов</a:t>
            </a:r>
          </a:p>
          <a:p>
            <a:pPr algn="just">
              <a:buFontTx/>
              <a:buAutoNum type="arabicPeriod"/>
            </a:pPr>
            <a:r>
              <a:rPr lang="ru-RU" sz="19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Лабораторные исследования буровых промывочных жидкостей</a:t>
            </a:r>
          </a:p>
          <a:p>
            <a:pPr algn="just">
              <a:buFontTx/>
              <a:buAutoNum type="arabicPeriod"/>
            </a:pPr>
            <a:r>
              <a:rPr lang="ru-RU" sz="19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Аналитические исследования органических веществ</a:t>
            </a:r>
            <a:endParaRPr lang="ru-RU" sz="19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/>
            </a:pPr>
            <a:r>
              <a:rPr lang="ru-RU" sz="19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Лабораторные исследования процессов синтеза веществ</a:t>
            </a:r>
          </a:p>
          <a:p>
            <a:pPr algn="just">
              <a:buAutoNum type="arabicPeriod"/>
            </a:pPr>
            <a:r>
              <a:rPr lang="ru-RU" sz="19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Лабораторные исследования фильтрации жидкостей и газов через пористые объекты</a:t>
            </a:r>
            <a:endParaRPr lang="ru-RU" sz="19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AutoNum type="arabicPeriod"/>
            </a:pPr>
            <a:r>
              <a:rPr lang="ru-RU" sz="19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Аналитические патентные исследования</a:t>
            </a:r>
          </a:p>
          <a:p>
            <a:pPr algn="just">
              <a:buAutoNum type="arabicPeriod"/>
            </a:pPr>
            <a:r>
              <a:rPr lang="ru-RU" sz="19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Опытно-промышленные исследования при бурении скважин</a:t>
            </a:r>
            <a:endParaRPr lang="ru-RU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2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4992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Ресурсная</a:t>
            </a:r>
            <a:r>
              <a:rPr lang="ru-RU" sz="3600" dirty="0" smtClean="0"/>
              <a:t> база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870967"/>
            <a:ext cx="874776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1) Лаборатории ЦПИИР (Центр перспективных исследований и перспективных разработок ТИУ)</a:t>
            </a:r>
          </a:p>
          <a:p>
            <a:pPr marL="514350" indent="-514350">
              <a:buAutoNum type="arabicParenR"/>
            </a:pPr>
            <a:endParaRPr lang="ru-RU" sz="1800" dirty="0"/>
          </a:p>
          <a:p>
            <a:pPr marL="514350" indent="-514350">
              <a:buAutoNum type="arabicParenR"/>
            </a:pPr>
            <a:endParaRPr lang="ru-RU" sz="1800" dirty="0" smtClean="0"/>
          </a:p>
          <a:p>
            <a:pPr marL="514350" indent="-514350">
              <a:buAutoNum type="arabicParenR"/>
            </a:pPr>
            <a:endParaRPr lang="ru-RU" sz="1800" dirty="0"/>
          </a:p>
          <a:p>
            <a:pPr marL="514350" indent="-514350">
              <a:buAutoNum type="arabicParenR"/>
            </a:pPr>
            <a:endParaRPr lang="ru-RU" sz="1800" dirty="0" smtClean="0"/>
          </a:p>
          <a:p>
            <a:pPr marL="514350" indent="-514350">
              <a:buAutoNum type="arabicParenR"/>
            </a:pPr>
            <a:endParaRPr lang="ru-RU" sz="1800" dirty="0"/>
          </a:p>
          <a:p>
            <a:pPr marL="0" indent="0">
              <a:buNone/>
            </a:pPr>
            <a:endParaRPr lang="ru-RU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2) Лаборатория кафедры «Общей физической химии» ТИУ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29328" y="1286256"/>
            <a:ext cx="3755136" cy="1603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Научно-учебная лаборатория по исследованию буровых растворов и специальных жидкостей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524256" y="1316736"/>
            <a:ext cx="3755136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Испытательная лаборатория буровых и </a:t>
            </a:r>
            <a:r>
              <a:rPr lang="ru-RU" dirty="0" err="1"/>
              <a:t>тампонажных</a:t>
            </a:r>
            <a:r>
              <a:rPr lang="ru-RU" dirty="0"/>
              <a:t> растворов</a:t>
            </a:r>
          </a:p>
        </p:txBody>
      </p:sp>
      <p:sp>
        <p:nvSpPr>
          <p:cNvPr id="6" name="Овал 5"/>
          <p:cNvSpPr/>
          <p:nvPr/>
        </p:nvSpPr>
        <p:spPr>
          <a:xfrm>
            <a:off x="2401824" y="3662172"/>
            <a:ext cx="3755136" cy="1239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Лаборатория органической химии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30" y="3276079"/>
            <a:ext cx="2733150" cy="16044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2"/>
          <p:cNvSpPr>
            <a:spLocks noGrp="1"/>
          </p:cNvSpPr>
          <p:nvPr/>
        </p:nvSpPr>
        <p:spPr>
          <a:xfrm>
            <a:off x="117986" y="513490"/>
            <a:ext cx="8937523" cy="17420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400" b="1" spc="-20" dirty="0" smtClean="0">
                <a:latin typeface="Arial Narrow" pitchFamily="34" charset="0"/>
              </a:rPr>
              <a:t>Научная новизна предлагаемой технологии</a:t>
            </a:r>
          </a:p>
          <a:p>
            <a:pPr lvl="0" algn="just"/>
            <a:endParaRPr lang="ru-RU" sz="1400" b="1" spc="-20" dirty="0" smtClean="0">
              <a:latin typeface="Arial Narrow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Технология «Криогенного бурения» является </a:t>
            </a:r>
            <a:r>
              <a:rPr lang="ru-RU" sz="16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инновационным решением</a:t>
            </a:r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при строительстве нефтяных и газовых скважин, которое </a:t>
            </a:r>
            <a:r>
              <a:rPr lang="ru-RU" sz="16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имеет аналогов</a:t>
            </a:r>
            <a:r>
              <a:rPr lang="ru-RU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как в части применяемых промывочных агентов, так и в части температурных режимов бурения.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6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sz="16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Ближайшими близкими известными технологиями являются: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1. Бурение на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соленасыщенных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водных системах при температурах близких к 0  С;</a:t>
            </a:r>
          </a:p>
          <a:p>
            <a:pPr lvl="0" algn="just">
              <a:spcBef>
                <a:spcPts val="0"/>
              </a:spcBef>
              <a:buFontTx/>
              <a:buChar char="-"/>
            </a:pP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2. Применение высоковязких растворов с низкими теплообменными свойствами.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400" b="1" i="1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Указанные технологии применялись при бурении интервалов залегания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многолетне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-мерзлых пород и широкого применения не нашли ввиду своих недостатков и ограниченных условий применения.</a:t>
            </a:r>
            <a:endParaRPr lang="ru-RU" sz="1200" dirty="0" smtClean="0">
              <a:latin typeface="Arial Narrow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9536" y="3002660"/>
            <a:ext cx="286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0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2368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1362081"/>
            <a:ext cx="4565904" cy="3325743"/>
          </a:xfrm>
        </p:spPr>
        <p:txBody>
          <a:bodyPr>
            <a:normAutofit fontScale="70000" lnSpcReduction="20000"/>
          </a:bodyPr>
          <a:lstStyle/>
          <a:p>
            <a:pPr lvl="0" algn="just">
              <a:spcBef>
                <a:spcPts val="0"/>
              </a:spcBef>
              <a:buAutoNum type="arabicPeriod"/>
            </a:pPr>
            <a:r>
              <a:rPr lang="ru-RU" sz="29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Технология на коммерческой основе передается сервисным компаниям, </a:t>
            </a:r>
            <a:r>
              <a:rPr lang="ru-RU" sz="29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работающим в сфере предоставления услуг по буровым </a:t>
            </a:r>
            <a:r>
              <a:rPr lang="ru-RU" sz="29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растворам</a:t>
            </a:r>
          </a:p>
          <a:p>
            <a:pPr lvl="0" algn="just">
              <a:spcBef>
                <a:spcPts val="0"/>
              </a:spcBef>
              <a:buAutoNum type="arabicPeriod"/>
            </a:pPr>
            <a:endParaRPr lang="ru-RU" sz="29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AutoNum type="arabicPeriod"/>
            </a:pPr>
            <a:endParaRPr lang="ru-RU" sz="29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0"/>
              </a:spcBef>
              <a:buAutoNum type="arabicPeriod"/>
            </a:pPr>
            <a:r>
              <a:rPr lang="ru-RU" sz="29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Предоставление сервисных </a:t>
            </a:r>
            <a:r>
              <a:rPr lang="ru-RU" sz="29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услуг </a:t>
            </a:r>
            <a:r>
              <a:rPr lang="ru-RU" sz="29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 сопровождению </a:t>
            </a:r>
            <a:r>
              <a:rPr lang="ru-RU" sz="29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процесса строительства </a:t>
            </a:r>
            <a:r>
              <a:rPr lang="ru-RU" sz="29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скважин </a:t>
            </a:r>
            <a:r>
              <a:rPr lang="ru-RU" sz="23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(создание собственного подразделения, основанного на применении данной технологии)</a:t>
            </a:r>
            <a:endParaRPr lang="ru-RU" sz="26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ru-RU" b="1" spc="-20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43" y="1865376"/>
            <a:ext cx="4098376" cy="273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3568" y="303961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-20" dirty="0">
                <a:solidFill>
                  <a:prstClr val="black"/>
                </a:solidFill>
                <a:latin typeface="Arial Narrow" pitchFamily="34" charset="0"/>
              </a:rPr>
              <a:t>Варианты реализации научно-технической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2825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48" y="1515346"/>
            <a:ext cx="4385226" cy="320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143" y="271669"/>
            <a:ext cx="6748355" cy="311657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spc="-2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Обзор потенциального рынка сбыта результатов НИОКР</a:t>
            </a:r>
            <a:endParaRPr lang="ru-RU" sz="1800" b="1" spc="-2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840" y="3394788"/>
            <a:ext cx="4175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Максимум годовой проходки по России находится на уровне 25,6 млн. м, что соответствует 7,5-8 тыс. скважин.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" y="699428"/>
            <a:ext cx="4394534" cy="273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3840" y="3780620"/>
            <a:ext cx="4175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Учитывая объемы бурения по Западной Сибири (70%), долю скважин в потенциально осложненных условиях (50%), и стоимость работ по сервису буровых растворов (15 </a:t>
            </a:r>
            <a:r>
              <a:rPr lang="ru-RU" sz="1200" dirty="0" err="1" smtClean="0"/>
              <a:t>млн.руб</a:t>
            </a:r>
            <a:r>
              <a:rPr lang="ru-RU" sz="1200" dirty="0" smtClean="0"/>
              <a:t>/</a:t>
            </a:r>
            <a:r>
              <a:rPr lang="ru-RU" sz="1200" dirty="0" err="1" smtClean="0"/>
              <a:t>скв</a:t>
            </a:r>
            <a:r>
              <a:rPr lang="ru-RU" sz="1200" dirty="0" smtClean="0"/>
              <a:t>.), долю охвата нефтяных компаний </a:t>
            </a:r>
            <a:r>
              <a:rPr lang="ru-RU" sz="1200" dirty="0" err="1" smtClean="0"/>
              <a:t>недропользователей</a:t>
            </a:r>
            <a:r>
              <a:rPr lang="ru-RU" sz="1200" dirty="0" smtClean="0"/>
              <a:t> (10%). Потенциальная годовая валовая прибыль составит </a:t>
            </a:r>
            <a:r>
              <a:rPr lang="ru-RU" sz="1200" b="1" dirty="0" smtClean="0"/>
              <a:t>3,9 </a:t>
            </a:r>
            <a:r>
              <a:rPr lang="ru-RU" sz="1200" b="1" dirty="0" err="1" smtClean="0"/>
              <a:t>млрд.руб</a:t>
            </a:r>
            <a:r>
              <a:rPr lang="ru-RU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87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24" y="267463"/>
            <a:ext cx="8229600" cy="348233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000" b="1" spc="-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Практическая значимость </a:t>
            </a:r>
            <a:r>
              <a:rPr lang="ru-RU" sz="2000" b="1" spc="-2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проекта (эффект </a:t>
            </a:r>
            <a:r>
              <a:rPr lang="ru-RU" sz="2000" b="1" spc="-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000" b="1" spc="-2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внедрения)</a:t>
            </a:r>
            <a:endParaRPr lang="ru-RU" sz="2000" b="1" spc="-2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648" y="983433"/>
            <a:ext cx="8552688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Успешная апробация технологии и ее внедрение способствует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>
              <a:lnSpc>
                <a:spcPct val="130000"/>
              </a:lnSpc>
              <a:buFontTx/>
              <a:buChar char="-"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укреплению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статуса университета; </a:t>
            </a:r>
          </a:p>
          <a:p>
            <a:pPr lvl="0" algn="just">
              <a:lnSpc>
                <a:spcPct val="130000"/>
              </a:lnSpc>
              <a:buFontTx/>
              <a:buChar char="-"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возрождению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университета как научно-производственного предприятия; </a:t>
            </a:r>
          </a:p>
          <a:p>
            <a:pPr lvl="0" algn="just">
              <a:lnSpc>
                <a:spcPct val="130000"/>
              </a:lnSpc>
              <a:buFontTx/>
              <a:buChar char="-"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продолжению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научно-исследовательских «бесконкурентных» работ по повышению эффективности «Криогенного бурения», модернизации оборудования, разработка «приграничных»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технологий;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30000"/>
              </a:lnSpc>
              <a:buFontTx/>
              <a:buChar char="-"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повышению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рейтингов среди учебных заведений;</a:t>
            </a:r>
          </a:p>
          <a:p>
            <a:pPr lvl="0" algn="just">
              <a:lnSpc>
                <a:spcPct val="130000"/>
              </a:lnSpc>
              <a:buFontTx/>
              <a:buChar char="-"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увеличению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значимости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университета в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нефтегазодобывающем комплексе Тюменской области и страны в целом;</a:t>
            </a:r>
          </a:p>
          <a:p>
            <a:pPr lvl="0" algn="just">
              <a:lnSpc>
                <a:spcPct val="130000"/>
              </a:lnSpc>
              <a:buFontTx/>
              <a:buChar char="-"/>
            </a:pP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освоению технологии,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подходящей под критерии программы по «</a:t>
            </a:r>
            <a:r>
              <a:rPr lang="ru-RU" sz="1600" b="1" i="1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импортозамещению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lvl="0" algn="just"/>
            <a:endParaRPr lang="ru-RU" sz="1600" b="1" spc="-2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258" y="298364"/>
            <a:ext cx="7173310" cy="41423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spc="-20" dirty="0" smtClean="0">
                <a:solidFill>
                  <a:prstClr val="black"/>
                </a:solidFill>
                <a:latin typeface="Arial Narrow" pitchFamily="34" charset="0"/>
              </a:rPr>
              <a:t>Реализация </a:t>
            </a:r>
            <a:r>
              <a:rPr lang="ru-RU" sz="1800" b="1" spc="-20" dirty="0">
                <a:solidFill>
                  <a:prstClr val="black"/>
                </a:solidFill>
                <a:latin typeface="Arial Narrow" pitchFamily="34" charset="0"/>
              </a:rPr>
              <a:t>инновационного проекта на территории Тюменской </a:t>
            </a:r>
            <a:r>
              <a:rPr lang="ru-RU" sz="1800" b="1" spc="-20" dirty="0" smtClean="0">
                <a:solidFill>
                  <a:prstClr val="black"/>
                </a:solidFill>
                <a:latin typeface="Arial Narrow" pitchFamily="34" charset="0"/>
              </a:rPr>
              <a:t>области</a:t>
            </a:r>
            <a:endParaRPr lang="ru-RU" sz="1800" b="1" spc="-2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558" y="1053613"/>
            <a:ext cx="86287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подтверждении эффективности технологии «Криогенного бурения» целесообразным будет являться создание собственного производственного подразделения, осуществляющего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полное сопровождение процесса строительства скважин по данной 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технологии.</a:t>
            </a:r>
          </a:p>
          <a:p>
            <a:pPr algn="just"/>
            <a:endParaRPr lang="ru-RU" sz="1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Указанное </a:t>
            </a:r>
            <a:r>
              <a:rPr lang="ru-RU" sz="1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подразделение будет являться звеном «Инновационного пояса ТИУ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подразделения потребует привлечения существенных инвестиций или сотрудничества с нефтегазовыми корпорациями – партнерами ТИУ (Газпром, Роснефть, ЛУКОЙЛ, Сургутнефтегаз, </a:t>
            </a:r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Газпромнефть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Татнефть, </a:t>
            </a:r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Башнефть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др.)</a:t>
            </a:r>
          </a:p>
          <a:p>
            <a:pPr algn="just"/>
            <a:endParaRPr lang="ru-RU" sz="1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Также необходимым будет привлечение на основные позиции квалифицированных специалистов в области сопровождения бурения, </a:t>
            </a:r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химобработки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буровых растворов, менеджмента в нефтегазовом секторе.</a:t>
            </a:r>
          </a:p>
          <a:p>
            <a:pPr algn="just"/>
            <a:endParaRPr lang="ru-RU" sz="1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Обязательное участие в проекте выпускников и сотрудников университета, как на стадии обучения в виде стажировки, так и при полном или частичном трудоустройстве.</a:t>
            </a:r>
          </a:p>
          <a:p>
            <a:pPr algn="just"/>
            <a:endParaRPr lang="ru-RU" sz="12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Исследования синтеза кетоновых соединений покажут перспективы и целесообразность создания химического производства. </a:t>
            </a:r>
          </a:p>
        </p:txBody>
      </p:sp>
    </p:spTree>
    <p:extLst>
      <p:ext uri="{BB962C8B-B14F-4D97-AF65-F5344CB8AC3E}">
        <p14:creationId xmlns:p14="http://schemas.microsoft.com/office/powerpoint/2010/main" val="29585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27" y="355120"/>
            <a:ext cx="8229600" cy="2671859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8000" b="1" spc="-20" dirty="0">
                <a:solidFill>
                  <a:prstClr val="black"/>
                </a:solidFill>
                <a:latin typeface="Arial Narrow" pitchFamily="34" charset="0"/>
              </a:rPr>
              <a:t>Описание имеющегося задела для </a:t>
            </a:r>
            <a:r>
              <a:rPr lang="ru-RU" sz="8000" b="1" spc="-20" dirty="0" smtClean="0">
                <a:solidFill>
                  <a:prstClr val="black"/>
                </a:solidFill>
                <a:latin typeface="Arial Narrow" pitchFamily="34" charset="0"/>
              </a:rPr>
              <a:t>НИОКР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400" b="1" spc="-20" dirty="0">
              <a:solidFill>
                <a:prstClr val="black"/>
              </a:solidFill>
              <a:latin typeface="Arial Narrow" pitchFamily="34" charset="0"/>
            </a:endParaRPr>
          </a:p>
          <a:p>
            <a:pPr marL="0" lv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5600" i="1" spc="-2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Временный научный коллектив имеет опыт научно-исследовательских работ: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sz="5600" i="1" spc="-2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сфере научно-технического сопровождения строительства скважин (Тулубаев А.Б.);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sz="5600" i="1" spc="-2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сфере </a:t>
            </a:r>
            <a:r>
              <a:rPr lang="ru-RU" sz="5600" i="1" spc="-2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проектирования </a:t>
            </a:r>
            <a:r>
              <a:rPr lang="ru-RU" sz="5600" i="1" spc="-2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строительства скважин (Тулубаев А.Б</a:t>
            </a:r>
            <a:r>
              <a:rPr lang="ru-RU" sz="5600" i="1" spc="-2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.);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sz="5600" i="1" spc="-2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сфере исследования и разработки рецептур промывочных и специальных жидкостей (Тулубаев А.Б., Попова Ж.С., Семененко А.Ф.);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sz="5600" i="1" spc="-2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сфере анализа и исследования синтетических соединений (</a:t>
            </a:r>
            <a:r>
              <a:rPr lang="ru-RU" sz="5600" i="1" spc="-2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Котлова</a:t>
            </a:r>
            <a:r>
              <a:rPr lang="ru-RU" sz="5600" i="1" spc="-2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Л.И.);</a:t>
            </a:r>
          </a:p>
          <a:p>
            <a:pPr lvl="0"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sz="5600" i="1" spc="-2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сфере патентных исследований и оформления патентов (Тулубаев А.Б., Попова Ж.С</a:t>
            </a:r>
            <a:r>
              <a:rPr lang="ru-RU" sz="5600" i="1" spc="-2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5600" i="1" spc="-2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Семененко А.Ф., </a:t>
            </a:r>
            <a:r>
              <a:rPr lang="ru-RU" sz="5600" i="1" spc="-2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Котлова</a:t>
            </a:r>
            <a:r>
              <a:rPr lang="ru-RU" sz="5600" i="1" spc="-2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Л.И.).</a:t>
            </a:r>
            <a:endParaRPr lang="ru-RU" sz="5600" i="1" spc="-2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052" y="231547"/>
            <a:ext cx="7198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spc="-20" dirty="0" smtClean="0">
                <a:solidFill>
                  <a:prstClr val="black"/>
                </a:solidFill>
                <a:latin typeface="Arial Narrow" pitchFamily="34" charset="0"/>
              </a:rPr>
              <a:t>Влияние </a:t>
            </a:r>
            <a:r>
              <a:rPr lang="ru-RU" b="1" spc="-20" dirty="0">
                <a:solidFill>
                  <a:prstClr val="black"/>
                </a:solidFill>
                <a:latin typeface="Arial Narrow" pitchFamily="34" charset="0"/>
              </a:rPr>
              <a:t>результатов проекта на выполнение показателей </a:t>
            </a:r>
            <a:r>
              <a:rPr lang="ru-RU" b="1" spc="-20" dirty="0" smtClean="0">
                <a:solidFill>
                  <a:prstClr val="black"/>
                </a:solidFill>
                <a:latin typeface="Arial Narrow" pitchFamily="34" charset="0"/>
              </a:rPr>
              <a:t>ПРОУ</a:t>
            </a:r>
            <a:endParaRPr lang="ru-RU" b="1" spc="-20" dirty="0">
              <a:solidFill>
                <a:prstClr val="black"/>
              </a:solidFill>
              <a:latin typeface="Arial Narrow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351363"/>
              </p:ext>
            </p:extLst>
          </p:nvPr>
        </p:nvGraphicFramePr>
        <p:xfrm>
          <a:off x="233329" y="700356"/>
          <a:ext cx="8633197" cy="3759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98125"/>
                <a:gridCol w="3935072"/>
              </a:tblGrid>
              <a:tr h="126604">
                <a:tc>
                  <a:txBody>
                    <a:bodyPr/>
                    <a:lstStyle/>
                    <a:p>
                      <a:pPr marL="77724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НАИМЕНОВАНИЕ ПОКАЗАТЕЛЯ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РЕЗУЛЬТАТИВНОСТИ ДЕЯТЕЛЬНОСТИ ВУЗА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64770" algn="ctr"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ФАКТОР ВЛИЯНИЯ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</a:tr>
              <a:tr h="196102"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численность студентов, обучающихся по программам </a:t>
                      </a:r>
                      <a:r>
                        <a:rPr lang="ru-RU" sz="100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бакалавриата</a:t>
                      </a:r>
                      <a:r>
                        <a:rPr lang="ru-RU" sz="1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специалитета</a:t>
                      </a:r>
                      <a:r>
                        <a:rPr lang="ru-RU" sz="1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магистратуры по очной форме обучения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 marR="64770" algn="ctr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Косвенный: повышение роли университета в нефтегазовой отрасли, повлияет</a:t>
                      </a:r>
                      <a:r>
                        <a:rPr lang="ru-RU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на оценку специалистов и бизнес сообщества при выборе первого места обучения и места повышения квалификации 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14"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Доходы вуза из всех источников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Дополнительный доход</a:t>
                      </a:r>
                      <a:r>
                        <a:rPr lang="ru-RU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от реализации технологии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14"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НИОКР в расчете на 1 НПР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Развитие</a:t>
                      </a:r>
                      <a:r>
                        <a:rPr lang="ru-RU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технологии «Криогенного бурения» сформирует ряд новых научных и практических задач, привязанных к реальным производственным задачам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65">
                <a:tc>
                  <a:txBody>
                    <a:bodyPr/>
                    <a:lstStyle/>
                    <a:p>
                      <a:pPr marL="5397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en-US" sz="1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Web of Science</a:t>
                      </a:r>
                      <a:r>
                        <a:rPr lang="ru-RU" sz="1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в расчете на 100 </a:t>
                      </a: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НПР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Написание статей по промежуточным и итоговым результатам научно-исследовательского проекта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84"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en-US" sz="1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Scopus</a:t>
                      </a:r>
                      <a:r>
                        <a:rPr lang="ru-RU" sz="100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в расчете на 100 НПР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Написание статей по промежуточным и итоговым результатам научно-исследовательского проекта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7"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выпускников, трудоустроившихся в течение календарного года в регионе, следующего за годом выпуска, в общей численности выпускников, обучавшихся по ОПОП 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Создание производственного предприятия организует рабочие места, где необходимо</a:t>
                      </a:r>
                      <a:r>
                        <a:rPr lang="ru-RU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установить квоты на прием выпускников вуза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70">
                <a:tc>
                  <a:txBody>
                    <a:bodyPr/>
                    <a:lstStyle/>
                    <a:p>
                      <a:pPr marL="5397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доходов от НИОКТР в интересах индустриальных партнеров региона в общей структуре внебюджетных источников </a:t>
                      </a: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финансирования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Предлагаем индустриальным партнерам стать инвесторами на стадиях опытно-промышленных</a:t>
                      </a:r>
                      <a:r>
                        <a:rPr lang="ru-RU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испытаний и на этапе организации собственного производственного подразделения с правом получения части прибыли от реализации услуг по сопровождению технологии</a:t>
                      </a:r>
                      <a:endParaRPr lang="ru-RU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04">
                <a:tc>
                  <a:txBody>
                    <a:bodyPr/>
                    <a:lstStyle/>
                    <a:p>
                      <a:pPr marL="66675">
                        <a:lnSpc>
                          <a:spcPts val="106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Национальный рейтинг университетов ИА</a:t>
                      </a: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«ИНТЕРФАКС»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64770" algn="ctr"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Повышение оценки деятельности университета в сферах «Исследования», «Инновации и Предпринимательство»</a:t>
                      </a:r>
                      <a:endParaRPr lang="ru-RU" sz="100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Тулубаев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Андрей Борисович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390-363, доб. 1317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tulubaevab@tyuiu.ru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965" y="743453"/>
            <a:ext cx="3356418" cy="196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335263" y="938145"/>
            <a:ext cx="6302429" cy="3967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900" b="1" dirty="0" smtClean="0">
                <a:solidFill>
                  <a:schemeClr val="tx2"/>
                </a:solidFill>
                <a:latin typeface="Arial" charset="0"/>
              </a:rPr>
              <a:t>1. Тема НИОКР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9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z="3400" b="1" dirty="0" smtClean="0">
                <a:solidFill>
                  <a:schemeClr val="tx2"/>
                </a:solidFill>
                <a:latin typeface="Arial" charset="0"/>
              </a:rPr>
              <a:t>- </a:t>
            </a:r>
            <a:r>
              <a:rPr lang="ru-RU" sz="34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Проект эффективности освоения </a:t>
            </a:r>
            <a:r>
              <a:rPr lang="ru-RU" sz="3400" b="1" dirty="0" smtClean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арктической </a:t>
            </a:r>
            <a:r>
              <a:rPr lang="ru-RU" sz="3400" b="1" dirty="0">
                <a:solidFill>
                  <a:schemeClr val="tx2"/>
                </a:solidFill>
                <a:latin typeface="Arial Narrow" pitchFamily="34" charset="0"/>
                <a:cs typeface="Arial" pitchFamily="34" charset="0"/>
              </a:rPr>
              <a:t>зоны РФ</a:t>
            </a:r>
            <a:endParaRPr lang="ru-RU" sz="3400" dirty="0">
              <a:solidFill>
                <a:schemeClr val="tx2"/>
              </a:solidFill>
              <a:latin typeface="Arial Narrow" pitchFamily="34" charset="0"/>
              <a:cs typeface="Arial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ru-RU" sz="3400" b="1" dirty="0" smtClean="0">
              <a:solidFill>
                <a:schemeClr val="tx2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900" b="1" dirty="0" smtClean="0">
                <a:solidFill>
                  <a:schemeClr val="tx2"/>
                </a:solidFill>
                <a:latin typeface="Arial" charset="0"/>
              </a:rPr>
              <a:t>2. Аннотация проекта </a:t>
            </a:r>
          </a:p>
          <a:p>
            <a:pPr marL="360363" indent="-360363">
              <a:lnSpc>
                <a:spcPct val="80000"/>
              </a:lnSpc>
              <a:buFont typeface="Arial" pitchFamily="34" charset="0"/>
              <a:buAutoNum type="arabicPeriod"/>
            </a:pPr>
            <a:endParaRPr lang="ru-RU" sz="2000" b="1" i="1" dirty="0" smtClean="0">
              <a:solidFill>
                <a:schemeClr val="tx2"/>
              </a:solidFill>
              <a:latin typeface="Arial" charset="0"/>
              <a:cs typeface="Arial" pitchFamily="34" charset="0"/>
            </a:endParaRPr>
          </a:p>
          <a:p>
            <a:pPr marL="360363" indent="-360363">
              <a:lnSpc>
                <a:spcPct val="80000"/>
              </a:lnSpc>
              <a:buFont typeface="Arial" pitchFamily="34" charset="0"/>
              <a:buAutoNum type="arabicPeriod"/>
            </a:pPr>
            <a:endParaRPr lang="ru-RU" sz="2000" b="1" i="1" dirty="0">
              <a:solidFill>
                <a:schemeClr val="tx2"/>
              </a:solidFill>
              <a:latin typeface="Arial" charset="0"/>
              <a:cs typeface="Arial" pitchFamily="34" charset="0"/>
            </a:endParaRPr>
          </a:p>
          <a:p>
            <a:pPr marL="360363" indent="-360363">
              <a:lnSpc>
                <a:spcPct val="80000"/>
              </a:lnSpc>
              <a:buFont typeface="Arial" pitchFamily="34" charset="0"/>
              <a:buAutoNum type="arabicPeriod"/>
            </a:pPr>
            <a:endParaRPr lang="ru-RU" sz="2000" b="1" i="1" dirty="0" smtClean="0">
              <a:solidFill>
                <a:schemeClr val="tx2"/>
              </a:solidFill>
              <a:latin typeface="Arial" charset="0"/>
              <a:cs typeface="Arial" pitchFamily="34" charset="0"/>
            </a:endParaRPr>
          </a:p>
          <a:p>
            <a:pPr marL="360363" indent="-360363">
              <a:lnSpc>
                <a:spcPct val="80000"/>
              </a:lnSpc>
              <a:buFont typeface="Arial" pitchFamily="34" charset="0"/>
              <a:buAutoNum type="arabicPeriod"/>
            </a:pPr>
            <a:endParaRPr lang="ru-RU" sz="2000" b="1" i="1" dirty="0">
              <a:solidFill>
                <a:schemeClr val="tx2"/>
              </a:solidFill>
              <a:latin typeface="Arial" charset="0"/>
              <a:cs typeface="Arial" pitchFamily="34" charset="0"/>
            </a:endParaRPr>
          </a:p>
          <a:p>
            <a:pPr marL="360363" indent="-360363">
              <a:lnSpc>
                <a:spcPct val="80000"/>
              </a:lnSpc>
              <a:buFont typeface="Arial" pitchFamily="34" charset="0"/>
              <a:buAutoNum type="arabicPeriod"/>
            </a:pPr>
            <a:endParaRPr lang="ru-RU" sz="2000" b="1" i="1" dirty="0" smtClean="0">
              <a:solidFill>
                <a:schemeClr val="tx2"/>
              </a:solidFill>
              <a:latin typeface="Arial" charset="0"/>
              <a:cs typeface="Arial" pitchFamily="34" charset="0"/>
            </a:endParaRPr>
          </a:p>
          <a:p>
            <a:pPr marL="360363" indent="-360363">
              <a:lnSpc>
                <a:spcPct val="80000"/>
              </a:lnSpc>
              <a:buFont typeface="Arial" pitchFamily="34" charset="0"/>
              <a:buAutoNum type="arabicPeriod"/>
            </a:pPr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solidFill>
                <a:srgbClr val="FF0000"/>
              </a:solidFill>
              <a:latin typeface="Arial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ru-RU" sz="2900" b="1" dirty="0" smtClean="0">
              <a:solidFill>
                <a:schemeClr val="tx2"/>
              </a:solidFill>
              <a:latin typeface="Arial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ru-RU" sz="2900" b="1" dirty="0" smtClean="0">
                <a:solidFill>
                  <a:schemeClr val="tx2"/>
                </a:solidFill>
                <a:latin typeface="Arial" charset="0"/>
              </a:rPr>
              <a:t>3. Общая продолжительность выполнения </a:t>
            </a:r>
            <a:r>
              <a:rPr lang="ru-RU" sz="2900" b="1" dirty="0">
                <a:solidFill>
                  <a:schemeClr val="tx2"/>
                </a:solidFill>
                <a:latin typeface="Arial" charset="0"/>
              </a:rPr>
              <a:t>НИОКР - 2,5 года.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Багетная рамка 4"/>
          <p:cNvSpPr/>
          <p:nvPr/>
        </p:nvSpPr>
        <p:spPr>
          <a:xfrm>
            <a:off x="283779" y="1772045"/>
            <a:ext cx="5092893" cy="897584"/>
          </a:xfrm>
          <a:prstGeom prst="bevel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Новый способ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бурения скважин: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Криогенное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бурение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283779" y="2877134"/>
            <a:ext cx="4035973" cy="1321118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Специальный синтетический агент в качестве промывочной жидкости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4453003" y="2877135"/>
            <a:ext cx="4369380" cy="1321118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70C0"/>
                </a:solidFill>
              </a:rPr>
              <a:t>Проведение промывки скважины при отрицательных температурах агента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50207" y="3988701"/>
            <a:ext cx="1885950" cy="4190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инновация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428" y="3988702"/>
            <a:ext cx="1885950" cy="4190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инновация</a:t>
            </a:r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5" y="1201529"/>
            <a:ext cx="1773482" cy="1252351"/>
          </a:xfrm>
          <a:prstGeom prst="rect">
            <a:avLst/>
          </a:prstGeom>
        </p:spPr>
      </p:pic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91373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927181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  <p:sp>
        <p:nvSpPr>
          <p:cNvPr id="7" name="TextBox 1"/>
          <p:cNvSpPr txBox="1"/>
          <p:nvPr/>
        </p:nvSpPr>
        <p:spPr>
          <a:xfrm>
            <a:off x="280626" y="958741"/>
            <a:ext cx="1604930" cy="514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Проблема устойчивости ствола скважины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2472328" y="953879"/>
            <a:ext cx="2124075" cy="247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/>
              <a:t>Обвалы горных пород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2491378" y="1306304"/>
            <a:ext cx="2124075" cy="247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/>
              <a:t>Осыпи стенок скважины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3018020" y="1644541"/>
            <a:ext cx="2124075" cy="247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Поглощения жидкости в пласты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3282872" y="1968391"/>
            <a:ext cx="2124075" cy="247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/>
              <a:t>Нефтегазоводопроявления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5846540" y="953879"/>
            <a:ext cx="3064130" cy="247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err="1"/>
              <a:t>Кавернообразования</a:t>
            </a:r>
            <a:endParaRPr lang="ru-RU" sz="1100" dirty="0"/>
          </a:p>
        </p:txBody>
      </p:sp>
      <p:sp>
        <p:nvSpPr>
          <p:cNvPr id="14" name="TextBox 15"/>
          <p:cNvSpPr txBox="1"/>
          <p:nvPr/>
        </p:nvSpPr>
        <p:spPr>
          <a:xfrm>
            <a:off x="5846541" y="1258679"/>
            <a:ext cx="3064129" cy="247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Неудовлетворительное </a:t>
            </a:r>
            <a:r>
              <a:rPr lang="ru-RU" sz="1100" dirty="0"/>
              <a:t>качество крепления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5846541" y="1892191"/>
            <a:ext cx="3064129" cy="3524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Дополнительные восстановительные </a:t>
            </a:r>
            <a:r>
              <a:rPr lang="ru-RU" sz="1100" dirty="0"/>
              <a:t>работы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280627" y="2399121"/>
            <a:ext cx="8630043" cy="272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FF0000"/>
                </a:solidFill>
              </a:rPr>
              <a:t>Физико-химические процессы взаимодействия промывочной жидкости с горной породой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280626" y="2796573"/>
            <a:ext cx="2096814" cy="223578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Различные</a:t>
            </a:r>
            <a:r>
              <a:rPr lang="ru-RU" sz="1100" baseline="0" dirty="0" smtClean="0"/>
              <a:t> </a:t>
            </a:r>
            <a:r>
              <a:rPr lang="ru-RU" sz="1100" baseline="0" dirty="0"/>
              <a:t>типы водных растворов:</a:t>
            </a:r>
          </a:p>
          <a:p>
            <a:r>
              <a:rPr lang="ru-RU" sz="1100" baseline="0" dirty="0"/>
              <a:t>- </a:t>
            </a:r>
            <a:r>
              <a:rPr lang="ru-RU" sz="1100" baseline="0" dirty="0" err="1"/>
              <a:t>полимерглинистые</a:t>
            </a:r>
            <a:endParaRPr lang="ru-RU" sz="1100" baseline="0" dirty="0"/>
          </a:p>
          <a:p>
            <a:r>
              <a:rPr lang="ru-RU" sz="1100" baseline="0" dirty="0"/>
              <a:t>- ингибирующие</a:t>
            </a:r>
          </a:p>
          <a:p>
            <a:r>
              <a:rPr lang="ru-RU" sz="1100" baseline="0" dirty="0"/>
              <a:t>- </a:t>
            </a:r>
            <a:r>
              <a:rPr lang="ru-RU" sz="1100" baseline="0" dirty="0" err="1"/>
              <a:t>недиспергирующие</a:t>
            </a:r>
            <a:endParaRPr lang="ru-RU" sz="1100" baseline="0" dirty="0"/>
          </a:p>
          <a:p>
            <a:r>
              <a:rPr lang="ru-RU" sz="1100" baseline="0" dirty="0"/>
              <a:t>- растворы с минимальной фильтрацией</a:t>
            </a:r>
          </a:p>
          <a:p>
            <a:r>
              <a:rPr lang="ru-RU" sz="1100" baseline="0" dirty="0"/>
              <a:t>- с конденсированной  </a:t>
            </a:r>
            <a:r>
              <a:rPr lang="ru-RU" sz="1100" baseline="0" dirty="0" err="1"/>
              <a:t>тв.фазой</a:t>
            </a:r>
            <a:endParaRPr lang="ru-RU" sz="1100" baseline="0" dirty="0"/>
          </a:p>
          <a:p>
            <a:r>
              <a:rPr lang="ru-RU" sz="1100" baseline="0" dirty="0"/>
              <a:t>- </a:t>
            </a:r>
            <a:r>
              <a:rPr lang="ru-RU" sz="1100" baseline="0" dirty="0" err="1"/>
              <a:t>безглинистые</a:t>
            </a:r>
            <a:endParaRPr lang="ru-RU" sz="1100" baseline="0" dirty="0"/>
          </a:p>
          <a:p>
            <a:r>
              <a:rPr lang="ru-RU" sz="1100" baseline="0" dirty="0"/>
              <a:t>- с низкой реологией</a:t>
            </a:r>
          </a:p>
          <a:p>
            <a:r>
              <a:rPr lang="ru-RU" sz="1100" baseline="0" dirty="0"/>
              <a:t>- биополимерные</a:t>
            </a:r>
          </a:p>
          <a:p>
            <a:r>
              <a:rPr lang="ru-RU" sz="1100" baseline="0" dirty="0"/>
              <a:t>и др</a:t>
            </a:r>
            <a:r>
              <a:rPr lang="ru-RU" sz="1100" baseline="0" dirty="0" smtClean="0"/>
              <a:t>.</a:t>
            </a:r>
            <a:endParaRPr lang="ru-RU" sz="1100" baseline="0" dirty="0"/>
          </a:p>
          <a:p>
            <a:pPr algn="ctr"/>
            <a:endParaRPr lang="ru-RU" sz="1100" dirty="0"/>
          </a:p>
        </p:txBody>
      </p:sp>
      <p:sp>
        <p:nvSpPr>
          <p:cNvPr id="18" name="TextBox 21"/>
          <p:cNvSpPr txBox="1"/>
          <p:nvPr/>
        </p:nvSpPr>
        <p:spPr>
          <a:xfrm>
            <a:off x="1754109" y="4275540"/>
            <a:ext cx="1480975" cy="70005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Регулирование гидратационных процессов в </a:t>
            </a:r>
            <a:r>
              <a:rPr lang="ru-RU" sz="1100" dirty="0" smtClean="0"/>
              <a:t>прискважинной</a:t>
            </a:r>
            <a:r>
              <a:rPr lang="ru-RU" sz="1100" baseline="0" dirty="0" smtClean="0"/>
              <a:t> </a:t>
            </a:r>
            <a:r>
              <a:rPr lang="ru-RU" sz="1100" baseline="0" dirty="0"/>
              <a:t>зоне</a:t>
            </a:r>
            <a:endParaRPr lang="ru-RU" sz="1100" dirty="0"/>
          </a:p>
        </p:txBody>
      </p:sp>
      <p:sp>
        <p:nvSpPr>
          <p:cNvPr id="19" name="TextBox 12"/>
          <p:cNvSpPr txBox="1"/>
          <p:nvPr/>
        </p:nvSpPr>
        <p:spPr>
          <a:xfrm>
            <a:off x="3534365" y="2796573"/>
            <a:ext cx="1769155" cy="155471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Растворы </a:t>
            </a:r>
            <a:r>
              <a:rPr lang="ru-RU" sz="1100" dirty="0"/>
              <a:t>на углеводородной</a:t>
            </a:r>
            <a:r>
              <a:rPr lang="ru-RU" sz="1100" baseline="0" dirty="0"/>
              <a:t> основе:</a:t>
            </a:r>
          </a:p>
          <a:p>
            <a:r>
              <a:rPr lang="ru-RU" sz="1100" baseline="0" dirty="0"/>
              <a:t>- эмульсионные </a:t>
            </a:r>
          </a:p>
          <a:p>
            <a:pPr marL="171450" indent="-171450">
              <a:buFontTx/>
              <a:buChar char="-"/>
            </a:pPr>
            <a:r>
              <a:rPr lang="ru-RU" sz="1100" baseline="0" dirty="0" smtClean="0"/>
              <a:t>на </a:t>
            </a:r>
            <a:r>
              <a:rPr lang="ru-RU" sz="1100" baseline="0" dirty="0"/>
              <a:t>основе нефти, </a:t>
            </a:r>
            <a:endParaRPr lang="ru-RU" sz="1100" baseline="0" dirty="0" smtClean="0"/>
          </a:p>
          <a:p>
            <a:pPr marL="171450" indent="-171450">
              <a:buFontTx/>
              <a:buChar char="-"/>
            </a:pPr>
            <a:r>
              <a:rPr lang="ru-RU" sz="1100" baseline="0" dirty="0" smtClean="0"/>
              <a:t>дизельного топлива, </a:t>
            </a:r>
          </a:p>
          <a:p>
            <a:pPr marL="171450" indent="-171450">
              <a:buFontTx/>
              <a:buChar char="-"/>
            </a:pPr>
            <a:r>
              <a:rPr lang="ru-RU" sz="1100" baseline="0" dirty="0" err="1" smtClean="0"/>
              <a:t>газоконденсата</a:t>
            </a:r>
            <a:r>
              <a:rPr lang="ru-RU" sz="1100" baseline="0" dirty="0"/>
              <a:t>, </a:t>
            </a:r>
            <a:endParaRPr lang="ru-RU" sz="1100" baseline="0" dirty="0" smtClean="0"/>
          </a:p>
          <a:p>
            <a:pPr marL="171450" indent="-171450">
              <a:buFontTx/>
              <a:buChar char="-"/>
            </a:pPr>
            <a:r>
              <a:rPr lang="ru-RU" sz="1100" baseline="0" dirty="0" smtClean="0"/>
              <a:t>минерального </a:t>
            </a:r>
            <a:r>
              <a:rPr lang="ru-RU" sz="1100" baseline="0" dirty="0"/>
              <a:t>масла</a:t>
            </a:r>
          </a:p>
          <a:p>
            <a:r>
              <a:rPr lang="ru-RU" sz="1100" baseline="0" dirty="0"/>
              <a:t>и др</a:t>
            </a:r>
            <a:r>
              <a:rPr lang="ru-RU" sz="1100" baseline="0" dirty="0" smtClean="0"/>
              <a:t>.</a:t>
            </a:r>
            <a:endParaRPr lang="ru-RU" sz="1100" baseline="0" dirty="0"/>
          </a:p>
          <a:p>
            <a:pPr algn="ctr"/>
            <a:endParaRPr lang="ru-RU" sz="1100" dirty="0"/>
          </a:p>
        </p:txBody>
      </p:sp>
      <p:sp>
        <p:nvSpPr>
          <p:cNvPr id="21" name="TextBox 22"/>
          <p:cNvSpPr txBox="1"/>
          <p:nvPr/>
        </p:nvSpPr>
        <p:spPr>
          <a:xfrm>
            <a:off x="4080057" y="4036363"/>
            <a:ext cx="2434255" cy="5619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Сложность </a:t>
            </a:r>
            <a:r>
              <a:rPr lang="ru-RU" sz="1100" dirty="0"/>
              <a:t>регулирования свойств, экологическая и пожарная </a:t>
            </a:r>
            <a:r>
              <a:rPr lang="ru-RU" sz="1100" dirty="0" smtClean="0"/>
              <a:t>опасность, высокая стоимость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0" y="2796573"/>
            <a:ext cx="1628775" cy="37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14"/>
          <p:cNvSpPr txBox="1"/>
          <p:nvPr/>
        </p:nvSpPr>
        <p:spPr>
          <a:xfrm>
            <a:off x="6583680" y="3202798"/>
            <a:ext cx="2326990" cy="91515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/>
              <a:t>Компания </a:t>
            </a:r>
            <a:r>
              <a:rPr lang="en-US" sz="1100"/>
              <a:t>MI-Swaco</a:t>
            </a:r>
            <a:r>
              <a:rPr lang="en-US" sz="1100" baseline="0"/>
              <a:t> </a:t>
            </a:r>
            <a:r>
              <a:rPr lang="ru-RU" sz="1100" baseline="0"/>
              <a:t>предлагает:</a:t>
            </a:r>
          </a:p>
          <a:p>
            <a:pPr algn="ctr"/>
            <a:r>
              <a:rPr lang="ru-RU" sz="1100" baseline="0"/>
              <a:t>- 10 водных систем, </a:t>
            </a:r>
          </a:p>
          <a:p>
            <a:pPr algn="ctr"/>
            <a:r>
              <a:rPr lang="ru-RU" sz="1100" baseline="0"/>
              <a:t>- 6 на углеводородной основе, </a:t>
            </a:r>
          </a:p>
          <a:p>
            <a:pPr algn="ctr"/>
            <a:r>
              <a:rPr lang="ru-RU" sz="1100" baseline="0"/>
              <a:t>- 2 на синтетической основе</a:t>
            </a:r>
            <a:endParaRPr lang="ru-RU" sz="1100"/>
          </a:p>
        </p:txBody>
      </p:sp>
      <p:sp>
        <p:nvSpPr>
          <p:cNvPr id="24" name="TextBox 1"/>
          <p:cNvSpPr txBox="1"/>
          <p:nvPr/>
        </p:nvSpPr>
        <p:spPr>
          <a:xfrm>
            <a:off x="4012823" y="4672901"/>
            <a:ext cx="4096959" cy="372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Проблемы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устойчивости ствола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скважины и качества строительства не решены в полной мере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6704" y="283964"/>
            <a:ext cx="491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Специальный синтетический агент </a:t>
            </a:r>
            <a:endParaRPr lang="ru-RU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73647"/>
              </p:ext>
            </p:extLst>
          </p:nvPr>
        </p:nvGraphicFramePr>
        <p:xfrm>
          <a:off x="5231892" y="854553"/>
          <a:ext cx="2874264" cy="2619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Изображение" r:id="rId3" imgW="0" imgH="0" progId="StaticMetafile">
                  <p:embed/>
                </p:oleObj>
              </mc:Choice>
              <mc:Fallback>
                <p:oleObj name="Изображение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892" y="854553"/>
                        <a:ext cx="2874264" cy="261901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 descr="https://upload.wikimedia.org/wikipedia/commons/thumb/e/e3/Ketone-displayed.png/800px-Ketone-displayed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15" y="979233"/>
            <a:ext cx="2946019" cy="21114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12064" y="3250984"/>
            <a:ext cx="3432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синтетическое органическое вещество</a:t>
            </a:r>
            <a:r>
              <a:rPr lang="ru-RU" sz="1400" dirty="0" smtClean="0"/>
              <a:t>, содержащее карбонильную группу связанную с углеродными группами (кетоны)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83024" y="34276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Фторкетон</a:t>
            </a:r>
            <a:r>
              <a:rPr lang="ru-RU" sz="1200" dirty="0" smtClean="0">
                <a:solidFill>
                  <a:srgbClr val="0070C0"/>
                </a:solidFill>
              </a:rPr>
              <a:t>: все </a:t>
            </a:r>
            <a:r>
              <a:rPr lang="ru-RU" sz="1200" dirty="0">
                <a:solidFill>
                  <a:srgbClr val="0070C0"/>
                </a:solidFill>
              </a:rPr>
              <a:t>атомы водорода заменены на прочно связанные с углеродной решеткой атомы фтора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89120" y="396734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В</a:t>
            </a:r>
            <a:r>
              <a:rPr lang="ru-RU" sz="1200" dirty="0" smtClean="0">
                <a:solidFill>
                  <a:srgbClr val="0070C0"/>
                </a:solidFill>
              </a:rPr>
              <a:t>ещество </a:t>
            </a:r>
            <a:r>
              <a:rPr lang="ru-RU" sz="1200" b="1" dirty="0" smtClean="0">
                <a:solidFill>
                  <a:srgbClr val="FF0000"/>
                </a:solidFill>
              </a:rPr>
              <a:t>инертное </a:t>
            </a:r>
            <a:r>
              <a:rPr lang="ru-RU" sz="1200" b="1" dirty="0">
                <a:solidFill>
                  <a:srgbClr val="FF0000"/>
                </a:solidFill>
              </a:rPr>
              <a:t>во взаимодействии с другими </a:t>
            </a:r>
            <a:r>
              <a:rPr lang="ru-RU" sz="1200" b="1" dirty="0" smtClean="0">
                <a:solidFill>
                  <a:srgbClr val="FF0000"/>
                </a:solidFill>
              </a:rPr>
              <a:t>молекулами</a:t>
            </a:r>
            <a:r>
              <a:rPr lang="ru-RU" sz="1200" dirty="0" smtClean="0">
                <a:solidFill>
                  <a:srgbClr val="0070C0"/>
                </a:solidFill>
              </a:rPr>
              <a:t>. Является </a:t>
            </a:r>
            <a:r>
              <a:rPr lang="ru-RU" sz="1200" dirty="0" smtClean="0">
                <a:solidFill>
                  <a:srgbClr val="FF0000"/>
                </a:solidFill>
              </a:rPr>
              <a:t>ингибитором </a:t>
            </a:r>
            <a:r>
              <a:rPr lang="ru-RU" sz="1200" dirty="0">
                <a:solidFill>
                  <a:srgbClr val="FF0000"/>
                </a:solidFill>
              </a:rPr>
              <a:t>тепловых реакций</a:t>
            </a:r>
            <a:r>
              <a:rPr lang="ru-RU" sz="1200" dirty="0" smtClean="0">
                <a:solidFill>
                  <a:srgbClr val="0070C0"/>
                </a:solidFill>
              </a:rPr>
              <a:t>. </a:t>
            </a:r>
            <a:r>
              <a:rPr lang="ru-RU" sz="1200" dirty="0" err="1" smtClean="0">
                <a:solidFill>
                  <a:srgbClr val="0070C0"/>
                </a:solidFill>
              </a:rPr>
              <a:t>Диэлектик</a:t>
            </a:r>
            <a:r>
              <a:rPr lang="ru-RU" sz="1200" dirty="0" smtClean="0">
                <a:solidFill>
                  <a:srgbClr val="0070C0"/>
                </a:solidFill>
              </a:rPr>
              <a:t> (е=2,3).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Температура кипения – 49,2  С </a:t>
            </a:r>
          </a:p>
          <a:p>
            <a:r>
              <a:rPr lang="ru-RU" sz="1200" dirty="0" smtClean="0">
                <a:solidFill>
                  <a:srgbClr val="0070C0"/>
                </a:solidFill>
              </a:rPr>
              <a:t>Температура замерзания – </a:t>
            </a:r>
            <a:r>
              <a:rPr lang="ru-RU" sz="1200" b="1" dirty="0" smtClean="0">
                <a:solidFill>
                  <a:srgbClr val="FF0000"/>
                </a:solidFill>
              </a:rPr>
              <a:t>минус 108 </a:t>
            </a:r>
            <a:r>
              <a:rPr lang="ru-RU" sz="1200" dirty="0" smtClean="0">
                <a:solidFill>
                  <a:srgbClr val="0070C0"/>
                </a:solidFill>
              </a:rPr>
              <a:t> С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5472" y="4284970"/>
            <a:ext cx="286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</a:rPr>
              <a:t>0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9456" y="4473946"/>
            <a:ext cx="286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70C0"/>
                </a:solidFill>
              </a:rPr>
              <a:t>0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8747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Ожидаемые результаты реализации проекта: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55968" y="298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0717" y="882871"/>
            <a:ext cx="8686228" cy="2774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Криогенное бурение скважин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717" y="1171887"/>
            <a:ext cx="8671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новой технологии 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позволит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предложить нефтегазодобывающим компаниям инновационное решение, позволяющее увеличить скорости строительства скважин, повысить качество вскрытия 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продуктивных пластов и качество крепления скважин обсадными колоннами. </a:t>
            </a:r>
            <a:endParaRPr lang="ru-RU" sz="12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6252" y="1925420"/>
            <a:ext cx="8686228" cy="3322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Предварительные эффекты от применения технологии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0716" y="2380519"/>
            <a:ext cx="2888243" cy="8190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Исключение проблемы </a:t>
            </a:r>
            <a:r>
              <a:rPr lang="ru-RU" sz="1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устойчивости </a:t>
            </a:r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ствола скважины в зоне распространения </a:t>
            </a:r>
            <a:r>
              <a:rPr lang="ru-RU" sz="11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многолетне</a:t>
            </a:r>
            <a:r>
              <a:rPr lang="ru-RU" sz="1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-мерзлых </a:t>
            </a:r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пород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717" y="3336000"/>
            <a:ext cx="2941283" cy="8945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Закрепление ствола скважины путем промерзания прискважинной части горных пород содержащих пластовые воды (минимизация осыпей и обвалов)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09682" y="2990633"/>
            <a:ext cx="2720336" cy="4399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Предотвращение </a:t>
            </a:r>
            <a:r>
              <a:rPr lang="ru-RU" sz="1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набухания </a:t>
            </a:r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глинистых пород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79376" y="3284512"/>
            <a:ext cx="2720338" cy="742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Предотвращение сужения ствола скважины вследствие отсутствия глинистой корки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86608" y="2379142"/>
            <a:ext cx="2720338" cy="820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Вскрытие </a:t>
            </a:r>
            <a:r>
              <a:rPr lang="ru-RU" sz="11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нефтегазосодержащих</a:t>
            </a:r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пластов </a:t>
            </a:r>
            <a:r>
              <a:rPr lang="ru-RU" sz="11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без отрицательного воздействия на </a:t>
            </a:r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фильтрационно-емкостные свойства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86609" y="4124262"/>
            <a:ext cx="2705872" cy="4792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1100" b="1" i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взрыво-пожаробезопасной</a:t>
            </a:r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технологии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09682" y="3550169"/>
            <a:ext cx="2720336" cy="5740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Предупреждение перетоков и проявлений пластовых вод по стволу скважины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09681" y="2379142"/>
            <a:ext cx="2720336" cy="5027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Предупреждение поглощений в коллектора содержащие пластовые воды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252" y="4257166"/>
            <a:ext cx="58237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собственного подразделения осуществляющего </a:t>
            </a:r>
            <a:r>
              <a:rPr lang="ru-RU" sz="10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полное сопровождение процесса строительства скважин по данной </a:t>
            </a:r>
            <a:r>
              <a:rPr lang="ru-RU" sz="1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технологии.</a:t>
            </a:r>
          </a:p>
          <a:p>
            <a:pPr algn="just"/>
            <a:r>
              <a:rPr lang="ru-RU" sz="1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Создание элемента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Инновационного пояса»  </a:t>
            </a:r>
            <a:r>
              <a:rPr lang="ru-RU" sz="1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(Программа </a:t>
            </a:r>
            <a:r>
              <a:rPr lang="ru-RU" sz="10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трансформации ТИУ по созданию и функционированию университета как центра инновационного и технологического развития Тюменской области на период 2017-2020 гг</a:t>
            </a:r>
            <a:r>
              <a:rPr lang="ru-RU" sz="1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1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урение с расширением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98.3293" end="1895.46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0875" y="778348"/>
            <a:ext cx="1560754" cy="4280924"/>
          </a:xfrm>
          <a:prstGeom prst="rect">
            <a:avLst/>
          </a:prstGeom>
        </p:spPr>
      </p:pic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Цель НИОКР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4" y="843559"/>
            <a:ext cx="6837624" cy="1068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Bef>
                <a:spcPts val="0"/>
              </a:spcBef>
              <a:buFontTx/>
              <a:buAutoNum type="arabicPeriod"/>
            </a:pPr>
            <a:r>
              <a:rPr lang="ru-RU" sz="1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Получить рецептуры с необходимыми технологическими свойствами промывочного агента.</a:t>
            </a:r>
          </a:p>
          <a:p>
            <a:pPr lvl="0" algn="just">
              <a:spcBef>
                <a:spcPts val="0"/>
              </a:spcBef>
              <a:buFontTx/>
              <a:buAutoNum type="arabicPeriod"/>
            </a:pPr>
            <a:r>
              <a:rPr lang="ru-RU" sz="1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Разработать и запатентовать технологию «Криогенного бурения скважин».</a:t>
            </a:r>
          </a:p>
          <a:p>
            <a:pPr lvl="0" algn="just">
              <a:spcBef>
                <a:spcPts val="0"/>
              </a:spcBef>
              <a:buFontTx/>
              <a:buAutoNum type="arabicPeriod"/>
            </a:pPr>
            <a:r>
              <a:rPr lang="ru-RU" sz="1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Выйти на рынок осуществления сервисных услуг в области строительства скважин</a:t>
            </a:r>
            <a:endParaRPr lang="ru-RU" sz="1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28600" y="1911626"/>
            <a:ext cx="7905135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Задачи: 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14513" y="2561577"/>
            <a:ext cx="68376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Tx/>
              <a:buAutoNum type="arabicPeriod"/>
            </a:pPr>
            <a:r>
              <a:rPr lang="ru-RU" sz="1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Провести лабораторные исследования свойств синтетических </a:t>
            </a:r>
            <a:r>
              <a:rPr lang="ru-RU" sz="1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веществ (кетонов</a:t>
            </a:r>
            <a:r>
              <a:rPr lang="ru-RU" sz="1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0" indent="-342900" algn="just">
              <a:buFontTx/>
              <a:buAutoNum type="arabicPeriod"/>
            </a:pPr>
            <a:r>
              <a:rPr lang="ru-RU" sz="1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Исследовать характер </a:t>
            </a:r>
            <a:r>
              <a:rPr lang="ru-RU" sz="1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взаимодействия кетонов </a:t>
            </a:r>
            <a:r>
              <a:rPr lang="ru-RU" sz="1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органическими и неорганическими веществами при различных внешних условиях</a:t>
            </a:r>
          </a:p>
          <a:p>
            <a:pPr marL="342900" lvl="0" indent="-342900" algn="just">
              <a:buFontTx/>
              <a:buAutoNum type="arabicPeriod"/>
            </a:pPr>
            <a:r>
              <a:rPr lang="ru-RU" sz="1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Исследовать и разработать процессы получения (синтеза) </a:t>
            </a:r>
            <a:r>
              <a:rPr lang="ru-RU" sz="1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кетонов</a:t>
            </a:r>
            <a:endParaRPr lang="ru-RU" sz="14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Tx/>
              <a:buAutoNum type="arabicPeriod"/>
            </a:pPr>
            <a:r>
              <a:rPr lang="ru-RU" sz="1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Исследовать патентную чистоту по предлагаемой технологии</a:t>
            </a:r>
          </a:p>
          <a:p>
            <a:pPr marL="342900" lvl="0" indent="-342900" algn="just">
              <a:buFontTx/>
              <a:buAutoNum type="arabicPeriod"/>
            </a:pPr>
            <a:r>
              <a:rPr lang="ru-RU" sz="14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Провести опытно-промышленные испытания в определенных геолого-технических условиях строительства скважин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6411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22591"/>
              </p:ext>
            </p:extLst>
          </p:nvPr>
        </p:nvGraphicFramePr>
        <p:xfrm>
          <a:off x="147484" y="1321588"/>
          <a:ext cx="8794717" cy="3386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980"/>
                <a:gridCol w="1787136"/>
                <a:gridCol w="834484"/>
                <a:gridCol w="920706"/>
                <a:gridCol w="2011680"/>
                <a:gridCol w="2005374"/>
                <a:gridCol w="769357"/>
              </a:tblGrid>
              <a:tr h="7493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Начало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дд.мм.гг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Окончание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Вид документа и результат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Сумма затрат,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4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Лабораторные исследования</a:t>
                      </a:r>
                      <a:endParaRPr lang="ru-RU" sz="14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01.01.2019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01.06.2021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Регламент, статьи ВАК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Scopus, Web of Science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105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Web</a:t>
                      </a:r>
                      <a:r>
                        <a:rPr lang="ru-RU" sz="105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5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of</a:t>
                      </a:r>
                      <a:r>
                        <a:rPr lang="ru-RU" sz="105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05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Science</a:t>
                      </a:r>
                      <a:r>
                        <a:rPr lang="ru-RU" sz="105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Scopus</a:t>
                      </a:r>
                      <a:r>
                        <a:rPr lang="ru-RU" sz="105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в расчете на 100 НПР</a:t>
                      </a:r>
                      <a:r>
                        <a:rPr lang="ru-RU" sz="1050" dirty="0" smtClean="0">
                          <a:effectLst/>
                          <a:highlight>
                            <a:srgbClr val="00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7 061 900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2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ru-RU" sz="14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Исследования и разработка процессов получения (синтеза) </a:t>
                      </a:r>
                      <a:r>
                        <a:rPr lang="ru-RU" sz="105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кетонов </a:t>
                      </a:r>
                      <a:r>
                        <a:rPr lang="ru-RU" sz="105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аналогов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01.01.2019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01.07.2021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Регламент, статьи ВАК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Scopus, Web of Science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13 354 500,2</a:t>
                      </a:r>
                      <a:endParaRPr lang="ru-RU" sz="105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2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4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Патентные </a:t>
                      </a:r>
                      <a:r>
                        <a:rPr lang="ru-RU" sz="105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01.01.2019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01.07.2021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Патенты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НИОКР в расчете на 1 НПР</a:t>
                      </a:r>
                      <a:r>
                        <a:rPr lang="ru-RU" sz="1000" dirty="0" smtClean="0">
                          <a:effectLst/>
                          <a:highlight>
                            <a:srgbClr val="00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highlight>
                            <a:srgbClr val="00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1 341 912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9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Подготовка к проведению опытно-промышленных испытаний на предприятиях – партнерах ТИУ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01.08.2020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01.07.2021</a:t>
                      </a:r>
                      <a:endParaRPr lang="ru-RU" sz="14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Договор на проведение опытно-промышленных испытаний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доходов от НИОКТР в интересах индустриальных партнеров региона в общей структуре внебюджетных источников финансирования</a:t>
                      </a:r>
                      <a:r>
                        <a:rPr lang="ru-RU" sz="1000" dirty="0">
                          <a:effectLst/>
                          <a:highlight>
                            <a:srgbClr val="00FF00"/>
                          </a:highligh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3 206 477,2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Объект 2"/>
          <p:cNvSpPr>
            <a:spLocks noGrp="1"/>
          </p:cNvSpPr>
          <p:nvPr/>
        </p:nvSpPr>
        <p:spPr>
          <a:xfrm>
            <a:off x="499970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48881" y="303331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78437"/>
              </p:ext>
            </p:extLst>
          </p:nvPr>
        </p:nvGraphicFramePr>
        <p:xfrm>
          <a:off x="582363" y="1042824"/>
          <a:ext cx="8214796" cy="3681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506"/>
                <a:gridCol w="1639614"/>
                <a:gridCol w="1652226"/>
                <a:gridCol w="750439"/>
                <a:gridCol w="1475652"/>
                <a:gridCol w="2396359"/>
              </a:tblGrid>
              <a:tr h="564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№ п/п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Ф.И.О. (полностью)*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Ученая степень и звание (при наличии)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Возраст**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Должность и место работы или учебы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latin typeface="Arial Narrow" pitchFamily="34" charset="0"/>
                        </a:rPr>
                        <a:t>Опыт и компетенции по тематике проекта</a:t>
                      </a:r>
                    </a:p>
                  </a:txBody>
                  <a:tcPr marL="47293" marR="49589" marT="0" marB="0" anchor="ctr"/>
                </a:tc>
              </a:tr>
              <a:tr h="568779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 err="1">
                          <a:effectLst/>
                          <a:latin typeface="Arial Narrow" pitchFamily="34" charset="0"/>
                        </a:rPr>
                        <a:t>Тулубаев</a:t>
                      </a: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 Андрей Борисович - Руководитель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Доцент имеющий ученую степень кандидата наук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40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Доцент кафедры 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НБ ТИУ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latin typeface="Arial Narrow" pitchFamily="34" charset="0"/>
                        </a:rPr>
                        <a:t>17 лет</a:t>
                      </a:r>
                    </a:p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latin typeface="Arial Narrow" pitchFamily="34" charset="0"/>
                        </a:rPr>
                        <a:t>(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Проектная </a:t>
                      </a:r>
                      <a:r>
                        <a:rPr lang="ru-RU" sz="1000" kern="120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и научно-исследовательская деятельность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, опыт работы в лабораториях буровых и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тампонажных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растворов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47293" marR="49589" marT="0" marB="0" anchor="ctr"/>
                </a:tc>
              </a:tr>
              <a:tr h="564537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2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Попова Жанна Сергеевна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36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Старший преподаватель кафедры 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НБ ТИУ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latin typeface="Arial Narrow" pitchFamily="34" charset="0"/>
                        </a:rPr>
                        <a:t>11 лет</a:t>
                      </a:r>
                    </a:p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 dirty="0" smtClean="0">
                          <a:latin typeface="Arial Narrow" pitchFamily="34" charset="0"/>
                        </a:rPr>
                        <a:t>(Опыт работы в лабораториях буровых и </a:t>
                      </a:r>
                      <a:r>
                        <a:rPr lang="ru-RU" sz="1000" dirty="0" err="1" smtClean="0">
                          <a:latin typeface="Arial Narrow" pitchFamily="34" charset="0"/>
                        </a:rPr>
                        <a:t>тампонажных</a:t>
                      </a:r>
                      <a:r>
                        <a:rPr lang="ru-RU" sz="1000" dirty="0" smtClean="0">
                          <a:latin typeface="Arial Narrow" pitchFamily="34" charset="0"/>
                        </a:rPr>
                        <a:t> растворов)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47293" marR="49589" marT="0" marB="0" anchor="ctr"/>
                </a:tc>
              </a:tr>
              <a:tr h="564537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3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Семененко Анастасия Федоровна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35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Ассистент кафедры 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НБ ТИУ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latin typeface="Arial Narrow" pitchFamily="34" charset="0"/>
                        </a:rPr>
                        <a:t>10 лет</a:t>
                      </a:r>
                    </a:p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 dirty="0" smtClean="0">
                          <a:latin typeface="Arial Narrow" pitchFamily="34" charset="0"/>
                        </a:rPr>
                        <a:t>(Опыт работы в лабораториях буровых и </a:t>
                      </a:r>
                      <a:r>
                        <a:rPr lang="ru-RU" sz="1000" dirty="0" err="1" smtClean="0">
                          <a:latin typeface="Arial Narrow" pitchFamily="34" charset="0"/>
                        </a:rPr>
                        <a:t>тампонажных</a:t>
                      </a:r>
                      <a:r>
                        <a:rPr lang="ru-RU" sz="1000" dirty="0" smtClean="0">
                          <a:latin typeface="Arial Narrow" pitchFamily="34" charset="0"/>
                        </a:rPr>
                        <a:t> растворов)</a:t>
                      </a:r>
                      <a:endParaRPr lang="ru-RU" sz="1000" dirty="0">
                        <a:latin typeface="Arial Narrow" pitchFamily="34" charset="0"/>
                      </a:endParaRPr>
                    </a:p>
                  </a:txBody>
                  <a:tcPr marL="47293" marR="49589" marT="0" marB="0" anchor="ctr"/>
                </a:tc>
              </a:tr>
              <a:tr h="940895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4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Котлова Людмила Ивановна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Доцент имеющий ученую степень кандидата наук и ученое звание доцент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latin typeface="Arial Narrow" pitchFamily="34" charset="0"/>
                        </a:rPr>
                        <a:t>58</a:t>
                      </a:r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Доцент 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кафедры </a:t>
                      </a:r>
                      <a:r>
                        <a:rPr lang="ru-RU" sz="1200" dirty="0" smtClean="0">
                          <a:latin typeface="Arial Narrow" pitchFamily="34" charset="0"/>
                        </a:rPr>
                        <a:t>ОФК ТИУ</a:t>
                      </a:r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latin typeface="Arial Narrow" pitchFamily="34" charset="0"/>
                        </a:rPr>
                        <a:t>15 лет</a:t>
                      </a:r>
                    </a:p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(Опыт работы в лабораториях органической и неорганической химии)</a:t>
                      </a:r>
                      <a:endParaRPr lang="ru-RU" sz="10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47293" marR="49589" marT="0" marB="0" anchor="ctr"/>
                </a:tc>
              </a:tr>
              <a:tr h="376358"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5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>
                          <a:effectLst/>
                          <a:latin typeface="Arial Narrow" pitchFamily="34" charset="0"/>
                        </a:rPr>
                        <a:t>Желев Александр</a:t>
                      </a:r>
                      <a:endParaRPr lang="ru-RU" sz="120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latin typeface="Arial Narrow" pitchFamily="34" charset="0"/>
                        </a:rPr>
                        <a:t>21</a:t>
                      </a:r>
                      <a:endParaRPr lang="ru-RU" sz="1200" dirty="0">
                        <a:latin typeface="Arial Narrow" pitchFamily="34" charset="0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effectLst/>
                          <a:latin typeface="Arial Narrow" pitchFamily="34" charset="0"/>
                        </a:rPr>
                        <a:t>Студент ТИУ, группа </a:t>
                      </a:r>
                      <a:r>
                        <a:rPr lang="ru-RU" sz="1200" dirty="0">
                          <a:effectLst/>
                          <a:latin typeface="Arial Narrow" pitchFamily="34" charset="0"/>
                        </a:rPr>
                        <a:t>БСб-16-1</a:t>
                      </a:r>
                      <a:endParaRPr lang="ru-RU" sz="1200" dirty="0">
                        <a:effectLst/>
                        <a:latin typeface="Arial Narrow" pitchFamily="34" charset="0"/>
                        <a:ea typeface="Times New Roman"/>
                      </a:endParaRPr>
                    </a:p>
                  </a:txBody>
                  <a:tcPr marL="47293" marR="49589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47293" marR="4958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lubaevab\Desktop\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98" y="982739"/>
            <a:ext cx="3252000" cy="21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0263"/>
            <a:ext cx="8229600" cy="4124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Arial Narrow" pitchFamily="34" charset="0"/>
              </a:rPr>
              <a:t>Объект исследования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Процессы </a:t>
            </a:r>
            <a:r>
              <a:rPr lang="ru-RU" sz="2800" dirty="0">
                <a:solidFill>
                  <a:schemeClr val="tx2"/>
                </a:solidFill>
                <a:latin typeface="Arial Narrow" pitchFamily="34" charset="0"/>
              </a:rPr>
              <a:t>физического, химического, термодинамического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взаимодействия промывочного агента со </a:t>
            </a:r>
            <a:r>
              <a:rPr lang="ru-RU" sz="2900" dirty="0" smtClean="0">
                <a:solidFill>
                  <a:schemeClr val="tx2"/>
                </a:solidFill>
                <a:latin typeface="Arial Narrow" pitchFamily="34" charset="0"/>
              </a:rPr>
              <a:t>стенками </a:t>
            </a:r>
            <a:r>
              <a:rPr lang="ru-RU" sz="2900" dirty="0">
                <a:solidFill>
                  <a:schemeClr val="tx2"/>
                </a:solidFill>
                <a:latin typeface="Arial Narrow" pitchFamily="34" charset="0"/>
              </a:rPr>
              <a:t>скважины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Arial Narrow" pitchFamily="34" charset="0"/>
              </a:rPr>
              <a:t>Предмет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rPr>
              <a:t>Синтез промывочного агента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rPr>
              <a:t>Технологические </a:t>
            </a:r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свойства промывочного агента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Бурение на отрицательных температурах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Arial Narrow" pitchFamily="34" charset="0"/>
              </a:rPr>
              <a:t>Гипотеза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tx2"/>
                </a:solidFill>
                <a:latin typeface="Arial Narrow" pitchFamily="34" charset="0"/>
              </a:rPr>
              <a:t>Разработка новой технологии бурения, которая позволит предотвратить осложнения при  строительстве скважин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rPr>
              <a:t>Повышение качества строительства скважины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9862</TotalTime>
  <Words>1713</Words>
  <Application>Microsoft Office PowerPoint</Application>
  <PresentationFormat>Экран (16:9)</PresentationFormat>
  <Paragraphs>319</Paragraphs>
  <Slides>19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шаблон ТИУ</vt:lpstr>
      <vt:lpstr>Изображение</vt:lpstr>
      <vt:lpstr>Презентация PowerPoint</vt:lpstr>
      <vt:lpstr>Общая информация</vt:lpstr>
      <vt:lpstr>Актуальность  проведения НИОКР и реализации проекта в целом </vt:lpstr>
      <vt:lpstr>Презентация PowerPoint</vt:lpstr>
      <vt:lpstr>Презентация PowerPoint</vt:lpstr>
      <vt:lpstr>Цель НИОКР  </vt:lpstr>
      <vt:lpstr>Календарный план  (дорожная карта) выполнения НИОКР </vt:lpstr>
      <vt:lpstr>Временный научный коллектив</vt:lpstr>
      <vt:lpstr>Презентация PowerPoint</vt:lpstr>
      <vt:lpstr>Презентация PowerPoint</vt:lpstr>
      <vt:lpstr>Ресурсная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Тулубаев Андрей Борисович</cp:lastModifiedBy>
  <cp:revision>776</cp:revision>
  <cp:lastPrinted>2018-09-27T14:43:18Z</cp:lastPrinted>
  <dcterms:created xsi:type="dcterms:W3CDTF">2016-12-17T11:57:02Z</dcterms:created>
  <dcterms:modified xsi:type="dcterms:W3CDTF">2018-10-04T11:58:50Z</dcterms:modified>
</cp:coreProperties>
</file>