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71" r:id="rId4"/>
    <p:sldId id="278" r:id="rId5"/>
    <p:sldId id="272" r:id="rId6"/>
    <p:sldId id="273" r:id="rId7"/>
    <p:sldId id="274" r:id="rId8"/>
    <p:sldId id="275" r:id="rId9"/>
    <p:sldId id="276" r:id="rId10"/>
    <p:sldId id="277" r:id="rId11"/>
    <p:sldId id="289" r:id="rId12"/>
    <p:sldId id="291" r:id="rId13"/>
    <p:sldId id="281" r:id="rId14"/>
    <p:sldId id="282" r:id="rId15"/>
    <p:sldId id="283" r:id="rId16"/>
    <p:sldId id="284" r:id="rId17"/>
    <p:sldId id="285" r:id="rId18"/>
    <p:sldId id="286" r:id="rId19"/>
    <p:sldId id="287" r:id="rId20"/>
    <p:sldId id="288" r:id="rId21"/>
    <p:sldId id="290" r:id="rId22"/>
    <p:sldId id="292"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8AA9"/>
    <a:srgbClr val="3694A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autoAdjust="0"/>
    <p:restoredTop sz="98171" autoAdjust="0"/>
  </p:normalViewPr>
  <p:slideViewPr>
    <p:cSldViewPr snapToGrid="0">
      <p:cViewPr>
        <p:scale>
          <a:sx n="70" d="100"/>
          <a:sy n="70" d="100"/>
        </p:scale>
        <p:origin x="-756" y="-162"/>
      </p:cViewPr>
      <p:guideLst>
        <p:guide orient="horz" pos="2054"/>
        <p:guide pos="277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84B2F9-8792-424C-86B1-A34D52DD1A5C}"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8B7489-17A4-9140-B0B2-0ABF8649DEFD}" type="slidenum">
              <a:rPr lang="en-US" smtClean="0"/>
              <a:pPr/>
              <a:t>‹#›</a:t>
            </a:fld>
            <a:endParaRPr lang="en-US"/>
          </a:p>
        </p:txBody>
      </p:sp>
    </p:spTree>
    <p:extLst>
      <p:ext uri="{BB962C8B-B14F-4D97-AF65-F5344CB8AC3E}">
        <p14:creationId xmlns="" xmlns:p14="http://schemas.microsoft.com/office/powerpoint/2010/main" val="146686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56D31-9DB4-4375-89A0-69D3E72834EE}" type="datetimeFigureOut">
              <a:rPr lang="ru-RU" smtClean="0"/>
              <a:pPr/>
              <a:t>17.10.2018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2B585-71D9-445C-8DE5-A1349D1EBA2E}" type="slidenum">
              <a:rPr lang="ru-RU" smtClean="0"/>
              <a:pPr/>
              <a:t>‹#›</a:t>
            </a:fld>
            <a:endParaRPr lang="ru-RU"/>
          </a:p>
        </p:txBody>
      </p:sp>
    </p:spTree>
    <p:extLst>
      <p:ext uri="{BB962C8B-B14F-4D97-AF65-F5344CB8AC3E}">
        <p14:creationId xmlns="" xmlns:p14="http://schemas.microsoft.com/office/powerpoint/2010/main" val="231975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p:spTree>
      <p:nvGrpSpPr>
        <p:cNvPr id="1" name=""/>
        <p:cNvGrpSpPr/>
        <p:nvPr/>
      </p:nvGrpSpPr>
      <p:grpSpPr>
        <a:xfrm>
          <a:off x="0" y="0"/>
          <a:ext cx="0" cy="0"/>
          <a:chOff x="0" y="0"/>
          <a:chExt cx="0" cy="0"/>
        </a:xfrm>
      </p:grpSpPr>
      <p:pic>
        <p:nvPicPr>
          <p:cNvPr id="7" name="Picture 6" descr="88.jp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80512" cy="6858000"/>
          </a:xfrm>
          <a:prstGeom prst="rect">
            <a:avLst/>
          </a:prstGeom>
        </p:spPr>
      </p:pic>
      <p:sp>
        <p:nvSpPr>
          <p:cNvPr id="8" name="Rectangle 7"/>
          <p:cNvSpPr/>
          <p:nvPr userDrawn="1"/>
        </p:nvSpPr>
        <p:spPr>
          <a:xfrm>
            <a:off x="3659331" y="6148102"/>
            <a:ext cx="1202360" cy="307777"/>
          </a:xfrm>
          <a:prstGeom prst="rect">
            <a:avLst/>
          </a:prstGeom>
        </p:spPr>
        <p:txBody>
          <a:bodyPr wrap="none">
            <a:spAutoFit/>
          </a:bodyPr>
          <a:lstStyle/>
          <a:p>
            <a:r>
              <a:rPr lang="sk-SK" sz="1400" dirty="0">
                <a:solidFill>
                  <a:schemeClr val="accent6">
                    <a:lumMod val="40000"/>
                    <a:lumOff val="60000"/>
                  </a:schemeClr>
                </a:solidFill>
                <a:latin typeface=""/>
                <a:cs typeface="FeSa Cond Pro Book"/>
              </a:rPr>
              <a:t>www.tyuiu.ru</a:t>
            </a:r>
            <a:endParaRPr lang="en-US" sz="1400" dirty="0">
              <a:solidFill>
                <a:schemeClr val="accent6">
                  <a:lumMod val="40000"/>
                  <a:lumOff val="60000"/>
                </a:schemeClr>
              </a:solidFill>
              <a:latin typeface=""/>
              <a:cs typeface="FeSa Cond Pro Book"/>
            </a:endParaRPr>
          </a:p>
        </p:txBody>
      </p:sp>
      <p:pic>
        <p:nvPicPr>
          <p:cNvPr id="10" name="Picture 9"/>
          <p:cNvPicPr>
            <a:picLocks noChangeAspect="1"/>
          </p:cNvPicPr>
          <p:nvPr userDrawn="1"/>
        </p:nvPicPr>
        <p:blipFill>
          <a:blip r:embed="rId3"/>
          <a:stretch>
            <a:fillRect/>
          </a:stretch>
        </p:blipFill>
        <p:spPr>
          <a:xfrm>
            <a:off x="3131840" y="1231631"/>
            <a:ext cx="3096344" cy="1693313"/>
          </a:xfrm>
          <a:prstGeom prst="rect">
            <a:avLst/>
          </a:prstGeom>
        </p:spPr>
      </p:pic>
      <p:sp>
        <p:nvSpPr>
          <p:cNvPr id="2" name="Title 1"/>
          <p:cNvSpPr>
            <a:spLocks noGrp="1"/>
          </p:cNvSpPr>
          <p:nvPr>
            <p:ph type="ctrTitle"/>
          </p:nvPr>
        </p:nvSpPr>
        <p:spPr>
          <a:xfrm>
            <a:off x="3649582" y="3322370"/>
            <a:ext cx="5082343" cy="2623261"/>
          </a:xfrm>
        </p:spPr>
        <p:txBody>
          <a:bodyPr>
            <a:normAutofit/>
          </a:bodyPr>
          <a:lstStyle>
            <a:lvl1pPr algn="l">
              <a:defRPr sz="3600">
                <a:solidFill>
                  <a:schemeClr val="accent6">
                    <a:lumMod val="20000"/>
                    <a:lumOff val="80000"/>
                  </a:schemeClr>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47798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пусто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98098" y="6510048"/>
            <a:ext cx="2067255" cy="265384"/>
          </a:xfrm>
          <a:prstGeom prst="rect">
            <a:avLst/>
          </a:prstGeom>
        </p:spPr>
        <p:txBody>
          <a:bodyPr/>
          <a:lstStyle/>
          <a:p>
            <a:fld id="{4E3914EA-46C1-784A-A817-F5D196E6F19C}" type="slidenum">
              <a:rPr lang="en-US" smtClean="0"/>
              <a:pPr/>
              <a:t>‹#›</a:t>
            </a:fld>
            <a:endParaRPr lang="en-US" dirty="0"/>
          </a:p>
        </p:txBody>
      </p:sp>
    </p:spTree>
    <p:extLst>
      <p:ext uri="{BB962C8B-B14F-4D97-AF65-F5344CB8AC3E}">
        <p14:creationId xmlns="" xmlns:p14="http://schemas.microsoft.com/office/powerpoint/2010/main" val="376059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11" name="Rounded Rectangle 10"/>
          <p:cNvSpPr/>
          <p:nvPr userDrawn="1"/>
        </p:nvSpPr>
        <p:spPr>
          <a:xfrm>
            <a:off x="4644008" y="1340768"/>
            <a:ext cx="3960440" cy="360040"/>
          </a:xfrm>
          <a:prstGeom prst="roundRect">
            <a:avLst>
              <a:gd name="adj" fmla="val 1491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userDrawn="1"/>
        </p:nvSpPr>
        <p:spPr>
          <a:xfrm>
            <a:off x="611560" y="1340768"/>
            <a:ext cx="3960440" cy="360040"/>
          </a:xfrm>
          <a:prstGeom prst="roundRect">
            <a:avLst>
              <a:gd name="adj" fmla="val 1491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11560" y="1340768"/>
            <a:ext cx="4031878" cy="5040560"/>
          </a:xfrm>
        </p:spPr>
        <p:txBody>
          <a:bodyPr/>
          <a:lstStyle>
            <a:lvl1pPr>
              <a:defRPr sz="1600" b="1" i="0" strike="noStrike" cap="all" baseline="0">
                <a:solidFill>
                  <a:schemeClr val="bg1"/>
                </a:solidFill>
                <a:latin typeface=""/>
              </a:defRPr>
            </a:lvl1pPr>
            <a:lvl2pPr>
              <a:defRPr sz="1800"/>
            </a:lvl2pPr>
            <a:lvl3pPr>
              <a:defRPr sz="1200" b="1" i="0" cap="all"/>
            </a:lvl3pPr>
            <a:lvl4pPr>
              <a:defRPr sz="1200" b="1" i="0" cap="all">
                <a:solidFill>
                  <a:schemeClr val="accent6">
                    <a:lumMod val="75000"/>
                  </a:schemeClr>
                </a:solidFill>
                <a:latin typeface=""/>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98098" y="6510048"/>
            <a:ext cx="2067255" cy="265384"/>
          </a:xfrm>
          <a:prstGeom prst="rect">
            <a:avLst/>
          </a:prstGeom>
        </p:spPr>
        <p:txBody>
          <a:bodyPr/>
          <a:lstStyle/>
          <a:p>
            <a:fld id="{4E3914EA-46C1-784A-A817-F5D196E6F19C}" type="slidenum">
              <a:rPr lang="en-US" smtClean="0"/>
              <a:pPr/>
              <a:t>‹#›</a:t>
            </a:fld>
            <a:endParaRPr lang="en-US"/>
          </a:p>
        </p:txBody>
      </p:sp>
      <p:sp>
        <p:nvSpPr>
          <p:cNvPr id="9" name="Content Placeholder 2"/>
          <p:cNvSpPr>
            <a:spLocks noGrp="1"/>
          </p:cNvSpPr>
          <p:nvPr>
            <p:ph sz="half" idx="13"/>
          </p:nvPr>
        </p:nvSpPr>
        <p:spPr>
          <a:xfrm>
            <a:off x="4644008" y="1340768"/>
            <a:ext cx="4032448" cy="5040560"/>
          </a:xfrm>
        </p:spPr>
        <p:txBody>
          <a:bodyPr/>
          <a:lstStyle>
            <a:lvl1pPr>
              <a:defRPr sz="1600" b="1" i="0" strike="noStrike" cap="all" baseline="0">
                <a:solidFill>
                  <a:schemeClr val="bg1"/>
                </a:solidFill>
                <a:latin typeface=""/>
              </a:defRPr>
            </a:lvl1pPr>
            <a:lvl2pPr>
              <a:defRPr sz="1800"/>
            </a:lvl2pPr>
            <a:lvl3pPr>
              <a:defRPr sz="1200" b="1" i="0" cap="all"/>
            </a:lvl3pPr>
            <a:lvl4pPr>
              <a:defRPr sz="1200" b="1" i="0" cap="all">
                <a:solidFill>
                  <a:schemeClr val="accent6">
                    <a:lumMod val="75000"/>
                  </a:schemeClr>
                </a:solidFill>
                <a:latin typeface=""/>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05334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карта">
    <p:spTree>
      <p:nvGrpSpPr>
        <p:cNvPr id="1" name=""/>
        <p:cNvGrpSpPr/>
        <p:nvPr/>
      </p:nvGrpSpPr>
      <p:grpSpPr>
        <a:xfrm>
          <a:off x="0" y="0"/>
          <a:ext cx="0" cy="0"/>
          <a:chOff x="0" y="0"/>
          <a:chExt cx="0" cy="0"/>
        </a:xfrm>
      </p:grpSpPr>
      <p:pic>
        <p:nvPicPr>
          <p:cNvPr id="4" name="Picture 3" descr="map_4000px_russia_with_crimea_and_sevastopol copy.pn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4042" t="-8053" r="-2031" b="-773"/>
          <a:stretch/>
        </p:blipFill>
        <p:spPr>
          <a:xfrm>
            <a:off x="899592" y="188640"/>
            <a:ext cx="7091511" cy="4153257"/>
          </a:xfrm>
          <a:prstGeom prst="rect">
            <a:avLst/>
          </a:prstGeom>
        </p:spPr>
      </p:pic>
      <p:sp>
        <p:nvSpPr>
          <p:cNvPr id="2" name="Title 1"/>
          <p:cNvSpPr>
            <a:spLocks noGrp="1"/>
          </p:cNvSpPr>
          <p:nvPr>
            <p:ph type="title"/>
          </p:nvPr>
        </p:nvSpPr>
        <p:spPr/>
        <p:txBody>
          <a:bodyPr/>
          <a:lstStyle/>
          <a:p>
            <a:r>
              <a:rPr lang="ru-RU" smtClean="0"/>
              <a:t>Click to edit Master title style</a:t>
            </a:r>
            <a:endParaRPr lang="en-US"/>
          </a:p>
        </p:txBody>
      </p:sp>
      <p:sp>
        <p:nvSpPr>
          <p:cNvPr id="3" name="Slide Number Placeholder 2"/>
          <p:cNvSpPr>
            <a:spLocks noGrp="1"/>
          </p:cNvSpPr>
          <p:nvPr>
            <p:ph type="sldNum" sz="quarter" idx="10"/>
          </p:nvPr>
        </p:nvSpPr>
        <p:spPr/>
        <p:txBody>
          <a:bodyPr/>
          <a:lstStyle/>
          <a:p>
            <a:fld id="{4BE390D4-FDB4-CC44-85FA-6AD83676FFD1}" type="slidenum">
              <a:rPr lang="en-US" smtClean="0"/>
              <a:pPr/>
              <a:t>‹#›</a:t>
            </a:fld>
            <a:endParaRPr lang="en-US"/>
          </a:p>
        </p:txBody>
      </p:sp>
      <p:sp>
        <p:nvSpPr>
          <p:cNvPr id="5" name="Rounded Rectangle 4"/>
          <p:cNvSpPr/>
          <p:nvPr userDrawn="1"/>
        </p:nvSpPr>
        <p:spPr>
          <a:xfrm>
            <a:off x="611560" y="4149080"/>
            <a:ext cx="7920880" cy="360040"/>
          </a:xfrm>
          <a:prstGeom prst="roundRect">
            <a:avLst>
              <a:gd name="adj" fmla="val 14912"/>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
          </p:nvPr>
        </p:nvSpPr>
        <p:spPr>
          <a:xfrm>
            <a:off x="611560" y="4149080"/>
            <a:ext cx="7920880" cy="2088232"/>
          </a:xfrm>
        </p:spPr>
        <p:txBody>
          <a:bodyPr/>
          <a:lstStyle>
            <a:lvl1pPr>
              <a:defRPr sz="1600" b="1" i="0" strike="noStrike" cap="all" baseline="0">
                <a:solidFill>
                  <a:schemeClr val="bg1"/>
                </a:solidFill>
                <a:latin typeface=""/>
              </a:defRPr>
            </a:lvl1pPr>
            <a:lvl2pPr>
              <a:defRPr sz="1800"/>
            </a:lvl2pPr>
            <a:lvl3pPr>
              <a:defRPr sz="1200" b="1" i="0" cap="all"/>
            </a:lvl3pPr>
            <a:lvl4pPr>
              <a:defRPr sz="1200" b="1" i="0" cap="all">
                <a:solidFill>
                  <a:schemeClr val="accent6">
                    <a:lumMod val="75000"/>
                  </a:schemeClr>
                </a:solidFill>
                <a:latin typeface=""/>
              </a:defRPr>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66374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457200" y="274638"/>
            <a:ext cx="8229600" cy="562074"/>
          </a:xfrm>
        </p:spPr>
        <p:txBody>
          <a:bodyPr/>
          <a:lstStyle/>
          <a:p>
            <a:r>
              <a:rPr lang="ru-RU" dirty="0" smtClean="0"/>
              <a:t>ОБРАЗЕЦ ЗАГОЛОВКА</a:t>
            </a:r>
            <a:endParaRPr lang="ru-RU" dirty="0"/>
          </a:p>
        </p:txBody>
      </p:sp>
      <p:sp>
        <p:nvSpPr>
          <p:cNvPr id="3" name="Номер слайда 6"/>
          <p:cNvSpPr>
            <a:spLocks noGrp="1"/>
          </p:cNvSpPr>
          <p:nvPr>
            <p:ph type="sldNum" sz="quarter" idx="4"/>
          </p:nvPr>
        </p:nvSpPr>
        <p:spPr>
          <a:xfrm>
            <a:off x="6614864" y="6492875"/>
            <a:ext cx="2133600" cy="365125"/>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Tree>
    <p:extLst>
      <p:ext uri="{BB962C8B-B14F-4D97-AF65-F5344CB8AC3E}">
        <p14:creationId xmlns="" xmlns:p14="http://schemas.microsoft.com/office/powerpoint/2010/main" val="176674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stretch>
            <a:fillRect/>
          </a:stretch>
        </p:blipFill>
        <p:spPr>
          <a:xfrm>
            <a:off x="0" y="0"/>
            <a:ext cx="9180512" cy="855615"/>
          </a:xfrm>
          <a:prstGeom prst="rect">
            <a:avLst/>
          </a:prstGeom>
        </p:spPr>
      </p:pic>
      <p:sp>
        <p:nvSpPr>
          <p:cNvPr id="2" name="Title Placeholder 1"/>
          <p:cNvSpPr>
            <a:spLocks noGrp="1"/>
          </p:cNvSpPr>
          <p:nvPr>
            <p:ph type="title"/>
          </p:nvPr>
        </p:nvSpPr>
        <p:spPr>
          <a:xfrm>
            <a:off x="558021" y="274638"/>
            <a:ext cx="6798869" cy="62971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21" y="1276354"/>
            <a:ext cx="8017536" cy="50541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222344.png"/>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0" y="6757367"/>
            <a:ext cx="9252520" cy="129535"/>
          </a:xfrm>
          <a:prstGeom prst="rect">
            <a:avLst/>
          </a:prstGeom>
        </p:spPr>
      </p:pic>
      <p:pic>
        <p:nvPicPr>
          <p:cNvPr id="9" name="Picture 8"/>
          <p:cNvPicPr>
            <a:picLocks noChangeAspect="1"/>
          </p:cNvPicPr>
          <p:nvPr userDrawn="1"/>
        </p:nvPicPr>
        <p:blipFill>
          <a:blip r:embed="rId9"/>
          <a:stretch>
            <a:fillRect/>
          </a:stretch>
        </p:blipFill>
        <p:spPr>
          <a:xfrm>
            <a:off x="7452320" y="188640"/>
            <a:ext cx="1053374" cy="576064"/>
          </a:xfrm>
          <a:prstGeom prst="rect">
            <a:avLst/>
          </a:prstGeom>
        </p:spPr>
      </p:pic>
      <p:sp>
        <p:nvSpPr>
          <p:cNvPr id="11" name="Slide Number Placeholder 10"/>
          <p:cNvSpPr>
            <a:spLocks noGrp="1"/>
          </p:cNvSpPr>
          <p:nvPr>
            <p:ph type="sldNum" sz="quarter" idx="4"/>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a:t>
            </a:fld>
            <a:endParaRPr lang="en-US"/>
          </a:p>
        </p:txBody>
      </p:sp>
    </p:spTree>
    <p:extLst>
      <p:ext uri="{BB962C8B-B14F-4D97-AF65-F5344CB8AC3E}">
        <p14:creationId xmlns="" xmlns:p14="http://schemas.microsoft.com/office/powerpoint/2010/main" val="415637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457200" rtl="0" eaLnBrk="1" latinLnBrk="0" hangingPunct="1">
        <a:spcBef>
          <a:spcPct val="0"/>
        </a:spcBef>
        <a:buNone/>
        <a:defRPr sz="2400" b="1" i="0" kern="1200" cap="all">
          <a:solidFill>
            <a:schemeClr val="accent4">
              <a:lumMod val="75000"/>
            </a:schemeClr>
          </a:solidFill>
          <a:latin typeface="+mj-lt"/>
          <a:ea typeface="+mj-ea"/>
          <a:cs typeface="+mj-cs"/>
        </a:defRPr>
      </a:lvl1pPr>
    </p:titleStyle>
    <p:bodyStyle>
      <a:lvl1pPr marL="0" indent="0" algn="l" defTabSz="457200" rtl="0" eaLnBrk="1" latinLnBrk="0" hangingPunct="1">
        <a:spcBef>
          <a:spcPct val="20000"/>
        </a:spcBef>
        <a:buFontTx/>
        <a:buNone/>
        <a:defRPr sz="1600" kern="1200">
          <a:solidFill>
            <a:schemeClr val="accent4">
              <a:lumMod val="75000"/>
            </a:schemeClr>
          </a:solidFill>
          <a:latin typeface="+mn-lt"/>
          <a:ea typeface="+mn-ea"/>
          <a:cs typeface="+mn-cs"/>
        </a:defRPr>
      </a:lvl1pPr>
      <a:lvl2pPr marL="457200" indent="0" algn="l" defTabSz="457200" rtl="0" eaLnBrk="1" latinLnBrk="0" hangingPunct="1">
        <a:spcBef>
          <a:spcPct val="20000"/>
        </a:spcBef>
        <a:buFontTx/>
        <a:buNone/>
        <a:defRPr sz="1600" kern="1200">
          <a:solidFill>
            <a:schemeClr val="accent4">
              <a:lumMod val="75000"/>
            </a:schemeClr>
          </a:solidFill>
          <a:latin typeface="+mn-lt"/>
          <a:ea typeface="+mn-ea"/>
          <a:cs typeface="+mn-cs"/>
        </a:defRPr>
      </a:lvl2pPr>
      <a:lvl3pPr marL="914400" indent="0" algn="l" defTabSz="457200" rtl="0" eaLnBrk="1" latinLnBrk="0" hangingPunct="1">
        <a:spcBef>
          <a:spcPct val="20000"/>
        </a:spcBef>
        <a:buFontTx/>
        <a:buNone/>
        <a:defRPr sz="1600" kern="1200">
          <a:solidFill>
            <a:schemeClr val="accent4">
              <a:lumMod val="75000"/>
            </a:schemeClr>
          </a:solidFill>
          <a:latin typeface="+mn-lt"/>
          <a:ea typeface="+mn-ea"/>
          <a:cs typeface="+mn-cs"/>
        </a:defRPr>
      </a:lvl3pPr>
      <a:lvl4pPr marL="1371600" indent="0" algn="l" defTabSz="457200" rtl="0" eaLnBrk="1" latinLnBrk="0" hangingPunct="1">
        <a:spcBef>
          <a:spcPct val="20000"/>
        </a:spcBef>
        <a:buFontTx/>
        <a:buNone/>
        <a:defRPr sz="1600" kern="1200">
          <a:solidFill>
            <a:schemeClr val="accent4">
              <a:lumMod val="75000"/>
            </a:schemeClr>
          </a:solidFill>
          <a:latin typeface="+mn-lt"/>
          <a:ea typeface="+mn-ea"/>
          <a:cs typeface="+mn-cs"/>
        </a:defRPr>
      </a:lvl4pPr>
      <a:lvl5pPr marL="1828800" indent="0" algn="l" defTabSz="457200" rtl="0" eaLnBrk="1" latinLnBrk="0" hangingPunct="1">
        <a:spcBef>
          <a:spcPct val="20000"/>
        </a:spcBef>
        <a:buFontTx/>
        <a:buNone/>
        <a:defRPr sz="16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8476" y="3322371"/>
            <a:ext cx="8129764" cy="2764530"/>
          </a:xfrm>
        </p:spPr>
        <p:txBody>
          <a:bodyPr>
            <a:normAutofit fontScale="90000"/>
          </a:bodyPr>
          <a:lstStyle/>
          <a:p>
            <a:r>
              <a:rPr lang="ru-RU" i="1" dirty="0"/>
              <a:t>Конкурс </a:t>
            </a:r>
            <a:r>
              <a:rPr lang="ru-RU" i="1" dirty="0" smtClean="0"/>
              <a:t> научных </a:t>
            </a:r>
            <a:r>
              <a:rPr lang="ru-RU" i="1" dirty="0"/>
              <a:t>и инновационных проектов </a:t>
            </a:r>
            <a:r>
              <a:rPr lang="ru-RU" i="1" dirty="0" smtClean="0"/>
              <a:t> для  временных  научных коллективов</a:t>
            </a:r>
            <a:br>
              <a:rPr lang="ru-RU" i="1" dirty="0" smtClean="0"/>
            </a:br>
            <a:r>
              <a:rPr lang="ru-RU" i="1" dirty="0"/>
              <a:t/>
            </a:r>
            <a:br>
              <a:rPr lang="ru-RU" i="1" dirty="0"/>
            </a:br>
            <a:r>
              <a:rPr lang="ru-RU" i="1" dirty="0" smtClean="0"/>
              <a:t>         </a:t>
            </a:r>
            <a:r>
              <a:rPr lang="ru-RU" sz="2000" b="0" i="1" dirty="0" smtClean="0"/>
              <a:t>Руководитель  проекта                                                 </a:t>
            </a:r>
            <a:r>
              <a:rPr lang="ru-RU" sz="2000" b="0" i="1" dirty="0" err="1" smtClean="0"/>
              <a:t>Зимакова</a:t>
            </a:r>
            <a:r>
              <a:rPr lang="ru-RU" sz="2000" b="0" i="1" dirty="0" smtClean="0"/>
              <a:t> Г.А.</a:t>
            </a:r>
            <a:endParaRPr lang="en-US" b="0" dirty="0"/>
          </a:p>
        </p:txBody>
      </p:sp>
    </p:spTree>
    <p:extLst>
      <p:ext uri="{BB962C8B-B14F-4D97-AF65-F5344CB8AC3E}">
        <p14:creationId xmlns="" xmlns:p14="http://schemas.microsoft.com/office/powerpoint/2010/main" val="191988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a:t>задачи </a:t>
            </a:r>
            <a:r>
              <a:rPr lang="ru-RU" dirty="0" smtClean="0"/>
              <a:t> НИОКР:</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10</a:t>
            </a:fld>
            <a:endParaRPr lang="en-US"/>
          </a:p>
        </p:txBody>
      </p:sp>
      <p:sp>
        <p:nvSpPr>
          <p:cNvPr id="2" name="Объект 1"/>
          <p:cNvSpPr>
            <a:spLocks noGrp="1"/>
          </p:cNvSpPr>
          <p:nvPr>
            <p:ph idx="1"/>
          </p:nvPr>
        </p:nvSpPr>
        <p:spPr>
          <a:xfrm>
            <a:off x="558021" y="957378"/>
            <a:ext cx="8330798" cy="5054108"/>
          </a:xfrm>
        </p:spPr>
        <p:txBody>
          <a:bodyPr>
            <a:noAutofit/>
          </a:bodyPr>
          <a:lstStyle/>
          <a:p>
            <a:pPr marL="342900" lvl="0" indent="-342900">
              <a:buFont typeface="+mj-lt"/>
              <a:buAutoNum type="arabicPeriod" startAt="6"/>
            </a:pPr>
            <a:r>
              <a:rPr lang="ru-RU" sz="2000" dirty="0"/>
              <a:t>Расширить объем геолого-разведочных работ по поиску маршалитовых и </a:t>
            </a:r>
            <a:r>
              <a:rPr lang="ru-RU" sz="2000" dirty="0" smtClean="0"/>
              <a:t>алевропелитовой </a:t>
            </a:r>
            <a:r>
              <a:rPr lang="ru-RU" sz="2000" dirty="0"/>
              <a:t>пород Уральского </a:t>
            </a:r>
            <a:r>
              <a:rPr lang="ru-RU" sz="2000" dirty="0" smtClean="0"/>
              <a:t>региона. </a:t>
            </a:r>
            <a:endParaRPr lang="ru-RU" sz="2000" dirty="0"/>
          </a:p>
          <a:p>
            <a:pPr marL="342900" lvl="0" indent="-342900">
              <a:buFont typeface="+mj-lt"/>
              <a:buAutoNum type="arabicPeriod" startAt="6"/>
            </a:pPr>
            <a:r>
              <a:rPr lang="ru-RU" sz="2000" dirty="0"/>
              <a:t>Теоретически обосновать и изучить на малых опытных партиях влияние ультрадисперсных материалов на процессы транспортабельности, уплотняемости смеси и создания цветовой палитры готового </a:t>
            </a:r>
            <a:r>
              <a:rPr lang="ru-RU" sz="2000" dirty="0" smtClean="0"/>
              <a:t>изделия.</a:t>
            </a:r>
            <a:endParaRPr lang="ru-RU" sz="2000" dirty="0"/>
          </a:p>
          <a:p>
            <a:pPr marL="342900" lvl="0" indent="-342900">
              <a:buFont typeface="+mj-lt"/>
              <a:buAutoNum type="arabicPeriod" startAt="6"/>
            </a:pPr>
            <a:r>
              <a:rPr lang="ru-RU" sz="2000" dirty="0"/>
              <a:t>Разработать технологические параметры производства, включая все процессы: гомогенизации смеси, формования изделий, поризации ячеистобетонной массы, резки массива и гидротермального </a:t>
            </a:r>
            <a:r>
              <a:rPr lang="ru-RU" sz="2000" dirty="0" smtClean="0"/>
              <a:t>твердения. </a:t>
            </a:r>
            <a:endParaRPr lang="ru-RU" sz="2000" dirty="0"/>
          </a:p>
          <a:p>
            <a:pPr marL="342900" lvl="0" indent="-342900">
              <a:buFont typeface="+mj-lt"/>
              <a:buAutoNum type="arabicPeriod" startAt="6"/>
            </a:pPr>
            <a:r>
              <a:rPr lang="ru-RU" sz="2000" dirty="0"/>
              <a:t>Произвести опытно-промышленные испытания и подтвердить технико-экономическую эффективность разработанных научных решений.</a:t>
            </a:r>
          </a:p>
          <a:p>
            <a:pPr marL="342900" indent="-342900">
              <a:buFont typeface="+mj-lt"/>
              <a:buAutoNum type="arabicPeriod" startAt="6"/>
            </a:pPr>
            <a:r>
              <a:rPr lang="ru-RU" sz="2000" dirty="0"/>
              <a:t>Подтвердить по  результатам испытаний опытной партии , что созданный по инновационному проекту силикатный кирпич характеризуется высокой долговечностью и другими эксплуатационно-техническими </a:t>
            </a:r>
            <a:r>
              <a:rPr lang="ru-RU" sz="2000" dirty="0" smtClean="0"/>
              <a:t>характеристиками.</a:t>
            </a:r>
            <a:endParaRPr lang="ru-RU" sz="4400" dirty="0"/>
          </a:p>
        </p:txBody>
      </p:sp>
    </p:spTree>
    <p:extLst>
      <p:ext uri="{BB962C8B-B14F-4D97-AF65-F5344CB8AC3E}">
        <p14:creationId xmlns="" xmlns:p14="http://schemas.microsoft.com/office/powerpoint/2010/main" val="22322947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t>План выполнения </a:t>
            </a:r>
            <a:r>
              <a:rPr lang="ru-RU" dirty="0" smtClean="0"/>
              <a:t>НИОКР:</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11</a:t>
            </a:fld>
            <a:endParaRPr lang="en-US"/>
          </a:p>
        </p:txBody>
      </p:sp>
      <p:graphicFrame>
        <p:nvGraphicFramePr>
          <p:cNvPr id="3" name="Объект 2"/>
          <p:cNvGraphicFramePr>
            <a:graphicFrameLocks noGrp="1"/>
          </p:cNvGraphicFramePr>
          <p:nvPr>
            <p:ph idx="1"/>
            <p:extLst>
              <p:ext uri="{D42A27DB-BD31-4B8C-83A1-F6EECF244321}">
                <p14:modId xmlns="" xmlns:p14="http://schemas.microsoft.com/office/powerpoint/2010/main" val="4045569924"/>
              </p:ext>
            </p:extLst>
          </p:nvPr>
        </p:nvGraphicFramePr>
        <p:xfrm>
          <a:off x="244547" y="1276350"/>
          <a:ext cx="8633639" cy="5303042"/>
        </p:xfrm>
        <a:graphic>
          <a:graphicData uri="http://schemas.openxmlformats.org/drawingml/2006/table">
            <a:tbl>
              <a:tblPr firstRow="1" firstCol="1" bandRow="1">
                <a:tableStyleId>{5C22544A-7EE6-4342-B048-85BDC9FD1C3A}</a:tableStyleId>
              </a:tblPr>
              <a:tblGrid>
                <a:gridCol w="404039"/>
                <a:gridCol w="2190307"/>
                <a:gridCol w="871870"/>
                <a:gridCol w="893135"/>
                <a:gridCol w="1222744"/>
                <a:gridCol w="2456121"/>
                <a:gridCol w="595423"/>
              </a:tblGrid>
              <a:tr h="446322">
                <a:tc>
                  <a:txBody>
                    <a:bodyPr/>
                    <a:lstStyle/>
                    <a:p>
                      <a:pPr algn="ctr"/>
                      <a:r>
                        <a:rPr lang="ru-RU" sz="1200" dirty="0">
                          <a:effectLst/>
                          <a:latin typeface="Times New Roman" panose="02020603050405020304" pitchFamily="18" charset="0"/>
                          <a:cs typeface="Times New Roman" panose="02020603050405020304" pitchFamily="18" charset="0"/>
                        </a:rPr>
                        <a:t>№ п/п</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Наименование этапа работ</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Начало</a:t>
                      </a:r>
                    </a:p>
                    <a:p>
                      <a:pPr algn="ctr">
                        <a:spcAft>
                          <a:spcPts val="0"/>
                        </a:spcAft>
                      </a:pPr>
                      <a:r>
                        <a:rPr lang="ru-RU" sz="1200" dirty="0">
                          <a:effectLst/>
                          <a:latin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cs typeface="Times New Roman" panose="02020603050405020304" pitchFamily="18" charset="0"/>
                        </a:rPr>
                        <a:t>дд.мм.гг</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Окончание</a:t>
                      </a:r>
                    </a:p>
                    <a:p>
                      <a:pPr algn="ctr">
                        <a:spcAft>
                          <a:spcPts val="0"/>
                        </a:spcAft>
                      </a:pPr>
                      <a:r>
                        <a:rPr lang="ru-RU" sz="1200" dirty="0">
                          <a:effectLst/>
                          <a:latin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cs typeface="Times New Roman" panose="02020603050405020304" pitchFamily="18" charset="0"/>
                        </a:rPr>
                        <a:t>дд.мм.гг</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Вид документа и результат</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Показатели ПРОУ, на которые оказывает влияние результат </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Сумма затрат, руб.</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r>
              <a:tr h="1651857">
                <a:tc rowSpan="2">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nSpc>
                          <a:spcPct val="95000"/>
                        </a:lnSpc>
                        <a:tabLst>
                          <a:tab pos="270510" algn="l"/>
                        </a:tabLst>
                      </a:pPr>
                      <a:r>
                        <a:rPr lang="ru-RU" sz="1200" dirty="0">
                          <a:effectLst/>
                          <a:latin typeface="Times New Roman" panose="02020603050405020304" pitchFamily="18" charset="0"/>
                          <a:cs typeface="Times New Roman" panose="02020603050405020304" pitchFamily="18" charset="0"/>
                        </a:rPr>
                        <a:t>1.1 Анализ современных российских и международных научно-практических решений по повышению эффективности производства и получение силикатных материалов с высокими эксплуатационно-техническими характеристиками</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10.01.2019</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01.04.2019</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заключенный договор с предприятием;</a:t>
                      </a:r>
                    </a:p>
                    <a:p>
                      <a:pPr algn="ctr">
                        <a:spcAft>
                          <a:spcPts val="0"/>
                        </a:spcAft>
                      </a:pPr>
                      <a:r>
                        <a:rPr lang="ru-RU" sz="1200" dirty="0">
                          <a:effectLst/>
                          <a:latin typeface="Times New Roman" panose="02020603050405020304" pitchFamily="18" charset="0"/>
                          <a:cs typeface="Times New Roman" panose="02020603050405020304" pitchFamily="18" charset="0"/>
                        </a:rPr>
                        <a:t>промежуточный отчет</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Объем НИОКР в расчете на 1 НПР;</a:t>
                      </a:r>
                    </a:p>
                    <a:p>
                      <a:pPr algn="ctr">
                        <a:spcAft>
                          <a:spcPts val="0"/>
                        </a:spcAft>
                      </a:pPr>
                      <a:r>
                        <a:rPr lang="ru-RU" sz="1200" dirty="0">
                          <a:effectLst/>
                          <a:latin typeface="Times New Roman" panose="02020603050405020304" pitchFamily="18" charset="0"/>
                          <a:cs typeface="Times New Roman" panose="02020603050405020304" pitchFamily="18" charset="0"/>
                        </a:rPr>
                        <a:t>Публикации, индексируемые в информационно-аналитической системе научного цитирования </a:t>
                      </a:r>
                      <a:r>
                        <a:rPr lang="ru-RU" sz="1200" dirty="0" err="1">
                          <a:effectLst/>
                          <a:latin typeface="Times New Roman" panose="02020603050405020304" pitchFamily="18" charset="0"/>
                          <a:cs typeface="Times New Roman" panose="02020603050405020304" pitchFamily="18" charset="0"/>
                        </a:rPr>
                        <a:t>Scopus</a:t>
                      </a:r>
                      <a:r>
                        <a:rPr lang="ru-RU" sz="1200" dirty="0">
                          <a:effectLst/>
                          <a:latin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cs typeface="Times New Roman" panose="02020603050405020304" pitchFamily="18" charset="0"/>
                        </a:rPr>
                        <a:t>Web</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of</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Science</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600 </a:t>
                      </a:r>
                      <a:r>
                        <a:rPr lang="ru-RU" sz="1200" dirty="0">
                          <a:effectLst/>
                          <a:latin typeface="Times New Roman" panose="02020603050405020304" pitchFamily="18" charset="0"/>
                          <a:cs typeface="Times New Roman" panose="02020603050405020304" pitchFamily="18" charset="0"/>
                        </a:rPr>
                        <a:t>тыс.</a:t>
                      </a:r>
                    </a:p>
                    <a:p>
                      <a:pPr algn="ctr">
                        <a:spcAft>
                          <a:spcPts val="0"/>
                        </a:spcAft>
                      </a:pPr>
                      <a:r>
                        <a:rPr lang="ru-RU" sz="1200" dirty="0">
                          <a:effectLst/>
                          <a:latin typeface="Times New Roman" panose="02020603050405020304" pitchFamily="18" charset="0"/>
                          <a:cs typeface="Times New Roman" panose="02020603050405020304" pitchFamily="18" charset="0"/>
                        </a:rPr>
                        <a:t> </a:t>
                      </a:r>
                    </a:p>
                    <a:p>
                      <a:pPr algn="ctr">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r>
              <a:tr h="992000">
                <a:tc vMerge="1">
                  <a:txBody>
                    <a:bodyPr/>
                    <a:lstStyle/>
                    <a:p>
                      <a:endParaRPr lang="ru-RU"/>
                    </a:p>
                  </a:txBody>
                  <a:tcPr/>
                </a:tc>
                <a:tc>
                  <a:txBody>
                    <a:bodyPr/>
                    <a:lstStyle/>
                    <a:p>
                      <a:pPr>
                        <a:lnSpc>
                          <a:spcPct val="95000"/>
                        </a:lnSpc>
                        <a:tabLst>
                          <a:tab pos="270510" algn="l"/>
                        </a:tabLst>
                      </a:pPr>
                      <a:r>
                        <a:rPr lang="ru-RU" sz="1200" dirty="0">
                          <a:effectLst/>
                          <a:latin typeface="Times New Roman" panose="02020603050405020304" pitchFamily="18" charset="0"/>
                          <a:cs typeface="Times New Roman" panose="02020603050405020304" pitchFamily="18" charset="0"/>
                        </a:rPr>
                        <a:t>1.2 Проведение геологоразведочных работ </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10.01.2019</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15.05.2019</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промежуточный отчет</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Объем НИОКР в расчете на 1 НПР; Публикации, индексируемые в информационно-аналитической системе научного цитирования </a:t>
                      </a:r>
                      <a:r>
                        <a:rPr lang="ru-RU" sz="1200" dirty="0" err="1">
                          <a:effectLst/>
                          <a:latin typeface="Times New Roman" panose="02020603050405020304" pitchFamily="18" charset="0"/>
                          <a:cs typeface="Times New Roman" panose="02020603050405020304" pitchFamily="18" charset="0"/>
                        </a:rPr>
                        <a:t>Scopus</a:t>
                      </a:r>
                      <a:r>
                        <a:rPr lang="ru-RU" sz="1200" dirty="0">
                          <a:effectLst/>
                          <a:latin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cs typeface="Times New Roman" panose="02020603050405020304" pitchFamily="18" charset="0"/>
                        </a:rPr>
                        <a:t>Web</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of</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Science</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300 тыс.</a:t>
                      </a:r>
                    </a:p>
                    <a:p>
                      <a:pPr algn="ctr">
                        <a:spcAft>
                          <a:spcPts val="0"/>
                        </a:spcAft>
                      </a:pP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r>
              <a:tr h="1013265">
                <a:tc rowSpan="2">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2</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nSpc>
                          <a:spcPct val="95000"/>
                        </a:lnSpc>
                        <a:tabLst>
                          <a:tab pos="270510" algn="l"/>
                        </a:tabLst>
                      </a:pPr>
                      <a:r>
                        <a:rPr lang="ru-RU" sz="1200" dirty="0">
                          <a:effectLst/>
                          <a:latin typeface="Times New Roman" panose="02020603050405020304" pitchFamily="18" charset="0"/>
                          <a:cs typeface="Times New Roman" panose="02020603050405020304" pitchFamily="18" charset="0"/>
                        </a:rPr>
                        <a:t>2.1 Изучение месторождений </a:t>
                      </a:r>
                      <a:r>
                        <a:rPr lang="ru-RU" sz="1200" dirty="0" err="1">
                          <a:effectLst/>
                          <a:latin typeface="Times New Roman" panose="02020603050405020304" pitchFamily="18" charset="0"/>
                          <a:cs typeface="Times New Roman" panose="02020603050405020304" pitchFamily="18" charset="0"/>
                        </a:rPr>
                        <a:t>маршалитовых</a:t>
                      </a:r>
                      <a:r>
                        <a:rPr lang="ru-RU" sz="1200" dirty="0">
                          <a:effectLst/>
                          <a:latin typeface="Times New Roman" panose="02020603050405020304" pitchFamily="18" charset="0"/>
                          <a:cs typeface="Times New Roman" panose="02020603050405020304" pitchFamily="18" charset="0"/>
                        </a:rPr>
                        <a:t> и </a:t>
                      </a:r>
                      <a:r>
                        <a:rPr lang="ru-RU" sz="1200" dirty="0" err="1">
                          <a:effectLst/>
                          <a:latin typeface="Times New Roman" panose="02020603050405020304" pitchFamily="18" charset="0"/>
                          <a:cs typeface="Times New Roman" panose="02020603050405020304" pitchFamily="18" charset="0"/>
                        </a:rPr>
                        <a:t>алевропелитовых</a:t>
                      </a:r>
                      <a:r>
                        <a:rPr lang="ru-RU" sz="1200" dirty="0">
                          <a:effectLst/>
                          <a:latin typeface="Times New Roman" panose="02020603050405020304" pitchFamily="18" charset="0"/>
                          <a:cs typeface="Times New Roman" panose="02020603050405020304" pitchFamily="18" charset="0"/>
                        </a:rPr>
                        <a:t> пород</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15.05.2019</a:t>
                      </a:r>
                      <a:endParaRPr lang="ru-RU" sz="120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01.09.2019</a:t>
                      </a:r>
                      <a:endParaRPr lang="ru-RU" sz="120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промежуточный отчет;</a:t>
                      </a:r>
                    </a:p>
                    <a:p>
                      <a:pPr algn="ctr">
                        <a:spcAft>
                          <a:spcPts val="0"/>
                        </a:spcAft>
                      </a:pPr>
                      <a:r>
                        <a:rPr lang="ru-RU" sz="1200" dirty="0">
                          <a:effectLst/>
                          <a:latin typeface="Times New Roman" panose="02020603050405020304" pitchFamily="18" charset="0"/>
                          <a:cs typeface="Times New Roman" panose="02020603050405020304" pitchFamily="18" charset="0"/>
                        </a:rPr>
                        <a:t>отчет о ресурсном потенциале</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Объем НИОКР в расчете на 1 НПР;</a:t>
                      </a:r>
                    </a:p>
                    <a:p>
                      <a:pPr algn="ctr">
                        <a:spcAft>
                          <a:spcPts val="0"/>
                        </a:spcAft>
                      </a:pPr>
                      <a:r>
                        <a:rPr lang="ru-RU" sz="1200" dirty="0">
                          <a:effectLst/>
                          <a:latin typeface="Times New Roman" panose="02020603050405020304" pitchFamily="18" charset="0"/>
                          <a:cs typeface="Times New Roman" panose="02020603050405020304" pitchFamily="18" charset="0"/>
                        </a:rPr>
                        <a:t>Публикации, индексируемые в информационно-аналитической системе научного цитирования </a:t>
                      </a:r>
                      <a:r>
                        <a:rPr lang="ru-RU" sz="1200" dirty="0" err="1">
                          <a:effectLst/>
                          <a:latin typeface="Times New Roman" panose="02020603050405020304" pitchFamily="18" charset="0"/>
                          <a:cs typeface="Times New Roman" panose="02020603050405020304" pitchFamily="18" charset="0"/>
                        </a:rPr>
                        <a:t>Scopus</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Web</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of</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Science</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600 тыс.</a:t>
                      </a:r>
                    </a:p>
                    <a:p>
                      <a:pPr algn="ctr">
                        <a:spcAft>
                          <a:spcPts val="0"/>
                        </a:spcAft>
                      </a:pP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r>
              <a:tr h="903767">
                <a:tc vMerge="1">
                  <a:txBody>
                    <a:bodyPr/>
                    <a:lstStyle/>
                    <a:p>
                      <a:endParaRPr lang="ru-RU"/>
                    </a:p>
                  </a:txBody>
                  <a:tcPr/>
                </a:tc>
                <a:tc>
                  <a:txBody>
                    <a:bodyPr/>
                    <a:lstStyle/>
                    <a:p>
                      <a:pPr>
                        <a:lnSpc>
                          <a:spcPct val="95000"/>
                        </a:lnSpc>
                        <a:tabLst>
                          <a:tab pos="270510" algn="l"/>
                        </a:tabLst>
                      </a:pPr>
                      <a:r>
                        <a:rPr lang="ru-RU" sz="1200">
                          <a:effectLst/>
                          <a:latin typeface="Times New Roman" panose="02020603050405020304" pitchFamily="18" charset="0"/>
                          <a:cs typeface="Times New Roman" panose="02020603050405020304" pitchFamily="18" charset="0"/>
                        </a:rPr>
                        <a:t>2.2 Исследование и выявление основных факторов управления процессами структурообразования и свойствами силикатных композитов</a:t>
                      </a:r>
                      <a:endParaRPr lang="ru-RU" sz="120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01.04.2019</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01.07.2019</a:t>
                      </a:r>
                      <a:endParaRPr lang="ru-RU" sz="120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заявка на патент;</a:t>
                      </a:r>
                    </a:p>
                    <a:p>
                      <a:pPr algn="ctr">
                        <a:spcAft>
                          <a:spcPts val="0"/>
                        </a:spcAft>
                      </a:pPr>
                      <a:r>
                        <a:rPr lang="ru-RU" sz="1200">
                          <a:effectLst/>
                          <a:latin typeface="Times New Roman" panose="02020603050405020304" pitchFamily="18" charset="0"/>
                          <a:cs typeface="Times New Roman" panose="02020603050405020304" pitchFamily="18" charset="0"/>
                        </a:rPr>
                        <a:t>протокол заседания технического совета на предприятии</a:t>
                      </a:r>
                      <a:endParaRPr lang="ru-RU" sz="120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Объем НИОКР в расчете на 1 НПР;</a:t>
                      </a:r>
                    </a:p>
                    <a:p>
                      <a:pPr algn="ctr">
                        <a:spcAft>
                          <a:spcPts val="0"/>
                        </a:spcAft>
                      </a:pPr>
                      <a:r>
                        <a:rPr lang="ru-RU" sz="1200" dirty="0">
                          <a:effectLst/>
                          <a:latin typeface="Times New Roman" panose="02020603050405020304" pitchFamily="18" charset="0"/>
                          <a:cs typeface="Times New Roman" panose="02020603050405020304" pitchFamily="18" charset="0"/>
                        </a:rPr>
                        <a:t>Публикации, индексируемые в информационно-аналитической системе научного цитирования </a:t>
                      </a:r>
                      <a:r>
                        <a:rPr lang="ru-RU" sz="1200" dirty="0" err="1">
                          <a:effectLst/>
                          <a:latin typeface="Times New Roman" panose="02020603050405020304" pitchFamily="18" charset="0"/>
                          <a:cs typeface="Times New Roman" panose="02020603050405020304" pitchFamily="18" charset="0"/>
                        </a:rPr>
                        <a:t>Scopus</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Web</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of</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Science</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3400 тыс.</a:t>
                      </a:r>
                    </a:p>
                    <a:p>
                      <a:pPr>
                        <a:spcAft>
                          <a:spcPts val="0"/>
                        </a:spcAft>
                      </a:pP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tc>
              </a:tr>
            </a:tbl>
          </a:graphicData>
        </a:graphic>
      </p:graphicFrame>
    </p:spTree>
    <p:extLst>
      <p:ext uri="{BB962C8B-B14F-4D97-AF65-F5344CB8AC3E}">
        <p14:creationId xmlns="" xmlns:p14="http://schemas.microsoft.com/office/powerpoint/2010/main" val="25545590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t>План выполнения </a:t>
            </a:r>
            <a:r>
              <a:rPr lang="ru-RU" dirty="0" smtClean="0"/>
              <a:t>НИОКР:</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12</a:t>
            </a:fld>
            <a:endParaRPr lang="en-US"/>
          </a:p>
        </p:txBody>
      </p:sp>
      <p:graphicFrame>
        <p:nvGraphicFramePr>
          <p:cNvPr id="3" name="Объект 2"/>
          <p:cNvGraphicFramePr>
            <a:graphicFrameLocks noGrp="1"/>
          </p:cNvGraphicFramePr>
          <p:nvPr>
            <p:ph idx="1"/>
            <p:extLst>
              <p:ext uri="{D42A27DB-BD31-4B8C-83A1-F6EECF244321}">
                <p14:modId xmlns="" xmlns:p14="http://schemas.microsoft.com/office/powerpoint/2010/main" val="1333627748"/>
              </p:ext>
            </p:extLst>
          </p:nvPr>
        </p:nvGraphicFramePr>
        <p:xfrm>
          <a:off x="244547" y="1276350"/>
          <a:ext cx="8633639" cy="4805740"/>
        </p:xfrm>
        <a:graphic>
          <a:graphicData uri="http://schemas.openxmlformats.org/drawingml/2006/table">
            <a:tbl>
              <a:tblPr firstRow="1" firstCol="1" bandRow="1">
                <a:tableStyleId>{5C22544A-7EE6-4342-B048-85BDC9FD1C3A}</a:tableStyleId>
              </a:tblPr>
              <a:tblGrid>
                <a:gridCol w="404039"/>
                <a:gridCol w="2222205"/>
                <a:gridCol w="914400"/>
                <a:gridCol w="914400"/>
                <a:gridCol w="1180214"/>
                <a:gridCol w="2360428"/>
                <a:gridCol w="637953"/>
              </a:tblGrid>
              <a:tr h="446322">
                <a:tc>
                  <a:txBody>
                    <a:bodyPr/>
                    <a:lstStyle/>
                    <a:p>
                      <a:pPr algn="ctr"/>
                      <a:r>
                        <a:rPr lang="ru-RU" sz="1200" dirty="0">
                          <a:effectLst/>
                          <a:latin typeface="Times New Roman" panose="02020603050405020304" pitchFamily="18" charset="0"/>
                          <a:cs typeface="Times New Roman" panose="02020603050405020304" pitchFamily="18" charset="0"/>
                        </a:rPr>
                        <a:t>№ п/п</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Наименование этапа работ</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Начало</a:t>
                      </a:r>
                    </a:p>
                    <a:p>
                      <a:pPr algn="ctr">
                        <a:spcAft>
                          <a:spcPts val="0"/>
                        </a:spcAft>
                      </a:pPr>
                      <a:r>
                        <a:rPr lang="ru-RU" sz="1200" dirty="0">
                          <a:effectLst/>
                          <a:latin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cs typeface="Times New Roman" panose="02020603050405020304" pitchFamily="18" charset="0"/>
                        </a:rPr>
                        <a:t>дд.мм.гг</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Окончание</a:t>
                      </a:r>
                    </a:p>
                    <a:p>
                      <a:pPr algn="ctr">
                        <a:spcAft>
                          <a:spcPts val="0"/>
                        </a:spcAft>
                      </a:pPr>
                      <a:r>
                        <a:rPr lang="ru-RU" sz="1200" dirty="0">
                          <a:effectLst/>
                          <a:latin typeface="Times New Roman" panose="02020603050405020304" pitchFamily="18" charset="0"/>
                          <a:cs typeface="Times New Roman" panose="02020603050405020304" pitchFamily="18" charset="0"/>
                        </a:rPr>
                        <a:t>(</a:t>
                      </a:r>
                      <a:r>
                        <a:rPr lang="ru-RU" sz="1200" dirty="0" err="1">
                          <a:effectLst/>
                          <a:latin typeface="Times New Roman" panose="02020603050405020304" pitchFamily="18" charset="0"/>
                          <a:cs typeface="Times New Roman" panose="02020603050405020304" pitchFamily="18" charset="0"/>
                        </a:rPr>
                        <a:t>дд.мм.гг</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Вид документа и результат</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Показатели ПРОУ, на которые оказывает влияние результат </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c>
                  <a:txBody>
                    <a:bodyPr/>
                    <a:lstStyle/>
                    <a:p>
                      <a:pPr algn="ctr"/>
                      <a:r>
                        <a:rPr lang="ru-RU" sz="1200" dirty="0">
                          <a:effectLst/>
                          <a:latin typeface="Times New Roman" panose="02020603050405020304" pitchFamily="18" charset="0"/>
                          <a:cs typeface="Times New Roman" panose="02020603050405020304" pitchFamily="18" charset="0"/>
                        </a:rPr>
                        <a:t>Сумма затрат, руб.</a:t>
                      </a:r>
                      <a:endParaRPr lang="ru-RU" sz="1200" dirty="0">
                        <a:effectLst/>
                        <a:latin typeface="Times New Roman" panose="02020603050405020304" pitchFamily="18" charset="0"/>
                        <a:ea typeface="Times New Roman"/>
                        <a:cs typeface="Times New Roman" panose="02020603050405020304" pitchFamily="18" charset="0"/>
                      </a:endParaRPr>
                    </a:p>
                  </a:txBody>
                  <a:tcPr marL="50211" marR="50211" marT="0" marB="0" anchor="ctr"/>
                </a:tc>
              </a:tr>
              <a:tr h="775979">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3</a:t>
                      </a:r>
                    </a:p>
                  </a:txBody>
                  <a:tcPr marL="68580" marR="68580" marT="0" marB="0"/>
                </a:tc>
                <a:tc>
                  <a:txBody>
                    <a:bodyPr/>
                    <a:lstStyle/>
                    <a:p>
                      <a:pPr>
                        <a:lnSpc>
                          <a:spcPct val="95000"/>
                        </a:lnSpc>
                        <a:tabLst>
                          <a:tab pos="270510" algn="l"/>
                        </a:tabLst>
                      </a:pPr>
                      <a:r>
                        <a:rPr lang="ru-RU" sz="1200" dirty="0">
                          <a:effectLst/>
                          <a:latin typeface="Times New Roman" panose="02020603050405020304" pitchFamily="18" charset="0"/>
                          <a:ea typeface="Times New Roman"/>
                          <a:cs typeface="Times New Roman" panose="02020603050405020304" pitchFamily="18" charset="0"/>
                        </a:rPr>
                        <a:t>Разработка технологических параметров производственного процесса для выпуска опытной партии изделии</a:t>
                      </a: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01.07.2019</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30.12.2019</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технологический регламент производства</a:t>
                      </a:r>
                    </a:p>
                  </a:txBody>
                  <a:tcPr marL="68580" marR="68580" marT="0" marB="0"/>
                </a:tc>
                <a:tc>
                  <a:txBody>
                    <a:bodyPr/>
                    <a:lstStyle/>
                    <a:p>
                      <a:pPr algn="ctr">
                        <a:spcAft>
                          <a:spcPts val="0"/>
                        </a:spcAft>
                      </a:pPr>
                      <a:r>
                        <a:rPr lang="ru-RU" sz="1200">
                          <a:effectLst/>
                          <a:latin typeface="Times New Roman" panose="02020603050405020304" pitchFamily="18" charset="0"/>
                          <a:ea typeface="Times New Roman"/>
                          <a:cs typeface="Times New Roman" panose="02020603050405020304" pitchFamily="18" charset="0"/>
                        </a:rPr>
                        <a:t>Объем НИОКР в расчете на 1 НПР; Доход от НИОКТР от индустриальных партнеров региона</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 </a:t>
                      </a:r>
                      <a:r>
                        <a:rPr lang="ru-RU" sz="1200" dirty="0" smtClean="0">
                          <a:effectLst/>
                          <a:latin typeface="Times New Roman" panose="02020603050405020304" pitchFamily="18" charset="0"/>
                          <a:ea typeface="Times New Roman"/>
                          <a:cs typeface="Times New Roman" panose="02020603050405020304" pitchFamily="18" charset="0"/>
                        </a:rPr>
                        <a:t>6400 тыс.</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52893">
                <a:tc>
                  <a:txBody>
                    <a:bodyPr/>
                    <a:lstStyle/>
                    <a:p>
                      <a:pPr algn="ctr">
                        <a:spcAft>
                          <a:spcPts val="0"/>
                        </a:spcAft>
                      </a:pPr>
                      <a:r>
                        <a:rPr lang="ru-RU" sz="1200">
                          <a:effectLst/>
                          <a:latin typeface="Times New Roman" panose="02020603050405020304" pitchFamily="18" charset="0"/>
                          <a:ea typeface="Times New Roman"/>
                          <a:cs typeface="Times New Roman" panose="02020603050405020304" pitchFamily="18" charset="0"/>
                        </a:rPr>
                        <a:t>4</a:t>
                      </a:r>
                    </a:p>
                  </a:txBody>
                  <a:tcPr marL="68580" marR="68580" marT="0" marB="0"/>
                </a:tc>
                <a:tc>
                  <a:txBody>
                    <a:bodyPr/>
                    <a:lstStyle/>
                    <a:p>
                      <a:pPr>
                        <a:lnSpc>
                          <a:spcPct val="95000"/>
                        </a:lnSpc>
                        <a:tabLst>
                          <a:tab pos="270510" algn="l"/>
                        </a:tabLst>
                      </a:pPr>
                      <a:r>
                        <a:rPr lang="ru-RU" sz="1200">
                          <a:effectLst/>
                          <a:latin typeface="Times New Roman" panose="02020603050405020304" pitchFamily="18" charset="0"/>
                          <a:ea typeface="Times New Roman"/>
                          <a:cs typeface="Times New Roman" panose="02020603050405020304" pitchFamily="18" charset="0"/>
                        </a:rPr>
                        <a:t>Разработка проектной документации на модернизацию производства</a:t>
                      </a: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10.01.2020</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01.04.2020</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проектная документация</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Объем НИОКР в расчете на 1 НПР; Доход от НИОКТР от индустриальных партнеров региона</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 </a:t>
                      </a:r>
                      <a:r>
                        <a:rPr lang="ru-RU" sz="1200" dirty="0" smtClean="0">
                          <a:effectLst/>
                          <a:latin typeface="Times New Roman" panose="02020603050405020304" pitchFamily="18" charset="0"/>
                          <a:ea typeface="Times New Roman"/>
                          <a:cs typeface="Times New Roman" panose="02020603050405020304" pitchFamily="18" charset="0"/>
                        </a:rPr>
                        <a:t>3500 тыс.</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931167">
                <a:tc>
                  <a:txBody>
                    <a:bodyPr/>
                    <a:lstStyle/>
                    <a:p>
                      <a:pPr algn="ctr">
                        <a:spcAft>
                          <a:spcPts val="0"/>
                        </a:spcAft>
                      </a:pPr>
                      <a:r>
                        <a:rPr lang="ru-RU" sz="1200">
                          <a:effectLst/>
                          <a:latin typeface="Times New Roman" panose="02020603050405020304" pitchFamily="18" charset="0"/>
                          <a:ea typeface="Times New Roman"/>
                          <a:cs typeface="Times New Roman" panose="02020603050405020304" pitchFamily="18" charset="0"/>
                        </a:rPr>
                        <a:t>5</a:t>
                      </a:r>
                    </a:p>
                  </a:txBody>
                  <a:tcPr marL="68580" marR="68580" marT="0" marB="0"/>
                </a:tc>
                <a:tc>
                  <a:txBody>
                    <a:bodyPr/>
                    <a:lstStyle/>
                    <a:p>
                      <a:pPr>
                        <a:lnSpc>
                          <a:spcPct val="95000"/>
                        </a:lnSpc>
                        <a:tabLst>
                          <a:tab pos="270510" algn="l"/>
                        </a:tabLst>
                      </a:pPr>
                      <a:r>
                        <a:rPr lang="ru-RU" sz="1200">
                          <a:effectLst/>
                          <a:latin typeface="Times New Roman" panose="02020603050405020304" pitchFamily="18" charset="0"/>
                          <a:ea typeface="Times New Roman"/>
                          <a:cs typeface="Times New Roman" panose="02020603050405020304" pitchFamily="18" charset="0"/>
                        </a:rPr>
                        <a:t>Опытно-промышленные испытания </a:t>
                      </a:r>
                    </a:p>
                  </a:txBody>
                  <a:tcPr marL="68580" marR="68580" marT="0" marB="0"/>
                </a:tc>
                <a:tc>
                  <a:txBody>
                    <a:bodyPr/>
                    <a:lstStyle/>
                    <a:p>
                      <a:pPr algn="ctr">
                        <a:spcAft>
                          <a:spcPts val="0"/>
                        </a:spcAft>
                      </a:pPr>
                      <a:r>
                        <a:rPr lang="ru-RU" sz="1200">
                          <a:solidFill>
                            <a:srgbClr val="000000"/>
                          </a:solidFill>
                          <a:effectLst/>
                          <a:latin typeface="Times New Roman" panose="02020603050405020304" pitchFamily="18" charset="0"/>
                          <a:ea typeface="Times New Roman"/>
                          <a:cs typeface="Times New Roman" panose="02020603050405020304" pitchFamily="18" charset="0"/>
                        </a:rPr>
                        <a:t>01.04.2020</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01.07.2020</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акт о проведении опытно-промышленных испытаниях</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Объем НИОКР в расчете на 1 НПР; Доход от НИОКТР от индустриальных партнеров региона</a:t>
                      </a:r>
                    </a:p>
                  </a:txBody>
                  <a:tcPr marL="68580" marR="68580" marT="0" marB="0"/>
                </a:tc>
                <a:tc>
                  <a:txBody>
                    <a:bodyPr/>
                    <a:lstStyle/>
                    <a:p>
                      <a:pPr algn="ctr">
                        <a:spcAft>
                          <a:spcPts val="0"/>
                        </a:spcAft>
                      </a:pPr>
                      <a:r>
                        <a:rPr lang="ru-RU" sz="1200" dirty="0" smtClean="0">
                          <a:effectLst/>
                          <a:latin typeface="Times New Roman" panose="02020603050405020304" pitchFamily="18" charset="0"/>
                          <a:ea typeface="Times New Roman"/>
                          <a:cs typeface="Times New Roman" panose="02020603050405020304" pitchFamily="18" charset="0"/>
                        </a:rPr>
                        <a:t>1200 тыс.</a:t>
                      </a:r>
                      <a:r>
                        <a:rPr lang="ru-RU" sz="1200" dirty="0">
                          <a:effectLst/>
                          <a:latin typeface="Times New Roman" panose="02020603050405020304" pitchFamily="18" charset="0"/>
                          <a:ea typeface="Times New Roman"/>
                          <a:cs typeface="Times New Roman" panose="02020603050405020304" pitchFamily="18" charset="0"/>
                        </a:rPr>
                        <a:t> </a:t>
                      </a:r>
                    </a:p>
                  </a:txBody>
                  <a:tcPr marL="68580" marR="68580" marT="0" marB="0"/>
                </a:tc>
              </a:tr>
              <a:tr h="814209">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6</a:t>
                      </a:r>
                    </a:p>
                  </a:txBody>
                  <a:tcPr marL="68580" marR="68580" marT="0" marB="0"/>
                </a:tc>
                <a:tc>
                  <a:txBody>
                    <a:bodyPr/>
                    <a:lstStyle/>
                    <a:p>
                      <a:pPr>
                        <a:lnSpc>
                          <a:spcPct val="95000"/>
                        </a:lnSpc>
                        <a:tabLst>
                          <a:tab pos="270510" algn="l"/>
                        </a:tabLst>
                      </a:pPr>
                      <a:r>
                        <a:rPr lang="ru-RU" sz="1200" dirty="0">
                          <a:effectLst/>
                          <a:latin typeface="Times New Roman" panose="02020603050405020304" pitchFamily="18" charset="0"/>
                          <a:ea typeface="Times New Roman"/>
                          <a:cs typeface="Times New Roman" panose="02020603050405020304" pitchFamily="18" charset="0"/>
                        </a:rPr>
                        <a:t>Комплексная оценка качества изготовленной продукции</a:t>
                      </a: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01.07.2020</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solidFill>
                            <a:srgbClr val="000000"/>
                          </a:solidFill>
                          <a:effectLst/>
                          <a:latin typeface="Times New Roman" panose="02020603050405020304" pitchFamily="18" charset="0"/>
                          <a:ea typeface="Times New Roman"/>
                          <a:cs typeface="Times New Roman" panose="02020603050405020304" pitchFamily="18" charset="0"/>
                        </a:rPr>
                        <a:t>01.09.2020</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заключение по показателям качества</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Объем НИОКР в расчете на 1 НПР; Доход от НИОКТР от индустриальных партнеров региона</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 </a:t>
                      </a:r>
                      <a:r>
                        <a:rPr lang="ru-RU" sz="1200" dirty="0" smtClean="0">
                          <a:effectLst/>
                          <a:latin typeface="Times New Roman" panose="02020603050405020304" pitchFamily="18" charset="0"/>
                          <a:ea typeface="Times New Roman"/>
                          <a:cs typeface="Times New Roman" panose="02020603050405020304" pitchFamily="18" charset="0"/>
                        </a:rPr>
                        <a:t>1100</a:t>
                      </a:r>
                    </a:p>
                    <a:p>
                      <a:pPr algn="ctr">
                        <a:spcAft>
                          <a:spcPts val="0"/>
                        </a:spcAft>
                      </a:pPr>
                      <a:r>
                        <a:rPr lang="ru-RU" sz="1200" dirty="0" smtClean="0">
                          <a:effectLst/>
                          <a:latin typeface="Times New Roman" panose="02020603050405020304" pitchFamily="18" charset="0"/>
                          <a:ea typeface="Times New Roman"/>
                          <a:cs typeface="Times New Roman" panose="02020603050405020304" pitchFamily="18" charset="0"/>
                        </a:rPr>
                        <a:t>тыс.</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004225">
                <a:tc>
                  <a:txBody>
                    <a:bodyPr/>
                    <a:lstStyle/>
                    <a:p>
                      <a:pPr algn="ctr">
                        <a:spcAft>
                          <a:spcPts val="0"/>
                        </a:spcAft>
                      </a:pPr>
                      <a:r>
                        <a:rPr lang="ru-RU" sz="1200">
                          <a:effectLst/>
                          <a:latin typeface="Times New Roman" panose="02020603050405020304" pitchFamily="18" charset="0"/>
                          <a:ea typeface="Times New Roman"/>
                          <a:cs typeface="Times New Roman" panose="02020603050405020304" pitchFamily="18" charset="0"/>
                        </a:rPr>
                        <a:t>7</a:t>
                      </a:r>
                    </a:p>
                  </a:txBody>
                  <a:tcPr marL="68580" marR="68580" marT="0" marB="0"/>
                </a:tc>
                <a:tc>
                  <a:txBody>
                    <a:bodyPr/>
                    <a:lstStyle/>
                    <a:p>
                      <a:pPr>
                        <a:lnSpc>
                          <a:spcPct val="95000"/>
                        </a:lnSpc>
                        <a:tabLst>
                          <a:tab pos="270510" algn="l"/>
                        </a:tabLst>
                      </a:pPr>
                      <a:r>
                        <a:rPr lang="ru-RU" sz="1200">
                          <a:effectLst/>
                          <a:latin typeface="Times New Roman" panose="02020603050405020304" pitchFamily="18" charset="0"/>
                          <a:ea typeface="Times New Roman"/>
                          <a:cs typeface="Times New Roman" panose="02020603050405020304" pitchFamily="18" charset="0"/>
                        </a:rPr>
                        <a:t>Технико-экономические расчеты и обоснование эффективности от внедрения разработанных решений</a:t>
                      </a:r>
                    </a:p>
                  </a:txBody>
                  <a:tcPr marL="68580" marR="68580" marT="0" marB="0"/>
                </a:tc>
                <a:tc>
                  <a:txBody>
                    <a:bodyPr/>
                    <a:lstStyle/>
                    <a:p>
                      <a:pPr algn="ctr">
                        <a:spcAft>
                          <a:spcPts val="0"/>
                        </a:spcAft>
                      </a:pPr>
                      <a:r>
                        <a:rPr lang="ru-RU" sz="1200">
                          <a:solidFill>
                            <a:srgbClr val="000000"/>
                          </a:solidFill>
                          <a:effectLst/>
                          <a:latin typeface="Times New Roman" panose="02020603050405020304" pitchFamily="18" charset="0"/>
                          <a:ea typeface="Times New Roman"/>
                          <a:cs typeface="Times New Roman" panose="02020603050405020304" pitchFamily="18" charset="0"/>
                        </a:rPr>
                        <a:t>01.09.2020</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a:solidFill>
                            <a:srgbClr val="000000"/>
                          </a:solidFill>
                          <a:effectLst/>
                          <a:latin typeface="Times New Roman" panose="02020603050405020304" pitchFamily="18" charset="0"/>
                          <a:ea typeface="Times New Roman"/>
                          <a:cs typeface="Times New Roman" panose="02020603050405020304" pitchFamily="18" charset="0"/>
                        </a:rPr>
                        <a:t>01.12.2020</a:t>
                      </a:r>
                      <a:endParaRPr lang="ru-RU" sz="1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ea typeface="Times New Roman"/>
                          <a:cs typeface="Times New Roman" panose="02020603050405020304" pitchFamily="18" charset="0"/>
                        </a:rPr>
                        <a:t>заявка на патент; итоговый отчет</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Объем НИОКР в расчете на 1 НПР; Доход от НИОКТР от индустриальных партнеров региона</a:t>
                      </a:r>
                    </a:p>
                  </a:txBody>
                  <a:tcPr marL="68580" marR="68580" marT="0" marB="0"/>
                </a:tc>
                <a:tc>
                  <a:txBody>
                    <a:bodyPr/>
                    <a:lstStyle/>
                    <a:p>
                      <a:pPr algn="ctr">
                        <a:spcAft>
                          <a:spcPts val="0"/>
                        </a:spcAft>
                      </a:pPr>
                      <a:r>
                        <a:rPr lang="ru-RU" sz="1200" dirty="0">
                          <a:effectLst/>
                          <a:latin typeface="Times New Roman" panose="02020603050405020304" pitchFamily="18" charset="0"/>
                          <a:ea typeface="Times New Roman"/>
                          <a:cs typeface="Times New Roman" panose="02020603050405020304" pitchFamily="18" charset="0"/>
                        </a:rPr>
                        <a:t> </a:t>
                      </a:r>
                      <a:r>
                        <a:rPr lang="ru-RU" sz="1200" dirty="0" smtClean="0">
                          <a:effectLst/>
                          <a:latin typeface="Times New Roman" panose="02020603050405020304" pitchFamily="18" charset="0"/>
                          <a:ea typeface="Times New Roman"/>
                          <a:cs typeface="Times New Roman" panose="02020603050405020304" pitchFamily="18" charset="0"/>
                        </a:rPr>
                        <a:t>900 тыс.</a:t>
                      </a:r>
                      <a:endParaRPr lang="ru-RU"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32756918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593" y="247477"/>
            <a:ext cx="6798869" cy="629714"/>
          </a:xfrm>
        </p:spPr>
        <p:txBody>
          <a:bodyPr>
            <a:normAutofit fontScale="90000"/>
          </a:bodyPr>
          <a:lstStyle/>
          <a:p>
            <a:r>
              <a:rPr lang="ru-RU" dirty="0"/>
              <a:t>Методологическая основа и методы исследования</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13</a:t>
            </a:fld>
            <a:endParaRPr lang="en-US"/>
          </a:p>
        </p:txBody>
      </p:sp>
      <p:sp>
        <p:nvSpPr>
          <p:cNvPr id="2" name="Объект 1"/>
          <p:cNvSpPr>
            <a:spLocks noGrp="1"/>
          </p:cNvSpPr>
          <p:nvPr>
            <p:ph idx="1"/>
          </p:nvPr>
        </p:nvSpPr>
        <p:spPr>
          <a:xfrm>
            <a:off x="253498" y="905162"/>
            <a:ext cx="8560893" cy="5054108"/>
          </a:xfrm>
        </p:spPr>
        <p:txBody>
          <a:bodyPr>
            <a:normAutofit fontScale="92500"/>
          </a:bodyPr>
          <a:lstStyle/>
          <a:p>
            <a:pPr indent="361950" algn="just"/>
            <a:r>
              <a:rPr lang="ru-RU" sz="2800" dirty="0"/>
              <a:t>В процессе исследований </a:t>
            </a:r>
            <a:r>
              <a:rPr lang="ru-RU" sz="2800" dirty="0" smtClean="0"/>
              <a:t>предусмотрено применение комплекса </a:t>
            </a:r>
            <a:r>
              <a:rPr lang="ru-RU" sz="2800" dirty="0"/>
              <a:t>взаимодополняющих физико-химических методов исследования состава, структуры и свойств </a:t>
            </a:r>
            <a:r>
              <a:rPr lang="ru-RU" sz="2800" dirty="0" smtClean="0"/>
              <a:t>силикатных </a:t>
            </a:r>
            <a:r>
              <a:rPr lang="ru-RU" sz="2800" dirty="0"/>
              <a:t>материалов: растровой сканирующей микроскопии, рентгенофазового анализа, локального спектрального анализа, лазерной дифракции размера частиц и ряд других стандартных анализов и методик. </a:t>
            </a:r>
            <a:endParaRPr lang="ru-RU" sz="2800" dirty="0" smtClean="0"/>
          </a:p>
          <a:p>
            <a:pPr indent="361950" algn="just"/>
            <a:r>
              <a:rPr lang="ru-RU" sz="2800" dirty="0"/>
              <a:t>В целях направленного регулирования прочности, водостойкости, водопоглощения, морозостойкости </a:t>
            </a:r>
            <a:r>
              <a:rPr lang="ru-RU" sz="2800" dirty="0" smtClean="0"/>
              <a:t>силикатного камня </a:t>
            </a:r>
            <a:r>
              <a:rPr lang="ru-RU" sz="2800" dirty="0"/>
              <a:t>большое внимание уделено исследованиям, связанным с выявлением особенностей синтеза гидратных фаз.</a:t>
            </a:r>
            <a:endParaRPr lang="ru-RU" sz="2800" b="1" dirty="0"/>
          </a:p>
        </p:txBody>
      </p:sp>
    </p:spTree>
    <p:extLst>
      <p:ext uri="{BB962C8B-B14F-4D97-AF65-F5344CB8AC3E}">
        <p14:creationId xmlns="" xmlns:p14="http://schemas.microsoft.com/office/powerpoint/2010/main" val="9659354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593" y="247477"/>
            <a:ext cx="6798869" cy="629714"/>
          </a:xfrm>
        </p:spPr>
        <p:txBody>
          <a:bodyPr/>
          <a:lstStyle/>
          <a:p>
            <a:r>
              <a:rPr lang="ru-RU" dirty="0" smtClean="0"/>
              <a:t>сущност</a:t>
            </a:r>
            <a:r>
              <a:rPr lang="ru-RU" dirty="0"/>
              <a:t>ь</a:t>
            </a:r>
            <a:r>
              <a:rPr lang="ru-RU" dirty="0" smtClean="0"/>
              <a:t> </a:t>
            </a:r>
            <a:r>
              <a:rPr lang="ru-RU" dirty="0"/>
              <a:t>и </a:t>
            </a:r>
            <a:r>
              <a:rPr lang="ru-RU" dirty="0" smtClean="0"/>
              <a:t>степень </a:t>
            </a:r>
            <a:r>
              <a:rPr lang="ru-RU" dirty="0"/>
              <a:t>новизны НИОКР</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14</a:t>
            </a:fld>
            <a:endParaRPr lang="en-US"/>
          </a:p>
        </p:txBody>
      </p:sp>
      <p:sp>
        <p:nvSpPr>
          <p:cNvPr id="2" name="Объект 1"/>
          <p:cNvSpPr>
            <a:spLocks noGrp="1"/>
          </p:cNvSpPr>
          <p:nvPr>
            <p:ph idx="1"/>
          </p:nvPr>
        </p:nvSpPr>
        <p:spPr>
          <a:xfrm>
            <a:off x="253498" y="905162"/>
            <a:ext cx="8890502" cy="5054108"/>
          </a:xfrm>
        </p:spPr>
        <p:txBody>
          <a:bodyPr>
            <a:normAutofit/>
          </a:bodyPr>
          <a:lstStyle/>
          <a:p>
            <a:pPr lvl="0"/>
            <a:r>
              <a:rPr lang="ru-RU" sz="2800" dirty="0" smtClean="0"/>
              <a:t>	Анализ </a:t>
            </a:r>
            <a:r>
              <a:rPr lang="ru-RU" sz="2800" dirty="0"/>
              <a:t>научно-практических и патентных данных показывает, что подобные технологии не реализуются в международной и российской практике. </a:t>
            </a:r>
            <a:r>
              <a:rPr lang="ru-RU" sz="2800" dirty="0" smtClean="0"/>
              <a:t>Применяемый </a:t>
            </a:r>
            <a:r>
              <a:rPr lang="ru-RU" sz="2800" dirty="0"/>
              <a:t>продукт не требует энергоемкого процесса помола. Существующее оборудование не позволяет получить материалы подобной дисперсности.</a:t>
            </a:r>
          </a:p>
          <a:p>
            <a:r>
              <a:rPr lang="ru-RU" sz="2800" dirty="0" smtClean="0"/>
              <a:t>	Предыдущие </a:t>
            </a:r>
            <a:r>
              <a:rPr lang="ru-RU" sz="2800" dirty="0"/>
              <a:t>этапы </a:t>
            </a:r>
            <a:r>
              <a:rPr lang="ru-RU" sz="2800" dirty="0" smtClean="0"/>
              <a:t>исследований </a:t>
            </a:r>
            <a:r>
              <a:rPr lang="ru-RU" sz="2800" dirty="0"/>
              <a:t>позволяют сделать выводы о высокой реакционной способности к процессам синтеза и </a:t>
            </a:r>
            <a:r>
              <a:rPr lang="ru-RU" sz="2800" dirty="0" smtClean="0"/>
              <a:t>структурообразованию, </a:t>
            </a:r>
            <a:r>
              <a:rPr lang="ru-RU" sz="2800" dirty="0"/>
              <a:t>оптимальной поровой структуры с устойчивыми новообразованиями.  </a:t>
            </a:r>
          </a:p>
          <a:p>
            <a:pPr algn="ctr"/>
            <a:endParaRPr lang="ru-RU" sz="2800" b="1" dirty="0"/>
          </a:p>
        </p:txBody>
      </p:sp>
    </p:spTree>
    <p:extLst>
      <p:ext uri="{BB962C8B-B14F-4D97-AF65-F5344CB8AC3E}">
        <p14:creationId xmlns="" xmlns:p14="http://schemas.microsoft.com/office/powerpoint/2010/main" val="11937781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49" y="455392"/>
            <a:ext cx="6798869" cy="629714"/>
          </a:xfrm>
        </p:spPr>
        <p:txBody>
          <a:bodyPr>
            <a:normAutofit fontScale="90000"/>
          </a:bodyPr>
          <a:lstStyle/>
          <a:p>
            <a:r>
              <a:rPr lang="ru-RU" dirty="0" smtClean="0"/>
              <a:t>ожидаемый научный </a:t>
            </a:r>
            <a:r>
              <a:rPr lang="ru-RU" dirty="0"/>
              <a:t>и </a:t>
            </a:r>
            <a:r>
              <a:rPr lang="ru-RU" dirty="0" smtClean="0"/>
              <a:t>научно-технический результат </a:t>
            </a:r>
            <a:r>
              <a:rPr lang="ru-RU" dirty="0"/>
              <a:t>НИОКР</a:t>
            </a:r>
            <a:r>
              <a:rPr lang="ru-RU" dirty="0" smtClean="0"/>
              <a:t>:</a:t>
            </a:r>
            <a:br>
              <a:rPr lang="ru-RU" dirty="0" smtClean="0"/>
            </a:b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15</a:t>
            </a:fld>
            <a:endParaRPr lang="en-US"/>
          </a:p>
        </p:txBody>
      </p:sp>
      <p:sp>
        <p:nvSpPr>
          <p:cNvPr id="2" name="Объект 1"/>
          <p:cNvSpPr>
            <a:spLocks noGrp="1"/>
          </p:cNvSpPr>
          <p:nvPr>
            <p:ph idx="1"/>
          </p:nvPr>
        </p:nvSpPr>
        <p:spPr>
          <a:xfrm>
            <a:off x="244549" y="1053070"/>
            <a:ext cx="8569842" cy="5054108"/>
          </a:xfrm>
        </p:spPr>
        <p:txBody>
          <a:bodyPr>
            <a:normAutofit/>
          </a:bodyPr>
          <a:lstStyle/>
          <a:p>
            <a:pPr indent="446088"/>
            <a:r>
              <a:rPr lang="ru-RU" sz="2800" dirty="0" smtClean="0"/>
              <a:t>1.Новое </a:t>
            </a:r>
            <a:r>
              <a:rPr lang="ru-RU" sz="2800" dirty="0"/>
              <a:t>положение о синтезе и процессах структурообразования силикатных композитов</a:t>
            </a:r>
            <a:r>
              <a:rPr lang="ru-RU" sz="2800" dirty="0" smtClean="0"/>
              <a:t>.</a:t>
            </a:r>
          </a:p>
          <a:p>
            <a:pPr indent="446088"/>
            <a:r>
              <a:rPr lang="ru-RU" sz="2800" dirty="0" smtClean="0"/>
              <a:t>2. Концепция по долговечности силикатных композитов.</a:t>
            </a:r>
            <a:endParaRPr lang="ru-RU" sz="2800" dirty="0" smtClean="0"/>
          </a:p>
          <a:p>
            <a:pPr indent="446088"/>
            <a:endParaRPr lang="ru-RU" sz="3600" dirty="0" smtClean="0"/>
          </a:p>
          <a:p>
            <a:endParaRPr lang="ru-RU" sz="3200" dirty="0" smtClean="0"/>
          </a:p>
          <a:p>
            <a:r>
              <a:rPr lang="ru-RU" sz="3200" dirty="0" smtClean="0"/>
              <a:t>	2 патента на изобретение, комплексный 	проект </a:t>
            </a:r>
            <a:r>
              <a:rPr lang="ru-RU" sz="3200" dirty="0"/>
              <a:t>ресурсосберегающей технологии</a:t>
            </a:r>
            <a:r>
              <a:rPr lang="ru-RU" sz="3200" dirty="0" smtClean="0"/>
              <a:t>.</a:t>
            </a:r>
          </a:p>
          <a:p>
            <a:endParaRPr lang="ru-RU" sz="3200" dirty="0"/>
          </a:p>
          <a:p>
            <a:endParaRPr lang="ru-RU" sz="4000" b="1" dirty="0"/>
          </a:p>
        </p:txBody>
      </p:sp>
      <p:sp>
        <p:nvSpPr>
          <p:cNvPr id="7" name="Title 3"/>
          <p:cNvSpPr txBox="1">
            <a:spLocks/>
          </p:cNvSpPr>
          <p:nvPr/>
        </p:nvSpPr>
        <p:spPr>
          <a:xfrm>
            <a:off x="282105" y="3295289"/>
            <a:ext cx="6798869" cy="629714"/>
          </a:xfrm>
          <a:prstGeom prst="rect">
            <a:avLst/>
          </a:prstGeom>
        </p:spPr>
        <p:txBody>
          <a:bodyPr vert="horz" lIns="91440" tIns="45720" rIns="91440" bIns="45720" rtlCol="0" anchor="ctr">
            <a:normAutofit fontScale="2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ru-RU" sz="2400" b="1" i="0" u="none" strike="noStrike" kern="1200" cap="all" spc="0" normalizeH="0" baseline="0" noProof="0" dirty="0" smtClean="0">
                <a:ln>
                  <a:noFill/>
                </a:ln>
                <a:solidFill>
                  <a:schemeClr val="accent4">
                    <a:lumMod val="75000"/>
                  </a:schemeClr>
                </a:solidFill>
                <a:effectLst/>
                <a:uLnTx/>
                <a:uFillTx/>
                <a:latin typeface="+mj-lt"/>
                <a:ea typeface="+mj-ea"/>
                <a:cs typeface="+mj-cs"/>
              </a:rPr>
              <a:t/>
            </a:r>
            <a:br>
              <a:rPr kumimoji="0" lang="ru-RU" sz="2400" b="1" i="0" u="none" strike="noStrike" kern="1200" cap="all" spc="0" normalizeH="0" baseline="0" noProof="0" dirty="0" smtClean="0">
                <a:ln>
                  <a:noFill/>
                </a:ln>
                <a:solidFill>
                  <a:schemeClr val="accent4">
                    <a:lumMod val="75000"/>
                  </a:schemeClr>
                </a:solidFill>
                <a:effectLst/>
                <a:uLnTx/>
                <a:uFillTx/>
                <a:latin typeface="+mj-lt"/>
                <a:ea typeface="+mj-ea"/>
                <a:cs typeface="+mj-cs"/>
              </a:rPr>
            </a:br>
            <a:r>
              <a:rPr kumimoji="0" lang="ru-RU" sz="8800" b="1" i="0" u="none" strike="noStrike" kern="1200" cap="all" spc="0" normalizeH="0" baseline="0" noProof="0" dirty="0" smtClean="0">
                <a:ln>
                  <a:noFill/>
                </a:ln>
                <a:solidFill>
                  <a:schemeClr val="accent4">
                    <a:lumMod val="75000"/>
                  </a:schemeClr>
                </a:solidFill>
                <a:effectLst/>
                <a:uLnTx/>
                <a:uFillTx/>
                <a:latin typeface="+mj-lt"/>
                <a:ea typeface="+mj-ea"/>
                <a:cs typeface="+mj-cs"/>
              </a:rPr>
              <a:t>Предполагаемый научный и научно-технический продукт, предназначенный для реализации :</a:t>
            </a:r>
            <a:r>
              <a:rPr kumimoji="0" lang="ru-RU" sz="2400" b="1" i="0" u="none" strike="noStrike" kern="1200" cap="all" spc="0" normalizeH="0" baseline="0" noProof="0" dirty="0" smtClean="0">
                <a:ln>
                  <a:noFill/>
                </a:ln>
                <a:solidFill>
                  <a:schemeClr val="accent4">
                    <a:lumMod val="75000"/>
                  </a:schemeClr>
                </a:solidFill>
                <a:effectLst/>
                <a:uLnTx/>
                <a:uFillTx/>
                <a:latin typeface="+mj-lt"/>
                <a:ea typeface="+mj-ea"/>
                <a:cs typeface="+mj-cs"/>
              </a:rPr>
              <a:t/>
            </a:r>
            <a:br>
              <a:rPr kumimoji="0" lang="ru-RU" sz="2400" b="1" i="0" u="none" strike="noStrike" kern="1200" cap="all" spc="0" normalizeH="0" baseline="0" noProof="0" dirty="0" smtClean="0">
                <a:ln>
                  <a:noFill/>
                </a:ln>
                <a:solidFill>
                  <a:schemeClr val="accent4">
                    <a:lumMod val="75000"/>
                  </a:schemeClr>
                </a:solidFill>
                <a:effectLst/>
                <a:uLnTx/>
                <a:uFillTx/>
                <a:latin typeface="+mj-lt"/>
                <a:ea typeface="+mj-ea"/>
                <a:cs typeface="+mj-cs"/>
              </a:rPr>
            </a:br>
            <a:endParaRPr kumimoji="0" lang="en-US" sz="2400" b="1" i="0" u="none" strike="noStrike" kern="1200" cap="all" spc="0" normalizeH="0" baseline="0" noProof="0" dirty="0">
              <a:ln>
                <a:noFill/>
              </a:ln>
              <a:solidFill>
                <a:schemeClr val="accent4">
                  <a:lumMod val="75000"/>
                </a:schemeClr>
              </a:solidFill>
              <a:effectLst/>
              <a:uLnTx/>
              <a:uFillTx/>
              <a:latin typeface="+mj-lt"/>
              <a:ea typeface="+mj-ea"/>
              <a:cs typeface="+mj-cs"/>
            </a:endParaRPr>
          </a:p>
        </p:txBody>
      </p:sp>
    </p:spTree>
    <p:extLst>
      <p:ext uri="{BB962C8B-B14F-4D97-AF65-F5344CB8AC3E}">
        <p14:creationId xmlns="" xmlns:p14="http://schemas.microsoft.com/office/powerpoint/2010/main" val="4092318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490" y="508554"/>
            <a:ext cx="6798869" cy="629714"/>
          </a:xfrm>
        </p:spPr>
        <p:txBody>
          <a:bodyPr>
            <a:normAutofit fontScale="90000"/>
          </a:bodyPr>
          <a:lstStyle/>
          <a:p>
            <a:r>
              <a:rPr lang="ru-RU" dirty="0" smtClean="0"/>
              <a:t>потенциал </a:t>
            </a:r>
            <a:r>
              <a:rPr lang="ru-RU" dirty="0"/>
              <a:t>коммерциализации научного проекта, в рамках которого выполняется НИОКР</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16</a:t>
            </a:fld>
            <a:endParaRPr lang="en-US"/>
          </a:p>
        </p:txBody>
      </p:sp>
      <p:sp>
        <p:nvSpPr>
          <p:cNvPr id="2" name="Объект 1"/>
          <p:cNvSpPr>
            <a:spLocks noGrp="1"/>
          </p:cNvSpPr>
          <p:nvPr>
            <p:ph idx="1"/>
          </p:nvPr>
        </p:nvSpPr>
        <p:spPr>
          <a:xfrm>
            <a:off x="558021" y="1584699"/>
            <a:ext cx="8017536" cy="5054108"/>
          </a:xfrm>
        </p:spPr>
        <p:txBody>
          <a:bodyPr>
            <a:normAutofit/>
          </a:bodyPr>
          <a:lstStyle/>
          <a:p>
            <a:r>
              <a:rPr lang="ru-RU" sz="4000" dirty="0"/>
              <a:t>Предприятия по выпуску силикатных материалов </a:t>
            </a:r>
            <a:r>
              <a:rPr lang="ru-RU" sz="4000" dirty="0" smtClean="0"/>
              <a:t>Тюменской области </a:t>
            </a:r>
            <a:r>
              <a:rPr lang="ru-RU" sz="4000" dirty="0" smtClean="0"/>
              <a:t>и в </a:t>
            </a:r>
            <a:r>
              <a:rPr lang="ru-RU" sz="4000" dirty="0"/>
              <a:t>целом по России.</a:t>
            </a:r>
            <a:endParaRPr lang="ru-RU" sz="4000" b="1" dirty="0"/>
          </a:p>
        </p:txBody>
      </p:sp>
    </p:spTree>
    <p:extLst>
      <p:ext uri="{BB962C8B-B14F-4D97-AF65-F5344CB8AC3E}">
        <p14:creationId xmlns="" xmlns:p14="http://schemas.microsoft.com/office/powerpoint/2010/main" val="4092318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dirty="0"/>
              <a:t>Практическая значимость НИОКР </a:t>
            </a:r>
            <a:r>
              <a:rPr lang="ru-RU" dirty="0" smtClean="0"/>
              <a:t/>
            </a:r>
            <a:br>
              <a:rPr lang="ru-RU" dirty="0" smtClean="0"/>
            </a:br>
            <a:r>
              <a:rPr lang="ru-RU" dirty="0" smtClean="0"/>
              <a:t>и </a:t>
            </a:r>
            <a:r>
              <a:rPr lang="ru-RU" dirty="0"/>
              <a:t>проекта в целом</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17</a:t>
            </a:fld>
            <a:endParaRPr lang="en-US"/>
          </a:p>
        </p:txBody>
      </p:sp>
      <p:sp>
        <p:nvSpPr>
          <p:cNvPr id="2" name="Объект 1"/>
          <p:cNvSpPr>
            <a:spLocks noGrp="1"/>
          </p:cNvSpPr>
          <p:nvPr>
            <p:ph idx="1"/>
          </p:nvPr>
        </p:nvSpPr>
        <p:spPr>
          <a:xfrm>
            <a:off x="558020" y="1276354"/>
            <a:ext cx="8306579" cy="5054108"/>
          </a:xfrm>
        </p:spPr>
        <p:txBody>
          <a:bodyPr>
            <a:normAutofit fontScale="47500" lnSpcReduction="20000"/>
          </a:bodyPr>
          <a:lstStyle/>
          <a:p>
            <a:pPr indent="449263" algn="just"/>
            <a:r>
              <a:rPr lang="ru-RU" sz="4000" dirty="0" smtClean="0"/>
              <a:t>В настоящее время наблюдается неуклонный спад производства силикатного кирпича, альтернативной продукции в регионе нет. Если допустить уменьшение объемов на наших действующих предприятиях, то это приведет к росту поставок  стеновых материалов из других регионов России, объем поставок может превысить 100 млн. </a:t>
            </a:r>
            <a:r>
              <a:rPr lang="ru-RU" sz="4000" dirty="0" err="1" smtClean="0"/>
              <a:t>усл</a:t>
            </a:r>
            <a:r>
              <a:rPr lang="ru-RU" sz="4000" dirty="0" smtClean="0"/>
              <a:t>. шт. кирпича.</a:t>
            </a:r>
          </a:p>
          <a:p>
            <a:pPr indent="449263" algn="just"/>
            <a:r>
              <a:rPr lang="ru-RU" sz="4000" dirty="0" smtClean="0"/>
              <a:t>Массовое использование ячеистобетонных изделий сдерживается ограниченными конструкционными характеристиками продукции. Внедрение разработанных технологий обеспечит эффективность производства и сохранит темпы строительства, существенно повысив долговечность и надежность строительных объектов при одновременном решении вопросов по стабильности ценовой политики, т.е. данные силикатные материалы имеют высокую конкурентную способность по цене позволит обеспечить эффективное применение местных природных сырьевых ресурсов. Предварительные технико-экономические расчеты позволяют заявить о высокой эффективности разрабатываемых проектных решениях.</a:t>
            </a:r>
          </a:p>
          <a:p>
            <a:pPr indent="449263" algn="just"/>
            <a:r>
              <a:rPr lang="ru-RU" sz="4000" dirty="0" smtClean="0"/>
              <a:t>Для ТИУ внедрение инновационных технологий будет способствовать повышению авторитета и формированию как центра  реальной научно-технической информации. Публикации в международных изданиях так же повышают рейтинг ВУЗа.</a:t>
            </a:r>
            <a:endParaRPr lang="ru-RU" sz="4000" dirty="0"/>
          </a:p>
        </p:txBody>
      </p:sp>
    </p:spTree>
    <p:extLst>
      <p:ext uri="{BB962C8B-B14F-4D97-AF65-F5344CB8AC3E}">
        <p14:creationId xmlns="" xmlns:p14="http://schemas.microsoft.com/office/powerpoint/2010/main" val="4092318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48" y="264006"/>
            <a:ext cx="6798869" cy="629714"/>
          </a:xfrm>
        </p:spPr>
        <p:txBody>
          <a:bodyPr>
            <a:normAutofit fontScale="90000"/>
          </a:bodyPr>
          <a:lstStyle/>
          <a:p>
            <a:r>
              <a:rPr lang="ru-RU" dirty="0" smtClean="0"/>
              <a:t>возможности </a:t>
            </a:r>
            <a:r>
              <a:rPr lang="ru-RU" dirty="0"/>
              <a:t>реализации инновационного проекта на территории Тюменской </a:t>
            </a:r>
            <a:r>
              <a:rPr lang="ru-RU" dirty="0" smtClean="0"/>
              <a:t>области:</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18</a:t>
            </a:fld>
            <a:endParaRPr lang="en-US"/>
          </a:p>
        </p:txBody>
      </p:sp>
      <p:sp>
        <p:nvSpPr>
          <p:cNvPr id="2" name="Объект 1"/>
          <p:cNvSpPr>
            <a:spLocks noGrp="1"/>
          </p:cNvSpPr>
          <p:nvPr>
            <p:ph idx="1"/>
          </p:nvPr>
        </p:nvSpPr>
        <p:spPr/>
        <p:txBody>
          <a:bodyPr>
            <a:normAutofit fontScale="77500" lnSpcReduction="20000"/>
          </a:bodyPr>
          <a:lstStyle/>
          <a:p>
            <a:r>
              <a:rPr lang="ru-RU" sz="4000" dirty="0"/>
              <a:t>Возможность реализации рассматривается для конкретного предприятия, где будет апробация </a:t>
            </a:r>
            <a:r>
              <a:rPr lang="ru-RU" sz="4000" dirty="0" smtClean="0"/>
              <a:t>результатов. В </a:t>
            </a:r>
            <a:r>
              <a:rPr lang="ru-RU" sz="4000" dirty="0"/>
              <a:t>дальнейшем </a:t>
            </a:r>
            <a:r>
              <a:rPr lang="ru-RU" sz="4000" dirty="0" smtClean="0"/>
              <a:t>на основании поступающих предложений от производителей силикатного кирпича будет обеспечено</a:t>
            </a:r>
            <a:r>
              <a:rPr lang="ru-RU" sz="4000" dirty="0" smtClean="0"/>
              <a:t> </a:t>
            </a:r>
            <a:r>
              <a:rPr lang="ru-RU" sz="4000" dirty="0" smtClean="0"/>
              <a:t>расширение сферы </a:t>
            </a:r>
            <a:r>
              <a:rPr lang="ru-RU" sz="4000" dirty="0" smtClean="0"/>
              <a:t>применения, а так </a:t>
            </a:r>
            <a:r>
              <a:rPr lang="ru-RU" sz="4000" dirty="0" smtClean="0"/>
              <a:t>же </a:t>
            </a:r>
            <a:r>
              <a:rPr lang="ru-RU" sz="4000" dirty="0" smtClean="0"/>
              <a:t>внедрение </a:t>
            </a:r>
            <a:r>
              <a:rPr lang="ru-RU" sz="4000" dirty="0" smtClean="0"/>
              <a:t>разработанных в процессе проекта технологий механохимической активации кварцсодержащего и техногенного сырья. </a:t>
            </a:r>
            <a:r>
              <a:rPr lang="ru-RU" sz="4000" dirty="0" smtClean="0"/>
              <a:t>(</a:t>
            </a:r>
            <a:r>
              <a:rPr lang="ru-RU" sz="4000" i="1" dirty="0" smtClean="0"/>
              <a:t>Мордовская республика; Татарстан; Брянская и Владимирская области)</a:t>
            </a:r>
            <a:endParaRPr lang="ru-RU" sz="4000" dirty="0"/>
          </a:p>
        </p:txBody>
      </p:sp>
    </p:spTree>
    <p:extLst>
      <p:ext uri="{BB962C8B-B14F-4D97-AF65-F5344CB8AC3E}">
        <p14:creationId xmlns="" xmlns:p14="http://schemas.microsoft.com/office/powerpoint/2010/main" val="27999048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smtClean="0"/>
              <a:t>имеющийся задел для НИОКР:</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19</a:t>
            </a:fld>
            <a:endParaRPr lang="en-US"/>
          </a:p>
        </p:txBody>
      </p:sp>
      <p:sp>
        <p:nvSpPr>
          <p:cNvPr id="2" name="Объект 1"/>
          <p:cNvSpPr>
            <a:spLocks noGrp="1"/>
          </p:cNvSpPr>
          <p:nvPr>
            <p:ph idx="1"/>
          </p:nvPr>
        </p:nvSpPr>
        <p:spPr>
          <a:xfrm>
            <a:off x="393406" y="1276354"/>
            <a:ext cx="8750594" cy="5054108"/>
          </a:xfrm>
        </p:spPr>
        <p:txBody>
          <a:bodyPr>
            <a:normAutofit lnSpcReduction="10000"/>
          </a:bodyPr>
          <a:lstStyle/>
          <a:p>
            <a:pPr indent="446088"/>
            <a:r>
              <a:rPr lang="ru-RU" sz="2800" dirty="0"/>
              <a:t>Актуальность и новизна исследований, </a:t>
            </a:r>
            <a:r>
              <a:rPr lang="ru-RU" sz="2800" dirty="0" smtClean="0"/>
              <a:t>выполненных ранее по теме проекта, </a:t>
            </a:r>
            <a:r>
              <a:rPr lang="ru-RU" sz="2800" dirty="0"/>
              <a:t>подтверждены </a:t>
            </a:r>
            <a:r>
              <a:rPr lang="ru-RU" sz="2800" dirty="0" smtClean="0"/>
              <a:t>патентом на изобретение </a:t>
            </a:r>
            <a:r>
              <a:rPr lang="ru-RU" sz="2800" dirty="0"/>
              <a:t>и публикациями </a:t>
            </a:r>
            <a:r>
              <a:rPr lang="ru-RU" sz="2800" dirty="0" smtClean="0"/>
              <a:t>в 2 статьях, индексируемых </a:t>
            </a:r>
            <a:r>
              <a:rPr lang="en-US" sz="2800" dirty="0" smtClean="0"/>
              <a:t>Scopus</a:t>
            </a:r>
            <a:r>
              <a:rPr lang="ru-RU" sz="2800" dirty="0" smtClean="0"/>
              <a:t>, </a:t>
            </a:r>
            <a:r>
              <a:rPr lang="ru-RU" sz="2800" dirty="0" smtClean="0"/>
              <a:t>3 </a:t>
            </a:r>
            <a:r>
              <a:rPr lang="ru-RU" sz="2800" dirty="0" smtClean="0"/>
              <a:t>статьях, индексируемых ВАК и </a:t>
            </a:r>
            <a:r>
              <a:rPr lang="ru-RU" sz="2800" dirty="0" smtClean="0"/>
              <a:t>обсуждением результатов, актуальности и перспектив внедрения,  полученных на завершенном этапе, научных данных на международной конференции </a:t>
            </a:r>
            <a:r>
              <a:rPr lang="ru-RU" sz="2800" dirty="0"/>
              <a:t>СИЛИКАТЕК </a:t>
            </a:r>
            <a:r>
              <a:rPr lang="ru-RU" sz="2800" dirty="0" smtClean="0"/>
              <a:t>(</a:t>
            </a:r>
            <a:r>
              <a:rPr lang="ru-RU" sz="1400" dirty="0" smtClean="0"/>
              <a:t>10-12 октября 2018г</a:t>
            </a:r>
            <a:r>
              <a:rPr lang="ru-RU" sz="2800" dirty="0" smtClean="0"/>
              <a:t>).</a:t>
            </a:r>
          </a:p>
          <a:p>
            <a:pPr indent="446088"/>
            <a:r>
              <a:rPr lang="ru-RU" sz="2800" dirty="0" smtClean="0"/>
              <a:t>Полученные результаты исследований докладывались на международных конференциях в городах: Кемерово, Владивосток</a:t>
            </a:r>
            <a:r>
              <a:rPr lang="ru-RU" sz="2800" dirty="0"/>
              <a:t>, Москва, Томск, Челябинск.</a:t>
            </a:r>
          </a:p>
        </p:txBody>
      </p:sp>
    </p:spTree>
    <p:extLst>
      <p:ext uri="{BB962C8B-B14F-4D97-AF65-F5344CB8AC3E}">
        <p14:creationId xmlns="" xmlns:p14="http://schemas.microsoft.com/office/powerpoint/2010/main" val="27999048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Название проекта:</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a:t>
            </a:fld>
            <a:endParaRPr lang="en-US"/>
          </a:p>
        </p:txBody>
      </p:sp>
      <p:sp>
        <p:nvSpPr>
          <p:cNvPr id="2" name="Объект 1"/>
          <p:cNvSpPr>
            <a:spLocks noGrp="1"/>
          </p:cNvSpPr>
          <p:nvPr>
            <p:ph idx="1"/>
          </p:nvPr>
        </p:nvSpPr>
        <p:spPr/>
        <p:txBody>
          <a:bodyPr>
            <a:normAutofit/>
          </a:bodyPr>
          <a:lstStyle/>
          <a:p>
            <a:pPr algn="ctr"/>
            <a:r>
              <a:rPr lang="ru-RU" sz="4000" b="1" dirty="0"/>
              <a:t>Инновационные решения в производствах силикатных материалов автоклавного твердения</a:t>
            </a:r>
          </a:p>
        </p:txBody>
      </p:sp>
    </p:spTree>
    <p:extLst>
      <p:ext uri="{BB962C8B-B14F-4D97-AF65-F5344CB8AC3E}">
        <p14:creationId xmlns="" xmlns:p14="http://schemas.microsoft.com/office/powerpoint/2010/main" val="1532351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dirty="0" smtClean="0"/>
              <a:t>влияние  результатов  </a:t>
            </a:r>
            <a:r>
              <a:rPr lang="ru-RU" dirty="0"/>
              <a:t>проекта </a:t>
            </a:r>
            <a:r>
              <a:rPr lang="ru-RU" dirty="0" smtClean="0"/>
              <a:t> на </a:t>
            </a:r>
            <a:br>
              <a:rPr lang="ru-RU" dirty="0" smtClean="0"/>
            </a:br>
            <a:r>
              <a:rPr lang="ru-RU" dirty="0" smtClean="0"/>
              <a:t>выполнение  показателей  ПРОУ:</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20</a:t>
            </a:fld>
            <a:endParaRPr lang="en-US"/>
          </a:p>
        </p:txBody>
      </p:sp>
      <p:sp>
        <p:nvSpPr>
          <p:cNvPr id="2" name="Объект 1"/>
          <p:cNvSpPr>
            <a:spLocks noGrp="1"/>
          </p:cNvSpPr>
          <p:nvPr>
            <p:ph idx="1"/>
          </p:nvPr>
        </p:nvSpPr>
        <p:spPr>
          <a:xfrm>
            <a:off x="558021" y="1276354"/>
            <a:ext cx="8309532" cy="5054108"/>
          </a:xfrm>
        </p:spPr>
        <p:txBody>
          <a:bodyPr>
            <a:normAutofit/>
          </a:bodyPr>
          <a:lstStyle/>
          <a:p>
            <a:r>
              <a:rPr lang="ru-RU" sz="2800" dirty="0"/>
              <a:t>Р</a:t>
            </a:r>
            <a:r>
              <a:rPr lang="ru-RU" sz="2800" dirty="0" smtClean="0"/>
              <a:t>езультаты </a:t>
            </a:r>
            <a:r>
              <a:rPr lang="ru-RU" sz="2800" dirty="0"/>
              <a:t>проекта </a:t>
            </a:r>
            <a:r>
              <a:rPr lang="ru-RU" sz="2800" dirty="0" smtClean="0"/>
              <a:t>повлияют на выполнение показателей: </a:t>
            </a:r>
          </a:p>
          <a:p>
            <a:pPr marL="444500" indent="-381000">
              <a:buAutoNum type="arabicPeriod"/>
            </a:pPr>
            <a:r>
              <a:rPr lang="ru-RU" sz="2800" dirty="0" smtClean="0"/>
              <a:t>Объем </a:t>
            </a:r>
            <a:r>
              <a:rPr lang="ru-RU" sz="2800" dirty="0"/>
              <a:t>НИОКР в расчете на 1 </a:t>
            </a:r>
            <a:r>
              <a:rPr lang="ru-RU" sz="2800" dirty="0" smtClean="0"/>
              <a:t>НПР.</a:t>
            </a:r>
          </a:p>
          <a:p>
            <a:pPr marL="444500" indent="-381000">
              <a:buAutoNum type="arabicPeriod"/>
            </a:pPr>
            <a:r>
              <a:rPr lang="ru-RU" sz="2800" dirty="0"/>
              <a:t>Число публикаций организации, индексируемых в информационно-аналитической системе научного цитирования </a:t>
            </a:r>
            <a:r>
              <a:rPr lang="en-US" sz="2800" dirty="0" smtClean="0"/>
              <a:t>Scopus</a:t>
            </a:r>
            <a:r>
              <a:rPr lang="ru-RU" sz="2800" dirty="0" smtClean="0"/>
              <a:t>/</a:t>
            </a:r>
            <a:r>
              <a:rPr lang="ru-RU" sz="2800" dirty="0" err="1" smtClean="0"/>
              <a:t>Web</a:t>
            </a:r>
            <a:r>
              <a:rPr lang="ru-RU" sz="2800" dirty="0" smtClean="0"/>
              <a:t> </a:t>
            </a:r>
            <a:r>
              <a:rPr lang="ru-RU" sz="2800" dirty="0" err="1"/>
              <a:t>of</a:t>
            </a:r>
            <a:r>
              <a:rPr lang="ru-RU" sz="2800" dirty="0"/>
              <a:t> </a:t>
            </a:r>
            <a:r>
              <a:rPr lang="ru-RU" sz="2800" dirty="0" err="1" smtClean="0"/>
              <a:t>Science</a:t>
            </a:r>
            <a:r>
              <a:rPr lang="ru-RU" sz="2800" dirty="0" smtClean="0"/>
              <a:t>.</a:t>
            </a:r>
          </a:p>
          <a:p>
            <a:pPr marL="444500" indent="-381000">
              <a:buAutoNum type="arabicPeriod"/>
            </a:pPr>
            <a:r>
              <a:rPr lang="ru-RU" sz="2800" dirty="0"/>
              <a:t>Доля доходов от НИОКТР в интересах индустриальных партнеров региона в общей структуре внебюджетных источников </a:t>
            </a:r>
            <a:r>
              <a:rPr lang="ru-RU" sz="2800" dirty="0" smtClean="0"/>
              <a:t>финансирования.</a:t>
            </a:r>
            <a:endParaRPr lang="ru-RU" sz="2800" b="1" dirty="0"/>
          </a:p>
        </p:txBody>
      </p:sp>
    </p:spTree>
    <p:extLst>
      <p:ext uri="{BB962C8B-B14F-4D97-AF65-F5344CB8AC3E}">
        <p14:creationId xmlns="" xmlns:p14="http://schemas.microsoft.com/office/powerpoint/2010/main" val="27999048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a:t>Временный научный коллектив </a:t>
            </a:r>
            <a:r>
              <a:rPr lang="ru-RU"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21</a:t>
            </a:fld>
            <a:endParaRPr lang="en-US"/>
          </a:p>
        </p:txBody>
      </p:sp>
      <p:graphicFrame>
        <p:nvGraphicFramePr>
          <p:cNvPr id="3" name="Объект 2"/>
          <p:cNvGraphicFramePr>
            <a:graphicFrameLocks noGrp="1"/>
          </p:cNvGraphicFramePr>
          <p:nvPr>
            <p:ph idx="1"/>
            <p:extLst>
              <p:ext uri="{D42A27DB-BD31-4B8C-83A1-F6EECF244321}">
                <p14:modId xmlns="" xmlns:p14="http://schemas.microsoft.com/office/powerpoint/2010/main" val="818817934"/>
              </p:ext>
            </p:extLst>
          </p:nvPr>
        </p:nvGraphicFramePr>
        <p:xfrm>
          <a:off x="329609" y="1221075"/>
          <a:ext cx="8410354" cy="4948694"/>
        </p:xfrm>
        <a:graphic>
          <a:graphicData uri="http://schemas.openxmlformats.org/drawingml/2006/table">
            <a:tbl>
              <a:tblPr firstRow="1" firstCol="1" bandRow="1">
                <a:tableStyleId>{5C22544A-7EE6-4342-B048-85BDC9FD1C3A}</a:tableStyleId>
              </a:tblPr>
              <a:tblGrid>
                <a:gridCol w="340242"/>
                <a:gridCol w="1509823"/>
                <a:gridCol w="1169582"/>
                <a:gridCol w="850604"/>
                <a:gridCol w="1477926"/>
                <a:gridCol w="3062177"/>
              </a:tblGrid>
              <a:tr h="423624">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 п/п</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Ф.И.О. </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nchor="ct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Ученая степень и звание </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Возраст</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Должность и место работы или учебы</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Опыт и компетенции по тематике проекта</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nchor="ctr"/>
                </a:tc>
              </a:tr>
              <a:tr h="962781">
                <a:tc>
                  <a:txBody>
                    <a:bodyPr/>
                    <a:lstStyle/>
                    <a:p>
                      <a:pPr>
                        <a:spcAft>
                          <a:spcPts val="0"/>
                        </a:spcAft>
                      </a:pPr>
                      <a:r>
                        <a:rPr lang="ru-RU" sz="1200" dirty="0">
                          <a:effectLst/>
                          <a:latin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Руководитель:</a:t>
                      </a:r>
                    </a:p>
                    <a:p>
                      <a:pPr>
                        <a:spcAft>
                          <a:spcPts val="0"/>
                        </a:spcAft>
                      </a:pPr>
                      <a:r>
                        <a:rPr lang="ru-RU" sz="1400" dirty="0" err="1">
                          <a:effectLst/>
                          <a:latin typeface="Times New Roman" panose="02020603050405020304" pitchFamily="18" charset="0"/>
                          <a:cs typeface="Times New Roman" panose="02020603050405020304" pitchFamily="18" charset="0"/>
                        </a:rPr>
                        <a:t>Зимакова</a:t>
                      </a:r>
                      <a:r>
                        <a:rPr lang="ru-RU" sz="1400" dirty="0">
                          <a:effectLst/>
                          <a:latin typeface="Times New Roman" panose="02020603050405020304" pitchFamily="18" charset="0"/>
                          <a:cs typeface="Times New Roman" panose="02020603050405020304" pitchFamily="18" charset="0"/>
                        </a:rPr>
                        <a:t> Галина Александровна</a:t>
                      </a:r>
                      <a:endParaRPr lang="ru-RU" sz="14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доцент, к.т.н.</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63</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зав. кафедрой СМ</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200" dirty="0">
                          <a:effectLst/>
                          <a:latin typeface="Times New Roman" panose="02020603050405020304" pitchFamily="18" charset="0"/>
                          <a:cs typeface="Times New Roman" panose="02020603050405020304" pitchFamily="18" charset="0"/>
                        </a:rPr>
                        <a:t>Опыт более 40 лет. По тематике проекта: 2 патента на изобретение, 5 докладов на международных конференциях, </a:t>
                      </a:r>
                      <a:r>
                        <a:rPr lang="ru-RU" sz="1200" dirty="0" smtClean="0">
                          <a:effectLst/>
                          <a:latin typeface="Times New Roman" panose="02020603050405020304" pitchFamily="18" charset="0"/>
                          <a:cs typeface="Times New Roman" panose="02020603050405020304" pitchFamily="18" charset="0"/>
                        </a:rPr>
                        <a:t>2 статьи </a:t>
                      </a:r>
                      <a:r>
                        <a:rPr lang="en-US" sz="1200" dirty="0">
                          <a:effectLst/>
                          <a:latin typeface="Times New Roman" panose="02020603050405020304" pitchFamily="18" charset="0"/>
                          <a:cs typeface="Times New Roman" panose="02020603050405020304" pitchFamily="18" charset="0"/>
                        </a:rPr>
                        <a:t>Scopus</a:t>
                      </a:r>
                      <a:r>
                        <a:rPr lang="ru-RU" sz="1200" dirty="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6 статей </a:t>
                      </a:r>
                      <a:r>
                        <a:rPr lang="ru-RU" sz="1200" dirty="0">
                          <a:effectLst/>
                          <a:latin typeface="Times New Roman" panose="02020603050405020304" pitchFamily="18" charset="0"/>
                          <a:cs typeface="Times New Roman" panose="02020603050405020304" pitchFamily="18" charset="0"/>
                        </a:rPr>
                        <a:t>ВАК, более 30 статей РИНЦ</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r>
              <a:tr h="962781">
                <a:tc>
                  <a:txBody>
                    <a:bodyPr/>
                    <a:lstStyle/>
                    <a:p>
                      <a:pPr>
                        <a:spcAft>
                          <a:spcPts val="0"/>
                        </a:spcAft>
                      </a:pPr>
                      <a:r>
                        <a:rPr lang="ru-RU"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Солонина Валентина Анатольевна</a:t>
                      </a:r>
                      <a:endParaRPr lang="ru-RU" sz="14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к.т.н.</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46</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доцент кафедры СМ</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200" dirty="0">
                          <a:effectLst/>
                          <a:latin typeface="Times New Roman" panose="02020603050405020304" pitchFamily="18" charset="0"/>
                          <a:cs typeface="Times New Roman" panose="02020603050405020304" pitchFamily="18" charset="0"/>
                        </a:rPr>
                        <a:t>Опыт более 20 лет. По тематике проекта: 2 патента на изобретение, 2 доклада на международных конференциях, 2 статьи </a:t>
                      </a:r>
                      <a:r>
                        <a:rPr lang="en-US" sz="1200" dirty="0">
                          <a:effectLst/>
                          <a:latin typeface="Times New Roman" panose="02020603050405020304" pitchFamily="18" charset="0"/>
                          <a:cs typeface="Times New Roman" panose="02020603050405020304" pitchFamily="18" charset="0"/>
                        </a:rPr>
                        <a:t>Scopus</a:t>
                      </a:r>
                      <a:r>
                        <a:rPr lang="ru-RU" sz="1200" dirty="0">
                          <a:effectLst/>
                          <a:latin typeface="Times New Roman" panose="02020603050405020304" pitchFamily="18" charset="0"/>
                          <a:cs typeface="Times New Roman" panose="02020603050405020304" pitchFamily="18" charset="0"/>
                        </a:rPr>
                        <a:t>, </a:t>
                      </a:r>
                      <a:r>
                        <a:rPr lang="ru-RU" sz="1200" dirty="0" smtClean="0">
                          <a:effectLst/>
                          <a:latin typeface="Times New Roman" panose="02020603050405020304" pitchFamily="18" charset="0"/>
                          <a:cs typeface="Times New Roman" panose="02020603050405020304" pitchFamily="18" charset="0"/>
                        </a:rPr>
                        <a:t>3 </a:t>
                      </a:r>
                      <a:r>
                        <a:rPr lang="ru-RU" sz="1200" dirty="0">
                          <a:effectLst/>
                          <a:latin typeface="Times New Roman" panose="02020603050405020304" pitchFamily="18" charset="0"/>
                          <a:cs typeface="Times New Roman" panose="02020603050405020304" pitchFamily="18" charset="0"/>
                        </a:rPr>
                        <a:t>статьи ВАК, более 20 статей РИНЦ</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r>
              <a:tr h="1251615">
                <a:tc>
                  <a:txBody>
                    <a:bodyPr/>
                    <a:lstStyle/>
                    <a:p>
                      <a:pPr>
                        <a:spcAft>
                          <a:spcPts val="0"/>
                        </a:spcAft>
                      </a:pPr>
                      <a:r>
                        <a:rPr lang="ru-RU"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Константинов Александр Олегович</a:t>
                      </a:r>
                      <a:endParaRPr lang="ru-RU" sz="14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en-US"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27</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педагог </a:t>
                      </a:r>
                      <a:r>
                        <a:rPr lang="ru-RU" sz="1200" dirty="0">
                          <a:effectLst/>
                          <a:latin typeface="Times New Roman" panose="02020603050405020304" pitchFamily="18" charset="0"/>
                          <a:cs typeface="Times New Roman" panose="02020603050405020304" pitchFamily="18" charset="0"/>
                        </a:rPr>
                        <a:t>ДО, НОЦ «Геология нефти и газа» ТИУ</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200" dirty="0">
                          <a:effectLst/>
                          <a:latin typeface="Times New Roman" panose="02020603050405020304" pitchFamily="18" charset="0"/>
                          <a:cs typeface="Times New Roman" panose="02020603050405020304" pitchFamily="18" charset="0"/>
                        </a:rPr>
                        <a:t>Литолого-петрографические и геохимические исследования </a:t>
                      </a:r>
                      <a:r>
                        <a:rPr lang="ru-RU" sz="1200" dirty="0" err="1">
                          <a:effectLst/>
                          <a:latin typeface="Times New Roman" panose="02020603050405020304" pitchFamily="18" charset="0"/>
                          <a:cs typeface="Times New Roman" panose="02020603050405020304" pitchFamily="18" charset="0"/>
                        </a:rPr>
                        <a:t>алевропелитовых</a:t>
                      </a:r>
                      <a:r>
                        <a:rPr lang="ru-RU" sz="1200" dirty="0">
                          <a:effectLst/>
                          <a:latin typeface="Times New Roman" panose="02020603050405020304" pitchFamily="18" charset="0"/>
                          <a:cs typeface="Times New Roman" panose="02020603050405020304" pitchFamily="18" charset="0"/>
                        </a:rPr>
                        <a:t> пород </a:t>
                      </a:r>
                      <a:r>
                        <a:rPr lang="ru-RU" sz="1200" dirty="0" err="1">
                          <a:effectLst/>
                          <a:latin typeface="Times New Roman" panose="02020603050405020304" pitchFamily="18" charset="0"/>
                          <a:cs typeface="Times New Roman" panose="02020603050405020304" pitchFamily="18" charset="0"/>
                        </a:rPr>
                        <a:t>Ишимской</a:t>
                      </a:r>
                      <a:r>
                        <a:rPr lang="ru-RU" sz="1200" dirty="0">
                          <a:effectLst/>
                          <a:latin typeface="Times New Roman" panose="02020603050405020304" pitchFamily="18" charset="0"/>
                          <a:cs typeface="Times New Roman" panose="02020603050405020304" pitchFamily="18" charset="0"/>
                        </a:rPr>
                        <a:t> свиты. Опыт полевых геологических изысканий. По тематике исследований: </a:t>
                      </a:r>
                      <a:r>
                        <a:rPr lang="en-US" sz="1200" dirty="0">
                          <a:effectLst/>
                          <a:latin typeface="Times New Roman" panose="02020603050405020304" pitchFamily="18" charset="0"/>
                          <a:cs typeface="Times New Roman" panose="02020603050405020304" pitchFamily="18" charset="0"/>
                        </a:rPr>
                        <a:t>10 </a:t>
                      </a:r>
                      <a:r>
                        <a:rPr lang="ru-RU" sz="1200" dirty="0">
                          <a:effectLst/>
                          <a:latin typeface="Times New Roman" panose="02020603050405020304" pitchFamily="18" charset="0"/>
                          <a:cs typeface="Times New Roman" panose="02020603050405020304" pitchFamily="18" charset="0"/>
                        </a:rPr>
                        <a:t>статей </a:t>
                      </a:r>
                      <a:r>
                        <a:rPr lang="en-US" sz="1200" dirty="0" err="1">
                          <a:effectLst/>
                          <a:latin typeface="Times New Roman" panose="02020603050405020304" pitchFamily="18" charset="0"/>
                          <a:cs typeface="Times New Roman" panose="02020603050405020304" pitchFamily="18" charset="0"/>
                        </a:rPr>
                        <a:t>WoS</a:t>
                      </a:r>
                      <a:r>
                        <a:rPr lang="en-US"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r>
              <a:tr h="1347893">
                <a:tc>
                  <a:txBody>
                    <a:bodyPr/>
                    <a:lstStyle/>
                    <a:p>
                      <a:pPr>
                        <a:spcAft>
                          <a:spcPts val="0"/>
                        </a:spcAft>
                      </a:pPr>
                      <a:r>
                        <a:rPr lang="ru-RU"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400">
                          <a:effectLst/>
                          <a:latin typeface="Times New Roman" panose="02020603050405020304" pitchFamily="18" charset="0"/>
                          <a:cs typeface="Times New Roman" panose="02020603050405020304" pitchFamily="18" charset="0"/>
                        </a:rPr>
                        <a:t>Новоселов Андрей Андреевич</a:t>
                      </a:r>
                      <a:endParaRPr lang="ru-RU" sz="14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en-US"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24</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lgn="ctr">
                        <a:spcAft>
                          <a:spcPts val="0"/>
                        </a:spcAft>
                      </a:pPr>
                      <a:r>
                        <a:rPr lang="ru-RU" sz="1200" dirty="0" smtClean="0">
                          <a:effectLst/>
                          <a:latin typeface="Times New Roman" panose="02020603050405020304" pitchFamily="18" charset="0"/>
                          <a:cs typeface="Times New Roman" panose="02020603050405020304" pitchFamily="18" charset="0"/>
                        </a:rPr>
                        <a:t>педагог </a:t>
                      </a:r>
                      <a:r>
                        <a:rPr lang="ru-RU" sz="1200" dirty="0">
                          <a:effectLst/>
                          <a:latin typeface="Times New Roman" panose="02020603050405020304" pitchFamily="18" charset="0"/>
                          <a:cs typeface="Times New Roman" panose="02020603050405020304" pitchFamily="18" charset="0"/>
                        </a:rPr>
                        <a:t>ДО, НОЦ «Геология нефти и газа» ТИУ</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c>
                  <a:txBody>
                    <a:bodyPr/>
                    <a:lstStyle/>
                    <a:p>
                      <a:pPr>
                        <a:spcAft>
                          <a:spcPts val="0"/>
                        </a:spcAft>
                      </a:pPr>
                      <a:r>
                        <a:rPr lang="ru-RU" sz="1200" dirty="0">
                          <a:effectLst/>
                          <a:latin typeface="Times New Roman" panose="02020603050405020304" pitchFamily="18" charset="0"/>
                          <a:cs typeface="Times New Roman" panose="02020603050405020304" pitchFamily="18" charset="0"/>
                        </a:rPr>
                        <a:t>Литолого-петрографические и геохимические исследования </a:t>
                      </a:r>
                      <a:r>
                        <a:rPr lang="ru-RU" sz="1200" dirty="0" err="1">
                          <a:effectLst/>
                          <a:latin typeface="Times New Roman" panose="02020603050405020304" pitchFamily="18" charset="0"/>
                          <a:cs typeface="Times New Roman" panose="02020603050405020304" pitchFamily="18" charset="0"/>
                        </a:rPr>
                        <a:t>алевропелитовых</a:t>
                      </a:r>
                      <a:r>
                        <a:rPr lang="ru-RU" sz="1200" dirty="0">
                          <a:effectLst/>
                          <a:latin typeface="Times New Roman" panose="02020603050405020304" pitchFamily="18" charset="0"/>
                          <a:cs typeface="Times New Roman" panose="02020603050405020304" pitchFamily="18" charset="0"/>
                        </a:rPr>
                        <a:t> пород </a:t>
                      </a:r>
                      <a:r>
                        <a:rPr lang="ru-RU" sz="1200" dirty="0" err="1">
                          <a:effectLst/>
                          <a:latin typeface="Times New Roman" panose="02020603050405020304" pitchFamily="18" charset="0"/>
                          <a:cs typeface="Times New Roman" panose="02020603050405020304" pitchFamily="18" charset="0"/>
                        </a:rPr>
                        <a:t>Ишимской</a:t>
                      </a:r>
                      <a:r>
                        <a:rPr lang="ru-RU" sz="1200" dirty="0">
                          <a:effectLst/>
                          <a:latin typeface="Times New Roman" panose="02020603050405020304" pitchFamily="18" charset="0"/>
                          <a:cs typeface="Times New Roman" panose="02020603050405020304" pitchFamily="18" charset="0"/>
                        </a:rPr>
                        <a:t> свиты. Опыт полевых геологических изысканий. По тематике исследования: 1 статья </a:t>
                      </a:r>
                      <a:r>
                        <a:rPr lang="en-US" sz="1200" dirty="0" err="1">
                          <a:effectLst/>
                          <a:latin typeface="Times New Roman" panose="02020603050405020304" pitchFamily="18" charset="0"/>
                          <a:cs typeface="Times New Roman" panose="02020603050405020304" pitchFamily="18" charset="0"/>
                        </a:rPr>
                        <a:t>WoS</a:t>
                      </a:r>
                      <a:r>
                        <a:rPr lang="ru-RU" sz="1200" dirty="0">
                          <a:effectLst/>
                          <a:latin typeface="Times New Roman" panose="02020603050405020304" pitchFamily="18" charset="0"/>
                          <a:cs typeface="Times New Roman" panose="02020603050405020304" pitchFamily="18" charset="0"/>
                        </a:rPr>
                        <a:t> и 2 статьи ВАК</a:t>
                      </a:r>
                      <a:endParaRPr lang="ru-RU" sz="1200" dirty="0">
                        <a:effectLst/>
                        <a:latin typeface="Times New Roman" panose="02020603050405020304" pitchFamily="18" charset="0"/>
                        <a:ea typeface="Times New Roman"/>
                        <a:cs typeface="Times New Roman" panose="02020603050405020304" pitchFamily="18" charset="0"/>
                      </a:endParaRPr>
                    </a:p>
                  </a:txBody>
                  <a:tcPr marL="41319" marR="43325" marT="0" marB="0"/>
                </a:tc>
              </a:tr>
            </a:tbl>
          </a:graphicData>
        </a:graphic>
      </p:graphicFrame>
    </p:spTree>
    <p:extLst>
      <p:ext uri="{BB962C8B-B14F-4D97-AF65-F5344CB8AC3E}">
        <p14:creationId xmlns="" xmlns:p14="http://schemas.microsoft.com/office/powerpoint/2010/main" val="19228726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a:t>Временный научный коллектив </a:t>
            </a:r>
            <a:r>
              <a:rPr lang="ru-RU"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22</a:t>
            </a:fld>
            <a:endParaRPr lang="en-US"/>
          </a:p>
        </p:txBody>
      </p:sp>
      <p:graphicFrame>
        <p:nvGraphicFramePr>
          <p:cNvPr id="3" name="Объект 2"/>
          <p:cNvGraphicFramePr>
            <a:graphicFrameLocks noGrp="1"/>
          </p:cNvGraphicFramePr>
          <p:nvPr>
            <p:ph idx="1"/>
            <p:extLst>
              <p:ext uri="{D42A27DB-BD31-4B8C-83A1-F6EECF244321}">
                <p14:modId xmlns="" xmlns:p14="http://schemas.microsoft.com/office/powerpoint/2010/main" val="1812094736"/>
              </p:ext>
            </p:extLst>
          </p:nvPr>
        </p:nvGraphicFramePr>
        <p:xfrm>
          <a:off x="350874" y="1040322"/>
          <a:ext cx="8410354" cy="5235086"/>
        </p:xfrm>
        <a:graphic>
          <a:graphicData uri="http://schemas.openxmlformats.org/drawingml/2006/table">
            <a:tbl>
              <a:tblPr firstRow="1" firstCol="1" bandRow="1">
                <a:tableStyleId>{5C22544A-7EE6-4342-B048-85BDC9FD1C3A}</a:tableStyleId>
              </a:tblPr>
              <a:tblGrid>
                <a:gridCol w="340242"/>
                <a:gridCol w="1509823"/>
                <a:gridCol w="1169582"/>
                <a:gridCol w="850604"/>
                <a:gridCol w="1424763"/>
                <a:gridCol w="3115340"/>
              </a:tblGrid>
              <a:tr h="371610">
                <a:tc>
                  <a:txBody>
                    <a:bodyPr/>
                    <a:lstStyle/>
                    <a:p>
                      <a:pPr algn="ctr">
                        <a:spcAft>
                          <a:spcPts val="0"/>
                        </a:spcAft>
                      </a:pPr>
                      <a:r>
                        <a:rPr lang="ru-RU" sz="1200" dirty="0">
                          <a:effectLst/>
                        </a:rPr>
                        <a:t>№ п/п</a:t>
                      </a:r>
                      <a:endParaRPr lang="ru-RU" sz="1200" dirty="0">
                        <a:effectLst/>
                        <a:latin typeface="Antiqua"/>
                        <a:ea typeface="Times New Roman"/>
                        <a:cs typeface="Times New Roman"/>
                      </a:endParaRPr>
                    </a:p>
                  </a:txBody>
                  <a:tcPr marL="41319" marR="43325" marT="0" marB="0" anchor="ctr"/>
                </a:tc>
                <a:tc>
                  <a:txBody>
                    <a:bodyPr/>
                    <a:lstStyle/>
                    <a:p>
                      <a:pPr algn="ctr">
                        <a:spcAft>
                          <a:spcPts val="0"/>
                        </a:spcAft>
                      </a:pPr>
                      <a:r>
                        <a:rPr lang="ru-RU" sz="1200" dirty="0">
                          <a:effectLst/>
                        </a:rPr>
                        <a:t>Ф.И.О. </a:t>
                      </a:r>
                      <a:endParaRPr lang="ru-RU" sz="1200" dirty="0">
                        <a:effectLst/>
                        <a:latin typeface="Antiqua"/>
                        <a:ea typeface="Times New Roman"/>
                        <a:cs typeface="Times New Roman"/>
                      </a:endParaRPr>
                    </a:p>
                  </a:txBody>
                  <a:tcPr marL="41319" marR="43325" marT="0" marB="0" anchor="ctr"/>
                </a:tc>
                <a:tc>
                  <a:txBody>
                    <a:bodyPr/>
                    <a:lstStyle/>
                    <a:p>
                      <a:pPr algn="ctr">
                        <a:spcAft>
                          <a:spcPts val="0"/>
                        </a:spcAft>
                      </a:pPr>
                      <a:r>
                        <a:rPr lang="ru-RU" sz="1200" dirty="0">
                          <a:effectLst/>
                        </a:rPr>
                        <a:t>Ученая степень и звание </a:t>
                      </a:r>
                      <a:endParaRPr lang="ru-RU" sz="1200" dirty="0">
                        <a:effectLst/>
                        <a:latin typeface="Antiqua"/>
                        <a:ea typeface="Times New Roman"/>
                        <a:cs typeface="Times New Roman"/>
                      </a:endParaRPr>
                    </a:p>
                  </a:txBody>
                  <a:tcPr marL="41319" marR="43325" marT="0" marB="0" anchor="ctr"/>
                </a:tc>
                <a:tc>
                  <a:txBody>
                    <a:bodyPr/>
                    <a:lstStyle/>
                    <a:p>
                      <a:pPr algn="ctr">
                        <a:spcAft>
                          <a:spcPts val="0"/>
                        </a:spcAft>
                      </a:pPr>
                      <a:r>
                        <a:rPr lang="ru-RU" sz="1200" dirty="0">
                          <a:effectLst/>
                        </a:rPr>
                        <a:t>Возраст</a:t>
                      </a:r>
                      <a:endParaRPr lang="ru-RU" sz="1200" dirty="0">
                        <a:effectLst/>
                        <a:latin typeface="Antiqua"/>
                        <a:ea typeface="Times New Roman"/>
                        <a:cs typeface="Times New Roman"/>
                      </a:endParaRPr>
                    </a:p>
                  </a:txBody>
                  <a:tcPr marL="41319" marR="43325" marT="0" marB="0" anchor="ctr"/>
                </a:tc>
                <a:tc>
                  <a:txBody>
                    <a:bodyPr/>
                    <a:lstStyle/>
                    <a:p>
                      <a:pPr algn="ctr">
                        <a:spcAft>
                          <a:spcPts val="0"/>
                        </a:spcAft>
                      </a:pPr>
                      <a:r>
                        <a:rPr lang="ru-RU" sz="1200">
                          <a:effectLst/>
                        </a:rPr>
                        <a:t>Должность и место работы или учебы</a:t>
                      </a:r>
                      <a:endParaRPr lang="ru-RU" sz="1200">
                        <a:effectLst/>
                        <a:latin typeface="Antiqua"/>
                        <a:ea typeface="Times New Roman"/>
                        <a:cs typeface="Times New Roman"/>
                      </a:endParaRPr>
                    </a:p>
                  </a:txBody>
                  <a:tcPr marL="41319" marR="43325" marT="0" marB="0" anchor="ctr"/>
                </a:tc>
                <a:tc>
                  <a:txBody>
                    <a:bodyPr/>
                    <a:lstStyle/>
                    <a:p>
                      <a:pPr algn="ctr">
                        <a:spcAft>
                          <a:spcPts val="0"/>
                        </a:spcAft>
                      </a:pPr>
                      <a:r>
                        <a:rPr lang="ru-RU" sz="1200">
                          <a:effectLst/>
                        </a:rPr>
                        <a:t>Опыт и компетенции по тематике проекта</a:t>
                      </a:r>
                      <a:endParaRPr lang="ru-RU" sz="1200">
                        <a:effectLst/>
                        <a:latin typeface="Antiqua"/>
                        <a:ea typeface="Times New Roman"/>
                        <a:cs typeface="Times New Roman"/>
                      </a:endParaRPr>
                    </a:p>
                  </a:txBody>
                  <a:tcPr marL="41319" marR="43325" marT="0" marB="0" anchor="ctr"/>
                </a:tc>
              </a:tr>
              <a:tr h="844567">
                <a:tc>
                  <a:txBody>
                    <a:bodyPr/>
                    <a:lstStyle/>
                    <a:p>
                      <a:pPr>
                        <a:spcAft>
                          <a:spcPts val="0"/>
                        </a:spcAft>
                      </a:pPr>
                      <a:r>
                        <a:rPr lang="ru-RU" sz="1200" dirty="0">
                          <a:solidFill>
                            <a:srgbClr val="000000"/>
                          </a:solidFill>
                          <a:effectLst/>
                          <a:latin typeface="Times New Roman"/>
                          <a:ea typeface="Times New Roman"/>
                          <a:cs typeface="Times New Roman"/>
                        </a:rPr>
                        <a:t>5</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400" dirty="0" err="1">
                          <a:solidFill>
                            <a:srgbClr val="000000"/>
                          </a:solidFill>
                          <a:effectLst/>
                          <a:latin typeface="Times New Roman"/>
                          <a:ea typeface="Times New Roman"/>
                          <a:cs typeface="Times New Roman"/>
                        </a:rPr>
                        <a:t>Зелиг</a:t>
                      </a:r>
                      <a:r>
                        <a:rPr lang="ru-RU" sz="1400" dirty="0">
                          <a:solidFill>
                            <a:srgbClr val="000000"/>
                          </a:solidFill>
                          <a:effectLst/>
                          <a:latin typeface="Times New Roman"/>
                          <a:ea typeface="Times New Roman"/>
                          <a:cs typeface="Times New Roman"/>
                        </a:rPr>
                        <a:t> Марина Петровна</a:t>
                      </a:r>
                      <a:endParaRPr lang="ru-RU" sz="14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48</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ст. преп. кафедры СМ</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200" dirty="0">
                          <a:solidFill>
                            <a:srgbClr val="000000"/>
                          </a:solidFill>
                          <a:effectLst/>
                          <a:latin typeface="Times New Roman"/>
                          <a:ea typeface="Times New Roman"/>
                          <a:cs typeface="Times New Roman"/>
                        </a:rPr>
                        <a:t>Опыт более 20 лет. По тематике проекта: 1 патент на изобретение, участие в международных конференциях, 2 статьи </a:t>
                      </a:r>
                      <a:r>
                        <a:rPr lang="en-US" sz="1200" dirty="0">
                          <a:solidFill>
                            <a:srgbClr val="000000"/>
                          </a:solidFill>
                          <a:effectLst/>
                          <a:latin typeface="Times New Roman"/>
                          <a:ea typeface="Times New Roman"/>
                          <a:cs typeface="Times New Roman"/>
                        </a:rPr>
                        <a:t>Scopus</a:t>
                      </a:r>
                      <a:r>
                        <a:rPr lang="ru-RU" sz="1200" dirty="0">
                          <a:solidFill>
                            <a:srgbClr val="000000"/>
                          </a:solidFill>
                          <a:effectLst/>
                          <a:latin typeface="Times New Roman"/>
                          <a:ea typeface="Times New Roman"/>
                          <a:cs typeface="Times New Roman"/>
                        </a:rPr>
                        <a:t>, </a:t>
                      </a:r>
                      <a:r>
                        <a:rPr lang="ru-RU" sz="1200" dirty="0" smtClean="0">
                          <a:solidFill>
                            <a:srgbClr val="000000"/>
                          </a:solidFill>
                          <a:effectLst/>
                          <a:latin typeface="Times New Roman"/>
                          <a:ea typeface="Times New Roman"/>
                          <a:cs typeface="Times New Roman"/>
                        </a:rPr>
                        <a:t>3статьи </a:t>
                      </a:r>
                      <a:r>
                        <a:rPr lang="ru-RU" sz="1200" dirty="0">
                          <a:solidFill>
                            <a:srgbClr val="000000"/>
                          </a:solidFill>
                          <a:effectLst/>
                          <a:latin typeface="Times New Roman"/>
                          <a:ea typeface="Times New Roman"/>
                          <a:cs typeface="Times New Roman"/>
                        </a:rPr>
                        <a:t>ВАК, более 10 статей РИНЦ</a:t>
                      </a:r>
                      <a:endParaRPr lang="ru-RU" sz="1200" dirty="0">
                        <a:effectLst/>
                        <a:latin typeface="Antiqua"/>
                        <a:ea typeface="Times New Roman"/>
                        <a:cs typeface="Times New Roman"/>
                      </a:endParaRPr>
                    </a:p>
                  </a:txBody>
                  <a:tcPr marL="65405" marR="68580" marT="0" marB="0"/>
                </a:tc>
              </a:tr>
              <a:tr h="844567">
                <a:tc>
                  <a:txBody>
                    <a:bodyPr/>
                    <a:lstStyle/>
                    <a:p>
                      <a:pPr>
                        <a:spcAft>
                          <a:spcPts val="0"/>
                        </a:spcAft>
                      </a:pPr>
                      <a:r>
                        <a:rPr lang="ru-RU" sz="1200">
                          <a:solidFill>
                            <a:srgbClr val="000000"/>
                          </a:solidFill>
                          <a:effectLst/>
                          <a:latin typeface="Times New Roman"/>
                          <a:ea typeface="Times New Roman"/>
                          <a:cs typeface="Times New Roman"/>
                        </a:rPr>
                        <a:t>6</a:t>
                      </a:r>
                      <a:endParaRPr lang="ru-RU" sz="1200">
                        <a:effectLst/>
                        <a:latin typeface="Antiqua"/>
                        <a:ea typeface="Times New Roman"/>
                        <a:cs typeface="Times New Roman"/>
                      </a:endParaRPr>
                    </a:p>
                  </a:txBody>
                  <a:tcPr marL="65405" marR="68580" marT="0" marB="0"/>
                </a:tc>
                <a:tc>
                  <a:txBody>
                    <a:bodyPr/>
                    <a:lstStyle/>
                    <a:p>
                      <a:pPr>
                        <a:spcAft>
                          <a:spcPts val="0"/>
                        </a:spcAft>
                      </a:pPr>
                      <a:r>
                        <a:rPr lang="ru-RU" sz="1400">
                          <a:solidFill>
                            <a:srgbClr val="000000"/>
                          </a:solidFill>
                          <a:effectLst/>
                          <a:latin typeface="Times New Roman"/>
                          <a:ea typeface="Times New Roman"/>
                          <a:cs typeface="Times New Roman"/>
                        </a:rPr>
                        <a:t>Панченко Юлия Федоровна</a:t>
                      </a:r>
                      <a:endParaRPr lang="ru-RU" sz="140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37</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ст. преп. кафедры СМ</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200">
                          <a:solidFill>
                            <a:srgbClr val="000000"/>
                          </a:solidFill>
                          <a:effectLst/>
                          <a:latin typeface="Times New Roman"/>
                          <a:ea typeface="Times New Roman"/>
                          <a:cs typeface="Times New Roman"/>
                        </a:rPr>
                        <a:t>Опыт более 15 лет. По тематике проекта: 2 патента на изобретение, участие в международных конференциях, 1 статья </a:t>
                      </a:r>
                      <a:r>
                        <a:rPr lang="en-US" sz="1200">
                          <a:solidFill>
                            <a:srgbClr val="000000"/>
                          </a:solidFill>
                          <a:effectLst/>
                          <a:latin typeface="Times New Roman"/>
                          <a:ea typeface="Times New Roman"/>
                          <a:cs typeface="Times New Roman"/>
                        </a:rPr>
                        <a:t>Scopus</a:t>
                      </a:r>
                      <a:r>
                        <a:rPr lang="ru-RU" sz="1200">
                          <a:solidFill>
                            <a:srgbClr val="000000"/>
                          </a:solidFill>
                          <a:effectLst/>
                          <a:latin typeface="Times New Roman"/>
                          <a:ea typeface="Times New Roman"/>
                          <a:cs typeface="Times New Roman"/>
                        </a:rPr>
                        <a:t>, 4 статьи ВАК, более 10 статей РИНЦ</a:t>
                      </a:r>
                      <a:endParaRPr lang="ru-RU" sz="1200">
                        <a:effectLst/>
                        <a:latin typeface="Antiqua"/>
                        <a:ea typeface="Times New Roman"/>
                        <a:cs typeface="Times New Roman"/>
                      </a:endParaRPr>
                    </a:p>
                  </a:txBody>
                  <a:tcPr marL="65405" marR="68580" marT="0" marB="0"/>
                </a:tc>
              </a:tr>
              <a:tr h="841434">
                <a:tc>
                  <a:txBody>
                    <a:bodyPr/>
                    <a:lstStyle/>
                    <a:p>
                      <a:pPr>
                        <a:spcAft>
                          <a:spcPts val="0"/>
                        </a:spcAft>
                      </a:pPr>
                      <a:r>
                        <a:rPr lang="ru-RU" sz="1200">
                          <a:solidFill>
                            <a:srgbClr val="000000"/>
                          </a:solidFill>
                          <a:effectLst/>
                          <a:latin typeface="Times New Roman"/>
                          <a:ea typeface="Times New Roman"/>
                          <a:cs typeface="Times New Roman"/>
                        </a:rPr>
                        <a:t>7</a:t>
                      </a:r>
                      <a:endParaRPr lang="ru-RU" sz="1200">
                        <a:effectLst/>
                        <a:latin typeface="Antiqua"/>
                        <a:ea typeface="Times New Roman"/>
                        <a:cs typeface="Times New Roman"/>
                      </a:endParaRPr>
                    </a:p>
                  </a:txBody>
                  <a:tcPr marL="65405" marR="68580" marT="0" marB="0"/>
                </a:tc>
                <a:tc>
                  <a:txBody>
                    <a:bodyPr/>
                    <a:lstStyle/>
                    <a:p>
                      <a:pPr>
                        <a:spcAft>
                          <a:spcPts val="0"/>
                        </a:spcAft>
                      </a:pPr>
                      <a:r>
                        <a:rPr lang="ru-RU" sz="1400" dirty="0">
                          <a:solidFill>
                            <a:srgbClr val="000000"/>
                          </a:solidFill>
                          <a:effectLst/>
                          <a:latin typeface="Times New Roman"/>
                          <a:ea typeface="Times New Roman"/>
                          <a:cs typeface="Times New Roman"/>
                        </a:rPr>
                        <a:t>Панченко Дмитрий Алексеевич</a:t>
                      </a:r>
                      <a:endParaRPr lang="ru-RU" sz="14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38</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ассистент кафедры СМ</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200" dirty="0">
                          <a:solidFill>
                            <a:srgbClr val="000000"/>
                          </a:solidFill>
                          <a:effectLst/>
                          <a:latin typeface="Times New Roman"/>
                          <a:ea typeface="Times New Roman"/>
                          <a:cs typeface="Times New Roman"/>
                        </a:rPr>
                        <a:t>Опыт более 15 лет. По тематике проекта: 2 патента на изобретение, участие в международных конференциях, 1 статья </a:t>
                      </a:r>
                      <a:r>
                        <a:rPr lang="en-US" sz="1200" dirty="0">
                          <a:solidFill>
                            <a:srgbClr val="000000"/>
                          </a:solidFill>
                          <a:effectLst/>
                          <a:latin typeface="Times New Roman"/>
                          <a:ea typeface="Times New Roman"/>
                          <a:cs typeface="Times New Roman"/>
                        </a:rPr>
                        <a:t>Scopus</a:t>
                      </a:r>
                      <a:r>
                        <a:rPr lang="ru-RU" sz="1200" dirty="0">
                          <a:solidFill>
                            <a:srgbClr val="000000"/>
                          </a:solidFill>
                          <a:effectLst/>
                          <a:latin typeface="Times New Roman"/>
                          <a:ea typeface="Times New Roman"/>
                          <a:cs typeface="Times New Roman"/>
                        </a:rPr>
                        <a:t>, 4 статьи ВАК, более 10 статей РИНЦ</a:t>
                      </a:r>
                      <a:endParaRPr lang="ru-RU" sz="1200" dirty="0">
                        <a:effectLst/>
                        <a:latin typeface="Antiqua"/>
                        <a:ea typeface="Times New Roman"/>
                        <a:cs typeface="Times New Roman"/>
                      </a:endParaRPr>
                    </a:p>
                  </a:txBody>
                  <a:tcPr marL="65405" marR="68580" marT="0" marB="0"/>
                </a:tc>
              </a:tr>
              <a:tr h="799641">
                <a:tc>
                  <a:txBody>
                    <a:bodyPr/>
                    <a:lstStyle/>
                    <a:p>
                      <a:pPr>
                        <a:spcAft>
                          <a:spcPts val="0"/>
                        </a:spcAft>
                      </a:pPr>
                      <a:r>
                        <a:rPr lang="ru-RU" sz="1200" dirty="0">
                          <a:solidFill>
                            <a:srgbClr val="000000"/>
                          </a:solidFill>
                          <a:effectLst/>
                          <a:latin typeface="Times New Roman"/>
                          <a:ea typeface="Times New Roman"/>
                          <a:cs typeface="Times New Roman"/>
                        </a:rPr>
                        <a:t>8</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400" dirty="0">
                          <a:solidFill>
                            <a:srgbClr val="000000"/>
                          </a:solidFill>
                          <a:effectLst/>
                          <a:latin typeface="Times New Roman"/>
                          <a:ea typeface="Times New Roman"/>
                          <a:cs typeface="Times New Roman"/>
                        </a:rPr>
                        <a:t>Шарко Павел Валерьевич</a:t>
                      </a:r>
                      <a:endParaRPr lang="ru-RU" sz="14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23</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аспирант 1-го курса</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200" dirty="0">
                          <a:solidFill>
                            <a:srgbClr val="000000"/>
                          </a:solidFill>
                          <a:effectLst/>
                          <a:latin typeface="Times New Roman"/>
                          <a:ea typeface="Times New Roman"/>
                          <a:cs typeface="Times New Roman"/>
                        </a:rPr>
                        <a:t>Опыт около 3 лет. По тематике проекта: участие в международных конференциях, 1 статья ВАК, 8 статей РИНЦ</a:t>
                      </a:r>
                      <a:endParaRPr lang="ru-RU" sz="1200" dirty="0">
                        <a:effectLst/>
                        <a:latin typeface="Antiqua"/>
                        <a:ea typeface="Times New Roman"/>
                        <a:cs typeface="Times New Roman"/>
                      </a:endParaRPr>
                    </a:p>
                  </a:txBody>
                  <a:tcPr marL="65405" marR="68580" marT="0" marB="0"/>
                </a:tc>
              </a:tr>
              <a:tr h="733626">
                <a:tc>
                  <a:txBody>
                    <a:bodyPr/>
                    <a:lstStyle/>
                    <a:p>
                      <a:pPr>
                        <a:spcAft>
                          <a:spcPts val="0"/>
                        </a:spcAft>
                      </a:pPr>
                      <a:r>
                        <a:rPr lang="ru-RU" sz="1200" dirty="0">
                          <a:solidFill>
                            <a:srgbClr val="000000"/>
                          </a:solidFill>
                          <a:effectLst/>
                          <a:latin typeface="Times New Roman"/>
                          <a:ea typeface="Times New Roman"/>
                          <a:cs typeface="Times New Roman"/>
                        </a:rPr>
                        <a:t>9</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400" dirty="0" err="1">
                          <a:solidFill>
                            <a:srgbClr val="000000"/>
                          </a:solidFill>
                          <a:effectLst/>
                          <a:latin typeface="Times New Roman"/>
                          <a:ea typeface="Times New Roman"/>
                          <a:cs typeface="Times New Roman"/>
                        </a:rPr>
                        <a:t>Ашуров</a:t>
                      </a:r>
                      <a:r>
                        <a:rPr lang="ru-RU" sz="1400" dirty="0">
                          <a:solidFill>
                            <a:srgbClr val="000000"/>
                          </a:solidFill>
                          <a:effectLst/>
                          <a:latin typeface="Times New Roman"/>
                          <a:ea typeface="Times New Roman"/>
                          <a:cs typeface="Times New Roman"/>
                        </a:rPr>
                        <a:t> </a:t>
                      </a:r>
                      <a:r>
                        <a:rPr lang="ru-RU" sz="1400" dirty="0" err="1">
                          <a:solidFill>
                            <a:srgbClr val="000000"/>
                          </a:solidFill>
                          <a:effectLst/>
                          <a:latin typeface="Times New Roman"/>
                          <a:ea typeface="Times New Roman"/>
                          <a:cs typeface="Times New Roman"/>
                        </a:rPr>
                        <a:t>Муроджон</a:t>
                      </a:r>
                      <a:r>
                        <a:rPr lang="ru-RU" sz="1400" dirty="0">
                          <a:solidFill>
                            <a:srgbClr val="000000"/>
                          </a:solidFill>
                          <a:effectLst/>
                          <a:latin typeface="Times New Roman"/>
                          <a:ea typeface="Times New Roman"/>
                          <a:cs typeface="Times New Roman"/>
                        </a:rPr>
                        <a:t> </a:t>
                      </a:r>
                      <a:r>
                        <a:rPr lang="ru-RU" sz="1400" dirty="0" err="1">
                          <a:solidFill>
                            <a:srgbClr val="000000"/>
                          </a:solidFill>
                          <a:effectLst/>
                          <a:latin typeface="Times New Roman"/>
                          <a:ea typeface="Times New Roman"/>
                          <a:cs typeface="Times New Roman"/>
                        </a:rPr>
                        <a:t>Ашуралиевич</a:t>
                      </a:r>
                      <a:endParaRPr lang="ru-RU" sz="14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24</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аспирант 1-го курса</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200" dirty="0">
                          <a:solidFill>
                            <a:srgbClr val="000000"/>
                          </a:solidFill>
                          <a:effectLst/>
                          <a:latin typeface="Times New Roman"/>
                          <a:ea typeface="Times New Roman"/>
                          <a:cs typeface="Times New Roman"/>
                        </a:rPr>
                        <a:t>Опыт около 3 лет. По тематике проекта: участие в международных конференциях, 3 статьи РИНЦ</a:t>
                      </a:r>
                      <a:endParaRPr lang="ru-RU" sz="1200" dirty="0">
                        <a:effectLst/>
                        <a:latin typeface="Antiqua"/>
                        <a:ea typeface="Times New Roman"/>
                        <a:cs typeface="Times New Roman"/>
                      </a:endParaRPr>
                    </a:p>
                  </a:txBody>
                  <a:tcPr marL="65405" marR="68580" marT="0" marB="0"/>
                </a:tc>
              </a:tr>
              <a:tr h="799641">
                <a:tc>
                  <a:txBody>
                    <a:bodyPr/>
                    <a:lstStyle/>
                    <a:p>
                      <a:pPr>
                        <a:spcAft>
                          <a:spcPts val="0"/>
                        </a:spcAft>
                      </a:pPr>
                      <a:r>
                        <a:rPr lang="ru-RU" sz="1200">
                          <a:solidFill>
                            <a:srgbClr val="000000"/>
                          </a:solidFill>
                          <a:effectLst/>
                          <a:latin typeface="Times New Roman"/>
                          <a:ea typeface="Times New Roman"/>
                          <a:cs typeface="Times New Roman"/>
                        </a:rPr>
                        <a:t>10</a:t>
                      </a:r>
                      <a:endParaRPr lang="ru-RU" sz="1200">
                        <a:effectLst/>
                        <a:latin typeface="Antiqua"/>
                        <a:ea typeface="Times New Roman"/>
                        <a:cs typeface="Times New Roman"/>
                      </a:endParaRPr>
                    </a:p>
                  </a:txBody>
                  <a:tcPr marL="65405" marR="68580" marT="0" marB="0"/>
                </a:tc>
                <a:tc>
                  <a:txBody>
                    <a:bodyPr/>
                    <a:lstStyle/>
                    <a:p>
                      <a:pPr>
                        <a:spcAft>
                          <a:spcPts val="0"/>
                        </a:spcAft>
                      </a:pPr>
                      <a:r>
                        <a:rPr lang="ru-RU" sz="1400" dirty="0">
                          <a:solidFill>
                            <a:srgbClr val="000000"/>
                          </a:solidFill>
                          <a:effectLst/>
                          <a:latin typeface="Times New Roman"/>
                          <a:ea typeface="Times New Roman"/>
                          <a:cs typeface="Times New Roman"/>
                        </a:rPr>
                        <a:t>Замятина Светлана Владимировна</a:t>
                      </a:r>
                      <a:endParaRPr lang="ru-RU" sz="14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ru-RU" sz="1200" dirty="0">
                          <a:solidFill>
                            <a:srgbClr val="000000"/>
                          </a:solidFill>
                          <a:effectLst/>
                          <a:latin typeface="Times New Roman"/>
                          <a:ea typeface="Times New Roman"/>
                          <a:cs typeface="Times New Roman"/>
                        </a:rPr>
                        <a:t>39</a:t>
                      </a:r>
                      <a:endParaRPr lang="ru-RU" sz="1200" dirty="0">
                        <a:effectLst/>
                        <a:latin typeface="Antiqua"/>
                        <a:ea typeface="Times New Roman"/>
                        <a:cs typeface="Times New Roman"/>
                      </a:endParaRPr>
                    </a:p>
                  </a:txBody>
                  <a:tcPr marL="65405" marR="68580" marT="0" marB="0"/>
                </a:tc>
                <a:tc>
                  <a:txBody>
                    <a:bodyPr/>
                    <a:lstStyle/>
                    <a:p>
                      <a:pPr algn="ctr">
                        <a:spcAft>
                          <a:spcPts val="0"/>
                        </a:spcAft>
                      </a:pPr>
                      <a:r>
                        <a:rPr lang="en-US" sz="1200" dirty="0" smtClean="0">
                          <a:solidFill>
                            <a:srgbClr val="000000"/>
                          </a:solidFill>
                          <a:effectLst/>
                          <a:latin typeface="Times New Roman"/>
                          <a:ea typeface="Times New Roman"/>
                          <a:cs typeface="Times New Roman"/>
                        </a:rPr>
                        <a:t>v</a:t>
                      </a:r>
                      <a:r>
                        <a:rPr lang="ru-RU" sz="1200" dirty="0" err="1" smtClean="0">
                          <a:solidFill>
                            <a:srgbClr val="000000"/>
                          </a:solidFill>
                          <a:effectLst/>
                          <a:latin typeface="Times New Roman"/>
                          <a:ea typeface="Times New Roman"/>
                          <a:cs typeface="Times New Roman"/>
                        </a:rPr>
                        <a:t>агистрант</a:t>
                      </a:r>
                      <a:r>
                        <a:rPr lang="ru-RU" sz="1200" dirty="0" smtClean="0">
                          <a:solidFill>
                            <a:srgbClr val="000000"/>
                          </a:solidFill>
                          <a:effectLst/>
                          <a:latin typeface="Times New Roman"/>
                          <a:ea typeface="Times New Roman"/>
                          <a:cs typeface="Times New Roman"/>
                        </a:rPr>
                        <a:t> </a:t>
                      </a:r>
                      <a:r>
                        <a:rPr lang="ru-RU" sz="1200" dirty="0">
                          <a:solidFill>
                            <a:srgbClr val="000000"/>
                          </a:solidFill>
                          <a:effectLst/>
                          <a:latin typeface="Times New Roman"/>
                          <a:ea typeface="Times New Roman"/>
                          <a:cs typeface="Times New Roman"/>
                        </a:rPr>
                        <a:t>1-го курса, ассистент-стажер кафедры СМ</a:t>
                      </a:r>
                      <a:endParaRPr lang="ru-RU" sz="1200" dirty="0">
                        <a:effectLst/>
                        <a:latin typeface="Antiqua"/>
                        <a:ea typeface="Times New Roman"/>
                        <a:cs typeface="Times New Roman"/>
                      </a:endParaRPr>
                    </a:p>
                  </a:txBody>
                  <a:tcPr marL="65405" marR="68580" marT="0" marB="0"/>
                </a:tc>
                <a:tc>
                  <a:txBody>
                    <a:bodyPr/>
                    <a:lstStyle/>
                    <a:p>
                      <a:pPr>
                        <a:spcAft>
                          <a:spcPts val="0"/>
                        </a:spcAft>
                      </a:pPr>
                      <a:r>
                        <a:rPr lang="ru-RU" sz="1200" dirty="0">
                          <a:solidFill>
                            <a:srgbClr val="000000"/>
                          </a:solidFill>
                          <a:effectLst/>
                          <a:latin typeface="Times New Roman"/>
                          <a:ea typeface="Times New Roman"/>
                          <a:cs typeface="Times New Roman"/>
                        </a:rPr>
                        <a:t>Опыт около 10 лет. </a:t>
                      </a:r>
                      <a:endParaRPr lang="ru-RU" sz="1200" dirty="0">
                        <a:effectLst/>
                        <a:latin typeface="Antiqua"/>
                        <a:ea typeface="Times New Roman"/>
                        <a:cs typeface="Times New Roman"/>
                      </a:endParaRPr>
                    </a:p>
                  </a:txBody>
                  <a:tcPr marL="65405" marR="68580" marT="0" marB="0"/>
                </a:tc>
              </a:tr>
            </a:tbl>
          </a:graphicData>
        </a:graphic>
      </p:graphicFrame>
    </p:spTree>
    <p:extLst>
      <p:ext uri="{BB962C8B-B14F-4D97-AF65-F5344CB8AC3E}">
        <p14:creationId xmlns="" xmlns:p14="http://schemas.microsoft.com/office/powerpoint/2010/main" val="30356105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30425"/>
            <a:ext cx="7772400" cy="1470025"/>
          </a:xfrm>
        </p:spPr>
        <p:txBody>
          <a:bodyPr/>
          <a:lstStyle/>
          <a:p>
            <a:endParaRPr lang="en-US" dirty="0"/>
          </a:p>
        </p:txBody>
      </p:sp>
      <p:sp>
        <p:nvSpPr>
          <p:cNvPr id="7" name="Subtitle 6"/>
          <p:cNvSpPr>
            <a:spLocks noGrp="1"/>
          </p:cNvSpPr>
          <p:nvPr>
            <p:ph type="subTitle" idx="4294967295"/>
          </p:nvPr>
        </p:nvSpPr>
        <p:spPr>
          <a:xfrm>
            <a:off x="1371600" y="3886200"/>
            <a:ext cx="6400800" cy="1752600"/>
          </a:xfrm>
          <a:prstGeom prst="rect">
            <a:avLst/>
          </a:prstGeom>
        </p:spPr>
        <p:txBody>
          <a:bodyPr/>
          <a:lstStyle/>
          <a:p>
            <a:endParaRPr lang="en-US"/>
          </a:p>
        </p:txBody>
      </p:sp>
      <p:pic>
        <p:nvPicPr>
          <p:cNvPr id="14" name="Picture 13" descr="88.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80512" cy="6858000"/>
          </a:xfrm>
          <a:prstGeom prst="rect">
            <a:avLst/>
          </a:prstGeom>
        </p:spPr>
      </p:pic>
      <p:sp>
        <p:nvSpPr>
          <p:cNvPr id="15" name="Rectangle 14"/>
          <p:cNvSpPr/>
          <p:nvPr/>
        </p:nvSpPr>
        <p:spPr>
          <a:xfrm>
            <a:off x="3853989" y="6204546"/>
            <a:ext cx="1043876" cy="307777"/>
          </a:xfrm>
          <a:prstGeom prst="rect">
            <a:avLst/>
          </a:prstGeom>
        </p:spPr>
        <p:txBody>
          <a:bodyPr wrap="none">
            <a:spAutoFit/>
          </a:bodyPr>
          <a:lstStyle/>
          <a:p>
            <a:r>
              <a:rPr lang="sk-SK" sz="1400" dirty="0">
                <a:solidFill>
                  <a:schemeClr val="bg1">
                    <a:lumMod val="85000"/>
                  </a:schemeClr>
                </a:solidFill>
                <a:latin typeface="Arial Narrow"/>
                <a:cs typeface="Arial Narrow"/>
              </a:rPr>
              <a:t>www.tyuiu.ru</a:t>
            </a:r>
            <a:endParaRPr lang="en-US" sz="1400" dirty="0">
              <a:solidFill>
                <a:schemeClr val="bg1">
                  <a:lumMod val="85000"/>
                </a:schemeClr>
              </a:solidFill>
              <a:latin typeface="Arial Narrow"/>
              <a:cs typeface="Arial Narrow"/>
            </a:endParaRPr>
          </a:p>
        </p:txBody>
      </p:sp>
      <p:sp>
        <p:nvSpPr>
          <p:cNvPr id="16" name="Rectangle 15"/>
          <p:cNvSpPr/>
          <p:nvPr/>
        </p:nvSpPr>
        <p:spPr>
          <a:xfrm>
            <a:off x="3815408" y="5187492"/>
            <a:ext cx="5328592" cy="707886"/>
          </a:xfrm>
          <a:prstGeom prst="rect">
            <a:avLst/>
          </a:prstGeom>
        </p:spPr>
        <p:txBody>
          <a:bodyPr wrap="square">
            <a:spAutoFit/>
          </a:bodyPr>
          <a:lstStyle/>
          <a:p>
            <a:r>
              <a:rPr lang="ru-RU" sz="2000" dirty="0" smtClean="0">
                <a:solidFill>
                  <a:schemeClr val="bg1">
                    <a:lumMod val="85000"/>
                  </a:schemeClr>
                </a:solidFill>
                <a:latin typeface="Arial Narrow"/>
                <a:cs typeface="Arial Narrow"/>
              </a:rPr>
              <a:t>ПЕРВЫЙ ВУЗ </a:t>
            </a:r>
            <a:br>
              <a:rPr lang="ru-RU" sz="2000" dirty="0" smtClean="0">
                <a:solidFill>
                  <a:schemeClr val="bg1">
                    <a:lumMod val="85000"/>
                  </a:schemeClr>
                </a:solidFill>
                <a:latin typeface="Arial Narrow"/>
                <a:cs typeface="Arial Narrow"/>
              </a:rPr>
            </a:br>
            <a:r>
              <a:rPr lang="ru-RU" sz="2000" dirty="0" smtClean="0">
                <a:solidFill>
                  <a:schemeClr val="bg1">
                    <a:lumMod val="85000"/>
                  </a:schemeClr>
                </a:solidFill>
                <a:latin typeface="Arial Narrow"/>
                <a:cs typeface="Arial Narrow"/>
              </a:rPr>
              <a:t>КОРПОРАЦИЙ</a:t>
            </a:r>
            <a:endParaRPr lang="en-US" sz="2000" dirty="0">
              <a:solidFill>
                <a:schemeClr val="bg1">
                  <a:lumMod val="85000"/>
                </a:schemeClr>
              </a:solidFill>
              <a:latin typeface="Arial Narrow"/>
              <a:cs typeface="Arial Narrow"/>
            </a:endParaRPr>
          </a:p>
        </p:txBody>
      </p:sp>
      <p:pic>
        <p:nvPicPr>
          <p:cNvPr id="17" name="Picture 16"/>
          <p:cNvPicPr>
            <a:picLocks noChangeAspect="1"/>
          </p:cNvPicPr>
          <p:nvPr/>
        </p:nvPicPr>
        <p:blipFill>
          <a:blip r:embed="rId3"/>
          <a:stretch>
            <a:fillRect/>
          </a:stretch>
        </p:blipFill>
        <p:spPr>
          <a:xfrm>
            <a:off x="3477434" y="2943727"/>
            <a:ext cx="2399716" cy="1312345"/>
          </a:xfrm>
          <a:prstGeom prst="rect">
            <a:avLst/>
          </a:prstGeom>
        </p:spPr>
      </p:pic>
    </p:spTree>
    <p:extLst>
      <p:ext uri="{BB962C8B-B14F-4D97-AF65-F5344CB8AC3E}">
        <p14:creationId xmlns="" xmlns:p14="http://schemas.microsoft.com/office/powerpoint/2010/main" val="345290316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593" y="247477"/>
            <a:ext cx="6798869" cy="629714"/>
          </a:xfrm>
        </p:spPr>
        <p:txBody>
          <a:bodyPr/>
          <a:lstStyle/>
          <a:p>
            <a:r>
              <a:rPr lang="ru-RU" dirty="0"/>
              <a:t>Тема НИОКР</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a:t>
            </a:fld>
            <a:endParaRPr lang="en-US"/>
          </a:p>
        </p:txBody>
      </p:sp>
      <p:sp>
        <p:nvSpPr>
          <p:cNvPr id="2" name="Объект 1"/>
          <p:cNvSpPr>
            <a:spLocks noGrp="1"/>
          </p:cNvSpPr>
          <p:nvPr>
            <p:ph idx="1"/>
          </p:nvPr>
        </p:nvSpPr>
        <p:spPr>
          <a:xfrm>
            <a:off x="253498" y="1085915"/>
            <a:ext cx="8890502" cy="5054108"/>
          </a:xfrm>
        </p:spPr>
        <p:txBody>
          <a:bodyPr>
            <a:normAutofit/>
          </a:bodyPr>
          <a:lstStyle/>
          <a:p>
            <a:pPr algn="ctr"/>
            <a:r>
              <a:rPr lang="ru-RU" sz="2800" b="1" dirty="0"/>
              <a:t>Опытно-промышленные испытания и внедрения разработанных инновационных решений по модификации автоклавных известково-силикатных и цементно-силикатных материалов за счет применения </a:t>
            </a:r>
            <a:r>
              <a:rPr lang="ru-RU" sz="2800" b="1" dirty="0" smtClean="0"/>
              <a:t>ультрадисперсного </a:t>
            </a:r>
            <a:r>
              <a:rPr lang="ru-RU" sz="2800" b="1" dirty="0"/>
              <a:t>не традиционного природного  и техногенного </a:t>
            </a:r>
            <a:r>
              <a:rPr lang="ru-RU" sz="2800" b="1" dirty="0" smtClean="0"/>
              <a:t>сырья, модифицирующих компонентов</a:t>
            </a:r>
            <a:endParaRPr lang="ru-RU" sz="2800" b="1" dirty="0"/>
          </a:p>
        </p:txBody>
      </p:sp>
    </p:spTree>
    <p:extLst>
      <p:ext uri="{BB962C8B-B14F-4D97-AF65-F5344CB8AC3E}">
        <p14:creationId xmlns="" xmlns:p14="http://schemas.microsoft.com/office/powerpoint/2010/main" val="2270494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593" y="247477"/>
            <a:ext cx="6798869" cy="629714"/>
          </a:xfrm>
        </p:spPr>
        <p:txBody>
          <a:bodyPr/>
          <a:lstStyle/>
          <a:p>
            <a:r>
              <a:rPr lang="ru-RU" dirty="0"/>
              <a:t>Объект, предмет и гипотеза НИОКР</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4</a:t>
            </a:fld>
            <a:endParaRPr lang="en-US"/>
          </a:p>
        </p:txBody>
      </p:sp>
      <p:sp>
        <p:nvSpPr>
          <p:cNvPr id="2" name="Объект 1"/>
          <p:cNvSpPr>
            <a:spLocks noGrp="1"/>
          </p:cNvSpPr>
          <p:nvPr>
            <p:ph idx="1"/>
          </p:nvPr>
        </p:nvSpPr>
        <p:spPr>
          <a:xfrm>
            <a:off x="253498" y="905162"/>
            <a:ext cx="8741646" cy="5054108"/>
          </a:xfrm>
        </p:spPr>
        <p:txBody>
          <a:bodyPr>
            <a:normAutofit fontScale="85000" lnSpcReduction="10000"/>
          </a:bodyPr>
          <a:lstStyle/>
          <a:p>
            <a:pPr>
              <a:spcBef>
                <a:spcPts val="0"/>
              </a:spcBef>
              <a:spcAft>
                <a:spcPts val="1200"/>
              </a:spcAft>
            </a:pPr>
            <a:r>
              <a:rPr lang="ru-RU" sz="2800" b="1" u="sng" dirty="0"/>
              <a:t>Объект </a:t>
            </a:r>
            <a:r>
              <a:rPr lang="ru-RU" sz="2800" b="1" u="sng" dirty="0" smtClean="0"/>
              <a:t>НИОКР</a:t>
            </a:r>
            <a:r>
              <a:rPr lang="ru-RU" sz="2800" b="1" dirty="0" smtClean="0"/>
              <a:t> </a:t>
            </a:r>
            <a:r>
              <a:rPr lang="ru-RU" sz="2800" dirty="0" smtClean="0"/>
              <a:t>– </a:t>
            </a:r>
            <a:r>
              <a:rPr lang="ru-RU" sz="2800" dirty="0"/>
              <a:t>известково-силикатные и цементно-силикатные материалы автоклавного твердения </a:t>
            </a:r>
          </a:p>
          <a:p>
            <a:pPr>
              <a:spcBef>
                <a:spcPts val="0"/>
              </a:spcBef>
              <a:spcAft>
                <a:spcPts val="1200"/>
              </a:spcAft>
            </a:pPr>
            <a:r>
              <a:rPr lang="ru-RU" sz="2800" b="1" u="sng" dirty="0"/>
              <a:t>Предмет </a:t>
            </a:r>
            <a:r>
              <a:rPr lang="ru-RU" sz="2800" b="1" u="sng" dirty="0" smtClean="0"/>
              <a:t>НИОКР</a:t>
            </a:r>
            <a:r>
              <a:rPr lang="ru-RU" sz="2800" b="1" dirty="0" smtClean="0"/>
              <a:t> </a:t>
            </a:r>
            <a:r>
              <a:rPr lang="ru-RU" sz="2800" dirty="0" smtClean="0"/>
              <a:t>– </a:t>
            </a:r>
            <a:r>
              <a:rPr lang="ru-RU" sz="2800" dirty="0"/>
              <a:t>сырьевые ресурсы и технологии производства силикатных материалов</a:t>
            </a:r>
          </a:p>
          <a:p>
            <a:pPr>
              <a:spcBef>
                <a:spcPts val="0"/>
              </a:spcBef>
              <a:spcAft>
                <a:spcPts val="1200"/>
              </a:spcAft>
            </a:pPr>
            <a:r>
              <a:rPr lang="ru-RU" sz="2800" b="1" u="sng" dirty="0" smtClean="0"/>
              <a:t>Гипотеза НИОКР</a:t>
            </a:r>
            <a:r>
              <a:rPr lang="ru-RU" sz="2800" b="1" dirty="0" smtClean="0"/>
              <a:t> </a:t>
            </a:r>
            <a:r>
              <a:rPr lang="ru-RU" sz="2800" dirty="0"/>
              <a:t>–</a:t>
            </a:r>
            <a:r>
              <a:rPr lang="ru-RU" sz="2800" dirty="0" smtClean="0"/>
              <a:t> </a:t>
            </a:r>
            <a:r>
              <a:rPr lang="ru-RU" sz="2800" dirty="0"/>
              <a:t>при использовании ультрадисперсных пород кварц-полевошпатовых пород возможно получение силикатного кирпича с прочностью 2-х кратно превышающей производимый в настоящее время </a:t>
            </a:r>
            <a:r>
              <a:rPr lang="ru-RU" sz="2800" dirty="0" smtClean="0"/>
              <a:t>кирпич, марки </a:t>
            </a:r>
            <a:r>
              <a:rPr lang="ru-RU" sz="2800" dirty="0"/>
              <a:t>по морозостойкости до </a:t>
            </a:r>
            <a:r>
              <a:rPr lang="en-US" sz="2800" dirty="0" smtClean="0"/>
              <a:t>F</a:t>
            </a:r>
            <a:r>
              <a:rPr lang="ru-RU" sz="2800" dirty="0" smtClean="0"/>
              <a:t>100</a:t>
            </a:r>
            <a:r>
              <a:rPr lang="ru-RU" sz="2800" dirty="0"/>
              <a:t>. Повышение эксплуатационных характеристик обеспечивается одновременно с понижением энергоемкости производственных процессов без ухудшения экологических характеристик продукции</a:t>
            </a:r>
            <a:r>
              <a:rPr lang="ru-RU" sz="2800" dirty="0" smtClean="0"/>
              <a:t>. Модифицирующие компоненты обеспечивают существенный рост долговечности силикатных материалов.</a:t>
            </a:r>
            <a:endParaRPr lang="ru-RU" sz="2800" b="1" dirty="0"/>
          </a:p>
        </p:txBody>
      </p:sp>
    </p:spTree>
    <p:extLst>
      <p:ext uri="{BB962C8B-B14F-4D97-AF65-F5344CB8AC3E}">
        <p14:creationId xmlns="" xmlns:p14="http://schemas.microsoft.com/office/powerpoint/2010/main" val="42357496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551" y="264006"/>
            <a:ext cx="6798869" cy="629714"/>
          </a:xfrm>
        </p:spPr>
        <p:txBody>
          <a:bodyPr/>
          <a:lstStyle/>
          <a:p>
            <a:r>
              <a:rPr lang="ru-RU" dirty="0"/>
              <a:t>аннотация проекта</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5</a:t>
            </a:fld>
            <a:endParaRPr lang="en-US"/>
          </a:p>
        </p:txBody>
      </p:sp>
      <p:sp>
        <p:nvSpPr>
          <p:cNvPr id="2" name="Объект 1"/>
          <p:cNvSpPr>
            <a:spLocks noGrp="1"/>
          </p:cNvSpPr>
          <p:nvPr>
            <p:ph idx="1"/>
          </p:nvPr>
        </p:nvSpPr>
        <p:spPr>
          <a:xfrm>
            <a:off x="558021" y="1063702"/>
            <a:ext cx="8017536" cy="5054108"/>
          </a:xfrm>
        </p:spPr>
        <p:txBody>
          <a:bodyPr>
            <a:noAutofit/>
          </a:bodyPr>
          <a:lstStyle/>
          <a:p>
            <a:pPr indent="442913">
              <a:spcBef>
                <a:spcPts val="0"/>
              </a:spcBef>
            </a:pPr>
            <a:r>
              <a:rPr lang="ru-RU" sz="2400" dirty="0"/>
              <a:t>Осуществление комплексного проекта, в том числе создание новых научных концепций и разработка конкурентоспособных ресурсосберегающих технологий. </a:t>
            </a:r>
            <a:endParaRPr lang="ru-RU" sz="2400" dirty="0" smtClean="0"/>
          </a:p>
          <a:p>
            <a:pPr indent="442913">
              <a:spcBef>
                <a:spcPts val="0"/>
              </a:spcBef>
            </a:pPr>
            <a:r>
              <a:rPr lang="ru-RU" sz="2400" dirty="0" smtClean="0"/>
              <a:t>Расширение </a:t>
            </a:r>
            <a:r>
              <a:rPr lang="ru-RU" sz="2400" dirty="0"/>
              <a:t>сырьевой базы силикатной отрасли путем внедрения в производство изученных </a:t>
            </a:r>
            <a:r>
              <a:rPr lang="ru-RU" sz="2400" dirty="0" smtClean="0"/>
              <a:t>запасов, </a:t>
            </a:r>
            <a:r>
              <a:rPr lang="ru-RU" sz="2400" dirty="0"/>
              <a:t>разработанных схем и технологий добычи </a:t>
            </a:r>
            <a:r>
              <a:rPr lang="ru-RU" sz="2400" dirty="0" err="1"/>
              <a:t>алевропелитовых</a:t>
            </a:r>
            <a:r>
              <a:rPr lang="ru-RU" sz="2400" dirty="0"/>
              <a:t> пород </a:t>
            </a:r>
            <a:r>
              <a:rPr lang="ru-RU" sz="2400" dirty="0" err="1"/>
              <a:t>ишимской</a:t>
            </a:r>
            <a:r>
              <a:rPr lang="ru-RU" sz="2400" dirty="0"/>
              <a:t> свиты юга Тюменской области. </a:t>
            </a:r>
            <a:endParaRPr lang="ru-RU" sz="2400" dirty="0" smtClean="0"/>
          </a:p>
          <a:p>
            <a:pPr indent="442913">
              <a:spcBef>
                <a:spcPts val="0"/>
              </a:spcBef>
            </a:pPr>
            <a:r>
              <a:rPr lang="ru-RU" sz="2400" dirty="0" smtClean="0"/>
              <a:t>Проект </a:t>
            </a:r>
            <a:r>
              <a:rPr lang="ru-RU" sz="2400" dirty="0"/>
              <a:t>предназначен для последующей коммерциализации в области индустрии силикатных композитов автоклавного </a:t>
            </a:r>
            <a:r>
              <a:rPr lang="ru-RU" sz="2400" dirty="0" smtClean="0"/>
              <a:t>твердения.</a:t>
            </a:r>
          </a:p>
          <a:p>
            <a:pPr indent="442913">
              <a:spcBef>
                <a:spcPts val="0"/>
              </a:spcBef>
            </a:pPr>
            <a:endParaRPr lang="ru-RU" sz="2400" dirty="0"/>
          </a:p>
          <a:p>
            <a:pPr>
              <a:spcBef>
                <a:spcPts val="0"/>
              </a:spcBef>
            </a:pPr>
            <a:r>
              <a:rPr lang="ru-RU" sz="2400" dirty="0" smtClean="0"/>
              <a:t>Общая </a:t>
            </a:r>
            <a:r>
              <a:rPr lang="ru-RU" sz="2400" dirty="0"/>
              <a:t>продолжительность выполнения НИОКР – </a:t>
            </a:r>
            <a:r>
              <a:rPr lang="ru-RU" sz="2400" b="1" u="sng" dirty="0"/>
              <a:t>2 года</a:t>
            </a:r>
          </a:p>
        </p:txBody>
      </p:sp>
    </p:spTree>
    <p:extLst>
      <p:ext uri="{BB962C8B-B14F-4D97-AF65-F5344CB8AC3E}">
        <p14:creationId xmlns="" xmlns:p14="http://schemas.microsoft.com/office/powerpoint/2010/main" val="2270494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dirty="0"/>
              <a:t>Актуальность проведения НИОКР и реализации проекта в целом</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6</a:t>
            </a:fld>
            <a:endParaRPr lang="en-US"/>
          </a:p>
        </p:txBody>
      </p:sp>
      <p:sp>
        <p:nvSpPr>
          <p:cNvPr id="2" name="Объект 1"/>
          <p:cNvSpPr>
            <a:spLocks noGrp="1"/>
          </p:cNvSpPr>
          <p:nvPr>
            <p:ph idx="1"/>
          </p:nvPr>
        </p:nvSpPr>
        <p:spPr>
          <a:xfrm>
            <a:off x="558021" y="1023582"/>
            <a:ext cx="8017536" cy="5306880"/>
          </a:xfrm>
        </p:spPr>
        <p:txBody>
          <a:bodyPr>
            <a:normAutofit fontScale="55000" lnSpcReduction="20000"/>
          </a:bodyPr>
          <a:lstStyle/>
          <a:p>
            <a:pPr indent="361950" algn="just">
              <a:spcBef>
                <a:spcPts val="0"/>
              </a:spcBef>
            </a:pPr>
            <a:r>
              <a:rPr lang="ru-RU" sz="4000" dirty="0"/>
              <a:t>В настоящее время в общем объеме стеновых материалов на долю автоклавных приходится около 70%. В Тюменской области функционирует два предприятия с </a:t>
            </a:r>
            <a:r>
              <a:rPr lang="ru-RU" sz="4000" dirty="0" smtClean="0"/>
              <a:t>общим </a:t>
            </a:r>
            <a:r>
              <a:rPr lang="ru-RU" sz="4000" dirty="0"/>
              <a:t>объемом производства 300 млн.усл.шт. ячеистобетонных изделий и силикатного кирпича. Данные крупные производственные комплексы являются промышленным потенциалом Тюмени, обеспечивая материалами и изделиями строительные фирмы всей Тюменской области, а так же ряд других </a:t>
            </a:r>
            <a:r>
              <a:rPr lang="ru-RU" sz="4000" dirty="0" smtClean="0"/>
              <a:t>Российских </a:t>
            </a:r>
            <a:r>
              <a:rPr lang="ru-RU" sz="4000" dirty="0"/>
              <a:t>регионов</a:t>
            </a:r>
            <a:r>
              <a:rPr lang="ru-RU" sz="4000" dirty="0" smtClean="0"/>
              <a:t>.</a:t>
            </a:r>
          </a:p>
          <a:p>
            <a:pPr indent="361950" algn="just">
              <a:spcBef>
                <a:spcPts val="0"/>
              </a:spcBef>
            </a:pPr>
            <a:r>
              <a:rPr lang="ru-RU" sz="4000" dirty="0" smtClean="0"/>
              <a:t>Современные </a:t>
            </a:r>
            <a:r>
              <a:rPr lang="ru-RU" sz="4000" dirty="0"/>
              <a:t>научно-практические решения пока не позволяют обеспечить снижение плотности ячеистого бетона без утраты его конструкционных </a:t>
            </a:r>
            <a:r>
              <a:rPr lang="ru-RU" sz="4000" dirty="0" smtClean="0"/>
              <a:t>характеристик, а так же повысить трещиностойкость </a:t>
            </a:r>
            <a:r>
              <a:rPr lang="ru-RU" sz="4000" dirty="0"/>
              <a:t>и решить вопрос долговечности силикатного кирпича. Подобная ситуация складывается по всем российским производствам данного сегмента. Необходимость </a:t>
            </a:r>
            <a:r>
              <a:rPr lang="ru-RU" sz="4000" dirty="0" smtClean="0"/>
              <a:t>внедрения ресурсосберегающей технологии обусловлена общегосударственной политикой по экономии </a:t>
            </a:r>
            <a:r>
              <a:rPr lang="ru-RU" sz="4000" dirty="0"/>
              <a:t>материально-технических </a:t>
            </a:r>
            <a:r>
              <a:rPr lang="ru-RU" sz="4000" dirty="0" smtClean="0"/>
              <a:t>ресурсов, а так же продиктована </a:t>
            </a:r>
            <a:r>
              <a:rPr lang="ru-RU" sz="4000" dirty="0"/>
              <a:t>ростом цен на энергоресурсы и транспортные </a:t>
            </a:r>
            <a:r>
              <a:rPr lang="ru-RU" sz="4000" dirty="0" smtClean="0"/>
              <a:t>расходы.</a:t>
            </a:r>
            <a:endParaRPr lang="ru-RU" sz="4000" b="1" dirty="0"/>
          </a:p>
        </p:txBody>
      </p:sp>
    </p:spTree>
    <p:extLst>
      <p:ext uri="{BB962C8B-B14F-4D97-AF65-F5344CB8AC3E}">
        <p14:creationId xmlns="" xmlns:p14="http://schemas.microsoft.com/office/powerpoint/2010/main" val="2270494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dirty="0"/>
              <a:t>Актуальность проведения НИОКР и реализации проекта в целом:</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7</a:t>
            </a:fld>
            <a:endParaRPr lang="en-US"/>
          </a:p>
        </p:txBody>
      </p:sp>
      <p:sp>
        <p:nvSpPr>
          <p:cNvPr id="2" name="Объект 1"/>
          <p:cNvSpPr>
            <a:spLocks noGrp="1"/>
          </p:cNvSpPr>
          <p:nvPr>
            <p:ph idx="1"/>
          </p:nvPr>
        </p:nvSpPr>
        <p:spPr/>
        <p:txBody>
          <a:bodyPr>
            <a:noAutofit/>
          </a:bodyPr>
          <a:lstStyle/>
          <a:p>
            <a:pPr indent="361950" algn="just">
              <a:spcBef>
                <a:spcPts val="0"/>
              </a:spcBef>
            </a:pPr>
            <a:r>
              <a:rPr lang="ru-RU" sz="2200" dirty="0"/>
              <a:t>В связи с необходимостью избежать краха силикатных заводов, что предсказывают аналитики, существует острая необходимость в разработке и внедрении на производстве инновационных решений, обеспечивающих повышение эксплуатационных характеристик выпускаемой продукции и снижение расхода топлива энергетических ресурсов. </a:t>
            </a:r>
            <a:endParaRPr lang="ru-RU" sz="2200" dirty="0" smtClean="0"/>
          </a:p>
          <a:p>
            <a:pPr indent="361950" algn="just">
              <a:spcBef>
                <a:spcPts val="0"/>
              </a:spcBef>
            </a:pPr>
            <a:r>
              <a:rPr lang="ru-RU" sz="2200" dirty="0" smtClean="0"/>
              <a:t>Согласно </a:t>
            </a:r>
            <a:r>
              <a:rPr lang="ru-RU" sz="2200" dirty="0"/>
              <a:t>стратегии развития Тюмени и Тюменской области актуальным вопросом является разработка технологий с вовлечением  в производственный процесс не традиционных местных сырьевых ресурсов.</a:t>
            </a:r>
          </a:p>
        </p:txBody>
      </p:sp>
    </p:spTree>
    <p:extLst>
      <p:ext uri="{BB962C8B-B14F-4D97-AF65-F5344CB8AC3E}">
        <p14:creationId xmlns="" xmlns:p14="http://schemas.microsoft.com/office/powerpoint/2010/main" val="2270494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Цель </a:t>
            </a:r>
            <a:r>
              <a:rPr lang="ru-RU" dirty="0" err="1" smtClean="0"/>
              <a:t>ниокр</a:t>
            </a:r>
            <a:r>
              <a:rPr lang="ru-RU" dirty="0" smtClean="0"/>
              <a:t>:</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8</a:t>
            </a:fld>
            <a:endParaRPr lang="en-US"/>
          </a:p>
        </p:txBody>
      </p:sp>
      <p:sp>
        <p:nvSpPr>
          <p:cNvPr id="2" name="Объект 1"/>
          <p:cNvSpPr>
            <a:spLocks noGrp="1"/>
          </p:cNvSpPr>
          <p:nvPr>
            <p:ph idx="1"/>
          </p:nvPr>
        </p:nvSpPr>
        <p:spPr/>
        <p:txBody>
          <a:bodyPr>
            <a:normAutofit/>
          </a:bodyPr>
          <a:lstStyle/>
          <a:p>
            <a:pPr algn="ctr"/>
            <a:r>
              <a:rPr lang="ru-RU" sz="4000" b="1" dirty="0"/>
              <a:t>Разработка комплексного инновационного проекта по производству силикатных материалов автоклавного твердения</a:t>
            </a:r>
          </a:p>
        </p:txBody>
      </p:sp>
    </p:spTree>
    <p:extLst>
      <p:ext uri="{BB962C8B-B14F-4D97-AF65-F5344CB8AC3E}">
        <p14:creationId xmlns="" xmlns:p14="http://schemas.microsoft.com/office/powerpoint/2010/main" val="2270494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Задачи  НИОКР:</a:t>
            </a:r>
            <a:endParaRPr lang="en-US" dirty="0"/>
          </a:p>
        </p:txBody>
      </p:sp>
      <p:sp>
        <p:nvSpPr>
          <p:cNvPr id="6" name="Slide Number Placeholder 10"/>
          <p:cNvSpPr>
            <a:spLocks noGrp="1"/>
          </p:cNvSpPr>
          <p:nvPr>
            <p:ph type="sldNum" sz="quarter" idx="4294967295"/>
          </p:nvPr>
        </p:nvSpPr>
        <p:spPr>
          <a:xfrm>
            <a:off x="6553200" y="6438490"/>
            <a:ext cx="2133600" cy="365125"/>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9</a:t>
            </a:fld>
            <a:endParaRPr lang="en-US"/>
          </a:p>
        </p:txBody>
      </p:sp>
      <p:sp>
        <p:nvSpPr>
          <p:cNvPr id="2" name="Объект 1"/>
          <p:cNvSpPr>
            <a:spLocks noGrp="1"/>
          </p:cNvSpPr>
          <p:nvPr>
            <p:ph idx="1"/>
          </p:nvPr>
        </p:nvSpPr>
        <p:spPr>
          <a:xfrm>
            <a:off x="547388" y="957377"/>
            <a:ext cx="8017536" cy="5054108"/>
          </a:xfrm>
        </p:spPr>
        <p:txBody>
          <a:bodyPr>
            <a:normAutofit fontScale="55000" lnSpcReduction="20000"/>
          </a:bodyPr>
          <a:lstStyle/>
          <a:p>
            <a:pPr marL="444500" lvl="0" indent="-381000">
              <a:buFont typeface="+mj-lt"/>
              <a:buAutoNum type="arabicPeriod"/>
            </a:pPr>
            <a:r>
              <a:rPr lang="ru-RU" sz="4000" dirty="0"/>
              <a:t>Анализ современных российских и международных научно-практических решений по повышению эффективности производства и получение силикатных материалов с высокими эксплуатационно-техническими характеристиками.</a:t>
            </a:r>
          </a:p>
          <a:p>
            <a:pPr marL="444500" lvl="0" indent="-381000">
              <a:buFont typeface="+mj-lt"/>
              <a:buAutoNum type="arabicPeriod"/>
            </a:pPr>
            <a:r>
              <a:rPr lang="ru-RU" sz="4000" dirty="0"/>
              <a:t>Провести широкомасштабные исследования и выявить основные факторы управления процессами структурообразования и управление свойств силикатных </a:t>
            </a:r>
            <a:r>
              <a:rPr lang="ru-RU" sz="4000" dirty="0" smtClean="0"/>
              <a:t>композитов.</a:t>
            </a:r>
            <a:endParaRPr lang="ru-RU" sz="4000" dirty="0"/>
          </a:p>
          <a:p>
            <a:pPr marL="444500" lvl="0" indent="-381000">
              <a:buFont typeface="+mj-lt"/>
              <a:buAutoNum type="arabicPeriod"/>
            </a:pPr>
            <a:r>
              <a:rPr lang="ru-RU" sz="4000" dirty="0"/>
              <a:t>Произвести выбор и обоснование, разработать технологии подготовки кремнеземистых и алюмо-кремнеземистых компонентов, модифицирующих добавок в сырьевые </a:t>
            </a:r>
            <a:r>
              <a:rPr lang="ru-RU" sz="4000" dirty="0" smtClean="0"/>
              <a:t>смеси.</a:t>
            </a:r>
            <a:endParaRPr lang="ru-RU" sz="4000" dirty="0"/>
          </a:p>
          <a:p>
            <a:pPr marL="444500" lvl="0" indent="-381000">
              <a:buFont typeface="+mj-lt"/>
              <a:buAutoNum type="arabicPeriod"/>
            </a:pPr>
            <a:r>
              <a:rPr lang="ru-RU" sz="4000" dirty="0"/>
              <a:t>Обосновать роль </a:t>
            </a:r>
            <a:r>
              <a:rPr lang="ru-RU" sz="4000" dirty="0" err="1"/>
              <a:t>алевропелитовых</a:t>
            </a:r>
            <a:r>
              <a:rPr lang="ru-RU" sz="4000" dirty="0"/>
              <a:t> пород в формировании структуры и свойств силикатных </a:t>
            </a:r>
            <a:r>
              <a:rPr lang="ru-RU" sz="4000" dirty="0" smtClean="0"/>
              <a:t>композитов.</a:t>
            </a:r>
            <a:endParaRPr lang="ru-RU" sz="4000" dirty="0"/>
          </a:p>
          <a:p>
            <a:pPr marL="444500" lvl="0" indent="-381000">
              <a:buFont typeface="+mj-lt"/>
              <a:buAutoNum type="arabicPeriod"/>
            </a:pPr>
            <a:r>
              <a:rPr lang="ru-RU" sz="4000" dirty="0"/>
              <a:t>Произвести геологоразведочные работы и обеспечить изучение месторождений по категории </a:t>
            </a:r>
            <a:r>
              <a:rPr lang="ru-RU" sz="4000" dirty="0" smtClean="0"/>
              <a:t>А.</a:t>
            </a:r>
            <a:endParaRPr lang="ru-RU" sz="4000" dirty="0"/>
          </a:p>
        </p:txBody>
      </p:sp>
    </p:spTree>
    <p:extLst>
      <p:ext uri="{BB962C8B-B14F-4D97-AF65-F5344CB8AC3E}">
        <p14:creationId xmlns="" xmlns:p14="http://schemas.microsoft.com/office/powerpoint/2010/main" val="20989451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пустой">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2007</TotalTime>
  <Words>1883</Words>
  <Application>Microsoft Office PowerPoint</Application>
  <PresentationFormat>Экран (4:3)</PresentationFormat>
  <Paragraphs>252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пустой</vt:lpstr>
      <vt:lpstr>Конкурс  научных и инновационных проектов  для  временных  научных коллективов           Руководитель  проекта                                                 Зимакова Г.А.</vt:lpstr>
      <vt:lpstr>Название проекта:</vt:lpstr>
      <vt:lpstr>Тема НИОКР:</vt:lpstr>
      <vt:lpstr>Объект, предмет и гипотеза НИОКР:</vt:lpstr>
      <vt:lpstr>аннотация проекта:</vt:lpstr>
      <vt:lpstr>Актуальность проведения НИОКР и реализации проекта в целом:</vt:lpstr>
      <vt:lpstr>Актуальность проведения НИОКР и реализации проекта в целом:</vt:lpstr>
      <vt:lpstr>Цель ниокр:</vt:lpstr>
      <vt:lpstr>Задачи  НИОКР:</vt:lpstr>
      <vt:lpstr>задачи  НИОКР:</vt:lpstr>
      <vt:lpstr>План выполнения НИОКР:</vt:lpstr>
      <vt:lpstr>План выполнения НИОКР:</vt:lpstr>
      <vt:lpstr>Методологическая основа и методы исследования:</vt:lpstr>
      <vt:lpstr>сущность и степень новизны НИОКР:</vt:lpstr>
      <vt:lpstr>ожидаемый научный и научно-технический результат НИОКР: </vt:lpstr>
      <vt:lpstr>потенциал коммерциализации научного проекта, в рамках которого выполняется НИОКР:</vt:lpstr>
      <vt:lpstr>Практическая значимость НИОКР  и проекта в целом:</vt:lpstr>
      <vt:lpstr>возможности реализации инновационного проекта на территории Тюменской области:</vt:lpstr>
      <vt:lpstr>имеющийся задел для НИОКР:</vt:lpstr>
      <vt:lpstr>влияние  результатов  проекта  на  выполнение  показателей  ПРОУ:</vt:lpstr>
      <vt:lpstr>Временный научный коллектив :</vt:lpstr>
      <vt:lpstr>Временный научный коллектив :</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Лидия Дерендяева</dc:creator>
  <cp:lastModifiedBy>ТюмГАСУ</cp:lastModifiedBy>
  <cp:revision>83</cp:revision>
  <dcterms:created xsi:type="dcterms:W3CDTF">2017-02-14T14:40:52Z</dcterms:created>
  <dcterms:modified xsi:type="dcterms:W3CDTF">2018-10-17T08:26:25Z</dcterms:modified>
</cp:coreProperties>
</file>