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notesMasterIdLst>
    <p:notesMasterId r:id="rId15"/>
  </p:notesMasterIdLst>
  <p:handoutMasterIdLst>
    <p:handoutMasterId r:id="rId16"/>
  </p:handoutMasterIdLst>
  <p:sldIdLst>
    <p:sldId id="256" r:id="rId2"/>
    <p:sldId id="371" r:id="rId3"/>
    <p:sldId id="373" r:id="rId4"/>
    <p:sldId id="379" r:id="rId5"/>
    <p:sldId id="374" r:id="rId6"/>
    <p:sldId id="376" r:id="rId7"/>
    <p:sldId id="382" r:id="rId8"/>
    <p:sldId id="383" r:id="rId9"/>
    <p:sldId id="381" r:id="rId10"/>
    <p:sldId id="377" r:id="rId11"/>
    <p:sldId id="384" r:id="rId12"/>
    <p:sldId id="385" r:id="rId13"/>
    <p:sldId id="365" r:id="rId14"/>
  </p:sldIdLst>
  <p:sldSz cx="9144000" cy="5143500" type="screen16x9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8A95"/>
    <a:srgbClr val="E4E4E4"/>
    <a:srgbClr val="3DB2BF"/>
    <a:srgbClr val="372B61"/>
    <a:srgbClr val="37ABA0"/>
    <a:srgbClr val="48A7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55" autoAdjust="0"/>
    <p:restoredTop sz="96957" autoAdjust="0"/>
  </p:normalViewPr>
  <p:slideViewPr>
    <p:cSldViewPr snapToGrid="0">
      <p:cViewPr>
        <p:scale>
          <a:sx n="75" d="100"/>
          <a:sy n="75" d="100"/>
        </p:scale>
        <p:origin x="-1116" y="-1110"/>
      </p:cViewPr>
      <p:guideLst>
        <p:guide orient="horz" pos="2756"/>
        <p:guide orient="horz" pos="3030"/>
        <p:guide orient="horz" pos="1351"/>
        <p:guide orient="horz" pos="1632"/>
        <p:guide orient="horz" pos="706"/>
        <p:guide orient="horz" pos="355"/>
        <p:guide orient="horz" pos="1880"/>
        <p:guide orient="horz" pos="491"/>
        <p:guide pos="2910"/>
        <p:guide pos="340"/>
        <p:guide pos="1559"/>
        <p:guide pos="4031"/>
        <p:guide pos="5410"/>
        <p:guide pos="49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1B0D7D1-29F9-4D7F-98FC-1FB0AE78A070}" type="datetimeFigureOut">
              <a:rPr lang="ru-RU"/>
              <a:pPr>
                <a:defRPr/>
              </a:pPr>
              <a:t>03.10.2018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0C2A108-6892-4658-A278-D2D5408B5B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521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D760022-30D6-49DF-9118-76C8DCA35CF4}" type="datetimeFigureOut">
              <a:rPr lang="ru-RU"/>
              <a:pPr>
                <a:defRPr/>
              </a:pPr>
              <a:t>03.10.2018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DF0011F-6255-4C6E-AA79-893C8421CE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3619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8D49B-6111-4FB6-BCE8-84AA21C52FFC}" type="datetimeFigureOut">
              <a:rPr lang="ru-RU"/>
              <a:pPr>
                <a:defRPr/>
              </a:pPr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B3DFE-9CFF-4448-BECA-7935F28D37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9111F-F2AC-4DD7-B34B-3D34CFC25815}" type="datetimeFigureOut">
              <a:rPr lang="ru-RU"/>
              <a:pPr>
                <a:defRPr/>
              </a:pPr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C8C07-DA39-4165-B003-57EA207F5E2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70B06-7325-46A4-AE09-38816626D708}" type="datetimeFigureOut">
              <a:rPr lang="ru-RU"/>
              <a:pPr>
                <a:defRPr/>
              </a:pPr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FB64D-944F-42CB-8CE2-FCD9A858FE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1556"/>
          </a:xfrm>
        </p:spPr>
        <p:txBody>
          <a:bodyPr/>
          <a:lstStyle/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6615113" y="4870450"/>
            <a:ext cx="2133600" cy="273050"/>
          </a:xfrm>
        </p:spPr>
        <p:txBody>
          <a:bodyPr/>
          <a:lstStyle>
            <a:lvl1pPr>
              <a:defRPr sz="1000">
                <a:solidFill>
                  <a:srgbClr val="1F497D"/>
                </a:solidFill>
              </a:defRPr>
            </a:lvl1pPr>
          </a:lstStyle>
          <a:p>
            <a:pPr>
              <a:defRPr/>
            </a:pPr>
            <a:fld id="{38272924-1A7C-485F-B894-EE18940EBC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1556"/>
          </a:xfrm>
        </p:spPr>
        <p:txBody>
          <a:bodyPr/>
          <a:lstStyle/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6615113" y="4870450"/>
            <a:ext cx="2133600" cy="273050"/>
          </a:xfrm>
        </p:spPr>
        <p:txBody>
          <a:bodyPr/>
          <a:lstStyle>
            <a:lvl1pPr>
              <a:defRPr sz="1000">
                <a:solidFill>
                  <a:srgbClr val="1F497D"/>
                </a:solidFill>
              </a:defRPr>
            </a:lvl1pPr>
          </a:lstStyle>
          <a:p>
            <a:pPr>
              <a:defRPr/>
            </a:pPr>
            <a:fld id="{8B600A79-2721-4BBA-9535-4573CFB147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1556"/>
          </a:xfrm>
        </p:spPr>
        <p:txBody>
          <a:bodyPr/>
          <a:lstStyle/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6615113" y="4870450"/>
            <a:ext cx="2133600" cy="273050"/>
          </a:xfrm>
        </p:spPr>
        <p:txBody>
          <a:bodyPr/>
          <a:lstStyle>
            <a:lvl1pPr>
              <a:defRPr sz="1000">
                <a:solidFill>
                  <a:srgbClr val="1F497D"/>
                </a:solidFill>
              </a:defRPr>
            </a:lvl1pPr>
          </a:lstStyle>
          <a:p>
            <a:pPr>
              <a:defRPr/>
            </a:pPr>
            <a:fld id="{D229307A-C7B8-418F-A4E5-2C0B98FB19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3BA84-E61C-42E6-94AE-2E020F48DB1A}" type="datetimeFigureOut">
              <a:rPr lang="ru-RU"/>
              <a:pPr>
                <a:defRPr/>
              </a:pPr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8639B-6B69-4960-A763-81F426CB85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6C8D1-6C18-475C-94C8-D4661E7E6D8D}" type="datetimeFigureOut">
              <a:rPr lang="ru-RU"/>
              <a:pPr>
                <a:defRPr/>
              </a:pPr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32356-927B-4398-9E65-EEB1747A46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B752E-38F6-4768-B870-0663F3B4C5F8}" type="datetimeFigureOut">
              <a:rPr lang="ru-RU"/>
              <a:pPr>
                <a:defRPr/>
              </a:pPr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946AF-D439-4CEB-8FEF-D995B077AE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1BC3A-2715-41A9-891C-C1D800C54323}" type="datetimeFigureOut">
              <a:rPr lang="ru-RU"/>
              <a:pPr>
                <a:defRPr/>
              </a:pPr>
              <a:t>03.10.2018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15298-3587-4E9F-8303-4A7DCD7398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8A44D-E4AB-4F90-BE6D-9823DBF98952}" type="datetimeFigureOut">
              <a:rPr lang="ru-RU"/>
              <a:pPr>
                <a:defRPr/>
              </a:pPr>
              <a:t>03.10.2018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B7291-59ED-4E06-AB3B-F2528A0E2F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2AB58-93E2-40D9-8F7F-D50A0AC512B1}" type="datetimeFigureOut">
              <a:rPr lang="ru-RU"/>
              <a:pPr>
                <a:defRPr/>
              </a:pPr>
              <a:t>03.10.2018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9F7E3-357B-4C53-BC50-0A82B43EED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E5C9A-E1D1-47EA-AF0A-29C6233B83A4}" type="datetimeFigureOut">
              <a:rPr lang="ru-RU"/>
              <a:pPr>
                <a:defRPr/>
              </a:pPr>
              <a:t>03.10.2018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B1B19-1D51-41C8-9AD1-9BEFF325A5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E1A5C-CEC4-4957-9A80-25F4AA935B54}" type="datetimeFigureOut">
              <a:rPr lang="ru-RU"/>
              <a:pPr>
                <a:defRPr/>
              </a:pPr>
              <a:t>03.10.2018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FC8FE-D857-4984-BD4F-93C5F9CECC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906BA-37A2-4E4F-AC82-5F4AC4D73383}" type="datetimeFigureOut">
              <a:rPr lang="ru-RU"/>
              <a:pPr>
                <a:defRPr/>
              </a:pPr>
              <a:t>03.10.2018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A295D-2803-4761-B57B-3B0C3E1E54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karovaoa\Desktop\шаблон презентации.jpg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9145588" cy="516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6F238F-BB3F-44B6-B705-7F478392BBB0}" type="datetimeFigureOut">
              <a:rPr lang="ru-RU"/>
              <a:pPr>
                <a:defRPr/>
              </a:pPr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74E4166-9D0B-4ACE-BAEA-6F589296CF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9" r:id="rId12"/>
    <p:sldLayoutId id="2147483810" r:id="rId13"/>
    <p:sldLayoutId id="2147483811" r:id="rId14"/>
    <p:sldLayoutId id="2147483808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5"/>
          <p:cNvSpPr>
            <a:spLocks noGrp="1"/>
          </p:cNvSpPr>
          <p:nvPr>
            <p:ph type="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8434" name="Picture 13" descr="8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051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15"/>
          <p:cNvSpPr>
            <a:spLocks noChangeArrowheads="1"/>
          </p:cNvSpPr>
          <p:nvPr/>
        </p:nvSpPr>
        <p:spPr bwMode="auto">
          <a:xfrm>
            <a:off x="171450" y="1889125"/>
            <a:ext cx="883761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D9D9D9"/>
                </a:solidFill>
              </a:rPr>
              <a:t>Проект «Спектр»</a:t>
            </a:r>
            <a:endParaRPr lang="ru-RU" sz="3200" b="1">
              <a:solidFill>
                <a:srgbClr val="D9D9D9"/>
              </a:solidFill>
              <a:latin typeface="Arial Narrow" pitchFamily="34" charset="0"/>
            </a:endParaRPr>
          </a:p>
          <a:p>
            <a:pPr algn="ctr"/>
            <a:r>
              <a:rPr lang="ru-RU" sz="3200">
                <a:solidFill>
                  <a:srgbClr val="D9D9D9"/>
                </a:solidFill>
                <a:latin typeface="Arial Narrow" pitchFamily="34" charset="0"/>
              </a:rPr>
              <a:t>Тема: расчет спектральных и внутримолекулярных характеристик двухатомных атмосферных газов</a:t>
            </a:r>
          </a:p>
        </p:txBody>
      </p:sp>
      <p:pic>
        <p:nvPicPr>
          <p:cNvPr id="18436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675" y="112713"/>
            <a:ext cx="2938463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Прямоугольник 1"/>
          <p:cNvSpPr>
            <a:spLocks noChangeArrowheads="1"/>
          </p:cNvSpPr>
          <p:nvPr/>
        </p:nvSpPr>
        <p:spPr bwMode="auto">
          <a:xfrm>
            <a:off x="4437063" y="4013200"/>
            <a:ext cx="4572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>
                <a:solidFill>
                  <a:schemeClr val="bg1"/>
                </a:solidFill>
              </a:rPr>
              <a:t>Т.И. Величко</a:t>
            </a:r>
            <a:r>
              <a:rPr lang="ru-RU" b="1">
                <a:solidFill>
                  <a:schemeClr val="bg1"/>
                </a:solidFill>
                <a:latin typeface="Arial Narrow" pitchFamily="34" charset="0"/>
              </a:rPr>
              <a:t> </a:t>
            </a:r>
            <a:endParaRPr lang="ru-RU" sz="1400" b="1" i="1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10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4829175"/>
            <a:ext cx="2133600" cy="273050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11FC9E-7443-468D-B852-54A8F9DF2DD5}" type="slidenum">
              <a:rPr lang="en-US" sz="1000">
                <a:solidFill>
                  <a:srgbClr val="604A7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z="1000">
              <a:solidFill>
                <a:srgbClr val="604A7B"/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Временный научный коллектив</a:t>
            </a:r>
            <a:endParaRPr lang="ru-RU" sz="2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4636" name="Rectangle 60"/>
          <p:cNvSpPr>
            <a:spLocks noGrp="1"/>
          </p:cNvSpPr>
          <p:nvPr>
            <p:ph type="body" idx="4294967295"/>
          </p:nvPr>
        </p:nvSpPr>
        <p:spPr>
          <a:xfrm>
            <a:off x="457200" y="866775"/>
            <a:ext cx="8229600" cy="3727450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1800" b="1" dirty="0" smtClean="0">
                <a:solidFill>
                  <a:schemeClr val="tx2"/>
                </a:solidFill>
              </a:rPr>
              <a:t>Проект  «СПЕКТР», тема: 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1800" b="1" dirty="0" smtClean="0">
                <a:solidFill>
                  <a:schemeClr val="tx2"/>
                </a:solidFill>
              </a:rPr>
              <a:t>«Расчет спектральных и внутримолекулярных характеристик двухатомных атмосферных газов»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1800" b="1" dirty="0" smtClean="0">
                <a:solidFill>
                  <a:schemeClr val="tx2"/>
                </a:solidFill>
              </a:rPr>
              <a:t>-------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1800" b="1" dirty="0" smtClean="0">
                <a:solidFill>
                  <a:schemeClr val="tx2"/>
                </a:solidFill>
              </a:rPr>
              <a:t>Руководитель: к.ф.-м.н., доцент кафедры физики, Величко Татьяна Ивановна.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1800" b="1" dirty="0" smtClean="0">
                <a:solidFill>
                  <a:schemeClr val="tx2"/>
                </a:solidFill>
              </a:rPr>
              <a:t>19 публикаций по расчету спектральных и внутримолекулярных характеристик двухатомных молекул, из них 15 входит в </a:t>
            </a:r>
            <a:r>
              <a:rPr lang="en-US" sz="1800" b="1" dirty="0" smtClean="0">
                <a:solidFill>
                  <a:schemeClr val="tx2"/>
                </a:solidFill>
              </a:rPr>
              <a:t>Scopus </a:t>
            </a:r>
            <a:r>
              <a:rPr lang="ru-RU" sz="1800" b="1" dirty="0" smtClean="0">
                <a:solidFill>
                  <a:schemeClr val="tx2"/>
                </a:solidFill>
              </a:rPr>
              <a:t>и </a:t>
            </a:r>
            <a:r>
              <a:rPr lang="en-US" sz="1800" b="1" dirty="0" smtClean="0">
                <a:solidFill>
                  <a:schemeClr val="tx2"/>
                </a:solidFill>
              </a:rPr>
              <a:t>Web of Science</a:t>
            </a:r>
            <a:r>
              <a:rPr lang="ru-RU" sz="1800" b="1" dirty="0" smtClean="0">
                <a:solidFill>
                  <a:schemeClr val="tx2"/>
                </a:solidFill>
              </a:rPr>
              <a:t>,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1800" b="1" dirty="0" smtClean="0">
                <a:solidFill>
                  <a:schemeClr val="tx2"/>
                </a:solidFill>
              </a:rPr>
              <a:t>Индекс </a:t>
            </a:r>
            <a:r>
              <a:rPr lang="ru-RU" sz="1800" b="1" dirty="0" err="1" smtClean="0">
                <a:solidFill>
                  <a:schemeClr val="tx2"/>
                </a:solidFill>
              </a:rPr>
              <a:t>Хирша</a:t>
            </a:r>
            <a:r>
              <a:rPr lang="ru-RU" sz="1800" b="1" dirty="0" smtClean="0">
                <a:solidFill>
                  <a:schemeClr val="tx2"/>
                </a:solidFill>
              </a:rPr>
              <a:t> в </a:t>
            </a:r>
            <a:r>
              <a:rPr lang="en-US" sz="1800" b="1" dirty="0" smtClean="0">
                <a:solidFill>
                  <a:schemeClr val="tx2"/>
                </a:solidFill>
              </a:rPr>
              <a:t>Scopus</a:t>
            </a:r>
            <a:r>
              <a:rPr lang="ru-RU" sz="1800" b="1" dirty="0" smtClean="0">
                <a:solidFill>
                  <a:schemeClr val="tx2"/>
                </a:solidFill>
              </a:rPr>
              <a:t> - 4.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1800" b="1" dirty="0" smtClean="0">
                <a:solidFill>
                  <a:schemeClr val="tx2"/>
                </a:solidFill>
              </a:rPr>
              <a:t>Участие в Международных Симпозиумах по Оптике атмосферы и океана – 2014, 2016, 2017 г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1800" b="1" dirty="0" smtClean="0">
                <a:solidFill>
                  <a:schemeClr val="tx2"/>
                </a:solidFill>
              </a:rPr>
              <a:t>по Спектроскопии высокого разрешения – 2015 г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1800" b="1" dirty="0" smtClean="0">
                <a:solidFill>
                  <a:schemeClr val="tx2"/>
                </a:solidFill>
              </a:rPr>
              <a:t>Сотрудничество с лабораторией теоретической спектроскопии Института оптики атмосферы СО РАН (г. Томск), включая  стажировку в марте 2018 г.</a:t>
            </a:r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0" y="-10414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6175" y="203200"/>
            <a:ext cx="6454775" cy="465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05" name="Rectangle 69"/>
          <p:cNvSpPr>
            <a:spLocks/>
          </p:cNvSpPr>
          <p:nvPr/>
        </p:nvSpPr>
        <p:spPr bwMode="auto">
          <a:xfrm>
            <a:off x="863600" y="866775"/>
            <a:ext cx="7227888" cy="372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000" b="1" dirty="0">
                <a:solidFill>
                  <a:schemeClr val="tx2"/>
                </a:solidFill>
                <a:latin typeface="Calibri" pitchFamily="34" charset="0"/>
              </a:rPr>
              <a:t>Проект  «СПЕКТР», тема:  «Расчет спектральных и внутримолекулярных характеристик двухатомных атмосферных газов»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000" b="1" dirty="0">
                <a:solidFill>
                  <a:schemeClr val="tx2"/>
                </a:solidFill>
                <a:latin typeface="Calibri" pitchFamily="34" charset="0"/>
              </a:rPr>
              <a:t>-------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000" b="1" dirty="0">
                <a:solidFill>
                  <a:schemeClr val="tx2"/>
                </a:solidFill>
                <a:latin typeface="Calibri" pitchFamily="34" charset="0"/>
              </a:rPr>
              <a:t>Сотрудники временного научного коллектива: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000" b="1" dirty="0" err="1">
                <a:solidFill>
                  <a:schemeClr val="tx2"/>
                </a:solidFill>
                <a:latin typeface="Calibri" pitchFamily="34" charset="0"/>
              </a:rPr>
              <a:t>Куманева</a:t>
            </a:r>
            <a:r>
              <a:rPr lang="ru-RU" sz="2000" b="1" dirty="0">
                <a:solidFill>
                  <a:schemeClr val="tx2"/>
                </a:solidFill>
                <a:latin typeface="Calibri" pitchFamily="34" charset="0"/>
              </a:rPr>
              <a:t> Анна Вадимовна, магистрант 1-го года обучения, бакалавр по направлению «Информационные системы и технологии»,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ru-RU" sz="2000" b="1" dirty="0">
              <a:solidFill>
                <a:schemeClr val="tx2"/>
              </a:solidFill>
              <a:latin typeface="Calibri" pitchFamily="34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000" b="1" dirty="0">
                <a:solidFill>
                  <a:schemeClr val="tx2"/>
                </a:solidFill>
                <a:latin typeface="Calibri" pitchFamily="34" charset="0"/>
              </a:rPr>
              <a:t>Колосов Олег Сергеевич , магистрант 1-го года обучения, бакалавр по направлению «Информационные системы и технологии»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5"/>
          <p:cNvSpPr>
            <a:spLocks noGrp="1"/>
          </p:cNvSpPr>
          <p:nvPr>
            <p:ph type="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7650" name="Picture 13" descr="8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0"/>
            <a:ext cx="918051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3854450" y="4652963"/>
            <a:ext cx="1019175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400" dirty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www.tyuiu.ru</a:t>
            </a:r>
            <a:endParaRPr lang="en-US" sz="1400" dirty="0">
              <a:solidFill>
                <a:schemeClr val="bg1">
                  <a:lumMod val="8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27652" name="Rectangle 15"/>
          <p:cNvSpPr>
            <a:spLocks noChangeArrowheads="1"/>
          </p:cNvSpPr>
          <p:nvPr/>
        </p:nvSpPr>
        <p:spPr bwMode="auto">
          <a:xfrm>
            <a:off x="3814763" y="3890963"/>
            <a:ext cx="53292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D9D9D9"/>
                </a:solidFill>
                <a:latin typeface="Arial Narrow" pitchFamily="34" charset="0"/>
              </a:rPr>
              <a:t>ПЕРВЫЙ ВУЗ </a:t>
            </a:r>
            <a:br>
              <a:rPr lang="ru-RU" sz="2000">
                <a:solidFill>
                  <a:srgbClr val="D9D9D9"/>
                </a:solidFill>
                <a:latin typeface="Arial Narrow" pitchFamily="34" charset="0"/>
              </a:rPr>
            </a:br>
            <a:r>
              <a:rPr lang="ru-RU" sz="2000">
                <a:solidFill>
                  <a:srgbClr val="D9D9D9"/>
                </a:solidFill>
                <a:latin typeface="Arial Narrow" pitchFamily="34" charset="0"/>
              </a:rPr>
              <a:t>КОРПОРАЦИЙ</a:t>
            </a:r>
            <a:endParaRPr lang="en-US" sz="2000">
              <a:solidFill>
                <a:srgbClr val="D9D9D9"/>
              </a:solidFill>
              <a:latin typeface="Arial Narrow" pitchFamily="34" charset="0"/>
            </a:endParaRPr>
          </a:p>
        </p:txBody>
      </p:sp>
      <p:pic>
        <p:nvPicPr>
          <p:cNvPr id="27653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138" y="142875"/>
            <a:ext cx="1884362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495976" y="1420024"/>
            <a:ext cx="597791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latin typeface="Arial Narrow" pitchFamily="34" charset="0"/>
              </a:rPr>
              <a:t>Благодарю за внимание!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137025" y="2420938"/>
            <a:ext cx="5043488" cy="9159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Величко Татьяна Ивановна</a:t>
            </a:r>
          </a:p>
          <a:p>
            <a:pPr>
              <a:defRPr/>
            </a:pPr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Контактная информация (тел.8-906-82-72-936, </a:t>
            </a:r>
          </a:p>
          <a:p>
            <a:pPr>
              <a:defRPr/>
            </a:pPr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е</a:t>
            </a: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-mail</a:t>
            </a:r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: </a:t>
            </a: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tivel@list.ru</a:t>
            </a:r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10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4829175"/>
            <a:ext cx="2133600" cy="273050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1E50A0-F7AC-4995-AC6D-6A5FBA622640}" type="slidenum">
              <a:rPr lang="en-US" sz="1000">
                <a:solidFill>
                  <a:srgbClr val="604A7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z="1000">
              <a:solidFill>
                <a:srgbClr val="604A7B"/>
              </a:solidFill>
            </a:endParaRPr>
          </a:p>
        </p:txBody>
      </p:sp>
      <p:sp>
        <p:nvSpPr>
          <p:cNvPr id="19458" name="Заголовок 9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412750"/>
          </a:xfrm>
        </p:spPr>
        <p:txBody>
          <a:bodyPr/>
          <a:lstStyle/>
          <a:p>
            <a:pPr eaLnBrk="1" hangingPunct="1"/>
            <a:r>
              <a:rPr lang="ru-RU" sz="2400" b="1" i="1" smtClean="0">
                <a:solidFill>
                  <a:schemeClr val="tx2"/>
                </a:solidFill>
                <a:latin typeface="Arial Narrow" pitchFamily="34" charset="0"/>
              </a:rPr>
              <a:t>Общая информация</a:t>
            </a:r>
            <a:endParaRPr lang="ru-RU" sz="2400" b="1" smtClean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9459" name="Объект 2"/>
          <p:cNvSpPr>
            <a:spLocks noGrp="1"/>
          </p:cNvSpPr>
          <p:nvPr/>
        </p:nvSpPr>
        <p:spPr bwMode="auto">
          <a:xfrm>
            <a:off x="414338" y="931863"/>
            <a:ext cx="8189912" cy="396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/>
            <a:r>
              <a:rPr lang="ru-RU" sz="2000" b="1">
                <a:solidFill>
                  <a:schemeClr val="tx2"/>
                </a:solidFill>
              </a:rPr>
              <a:t>    </a:t>
            </a:r>
            <a:r>
              <a:rPr lang="ru-RU" b="1" i="1">
                <a:solidFill>
                  <a:schemeClr val="tx2"/>
                </a:solidFill>
              </a:rPr>
              <a:t>Тема</a:t>
            </a:r>
            <a:r>
              <a:rPr lang="en-US" b="1" i="1">
                <a:solidFill>
                  <a:schemeClr val="tx2"/>
                </a:solidFill>
              </a:rPr>
              <a:t> </a:t>
            </a:r>
            <a:r>
              <a:rPr lang="ru-RU" b="1" i="1">
                <a:solidFill>
                  <a:schemeClr val="tx2"/>
                </a:solidFill>
              </a:rPr>
              <a:t>НИОКР</a:t>
            </a:r>
            <a:r>
              <a:rPr lang="ru-RU" b="1">
                <a:solidFill>
                  <a:schemeClr val="tx2"/>
                </a:solidFill>
              </a:rPr>
              <a:t>:</a:t>
            </a:r>
            <a:r>
              <a:rPr lang="en-US" b="1">
                <a:solidFill>
                  <a:schemeClr val="tx2"/>
                </a:solidFill>
              </a:rPr>
              <a:t> </a:t>
            </a:r>
            <a:r>
              <a:rPr lang="ru-RU" b="1">
                <a:solidFill>
                  <a:schemeClr val="tx2"/>
                </a:solidFill>
              </a:rPr>
              <a:t>расчет спектральных и внутримолекулярных </a:t>
            </a:r>
            <a:r>
              <a:rPr lang="en-US" b="1">
                <a:solidFill>
                  <a:schemeClr val="tx2"/>
                </a:solidFill>
              </a:rPr>
              <a:t>	</a:t>
            </a:r>
            <a:r>
              <a:rPr lang="ru-RU" b="1">
                <a:solidFill>
                  <a:schemeClr val="tx2"/>
                </a:solidFill>
              </a:rPr>
              <a:t>характеристик двухатомных атмосферных газов.</a:t>
            </a:r>
            <a:endParaRPr lang="en-US" b="1">
              <a:solidFill>
                <a:schemeClr val="tx2"/>
              </a:solidFill>
            </a:endParaRPr>
          </a:p>
          <a:p>
            <a:pPr marL="514350" indent="-514350">
              <a:buFontTx/>
              <a:buAutoNum type="arabicPeriod"/>
            </a:pPr>
            <a:endParaRPr lang="ru-RU" b="1">
              <a:solidFill>
                <a:schemeClr val="tx2"/>
              </a:solidFill>
            </a:endParaRPr>
          </a:p>
          <a:p>
            <a:pPr marL="514350" indent="-514350"/>
            <a:r>
              <a:rPr lang="ru-RU" sz="2000" b="1">
                <a:solidFill>
                  <a:schemeClr val="tx2"/>
                </a:solidFill>
              </a:rPr>
              <a:t>    </a:t>
            </a:r>
            <a:r>
              <a:rPr lang="ru-RU" sz="2000" b="1" i="1">
                <a:solidFill>
                  <a:schemeClr val="tx2"/>
                </a:solidFill>
              </a:rPr>
              <a:t>Аннотация</a:t>
            </a:r>
            <a:r>
              <a:rPr lang="ru-RU" sz="2000" b="1">
                <a:solidFill>
                  <a:schemeClr val="tx2"/>
                </a:solidFill>
              </a:rPr>
              <a:t>. </a:t>
            </a:r>
            <a:r>
              <a:rPr lang="ru-RU" b="1">
                <a:solidFill>
                  <a:schemeClr val="tx2"/>
                </a:solidFill>
              </a:rPr>
              <a:t>Проект включает:</a:t>
            </a:r>
          </a:p>
          <a:p>
            <a:pPr marL="514350" indent="-514350">
              <a:buSzPct val="170000"/>
            </a:pPr>
            <a:r>
              <a:rPr lang="ru-RU" b="1">
                <a:solidFill>
                  <a:schemeClr val="tx2"/>
                </a:solidFill>
              </a:rPr>
              <a:t>-</a:t>
            </a:r>
            <a:r>
              <a:rPr lang="en-US" b="1">
                <a:solidFill>
                  <a:schemeClr val="tx2"/>
                </a:solidFill>
              </a:rPr>
              <a:t>   </a:t>
            </a:r>
            <a:r>
              <a:rPr lang="ru-RU" b="1">
                <a:solidFill>
                  <a:schemeClr val="tx2"/>
                </a:solidFill>
              </a:rPr>
              <a:t>разработку алгоритмов и программ для расчета интенсивностей </a:t>
            </a:r>
            <a:r>
              <a:rPr lang="en-US" b="1">
                <a:solidFill>
                  <a:schemeClr val="tx2"/>
                </a:solidFill>
              </a:rPr>
              <a:t> </a:t>
            </a:r>
          </a:p>
          <a:p>
            <a:pPr marL="514350" indent="-514350"/>
            <a:r>
              <a:rPr lang="ru-RU" b="1">
                <a:solidFill>
                  <a:schemeClr val="tx2"/>
                </a:solidFill>
              </a:rPr>
              <a:t>   </a:t>
            </a:r>
            <a:r>
              <a:rPr lang="en-US" b="1">
                <a:solidFill>
                  <a:schemeClr val="tx2"/>
                </a:solidFill>
              </a:rPr>
              <a:t> </a:t>
            </a:r>
            <a:r>
              <a:rPr lang="ru-RU" b="1">
                <a:solidFill>
                  <a:schemeClr val="tx2"/>
                </a:solidFill>
              </a:rPr>
              <a:t>спектральных линий двухатомных молекул атмосферных газов; </a:t>
            </a:r>
          </a:p>
          <a:p>
            <a:pPr marL="514350" indent="-514350"/>
            <a:r>
              <a:rPr lang="ru-RU" b="1">
                <a:solidFill>
                  <a:schemeClr val="tx2"/>
                </a:solidFill>
              </a:rPr>
              <a:t>-  </a:t>
            </a:r>
            <a:r>
              <a:rPr lang="en-US" b="1">
                <a:solidFill>
                  <a:schemeClr val="tx2"/>
                </a:solidFill>
              </a:rPr>
              <a:t> </a:t>
            </a:r>
            <a:r>
              <a:rPr lang="ru-RU" b="1">
                <a:solidFill>
                  <a:schemeClr val="tx2"/>
                </a:solidFill>
              </a:rPr>
              <a:t>вычисление спектроскопических и внутримолекулярных </a:t>
            </a:r>
            <a:endParaRPr lang="en-US" b="1">
              <a:solidFill>
                <a:schemeClr val="tx2"/>
              </a:solidFill>
            </a:endParaRPr>
          </a:p>
          <a:p>
            <a:pPr marL="514350" indent="-514350"/>
            <a:r>
              <a:rPr lang="ru-RU" b="1">
                <a:solidFill>
                  <a:schemeClr val="tx2"/>
                </a:solidFill>
              </a:rPr>
              <a:t>   </a:t>
            </a:r>
            <a:r>
              <a:rPr lang="en-US" b="1">
                <a:solidFill>
                  <a:schemeClr val="tx2"/>
                </a:solidFill>
              </a:rPr>
              <a:t> </a:t>
            </a:r>
            <a:r>
              <a:rPr lang="ru-RU" b="1">
                <a:solidFill>
                  <a:schemeClr val="tx2"/>
                </a:solidFill>
              </a:rPr>
              <a:t>параметров </a:t>
            </a:r>
            <a:r>
              <a:rPr lang="en-US" b="1">
                <a:solidFill>
                  <a:schemeClr val="tx2"/>
                </a:solidFill>
              </a:rPr>
              <a:t>HCl</a:t>
            </a:r>
            <a:r>
              <a:rPr lang="ru-RU" b="1">
                <a:solidFill>
                  <a:schemeClr val="tx2"/>
                </a:solidFill>
              </a:rPr>
              <a:t>,  </a:t>
            </a:r>
            <a:r>
              <a:rPr lang="en-US" b="1">
                <a:solidFill>
                  <a:schemeClr val="tx2"/>
                </a:solidFill>
              </a:rPr>
              <a:t>CO</a:t>
            </a:r>
            <a:r>
              <a:rPr lang="ru-RU" b="1">
                <a:solidFill>
                  <a:schemeClr val="tx2"/>
                </a:solidFill>
              </a:rPr>
              <a:t> и </a:t>
            </a:r>
            <a:r>
              <a:rPr lang="en-US" b="1">
                <a:solidFill>
                  <a:schemeClr val="tx2"/>
                </a:solidFill>
              </a:rPr>
              <a:t>NO</a:t>
            </a:r>
            <a:r>
              <a:rPr lang="ru-RU" b="1">
                <a:solidFill>
                  <a:schemeClr val="tx2"/>
                </a:solidFill>
              </a:rPr>
              <a:t>; </a:t>
            </a:r>
          </a:p>
          <a:p>
            <a:pPr marL="514350" indent="-514350"/>
            <a:r>
              <a:rPr lang="ru-RU" b="1">
                <a:solidFill>
                  <a:schemeClr val="tx2"/>
                </a:solidFill>
              </a:rPr>
              <a:t>-  </a:t>
            </a:r>
            <a:r>
              <a:rPr lang="en-US" b="1">
                <a:solidFill>
                  <a:schemeClr val="tx2"/>
                </a:solidFill>
              </a:rPr>
              <a:t> </a:t>
            </a:r>
            <a:r>
              <a:rPr lang="ru-RU" b="1">
                <a:solidFill>
                  <a:schemeClr val="tx2"/>
                </a:solidFill>
              </a:rPr>
              <a:t>размещение полученных результатов в базах  спектроскопических</a:t>
            </a:r>
          </a:p>
          <a:p>
            <a:pPr marL="514350" indent="-514350"/>
            <a:r>
              <a:rPr lang="en-US" b="1">
                <a:solidFill>
                  <a:schemeClr val="tx2"/>
                </a:solidFill>
              </a:rPr>
              <a:t>    </a:t>
            </a:r>
            <a:r>
              <a:rPr lang="ru-RU" b="1">
                <a:solidFill>
                  <a:schemeClr val="tx2"/>
                </a:solidFill>
              </a:rPr>
              <a:t>данных.</a:t>
            </a:r>
            <a:r>
              <a:rPr lang="ru-RU">
                <a:solidFill>
                  <a:schemeClr val="tx2"/>
                </a:solidFill>
              </a:rPr>
              <a:t> </a:t>
            </a:r>
            <a:endParaRPr lang="ru-RU" sz="2000" b="1">
              <a:solidFill>
                <a:schemeClr val="tx2"/>
              </a:solidFill>
            </a:endParaRPr>
          </a:p>
          <a:p>
            <a:pPr marL="514350" indent="-514350">
              <a:lnSpc>
                <a:spcPct val="80000"/>
              </a:lnSpc>
              <a:spcBef>
                <a:spcPct val="20000"/>
              </a:spcBef>
              <a:buFont typeface="Arial" charset="0"/>
              <a:buAutoNum type="arabicPeriod"/>
            </a:pPr>
            <a:endParaRPr lang="ru-RU" sz="2000" b="1">
              <a:solidFill>
                <a:schemeClr val="tx2"/>
              </a:solidFill>
            </a:endParaRPr>
          </a:p>
          <a:p>
            <a:pPr marL="514350" indent="-51435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000" b="1" i="1">
                <a:solidFill>
                  <a:schemeClr val="tx2"/>
                </a:solidFill>
              </a:rPr>
              <a:t>Общая продолжительность выполнения НИОКР</a:t>
            </a:r>
            <a:r>
              <a:rPr lang="ru-RU" sz="2000" b="1" i="1">
                <a:solidFill>
                  <a:schemeClr val="tx2"/>
                </a:solidFill>
                <a:latin typeface="Arial Narrow" pitchFamily="34" charset="0"/>
              </a:rPr>
              <a:t> :  </a:t>
            </a:r>
          </a:p>
          <a:p>
            <a:pPr marL="514350" indent="-514350"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000" b="1">
                <a:solidFill>
                  <a:schemeClr val="tx2"/>
                </a:solidFill>
              </a:rPr>
              <a:t>1</a:t>
            </a:r>
            <a:r>
              <a:rPr lang="en-US" sz="2000" b="1">
                <a:solidFill>
                  <a:schemeClr val="tx2"/>
                </a:solidFill>
              </a:rPr>
              <a:t> </a:t>
            </a:r>
            <a:r>
              <a:rPr lang="ru-RU" sz="2000" b="1">
                <a:solidFill>
                  <a:schemeClr val="tx2"/>
                </a:solidFill>
              </a:rPr>
              <a:t>год, 4 м-ца.</a:t>
            </a:r>
          </a:p>
          <a:p>
            <a:pPr marL="514350" indent="-514350" algn="ctr"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endParaRPr lang="ru-RU" sz="2800" b="1">
              <a:solidFill>
                <a:srgbClr val="565656"/>
              </a:solidFill>
            </a:endParaRPr>
          </a:p>
          <a:p>
            <a:pPr marL="514350" indent="-51435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>
              <a:solidFill>
                <a:srgbClr val="565656"/>
              </a:solidFill>
            </a:endParaRPr>
          </a:p>
          <a:p>
            <a:pPr marL="514350" indent="-514350">
              <a:spcBef>
                <a:spcPct val="20000"/>
              </a:spcBef>
              <a:buFont typeface="Arial" charset="0"/>
              <a:buNone/>
            </a:pPr>
            <a:endParaRPr lang="ru-RU" sz="2800">
              <a:latin typeface="Calibri" pitchFamily="3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10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4829175"/>
            <a:ext cx="2133600" cy="273050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D486BB-F491-4BE9-8A4C-50751B5D8A91}" type="slidenum">
              <a:rPr lang="en-US" sz="1000">
                <a:solidFill>
                  <a:srgbClr val="604A7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z="1000">
              <a:solidFill>
                <a:srgbClr val="604A7B"/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430213"/>
            <a:ext cx="7596188" cy="4127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Актуальность </a:t>
            </a:r>
            <a:b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</a:br>
            <a:r>
              <a:rPr lang="ru-RU" sz="2700" b="1" i="1" dirty="0" smtClean="0">
                <a:solidFill>
                  <a:schemeClr val="tx2"/>
                </a:solidFill>
                <a:latin typeface="Arial Narrow" pitchFamily="34" charset="0"/>
              </a:rPr>
              <a:t>проведения НИОКР и реализации проекта в целом </a:t>
            </a:r>
            <a:endParaRPr lang="ru-RU" sz="2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483" name="Объект 2"/>
          <p:cNvSpPr>
            <a:spLocks noGrp="1"/>
          </p:cNvSpPr>
          <p:nvPr/>
        </p:nvSpPr>
        <p:spPr bwMode="auto">
          <a:xfrm>
            <a:off x="414338" y="842963"/>
            <a:ext cx="8189912" cy="396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sz="2800">
              <a:latin typeface="Calibri" pitchFamily="34" charset="0"/>
            </a:endParaRPr>
          </a:p>
        </p:txBody>
      </p:sp>
      <p:sp>
        <p:nvSpPr>
          <p:cNvPr id="20484" name="Объект 2"/>
          <p:cNvSpPr>
            <a:spLocks noGrp="1"/>
          </p:cNvSpPr>
          <p:nvPr/>
        </p:nvSpPr>
        <p:spPr bwMode="auto">
          <a:xfrm>
            <a:off x="4859338" y="266700"/>
            <a:ext cx="2595562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70000"/>
              </a:lnSpc>
              <a:spcBef>
                <a:spcPct val="20000"/>
              </a:spcBef>
              <a:buFont typeface="Arial" charset="0"/>
              <a:buNone/>
            </a:pPr>
            <a:endParaRPr lang="ru-RU" sz="2800">
              <a:latin typeface="Calibri" pitchFamily="34" charset="0"/>
            </a:endParaRPr>
          </a:p>
        </p:txBody>
      </p:sp>
      <p:sp>
        <p:nvSpPr>
          <p:cNvPr id="20485" name="Rectangle 8"/>
          <p:cNvSpPr>
            <a:spLocks noChangeArrowheads="1"/>
          </p:cNvSpPr>
          <p:nvPr/>
        </p:nvSpPr>
        <p:spPr bwMode="auto">
          <a:xfrm>
            <a:off x="561975" y="788988"/>
            <a:ext cx="8042275" cy="646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  <a:p>
            <a:endParaRPr lang="ru-RU"/>
          </a:p>
          <a:p>
            <a:r>
              <a:rPr lang="ru-RU"/>
              <a:t> </a:t>
            </a:r>
            <a:r>
              <a:rPr lang="ru-RU" sz="2000" b="1">
                <a:solidFill>
                  <a:schemeClr val="tx2"/>
                </a:solidFill>
              </a:rPr>
              <a:t>Дистанционные оптические методы определения</a:t>
            </a:r>
          </a:p>
          <a:p>
            <a:r>
              <a:rPr lang="ru-RU" sz="2000" b="1">
                <a:solidFill>
                  <a:schemeClr val="tx2"/>
                </a:solidFill>
              </a:rPr>
              <a:t> концентрации, давления, температуры газов</a:t>
            </a:r>
          </a:p>
          <a:p>
            <a:r>
              <a:rPr lang="ru-RU" sz="2000" b="1">
                <a:solidFill>
                  <a:schemeClr val="tx2"/>
                </a:solidFill>
              </a:rPr>
              <a:t> </a:t>
            </a:r>
            <a:r>
              <a:rPr lang="en-US" sz="2000" b="1">
                <a:solidFill>
                  <a:schemeClr val="tx2"/>
                </a:solidFill>
              </a:rPr>
              <a:t>HCl</a:t>
            </a:r>
            <a:r>
              <a:rPr lang="ru-RU" sz="2000" b="1">
                <a:solidFill>
                  <a:schemeClr val="tx2"/>
                </a:solidFill>
              </a:rPr>
              <a:t> (хлорида водорода),  </a:t>
            </a:r>
            <a:r>
              <a:rPr lang="en-US" sz="2000" b="1">
                <a:solidFill>
                  <a:schemeClr val="tx2"/>
                </a:solidFill>
              </a:rPr>
              <a:t>CO</a:t>
            </a:r>
            <a:r>
              <a:rPr lang="ru-RU" sz="2000" b="1">
                <a:solidFill>
                  <a:schemeClr val="tx2"/>
                </a:solidFill>
              </a:rPr>
              <a:t> (угарного газа) , </a:t>
            </a:r>
            <a:r>
              <a:rPr lang="en-US" sz="2000" b="1">
                <a:solidFill>
                  <a:schemeClr val="tx2"/>
                </a:solidFill>
              </a:rPr>
              <a:t>NO </a:t>
            </a:r>
            <a:r>
              <a:rPr lang="ru-RU" sz="2000" b="1">
                <a:solidFill>
                  <a:schemeClr val="tx2"/>
                </a:solidFill>
              </a:rPr>
              <a:t>(окиси азота)  применяют для </a:t>
            </a:r>
          </a:p>
          <a:p>
            <a:pPr>
              <a:buFont typeface="Symbol" pitchFamily="18" charset="2"/>
              <a:buChar char=""/>
            </a:pPr>
            <a:r>
              <a:rPr lang="ru-RU" sz="2000" b="1">
                <a:solidFill>
                  <a:schemeClr val="tx2"/>
                </a:solidFill>
              </a:rPr>
              <a:t>   контроля технологических процессов в металлургии и </a:t>
            </a:r>
          </a:p>
          <a:p>
            <a:pPr>
              <a:buFont typeface="Symbol" pitchFamily="18" charset="2"/>
              <a:buNone/>
            </a:pPr>
            <a:r>
              <a:rPr lang="ru-RU" sz="2000" b="1">
                <a:solidFill>
                  <a:schemeClr val="tx2"/>
                </a:solidFill>
              </a:rPr>
              <a:t>    нефтепереработке,</a:t>
            </a:r>
          </a:p>
          <a:p>
            <a:pPr>
              <a:buFont typeface="Symbol" pitchFamily="18" charset="2"/>
              <a:buChar char=""/>
            </a:pPr>
            <a:r>
              <a:rPr lang="ru-RU" sz="2000" b="1">
                <a:solidFill>
                  <a:schemeClr val="tx2"/>
                </a:solidFill>
              </a:rPr>
              <a:t>  анализа работы двигателей (полнота сгорания топлива),</a:t>
            </a:r>
          </a:p>
          <a:p>
            <a:pPr>
              <a:buFont typeface="Symbol" pitchFamily="18" charset="2"/>
              <a:buChar char=""/>
            </a:pPr>
            <a:r>
              <a:rPr lang="ru-RU" sz="2000" b="1">
                <a:solidFill>
                  <a:schemeClr val="tx2"/>
                </a:solidFill>
              </a:rPr>
              <a:t>   мониторинга состояния атмосферы и климатических</a:t>
            </a:r>
          </a:p>
          <a:p>
            <a:pPr>
              <a:buFont typeface="Symbol" pitchFamily="18" charset="2"/>
              <a:buNone/>
            </a:pPr>
            <a:r>
              <a:rPr lang="ru-RU" sz="2000" b="1">
                <a:solidFill>
                  <a:schemeClr val="tx2"/>
                </a:solidFill>
              </a:rPr>
              <a:t>    изменений, </a:t>
            </a:r>
          </a:p>
          <a:p>
            <a:pPr>
              <a:buFont typeface="Symbol" pitchFamily="18" charset="2"/>
              <a:buChar char=""/>
            </a:pPr>
            <a:r>
              <a:rPr lang="ru-RU" sz="2000" b="1">
                <a:solidFill>
                  <a:schemeClr val="tx2"/>
                </a:solidFill>
              </a:rPr>
              <a:t>   в астрофизике. </a:t>
            </a:r>
          </a:p>
          <a:p>
            <a:pPr>
              <a:buFont typeface="Symbol" pitchFamily="18" charset="2"/>
              <a:buChar char=""/>
            </a:pPr>
            <a:endParaRPr lang="ru-RU" sz="2000" b="1">
              <a:solidFill>
                <a:schemeClr val="tx2"/>
              </a:solidFill>
            </a:endParaRPr>
          </a:p>
          <a:p>
            <a:endParaRPr lang="ru-RU"/>
          </a:p>
          <a:p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5"/>
          <p:cNvSpPr>
            <a:spLocks noChangeArrowheads="1"/>
          </p:cNvSpPr>
          <p:nvPr/>
        </p:nvSpPr>
        <p:spPr bwMode="auto">
          <a:xfrm>
            <a:off x="747713" y="847725"/>
            <a:ext cx="7789862" cy="39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solidFill>
                  <a:schemeClr val="tx2"/>
                </a:solidFill>
              </a:rPr>
              <a:t>Методы дистанционного оптического контроля</a:t>
            </a:r>
          </a:p>
          <a:p>
            <a:r>
              <a:rPr lang="ru-RU" sz="2000" b="1">
                <a:solidFill>
                  <a:schemeClr val="tx2"/>
                </a:solidFill>
              </a:rPr>
              <a:t>основаны на регистрации собственного </a:t>
            </a:r>
          </a:p>
          <a:p>
            <a:r>
              <a:rPr lang="ru-RU" sz="2000" b="1">
                <a:solidFill>
                  <a:schemeClr val="tx2"/>
                </a:solidFill>
              </a:rPr>
              <a:t>или поглощенного излучения газовой среды. </a:t>
            </a:r>
          </a:p>
          <a:p>
            <a:pPr algn="ctr"/>
            <a:endParaRPr lang="ru-RU" sz="2000" b="1">
              <a:solidFill>
                <a:schemeClr val="tx2"/>
              </a:solidFill>
            </a:endParaRPr>
          </a:p>
          <a:p>
            <a:r>
              <a:rPr lang="ru-RU" sz="2000" b="1">
                <a:solidFill>
                  <a:schemeClr val="tx2"/>
                </a:solidFill>
              </a:rPr>
              <a:t>Для их разработки необходим точный расчет интенсивностей спектральных линий </a:t>
            </a:r>
            <a:endParaRPr lang="en-US" sz="2000" b="1">
              <a:solidFill>
                <a:schemeClr val="tx2"/>
              </a:solidFill>
            </a:endParaRPr>
          </a:p>
          <a:p>
            <a:r>
              <a:rPr lang="ru-RU" sz="2000" b="1">
                <a:solidFill>
                  <a:schemeClr val="tx2"/>
                </a:solidFill>
              </a:rPr>
              <a:t>(т.е. интенсивностей излучения или поглощения  </a:t>
            </a:r>
            <a:endParaRPr lang="en-US" sz="2000" b="1">
              <a:solidFill>
                <a:schemeClr val="tx2"/>
              </a:solidFill>
            </a:endParaRPr>
          </a:p>
          <a:p>
            <a:r>
              <a:rPr lang="ru-RU" sz="2000" b="1">
                <a:solidFill>
                  <a:schemeClr val="tx2"/>
                </a:solidFill>
              </a:rPr>
              <a:t>на данной частоте),  он позволяет сделать </a:t>
            </a:r>
          </a:p>
          <a:p>
            <a:r>
              <a:rPr lang="ru-RU" sz="2000" b="1">
                <a:solidFill>
                  <a:schemeClr val="tx2"/>
                </a:solidFill>
              </a:rPr>
              <a:t>выбор частоты, на которой возможно детектирование </a:t>
            </a:r>
          </a:p>
          <a:p>
            <a:r>
              <a:rPr lang="ru-RU" sz="2000" b="1">
                <a:solidFill>
                  <a:schemeClr val="tx2"/>
                </a:solidFill>
              </a:rPr>
              <a:t>параметров состояния газа. </a:t>
            </a:r>
          </a:p>
          <a:p>
            <a:endParaRPr lang="ru-RU" sz="2000" b="1">
              <a:solidFill>
                <a:schemeClr val="tx2"/>
              </a:solidFill>
            </a:endParaRPr>
          </a:p>
          <a:p>
            <a:pPr algn="ctr"/>
            <a:endParaRPr lang="ru-RU" b="1">
              <a:solidFill>
                <a:schemeClr val="tx2"/>
              </a:solidFill>
            </a:endParaRPr>
          </a:p>
          <a:p>
            <a:pPr algn="ctr"/>
            <a:endParaRPr lang="ru-RU" b="1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10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4829175"/>
            <a:ext cx="2133600" cy="273050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CA7AA9-B159-4EBF-8674-045C3F582082}" type="slidenum">
              <a:rPr lang="en-US" sz="1000">
                <a:solidFill>
                  <a:srgbClr val="604A7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z="1000">
              <a:solidFill>
                <a:srgbClr val="604A7B"/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346075"/>
            <a:ext cx="7970838" cy="4127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Цель НИОКР  </a:t>
            </a:r>
            <a:endParaRPr lang="ru-RU" sz="2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338" y="842963"/>
            <a:ext cx="8189912" cy="39671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rgbClr val="565656"/>
              </a:solidFill>
              <a:latin typeface="Arial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Char char="-"/>
              <a:defRPr/>
            </a:pPr>
            <a:endParaRPr lang="ru-RU" b="1" dirty="0" smtClean="0">
              <a:solidFill>
                <a:srgbClr val="565656"/>
              </a:solidFill>
              <a:latin typeface="Arial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endParaRPr lang="ru-RU" sz="1800" dirty="0">
              <a:solidFill>
                <a:srgbClr val="565656"/>
              </a:solidFill>
              <a:latin typeface="Arial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sp>
        <p:nvSpPr>
          <p:cNvPr id="22532" name="Заголовок 9"/>
          <p:cNvSpPr txBox="1">
            <a:spLocks/>
          </p:cNvSpPr>
          <p:nvPr/>
        </p:nvSpPr>
        <p:spPr bwMode="auto">
          <a:xfrm>
            <a:off x="242888" y="1801813"/>
            <a:ext cx="790575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sz="2600" b="1" i="1">
                <a:solidFill>
                  <a:schemeClr val="tx2"/>
                </a:solidFill>
                <a:latin typeface="Arial Narrow" pitchFamily="34" charset="0"/>
              </a:rPr>
              <a:t>Задачи: </a:t>
            </a:r>
            <a:endParaRPr lang="ru-RU" sz="2200" b="1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2533" name="Rectangle 7"/>
          <p:cNvSpPr>
            <a:spLocks noChangeArrowheads="1"/>
          </p:cNvSpPr>
          <p:nvPr/>
        </p:nvSpPr>
        <p:spPr bwMode="auto">
          <a:xfrm>
            <a:off x="825500" y="963613"/>
            <a:ext cx="7632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>
                <a:solidFill>
                  <a:schemeClr val="tx2"/>
                </a:solidFill>
              </a:rPr>
              <a:t>Расчет интенсивностей спектральных линий газов </a:t>
            </a:r>
            <a:r>
              <a:rPr lang="en-US" b="1">
                <a:solidFill>
                  <a:schemeClr val="tx2"/>
                </a:solidFill>
              </a:rPr>
              <a:t>HCl</a:t>
            </a:r>
            <a:r>
              <a:rPr lang="ru-RU" b="1">
                <a:solidFill>
                  <a:schemeClr val="tx2"/>
                </a:solidFill>
              </a:rPr>
              <a:t>, </a:t>
            </a:r>
            <a:r>
              <a:rPr lang="en-US" b="1">
                <a:solidFill>
                  <a:schemeClr val="tx2"/>
                </a:solidFill>
              </a:rPr>
              <a:t>CO </a:t>
            </a:r>
            <a:r>
              <a:rPr lang="ru-RU" b="1">
                <a:solidFill>
                  <a:schemeClr val="tx2"/>
                </a:solidFill>
              </a:rPr>
              <a:t>и </a:t>
            </a:r>
            <a:r>
              <a:rPr lang="en-US" b="1">
                <a:solidFill>
                  <a:schemeClr val="tx2"/>
                </a:solidFill>
              </a:rPr>
              <a:t>NO</a:t>
            </a:r>
            <a:r>
              <a:rPr lang="ru-RU" b="1">
                <a:solidFill>
                  <a:schemeClr val="tx2"/>
                </a:solidFill>
              </a:rPr>
              <a:t> в инфракрасном диапазоне.</a:t>
            </a:r>
          </a:p>
        </p:txBody>
      </p:sp>
      <p:sp>
        <p:nvSpPr>
          <p:cNvPr id="22534" name="Rectangle 8"/>
          <p:cNvSpPr>
            <a:spLocks noChangeArrowheads="1"/>
          </p:cNvSpPr>
          <p:nvPr/>
        </p:nvSpPr>
        <p:spPr bwMode="auto">
          <a:xfrm>
            <a:off x="784225" y="2287588"/>
            <a:ext cx="80518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>
              <a:buFontTx/>
              <a:buAutoNum type="arabicPeriod"/>
              <a:tabLst>
                <a:tab pos="457200" algn="l"/>
              </a:tabLst>
            </a:pPr>
            <a:r>
              <a:rPr lang="ru-RU" b="1">
                <a:solidFill>
                  <a:schemeClr val="tx2"/>
                </a:solidFill>
              </a:rPr>
              <a:t>Собрать опубликованные  экспериментальные данные по интенсивностям  спектральных линий  </a:t>
            </a:r>
            <a:r>
              <a:rPr lang="en-US" b="1">
                <a:solidFill>
                  <a:schemeClr val="tx2"/>
                </a:solidFill>
              </a:rPr>
              <a:t>HCl</a:t>
            </a:r>
            <a:r>
              <a:rPr lang="ru-RU" b="1">
                <a:solidFill>
                  <a:schemeClr val="tx2"/>
                </a:solidFill>
              </a:rPr>
              <a:t>, </a:t>
            </a:r>
            <a:r>
              <a:rPr lang="en-US" b="1">
                <a:solidFill>
                  <a:schemeClr val="tx2"/>
                </a:solidFill>
              </a:rPr>
              <a:t>CO </a:t>
            </a:r>
            <a:r>
              <a:rPr lang="ru-RU" b="1">
                <a:solidFill>
                  <a:schemeClr val="tx2"/>
                </a:solidFill>
              </a:rPr>
              <a:t>и </a:t>
            </a:r>
            <a:r>
              <a:rPr lang="en-US" b="1">
                <a:solidFill>
                  <a:schemeClr val="tx2"/>
                </a:solidFill>
              </a:rPr>
              <a:t>NO</a:t>
            </a:r>
            <a:r>
              <a:rPr lang="ru-RU" b="1">
                <a:solidFill>
                  <a:schemeClr val="tx2"/>
                </a:solidFill>
              </a:rPr>
              <a:t>, а также выполнить обзор современных  методов  их расчета. </a:t>
            </a:r>
          </a:p>
          <a:p>
            <a:pPr marL="342900" indent="-342900">
              <a:buFontTx/>
              <a:buAutoNum type="arabicPeriod"/>
              <a:tabLst>
                <a:tab pos="457200" algn="l"/>
              </a:tabLst>
            </a:pPr>
            <a:r>
              <a:rPr lang="ru-RU" b="1">
                <a:solidFill>
                  <a:schemeClr val="tx2"/>
                </a:solidFill>
              </a:rPr>
              <a:t>Разработать алгоритмы и программы расчета интенсивностей.</a:t>
            </a:r>
          </a:p>
          <a:p>
            <a:pPr marL="342900" indent="-342900">
              <a:buFontTx/>
              <a:buAutoNum type="arabicPeriod"/>
              <a:tabLst>
                <a:tab pos="457200" algn="l"/>
              </a:tabLst>
            </a:pPr>
            <a:r>
              <a:rPr lang="ru-RU" b="1">
                <a:solidFill>
                  <a:schemeClr val="tx2"/>
                </a:solidFill>
              </a:rPr>
              <a:t>Выполнить расчеты интенсивностей спектральных линий и дипольных моментов газов </a:t>
            </a:r>
            <a:r>
              <a:rPr lang="en-US" b="1">
                <a:solidFill>
                  <a:schemeClr val="tx2"/>
                </a:solidFill>
              </a:rPr>
              <a:t>HCl</a:t>
            </a:r>
            <a:r>
              <a:rPr lang="ru-RU" b="1">
                <a:solidFill>
                  <a:schemeClr val="tx2"/>
                </a:solidFill>
              </a:rPr>
              <a:t>, </a:t>
            </a:r>
            <a:r>
              <a:rPr lang="en-US" b="1">
                <a:solidFill>
                  <a:schemeClr val="tx2"/>
                </a:solidFill>
              </a:rPr>
              <a:t>CO </a:t>
            </a:r>
            <a:r>
              <a:rPr lang="ru-RU" b="1">
                <a:solidFill>
                  <a:schemeClr val="tx2"/>
                </a:solidFill>
              </a:rPr>
              <a:t>и </a:t>
            </a:r>
            <a:r>
              <a:rPr lang="en-US" b="1">
                <a:solidFill>
                  <a:schemeClr val="tx2"/>
                </a:solidFill>
              </a:rPr>
              <a:t>NO</a:t>
            </a:r>
            <a:r>
              <a:rPr lang="ru-RU" b="1">
                <a:solidFill>
                  <a:schemeClr val="tx2"/>
                </a:solidFill>
              </a:rPr>
              <a:t>.</a:t>
            </a:r>
          </a:p>
          <a:p>
            <a:pPr marL="342900" indent="-342900">
              <a:buFontTx/>
              <a:buAutoNum type="arabicPeriod"/>
              <a:tabLst>
                <a:tab pos="457200" algn="l"/>
              </a:tabLst>
            </a:pPr>
            <a:r>
              <a:rPr lang="ru-RU" b="1">
                <a:solidFill>
                  <a:schemeClr val="tx2"/>
                </a:solidFill>
              </a:rPr>
              <a:t>Разместить результаты расчетов в спектроскопических базах данных.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Number Placeholder 10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4829175"/>
            <a:ext cx="2133600" cy="273050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A5DE4E-5845-4107-8732-5B0527C6A0AD}" type="slidenum">
              <a:rPr lang="en-US" sz="1000">
                <a:solidFill>
                  <a:srgbClr val="604A7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z="1000">
              <a:solidFill>
                <a:srgbClr val="604A7B"/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-185738" y="228600"/>
            <a:ext cx="7831138" cy="4127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Календарный план (дорожная карта) </a:t>
            </a:r>
            <a:endParaRPr lang="ru-RU" sz="2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338" y="842963"/>
            <a:ext cx="8189912" cy="39671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rgbClr val="565656"/>
              </a:solidFill>
              <a:latin typeface="Arial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Char char="-"/>
              <a:defRPr/>
            </a:pPr>
            <a:endParaRPr lang="ru-RU" b="1" dirty="0" smtClean="0">
              <a:solidFill>
                <a:srgbClr val="565656"/>
              </a:solidFill>
              <a:latin typeface="Arial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endParaRPr lang="ru-RU" sz="1800" dirty="0">
              <a:solidFill>
                <a:srgbClr val="565656"/>
              </a:solidFill>
              <a:latin typeface="Arial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graphicFrame>
        <p:nvGraphicFramePr>
          <p:cNvPr id="23610" name="Group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593897"/>
              </p:ext>
            </p:extLst>
          </p:nvPr>
        </p:nvGraphicFramePr>
        <p:xfrm>
          <a:off x="169863" y="717550"/>
          <a:ext cx="8842375" cy="3646488"/>
        </p:xfrm>
        <a:graphic>
          <a:graphicData uri="http://schemas.openxmlformats.org/drawingml/2006/table">
            <a:tbl>
              <a:tblPr/>
              <a:tblGrid>
                <a:gridCol w="401637"/>
                <a:gridCol w="1635125"/>
                <a:gridCol w="909638"/>
                <a:gridCol w="1120775"/>
                <a:gridCol w="1798637"/>
                <a:gridCol w="2074863"/>
                <a:gridCol w="901700"/>
              </a:tblGrid>
              <a:tr h="1071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№ п/п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Наименование этапа работ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Начало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Окончание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Вид документа и результат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Показатели ПРОУ, на которые оказывает влияние результат 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Сумма затрат, руб.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574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Создание базы данных по экспериментальным интенсивностям спектральных линий  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HCl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CO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и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NO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, обзор методов  расчета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10.01.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9.03.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База данных в электронном виде, отчет по обзору методов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Рост доли студентов, привлеченных к научной деятельности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80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тыс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848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834411"/>
              </p:ext>
            </p:extLst>
          </p:nvPr>
        </p:nvGraphicFramePr>
        <p:xfrm>
          <a:off x="169863" y="717550"/>
          <a:ext cx="8842375" cy="3378200"/>
        </p:xfrm>
        <a:graphic>
          <a:graphicData uri="http://schemas.openxmlformats.org/drawingml/2006/table">
            <a:tbl>
              <a:tblPr/>
              <a:tblGrid>
                <a:gridCol w="401637"/>
                <a:gridCol w="1541463"/>
                <a:gridCol w="1003300"/>
                <a:gridCol w="1120775"/>
                <a:gridCol w="1798637"/>
                <a:gridCol w="2074863"/>
                <a:gridCol w="901700"/>
              </a:tblGrid>
              <a:tr h="1663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№ п/п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Наименование этапа работ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Начало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Окончание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Вид документа и результат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Показатели ПРОУ, на которые оказывает влияние результат 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Сумма затрат, руб.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Разработка алгоритмов и программ расчета интенсивностей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68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10.03.</a:t>
                      </a:r>
                    </a:p>
                    <a:p>
                      <a:pPr marL="0" marR="0" lvl="0" indent="68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9.09.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Регистрация программы для ЭВМ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0" lvl="0" indent="0" algn="l" defTabSz="914400" rtl="0" eaLnBrk="1" fontAlgn="base" latinLnBrk="0" hangingPunct="1">
                        <a:lnSpc>
                          <a:spcPts val="1063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Объем НИОКР в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66675" marR="0" lvl="0" indent="0" algn="l" defTabSz="914400" rtl="0" eaLnBrk="1" fontAlgn="base" latinLnBrk="0" hangingPunct="1">
                        <a:lnSpc>
                          <a:spcPts val="1063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расчете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 1 НПР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310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тыс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78" name="Group 6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9454977"/>
              </p:ext>
            </p:extLst>
          </p:nvPr>
        </p:nvGraphicFramePr>
        <p:xfrm>
          <a:off x="457200" y="1200150"/>
          <a:ext cx="8229600" cy="3192463"/>
        </p:xfrm>
        <a:graphic>
          <a:graphicData uri="http://schemas.openxmlformats.org/drawingml/2006/table">
            <a:tbl>
              <a:tblPr/>
              <a:tblGrid>
                <a:gridCol w="373063"/>
                <a:gridCol w="1565275"/>
                <a:gridCol w="803275"/>
                <a:gridCol w="1042987"/>
                <a:gridCol w="1674813"/>
                <a:gridCol w="1930400"/>
                <a:gridCol w="839787"/>
              </a:tblGrid>
              <a:tr h="157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№ п/п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Наименование этапа работ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Нача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ло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Оконча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ние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Вид документа и результат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Показатели ПРОУ, на которые оказывает влияние результат 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Сумма затрат, руб.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61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Расчет интенсивностей спектральных линий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HCl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CO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и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NO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10.09.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9.03.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Публикация в рецензируемом журнале, входящем в список ВАК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Публикации магистрантов в журналах из списка ВАК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310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тыс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891" name="Group 1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449129"/>
              </p:ext>
            </p:extLst>
          </p:nvPr>
        </p:nvGraphicFramePr>
        <p:xfrm>
          <a:off x="457200" y="692150"/>
          <a:ext cx="8229600" cy="4127818"/>
        </p:xfrm>
        <a:graphic>
          <a:graphicData uri="http://schemas.openxmlformats.org/drawingml/2006/table">
            <a:tbl>
              <a:tblPr/>
              <a:tblGrid>
                <a:gridCol w="373063"/>
                <a:gridCol w="1435100"/>
                <a:gridCol w="825500"/>
                <a:gridCol w="973137"/>
                <a:gridCol w="1852613"/>
                <a:gridCol w="1930400"/>
                <a:gridCol w="839787"/>
              </a:tblGrid>
              <a:tr h="1201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№ п/п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Наименование этапа работ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Нача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ло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Оконча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ние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Вид документа и результат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Показатели ПРОУ, на которые оказывает влияние результат 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Сумма затрат, руб.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08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Подготовка результатов к публикации и докладу на конференции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10.03.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10.05.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Статья в журнале, индексируемом в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Scopus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и 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Web of Science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доклад на международной конференции «Оптика атмосферы и океана», публикация в материалах конференции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Число публикаций, индексируемых в системе научного цитирования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Web of Science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Scopus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</a:p>
                    <a:p>
                      <a:pPr marL="539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тыс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шаблон ТИУ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ТИУ</Template>
  <TotalTime>8404</TotalTime>
  <Words>639</Words>
  <Application>Microsoft Office PowerPoint</Application>
  <PresentationFormat>Экран (16:9)</PresentationFormat>
  <Paragraphs>155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шаблон ТИУ</vt:lpstr>
      <vt:lpstr>Презентация PowerPoint</vt:lpstr>
      <vt:lpstr>Общая информация</vt:lpstr>
      <vt:lpstr>Актуальность  проведения НИОКР и реализации проекта в целом </vt:lpstr>
      <vt:lpstr>Презентация PowerPoint</vt:lpstr>
      <vt:lpstr>Цель НИОКР  </vt:lpstr>
      <vt:lpstr>Календарный план (дорожная карта) </vt:lpstr>
      <vt:lpstr>Презентация PowerPoint</vt:lpstr>
      <vt:lpstr>Презентация PowerPoint</vt:lpstr>
      <vt:lpstr>Презентация PowerPoint</vt:lpstr>
      <vt:lpstr>Временный научный коллектив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 МОЖЕТ ДАЖЕ В ДВЕ СТРОЧКИ</dc:title>
  <dc:creator>user</dc:creator>
  <cp:lastModifiedBy>kfiz_1</cp:lastModifiedBy>
  <cp:revision>736</cp:revision>
  <cp:lastPrinted>2018-10-03T05:30:53Z</cp:lastPrinted>
  <dcterms:created xsi:type="dcterms:W3CDTF">2016-12-17T11:57:02Z</dcterms:created>
  <dcterms:modified xsi:type="dcterms:W3CDTF">2018-10-03T05:31:59Z</dcterms:modified>
</cp:coreProperties>
</file>