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7"/>
  </p:notesMasterIdLst>
  <p:handoutMasterIdLst>
    <p:handoutMasterId r:id="rId18"/>
  </p:handoutMasterIdLst>
  <p:sldIdLst>
    <p:sldId id="256" r:id="rId2"/>
    <p:sldId id="371" r:id="rId3"/>
    <p:sldId id="373" r:id="rId4"/>
    <p:sldId id="374" r:id="rId5"/>
    <p:sldId id="376" r:id="rId6"/>
    <p:sldId id="384" r:id="rId7"/>
    <p:sldId id="385" r:id="rId8"/>
    <p:sldId id="377" r:id="rId9"/>
    <p:sldId id="379" r:id="rId10"/>
    <p:sldId id="381" r:id="rId11"/>
    <p:sldId id="380" r:id="rId12"/>
    <p:sldId id="382" r:id="rId13"/>
    <p:sldId id="383" r:id="rId14"/>
    <p:sldId id="386" r:id="rId15"/>
    <p:sldId id="365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5" autoAdjust="0"/>
    <p:restoredTop sz="96957" autoAdjust="0"/>
  </p:normalViewPr>
  <p:slideViewPr>
    <p:cSldViewPr snapToGrid="0">
      <p:cViewPr varScale="1">
        <p:scale>
          <a:sx n="148" d="100"/>
          <a:sy n="148" d="100"/>
        </p:scale>
        <p:origin x="696" y="114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5;&#1083;&#1077;&#1085;&#1072;\Desktop\&#1075;&#1088;&#1072;&#1092;&#1080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1049481562087979"/>
                  <c:y val="-1.46974410250712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8DC-4553-89CD-C367D483D0B4}"/>
                </c:ext>
                <c:ext xmlns:c15="http://schemas.microsoft.com/office/drawing/2012/chart" uri="{CE6537A1-D6FC-4f65-9D91-7224C49458BB}">
                  <c15:layout>
                    <c:manualLayout>
                      <c:w val="0.24480013306056814"/>
                      <c:h val="0.1352164574306558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5545218371516508E-2"/>
                  <c:y val="-1.343769343088862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>
                        <a:latin typeface="Arial Narrow" panose="020B0606020202030204" pitchFamily="34" charset="0"/>
                      </a:defRPr>
                    </a:pPr>
                    <a:fld id="{E8DC5DFE-177E-433D-B35E-9B986D5EBB21}" type="CATEGORYNAME">
                      <a:rPr lang="ru-RU" sz="800" smtClean="0">
                        <a:latin typeface="Arial Narrow" panose="020B0606020202030204" pitchFamily="34" charset="0"/>
                      </a:rPr>
                      <a:pPr>
                        <a:defRPr sz="800">
                          <a:latin typeface="Arial Narrow" panose="020B0606020202030204" pitchFamily="34" charset="0"/>
                        </a:defRPr>
                      </a:pPr>
                      <a:t>[ИМЯ КАТЕГОРИИ]</a:t>
                    </a:fld>
                    <a:r>
                      <a:rPr lang="ru-RU" sz="800" dirty="0" smtClean="0">
                        <a:latin typeface="Arial Narrow" panose="020B0606020202030204" pitchFamily="34" charset="0"/>
                      </a:rPr>
                      <a:t> </a:t>
                    </a:r>
                    <a:fld id="{E6CE9550-1921-403B-B180-F7BFC7ED8EFE}" type="PERCENTAGE">
                      <a:rPr lang="ru-RU" sz="800" baseline="0" smtClean="0">
                        <a:latin typeface="Arial Narrow" panose="020B0606020202030204" pitchFamily="34" charset="0"/>
                      </a:rPr>
                      <a:pPr>
                        <a:defRPr sz="800">
                          <a:latin typeface="Arial Narrow" panose="020B0606020202030204" pitchFamily="34" charset="0"/>
                        </a:defRPr>
                      </a:pPr>
                      <a:t>[ПРОЦЕНТ]</a:t>
                    </a:fld>
                    <a:endParaRPr lang="ru-RU" sz="800" dirty="0" smtClean="0"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DC-4553-89CD-C367D483D0B4}"/>
                </c:ext>
                <c:ext xmlns:c15="http://schemas.microsoft.com/office/drawing/2012/chart" uri="{CE6537A1-D6FC-4f65-9D91-7224C49458BB}">
                  <c15:layout>
                    <c:manualLayout>
                      <c:w val="0.25416453989729554"/>
                      <c:h val="0.1427752075166251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0528552131325933"/>
                  <c:y val="5.52692557969749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8DC-4553-89CD-C367D483D0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8300784222356598E-2"/>
                  <c:y val="0.119498825527322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8DC-4553-89CD-C367D483D0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Лист1!$A$1:$A$8</c:f>
              <c:strCache>
                <c:ptCount val="8"/>
                <c:pt idx="0">
                  <c:v>сток из городских районов</c:v>
                </c:pt>
                <c:pt idx="1">
                  <c:v>выпадение с атмосферными осадками</c:v>
                </c:pt>
                <c:pt idx="2">
                  <c:v>добыча нефти на море</c:v>
                </c:pt>
                <c:pt idx="3">
                  <c:v>нефтеперегонные заводы</c:v>
                </c:pt>
                <c:pt idx="4">
                  <c:v>речной сток</c:v>
                </c:pt>
                <c:pt idx="5">
                  <c:v>сточные воды</c:v>
                </c:pt>
                <c:pt idx="6">
                  <c:v>естественные излияния нефти со дна океана</c:v>
                </c:pt>
                <c:pt idx="7">
                  <c:v>перевозка морем (аварии и нормальные рабочие операции)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  <c:pt idx="4">
                  <c:v>41</c:v>
                </c:pt>
                <c:pt idx="5">
                  <c:v>12</c:v>
                </c:pt>
                <c:pt idx="6">
                  <c:v>14</c:v>
                </c:pt>
                <c:pt idx="7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8DC-4553-89CD-C367D483D0B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2141" y="1794614"/>
            <a:ext cx="88362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Название </a:t>
            </a: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проекта: </a:t>
            </a:r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Сорбенты нефтепродуктов на природной основе</a:t>
            </a:r>
            <a:endParaRPr lang="ru-RU" sz="3200" b="1" dirty="0" smtClean="0">
              <a:solidFill>
                <a:schemeClr val="bg1"/>
              </a:solidFill>
              <a:latin typeface="Arial Narrow" panose="020B0606020202030204" pitchFamily="34" charset="0"/>
              <a:cs typeface="Arial Narrow"/>
            </a:endParaRPr>
          </a:p>
          <a:p>
            <a:pPr algn="ctr"/>
            <a:endParaRPr lang="ru-RU" sz="12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  <a:p>
            <a:pPr algn="ctr"/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Тема 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НИОКР: </a:t>
            </a: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Исследование свойств новых сорбентов на природной основе и способов их модификации</a:t>
            </a:r>
            <a:endParaRPr lang="ru-RU" sz="2800" dirty="0" smtClean="0">
              <a:solidFill>
                <a:schemeClr val="bg1"/>
              </a:solidFill>
              <a:latin typeface="Arial Narrow" panose="020B0606020202030204" pitchFamily="34" charset="0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6370" y="43623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Е.И. </a:t>
            </a:r>
            <a:r>
              <a:rPr lang="ru-RU" b="1" dirty="0" err="1">
                <a:solidFill>
                  <a:schemeClr val="bg1"/>
                </a:solidFill>
                <a:latin typeface="Arial Narrow" pitchFamily="34" charset="0"/>
              </a:rPr>
              <a:t>Вялкова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ttp://koffkindom.ru/wp-content/uploads/2016/12/Opilki-760x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0475" y="2514165"/>
            <a:ext cx="3569804" cy="2381435"/>
          </a:xfrm>
          <a:prstGeom prst="rect">
            <a:avLst/>
          </a:prstGeom>
          <a:noFill/>
        </p:spPr>
      </p:pic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3393" y="480115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Сравнение с аналогами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14513" y="1060955"/>
            <a:ext cx="5851059" cy="38164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Сосновые опилки имеют ряд преимуществ: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отходы местного производства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доступность сырьевой базы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низкая стоимость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простота применения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различные новые способы модификации и активации </a:t>
            </a:r>
            <a:r>
              <a:rPr lang="ru-RU" sz="2000" dirty="0" smtClean="0">
                <a:latin typeface="Arial Narrow" panose="020B0606020202030204" pitchFamily="34" charset="0"/>
              </a:rPr>
              <a:t>позволят повысить </a:t>
            </a:r>
            <a:r>
              <a:rPr lang="ru-RU" sz="2000" dirty="0" err="1" smtClean="0">
                <a:latin typeface="Arial Narrow" panose="020B0606020202030204" pitchFamily="34" charset="0"/>
              </a:rPr>
              <a:t>нефтеемкость</a:t>
            </a:r>
            <a:r>
              <a:rPr lang="ru-RU" sz="2000" dirty="0" smtClean="0">
                <a:latin typeface="Arial Narrow" panose="020B0606020202030204" pitchFamily="34" charset="0"/>
              </a:rPr>
              <a:t> сорбента</a:t>
            </a:r>
          </a:p>
          <a:p>
            <a:pPr algn="just"/>
            <a:r>
              <a:rPr lang="ru-RU" sz="2000" dirty="0" err="1" smtClean="0">
                <a:latin typeface="Arial Narrow" panose="020B0606020202030204" pitchFamily="34" charset="0"/>
              </a:rPr>
              <a:t>экологичность</a:t>
            </a:r>
            <a:r>
              <a:rPr lang="ru-RU" sz="2000" dirty="0" smtClean="0">
                <a:latin typeface="Arial Narrow" panose="020B0606020202030204" pitchFamily="34" charset="0"/>
              </a:rPr>
              <a:t> применяемых технологий</a:t>
            </a:r>
          </a:p>
          <a:p>
            <a:pPr algn="just">
              <a:buNone/>
            </a:pP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3393" y="480115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Решение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50118" y="1123916"/>
            <a:ext cx="4824536" cy="23791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Сущность технологии заключается в применении в качестве сорбента сосновых опилок. </a:t>
            </a:r>
          </a:p>
          <a:p>
            <a:pPr algn="just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Применение опилок не предусматривает регенерацию. Возможна утилизация в виде сжигания опилок как дополнительного топлива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  <a:endParaRPr lang="ru-RU" sz="2000" dirty="0" smtClean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483.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3863" y="1040267"/>
            <a:ext cx="2665889" cy="36623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29072" y="4202619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Рисунок 1 – Конструкция сорбционного фильтра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3393" y="480115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Ожидаемый результат НИОКР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14513" y="1189744"/>
            <a:ext cx="7848872" cy="3169755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Arial Narrow" panose="020B0606020202030204" pitchFamily="34" charset="0"/>
              </a:rPr>
              <a:t>Определение статической и динамической сорбционной емкости, как основных характеристик  природного </a:t>
            </a:r>
            <a:r>
              <a:rPr lang="ru-RU" sz="1600" dirty="0" smtClean="0">
                <a:latin typeface="Arial Narrow" panose="020B0606020202030204" pitchFamily="34" charset="0"/>
              </a:rPr>
              <a:t>сорбента;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latin typeface="Arial Narrow" panose="020B0606020202030204" pitchFamily="34" charset="0"/>
              </a:rPr>
              <a:t>Выявление </a:t>
            </a:r>
            <a:r>
              <a:rPr lang="ru-RU" sz="1600" dirty="0" smtClean="0">
                <a:latin typeface="Arial Narrow" panose="020B0606020202030204" pitchFamily="34" charset="0"/>
              </a:rPr>
              <a:t>оптимальных вариантов модификаций как способ повышения обменной емкости </a:t>
            </a:r>
            <a:r>
              <a:rPr lang="ru-RU" sz="1600" dirty="0" smtClean="0">
                <a:latin typeface="Arial Narrow" panose="020B0606020202030204" pitchFamily="34" charset="0"/>
              </a:rPr>
              <a:t>сорбента;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latin typeface="Arial Narrow" panose="020B0606020202030204" pitchFamily="34" charset="0"/>
              </a:rPr>
              <a:t>Публикация </a:t>
            </a:r>
            <a:r>
              <a:rPr lang="ru-RU" sz="1600" dirty="0" smtClean="0">
                <a:latin typeface="Arial Narrow" panose="020B0606020202030204" pitchFamily="34" charset="0"/>
              </a:rPr>
              <a:t>статей: ВАК – 2, </a:t>
            </a:r>
            <a:r>
              <a:rPr lang="en-US" sz="1600" dirty="0" smtClean="0">
                <a:latin typeface="Arial Narrow" panose="020B0606020202030204" pitchFamily="34" charset="0"/>
              </a:rPr>
              <a:t>Scopus – </a:t>
            </a:r>
            <a:r>
              <a:rPr lang="en-US" sz="1600" dirty="0" smtClean="0">
                <a:latin typeface="Arial Narrow" panose="020B0606020202030204" pitchFamily="34" charset="0"/>
              </a:rPr>
              <a:t>2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latin typeface="Arial Narrow" panose="020B0606020202030204" pitchFamily="34" charset="0"/>
              </a:rPr>
              <a:t>Заключение </a:t>
            </a:r>
            <a:r>
              <a:rPr lang="ru-RU" sz="1600" dirty="0" smtClean="0">
                <a:latin typeface="Arial Narrow" panose="020B0606020202030204" pitchFamily="34" charset="0"/>
              </a:rPr>
              <a:t>НИКОР на сумму 200-300 тыс. руб</a:t>
            </a:r>
            <a:r>
              <a:rPr lang="ru-RU" sz="1600" dirty="0" smtClean="0">
                <a:latin typeface="Arial Narrow" panose="020B0606020202030204" pitchFamily="34" charset="0"/>
              </a:rPr>
              <a:t>.;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latin typeface="Arial Narrow" panose="020B0606020202030204" pitchFamily="34" charset="0"/>
              </a:rPr>
              <a:t>Сырьевой </a:t>
            </a:r>
            <a:r>
              <a:rPr lang="ru-RU" sz="1600" dirty="0" smtClean="0">
                <a:latin typeface="Arial Narrow" panose="020B0606020202030204" pitchFamily="34" charset="0"/>
              </a:rPr>
              <a:t>продукт с низкой рыночной и </a:t>
            </a:r>
            <a:r>
              <a:rPr lang="ru-RU" sz="1600" dirty="0" smtClean="0">
                <a:latin typeface="Arial Narrow" panose="020B0606020202030204" pitchFamily="34" charset="0"/>
              </a:rPr>
              <a:t>себестоимостью;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600" dirty="0" err="1" smtClean="0">
                <a:latin typeface="Arial Narrow" panose="020B0606020202030204" pitchFamily="34" charset="0"/>
              </a:rPr>
              <a:t>Рециклинг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вторичного </a:t>
            </a:r>
            <a:r>
              <a:rPr lang="ru-RU" sz="1600" dirty="0" smtClean="0">
                <a:latin typeface="Arial Narrow" panose="020B0606020202030204" pitchFamily="34" charset="0"/>
              </a:rPr>
              <a:t>сырья;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latin typeface="Arial Narrow" panose="020B0606020202030204" pitchFamily="34" charset="0"/>
              </a:rPr>
              <a:t>Применение </a:t>
            </a:r>
            <a:r>
              <a:rPr lang="ru-RU" sz="1600" dirty="0" smtClean="0">
                <a:latin typeface="Arial Narrow" panose="020B0606020202030204" pitchFamily="34" charset="0"/>
              </a:rPr>
              <a:t>в качестве загрузки сорбционных фильтров в технологии очистки воды на </a:t>
            </a:r>
            <a:r>
              <a:rPr lang="ru-RU" sz="1600" dirty="0" smtClean="0">
                <a:latin typeface="Arial Narrow" panose="020B0606020202030204" pitchFamily="34" charset="0"/>
              </a:rPr>
              <a:t>предприятиях.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endParaRPr lang="ru-RU" sz="1600" dirty="0" smtClean="0">
              <a:latin typeface="Arial Narrow" panose="020B0606020202030204" pitchFamily="34" charset="0"/>
            </a:endParaRPr>
          </a:p>
          <a:p>
            <a:pPr algn="just">
              <a:buNone/>
            </a:pP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35930"/>
              </p:ext>
            </p:extLst>
          </p:nvPr>
        </p:nvGraphicFramePr>
        <p:xfrm>
          <a:off x="152637" y="1016386"/>
          <a:ext cx="8712968" cy="3949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8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8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9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81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351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Ф.И.О.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Ученая степень и </a:t>
                      </a:r>
                      <a:r>
                        <a:rPr lang="ru-RU" sz="1000" dirty="0" smtClean="0">
                          <a:effectLst/>
                        </a:rPr>
                        <a:t>звание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Возраст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Должность и место работы или учебы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Опыт и компетенции по тематике проекта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9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Вялкова Елена Игоревна, руководитель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Канд. </a:t>
                      </a:r>
                      <a:r>
                        <a:rPr lang="ru-RU" sz="1000" dirty="0" err="1">
                          <a:effectLst/>
                        </a:rPr>
                        <a:t>техн</a:t>
                      </a:r>
                      <a:r>
                        <a:rPr lang="ru-RU" sz="1000" dirty="0">
                          <a:effectLst/>
                        </a:rPr>
                        <a:t>. наук, доцент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54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Доцент кафедры ВиВ, ТИУ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1999 г. Защита кандидатской диссертации на тему «Исследование природных минералов и отходов производства Тюменской области и Уральского региона с целью очистки воды и грунтов</a:t>
                      </a:r>
                      <a:r>
                        <a:rPr lang="ru-RU" sz="1000" dirty="0" smtClean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2005 </a:t>
                      </a:r>
                      <a:r>
                        <a:rPr lang="ru-RU" sz="1000" dirty="0">
                          <a:effectLst/>
                        </a:rPr>
                        <a:t>г. </a:t>
                      </a:r>
                      <a:r>
                        <a:rPr lang="ru-RU" sz="1000" dirty="0" smtClean="0">
                          <a:effectLst/>
                        </a:rPr>
                        <a:t>Монография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Патенты </a:t>
                      </a:r>
                      <a:r>
                        <a:rPr lang="ru-RU" sz="1000" dirty="0">
                          <a:effectLst/>
                        </a:rPr>
                        <a:t>на изобретение </a:t>
                      </a:r>
                      <a:r>
                        <a:rPr lang="ru-RU" sz="1000" dirty="0" smtClean="0">
                          <a:effectLst/>
                        </a:rPr>
                        <a:t>– 3.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Количество </a:t>
                      </a:r>
                      <a:r>
                        <a:rPr lang="ru-RU" sz="1000" dirty="0">
                          <a:effectLst/>
                        </a:rPr>
                        <a:t>научных статей по </a:t>
                      </a:r>
                      <a:r>
                        <a:rPr lang="ru-RU" sz="1000" u="sng" dirty="0">
                          <a:effectLst/>
                        </a:rPr>
                        <a:t>теме НИОКР</a:t>
                      </a:r>
                      <a:r>
                        <a:rPr lang="ru-RU" sz="1000" dirty="0">
                          <a:effectLst/>
                        </a:rPr>
                        <a:t> – 25. Из них статей ВАК – 4, с цитированием в </a:t>
                      </a:r>
                      <a:r>
                        <a:rPr lang="en-US" sz="1000" dirty="0">
                          <a:effectLst/>
                        </a:rPr>
                        <a:t>SCOPUS</a:t>
                      </a:r>
                      <a:r>
                        <a:rPr lang="ru-RU" sz="1000" dirty="0">
                          <a:effectLst/>
                        </a:rPr>
                        <a:t> – 2</a:t>
                      </a:r>
                      <a:r>
                        <a:rPr lang="ru-RU" sz="10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Докладов </a:t>
                      </a:r>
                      <a:r>
                        <a:rPr lang="ru-RU" sz="1000" dirty="0">
                          <a:effectLst/>
                        </a:rPr>
                        <a:t>на научных конференциях </a:t>
                      </a:r>
                      <a:r>
                        <a:rPr lang="ru-RU" sz="1000" dirty="0" smtClean="0">
                          <a:effectLst/>
                        </a:rPr>
                        <a:t>– 9.</a:t>
                      </a:r>
                      <a:endParaRPr lang="ru-RU" sz="1000" dirty="0">
                        <a:effectLst/>
                      </a:endParaRPr>
                    </a:p>
                  </a:txBody>
                  <a:tcPr marL="10523" marR="1103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Малышкина Елена Сергеевна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Аспирант кафедры </a:t>
                      </a:r>
                      <a:r>
                        <a:rPr lang="ru-RU" sz="1000" dirty="0" err="1" smtClean="0">
                          <a:effectLst/>
                        </a:rPr>
                        <a:t>ВиВ</a:t>
                      </a:r>
                      <a:r>
                        <a:rPr lang="ru-RU" sz="1000" dirty="0" smtClean="0">
                          <a:effectLst/>
                        </a:rPr>
                        <a:t>, </a:t>
                      </a:r>
                      <a:r>
                        <a:rPr lang="ru-RU" sz="1000" dirty="0">
                          <a:effectLst/>
                        </a:rPr>
                        <a:t>ТИУ</a:t>
                      </a: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Главный специалист Управления по качеству и стандартизации, ОАО «ТДСК»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2015 г. Диссертация </a:t>
                      </a:r>
                      <a:r>
                        <a:rPr lang="ru-RU" sz="1000" dirty="0">
                          <a:effectLst/>
                        </a:rPr>
                        <a:t>на соискание академической степени магистра технических наук «Мониторинг и разработка методов утилизации сточных </a:t>
                      </a:r>
                      <a:r>
                        <a:rPr lang="ru-RU" sz="1000" dirty="0" smtClean="0">
                          <a:effectLst/>
                        </a:rPr>
                        <a:t>вод»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Участие в финальном этапе конкурса профессионального мастерства «Славим человека труда!»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научных статей по </a:t>
                      </a:r>
                      <a:r>
                        <a:rPr lang="ru-RU" sz="1000" u="sng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теме НИОКР</a:t>
                      </a:r>
                      <a:r>
                        <a:rPr lang="ru-RU" sz="1000" u="none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- 4. Из них статей </a:t>
                      </a:r>
                      <a:r>
                        <a:rPr lang="ru-RU" sz="1000" dirty="0" smtClean="0">
                          <a:effectLst/>
                        </a:rPr>
                        <a:t>с цитированием в </a:t>
                      </a:r>
                      <a:r>
                        <a:rPr lang="en-US" sz="1000" dirty="0" smtClean="0">
                          <a:effectLst/>
                        </a:rPr>
                        <a:t>SCOPUS</a:t>
                      </a:r>
                      <a:r>
                        <a:rPr lang="ru-RU" sz="1000" dirty="0" smtClean="0">
                          <a:effectLst/>
                        </a:rPr>
                        <a:t> – 2.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Докладов на научных конференциях – 5.</a:t>
                      </a:r>
                    </a:p>
                  </a:txBody>
                  <a:tcPr marL="10523" marR="1103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Фугаева Анастасия Михайловна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Магистрант </a:t>
                      </a:r>
                      <a:r>
                        <a:rPr lang="ru-RU" sz="1000" dirty="0" smtClean="0">
                          <a:effectLst/>
                        </a:rPr>
                        <a:t>кафедры </a:t>
                      </a:r>
                      <a:r>
                        <a:rPr lang="ru-RU" sz="1000" dirty="0" err="1" smtClean="0">
                          <a:effectLst/>
                        </a:rPr>
                        <a:t>ВиВ</a:t>
                      </a:r>
                      <a:r>
                        <a:rPr lang="ru-RU" sz="1000" dirty="0" smtClean="0">
                          <a:effectLst/>
                        </a:rPr>
                        <a:t>, </a:t>
                      </a:r>
                      <a:r>
                        <a:rPr lang="ru-RU" sz="1000" dirty="0">
                          <a:effectLst/>
                        </a:rPr>
                        <a:t>ТИУ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научных статей 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</a:t>
                      </a:r>
                      <a:r>
                        <a:rPr lang="ru-RU" sz="1000" u="sng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теме НИОКР</a:t>
                      </a:r>
                      <a:r>
                        <a:rPr lang="ru-RU" sz="1000" u="none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 3.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Докладов на научных конференциях – 4.</a:t>
                      </a:r>
                    </a:p>
                  </a:txBody>
                  <a:tcPr marL="10523" marR="1103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9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Глущенко </a:t>
                      </a:r>
                      <a:r>
                        <a:rPr lang="ru-RU" sz="1000" dirty="0" smtClean="0">
                          <a:effectLst/>
                        </a:rPr>
                        <a:t>Екатерина Сергеевна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Магистрант </a:t>
                      </a:r>
                      <a:r>
                        <a:rPr lang="ru-RU" sz="1000" dirty="0" smtClean="0">
                          <a:effectLst/>
                        </a:rPr>
                        <a:t>кафедры </a:t>
                      </a:r>
                      <a:r>
                        <a:rPr lang="ru-RU" sz="1000" dirty="0" err="1" smtClean="0">
                          <a:effectLst/>
                        </a:rPr>
                        <a:t>ВиВ</a:t>
                      </a:r>
                      <a:r>
                        <a:rPr lang="ru-RU" sz="1000" dirty="0" smtClean="0">
                          <a:effectLst/>
                        </a:rPr>
                        <a:t>, </a:t>
                      </a:r>
                      <a:r>
                        <a:rPr lang="ru-RU" sz="1000" dirty="0">
                          <a:effectLst/>
                        </a:rPr>
                        <a:t>ТИУ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23" marR="11033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Докладов на научных конференциях – 1.</a:t>
                      </a:r>
                    </a:p>
                  </a:txBody>
                  <a:tcPr marL="10523" marR="1103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3393" y="480115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14513" y="430105"/>
            <a:ext cx="6604472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Научный и практический задел НИОКР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73222" y="861780"/>
            <a:ext cx="8279369" cy="3169755"/>
          </a:xfrm>
        </p:spPr>
        <p:txBody>
          <a:bodyPr>
            <a:noAutofit/>
          </a:bodyPr>
          <a:lstStyle/>
          <a:p>
            <a:pPr marL="274320" lvl="0" indent="-274320" algn="just"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1000" dirty="0">
                <a:latin typeface="Arial Narrow" panose="020B0606020202030204" pitchFamily="34" charset="0"/>
              </a:rPr>
              <a:t>Regularities of Sorption of Cations of Zinc and Copper by Natural Sorbent, L. </a:t>
            </a:r>
            <a:r>
              <a:rPr lang="en-US" sz="1000" dirty="0" err="1">
                <a:latin typeface="Arial Narrow" panose="020B0606020202030204" pitchFamily="34" charset="0"/>
              </a:rPr>
              <a:t>Pimneva</a:t>
            </a:r>
            <a:r>
              <a:rPr lang="en-US" sz="1000" dirty="0">
                <a:latin typeface="Arial Narrow" panose="020B0606020202030204" pitchFamily="34" charset="0"/>
              </a:rPr>
              <a:t>, E. </a:t>
            </a:r>
            <a:r>
              <a:rPr lang="en-US" sz="1000" dirty="0" err="1">
                <a:latin typeface="Arial Narrow" panose="020B0606020202030204" pitchFamily="34" charset="0"/>
              </a:rPr>
              <a:t>Malyshkina</a:t>
            </a:r>
            <a:r>
              <a:rPr lang="en-US" sz="1000" dirty="0">
                <a:latin typeface="Arial Narrow" panose="020B0606020202030204" pitchFamily="34" charset="0"/>
              </a:rPr>
              <a:t>, E. </a:t>
            </a:r>
            <a:r>
              <a:rPr lang="en-US" sz="1000" dirty="0" err="1">
                <a:latin typeface="Arial Narrow" panose="020B0606020202030204" pitchFamily="34" charset="0"/>
              </a:rPr>
              <a:t>Salnikova</a:t>
            </a:r>
            <a:r>
              <a:rPr lang="en-US" sz="1000" dirty="0">
                <a:latin typeface="Arial Narrow" panose="020B0606020202030204" pitchFamily="34" charset="0"/>
              </a:rPr>
              <a:t>, Procedia Engineering 165 (2016) 853-859 </a:t>
            </a:r>
            <a:r>
              <a:rPr lang="ru-RU" sz="1000" b="1" dirty="0">
                <a:latin typeface="Arial Narrow" panose="020B0606020202030204" pitchFamily="34" charset="0"/>
              </a:rPr>
              <a:t>(статья </a:t>
            </a:r>
            <a:r>
              <a:rPr lang="ru-RU" sz="1000" b="1" dirty="0" err="1">
                <a:latin typeface="Arial Narrow" panose="020B0606020202030204" pitchFamily="34" charset="0"/>
              </a:rPr>
              <a:t>Scopus</a:t>
            </a:r>
            <a:r>
              <a:rPr lang="ru-RU" sz="1000" b="1" dirty="0">
                <a:latin typeface="Arial Narrow" panose="020B0606020202030204" pitchFamily="34" charset="0"/>
              </a:rPr>
              <a:t>, 2016)</a:t>
            </a:r>
          </a:p>
          <a:p>
            <a:pPr marL="274320" lvl="0" indent="-274320" algn="just"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1000" dirty="0">
                <a:latin typeface="Arial Narrow" panose="020B0606020202030204" pitchFamily="34" charset="0"/>
              </a:rPr>
              <a:t>Участие в полуфинальном этапе конкурса профессионального мастерства «Славим человека труда!», г. Тюмень. Тема НИР «Мониторинг и разработка методов утилизации сточных вод», г. Тюмень </a:t>
            </a:r>
            <a:r>
              <a:rPr lang="ru-RU" sz="1000" b="1" dirty="0">
                <a:latin typeface="Arial Narrow" panose="020B0606020202030204" pitchFamily="34" charset="0"/>
              </a:rPr>
              <a:t>(диплом </a:t>
            </a:r>
            <a:r>
              <a:rPr lang="en-US" sz="1000" b="1" dirty="0">
                <a:latin typeface="Arial Narrow" panose="020B0606020202030204" pitchFamily="34" charset="0"/>
              </a:rPr>
              <a:t>III</a:t>
            </a:r>
            <a:r>
              <a:rPr lang="ru-RU" sz="1000" b="1" dirty="0">
                <a:latin typeface="Arial Narrow" panose="020B0606020202030204" pitchFamily="34" charset="0"/>
              </a:rPr>
              <a:t> степени, 2016)</a:t>
            </a:r>
            <a:endParaRPr lang="en-US" sz="1000" b="1" dirty="0">
              <a:latin typeface="Arial Narrow" panose="020B0606020202030204" pitchFamily="34" charset="0"/>
            </a:endParaRPr>
          </a:p>
          <a:p>
            <a:pPr marL="274320" indent="-274320" algn="just"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1000" dirty="0">
                <a:latin typeface="Arial Narrow" panose="020B0606020202030204" pitchFamily="34" charset="0"/>
              </a:rPr>
              <a:t>Участие в финальном этапе конкурса профессионального мастерства «Славим человека труда!», г. Тюмень. Тема НИР «Мониторинг и разработка методов утилизации сточных вод», г. </a:t>
            </a:r>
            <a:r>
              <a:rPr lang="ru-RU" sz="1000" dirty="0" err="1">
                <a:latin typeface="Arial Narrow" panose="020B0606020202030204" pitchFamily="34" charset="0"/>
              </a:rPr>
              <a:t>Югорск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  <a:r>
              <a:rPr lang="ru-RU" sz="1000" b="1" dirty="0">
                <a:latin typeface="Arial Narrow" panose="020B0606020202030204" pitchFamily="34" charset="0"/>
              </a:rPr>
              <a:t>(диплом участника, 2017)</a:t>
            </a:r>
            <a:endParaRPr lang="en-US" sz="1000" b="1" dirty="0">
              <a:latin typeface="Arial Narrow" panose="020B0606020202030204" pitchFamily="34" charset="0"/>
            </a:endParaRPr>
          </a:p>
          <a:p>
            <a:pPr marL="274320" lvl="0" indent="-274320" algn="just"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1000" dirty="0">
                <a:latin typeface="Arial Narrow" panose="020B0606020202030204" pitchFamily="34" charset="0"/>
              </a:rPr>
              <a:t>Международная научно-практическая конференция студентов, аспирантов, молодых ученых и специалистов «Энергосбережение и инновационные технологии в топливно-энергетическом комплексе». Тема доклада «Сбор и очистка поверхностных сточных вод с производственных площадок нефтепромыслов», </a:t>
            </a:r>
            <a:r>
              <a:rPr lang="ru-RU" sz="1000" dirty="0" err="1">
                <a:latin typeface="Arial Narrow" panose="020B0606020202030204" pitchFamily="34" charset="0"/>
              </a:rPr>
              <a:t>г.Тюмень</a:t>
            </a:r>
            <a:r>
              <a:rPr lang="ru-RU" sz="1000" dirty="0">
                <a:latin typeface="Arial Narrow" panose="020B0606020202030204" pitchFamily="34" charset="0"/>
              </a:rPr>
              <a:t> </a:t>
            </a:r>
            <a:r>
              <a:rPr lang="ru-RU" sz="1000" b="1" dirty="0">
                <a:latin typeface="Arial Narrow" panose="020B0606020202030204" pitchFamily="34" charset="0"/>
              </a:rPr>
              <a:t>(диплом </a:t>
            </a:r>
            <a:r>
              <a:rPr lang="en-US" sz="1000" b="1" dirty="0">
                <a:latin typeface="Arial Narrow" panose="020B0606020202030204" pitchFamily="34" charset="0"/>
              </a:rPr>
              <a:t>III</a:t>
            </a:r>
            <a:r>
              <a:rPr lang="ru-RU" sz="1000" b="1" dirty="0">
                <a:latin typeface="Arial Narrow" panose="020B0606020202030204" pitchFamily="34" charset="0"/>
              </a:rPr>
              <a:t> степени, 2017)</a:t>
            </a:r>
          </a:p>
          <a:p>
            <a:pPr marL="274320" lvl="0" indent="-274320" algn="just"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1000" dirty="0" err="1">
                <a:latin typeface="Arial Narrow" panose="020B0606020202030204" pitchFamily="34" charset="0"/>
              </a:rPr>
              <a:t>Вялкова</a:t>
            </a:r>
            <a:r>
              <a:rPr lang="ru-RU" sz="1000" dirty="0">
                <a:latin typeface="Arial Narrow" panose="020B0606020202030204" pitchFamily="34" charset="0"/>
              </a:rPr>
              <a:t> Е.И., Малышкина Е.С., </a:t>
            </a:r>
            <a:r>
              <a:rPr lang="ru-RU" sz="1000" dirty="0" err="1">
                <a:latin typeface="Arial Narrow" panose="020B0606020202030204" pitchFamily="34" charset="0"/>
              </a:rPr>
              <a:t>Фугаева</a:t>
            </a:r>
            <a:r>
              <a:rPr lang="ru-RU" sz="1000" dirty="0">
                <a:latin typeface="Arial Narrow" panose="020B0606020202030204" pitchFamily="34" charset="0"/>
              </a:rPr>
              <a:t> А.М. Исследование свойств новых сорбентов на природной основе и способов их модификации. - В сб. ХХ международной научно-</a:t>
            </a:r>
            <a:r>
              <a:rPr lang="ru-RU" sz="1000" dirty="0" err="1">
                <a:latin typeface="Arial Narrow" panose="020B0606020202030204" pitchFamily="34" charset="0"/>
              </a:rPr>
              <a:t>практ</a:t>
            </a:r>
            <a:r>
              <a:rPr lang="ru-RU" sz="1000" dirty="0">
                <a:latin typeface="Arial Narrow" panose="020B0606020202030204" pitchFamily="34" charset="0"/>
              </a:rPr>
              <a:t>. </a:t>
            </a:r>
            <a:r>
              <a:rPr lang="ru-RU" sz="1000" dirty="0" err="1">
                <a:latin typeface="Arial Narrow" panose="020B0606020202030204" pitchFamily="34" charset="0"/>
              </a:rPr>
              <a:t>конф</a:t>
            </a:r>
            <a:r>
              <a:rPr lang="ru-RU" sz="1000" dirty="0">
                <a:latin typeface="Arial Narrow" panose="020B0606020202030204" pitchFamily="34" charset="0"/>
              </a:rPr>
              <a:t>. «Северный морской путь, водные и сухопутные транспортные коридоры как основа развития Сибири и Арктики в </a:t>
            </a:r>
            <a:r>
              <a:rPr lang="en-US" sz="1000" dirty="0">
                <a:latin typeface="Arial Narrow" panose="020B0606020202030204" pitchFamily="34" charset="0"/>
              </a:rPr>
              <a:t>XXI</a:t>
            </a:r>
            <a:r>
              <a:rPr lang="ru-RU" sz="1000" dirty="0">
                <a:latin typeface="Arial Narrow" panose="020B0606020202030204" pitchFamily="34" charset="0"/>
              </a:rPr>
              <a:t> веке». – Тюмень: ТИУ, 2018. – С. 47-54. </a:t>
            </a:r>
            <a:r>
              <a:rPr lang="ru-RU" sz="1000" b="1" dirty="0">
                <a:latin typeface="Arial Narrow" panose="020B0606020202030204" pitchFamily="34" charset="0"/>
              </a:rPr>
              <a:t>(статья РИНЦ, 2018)</a:t>
            </a:r>
          </a:p>
          <a:p>
            <a:pPr marL="274320" lvl="0" indent="-274320" algn="just"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1000" dirty="0">
                <a:latin typeface="Arial Narrow" panose="020B0606020202030204" pitchFamily="34" charset="0"/>
              </a:rPr>
              <a:t>Молодежный конкурс</a:t>
            </a:r>
            <a:r>
              <a:rPr lang="ru-RU" sz="1000" b="1" dirty="0">
                <a:latin typeface="Arial Narrow" panose="020B0606020202030204" pitchFamily="34" charset="0"/>
              </a:rPr>
              <a:t> </a:t>
            </a:r>
            <a:r>
              <a:rPr lang="ru-RU" sz="1000" dirty="0">
                <a:latin typeface="Arial Narrow" panose="020B0606020202030204" pitchFamily="34" charset="0"/>
              </a:rPr>
              <a:t>«Лучшая идея научно-исследовательской работы Тюменской области». Тема доклада «Методы интенсификации процессов сорбции нефтепродуктов из сточных вод», г. Тюмень </a:t>
            </a:r>
            <a:r>
              <a:rPr lang="ru-RU" sz="1000" b="1" dirty="0">
                <a:latin typeface="Arial Narrow" panose="020B0606020202030204" pitchFamily="34" charset="0"/>
              </a:rPr>
              <a:t>(диплом участника, 2018)</a:t>
            </a:r>
          </a:p>
          <a:p>
            <a:pPr marL="274320" lvl="0" indent="-274320" algn="just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1000" dirty="0">
                <a:latin typeface="Arial Narrow" panose="020B0606020202030204" pitchFamily="34" charset="0"/>
              </a:rPr>
              <a:t>Всероссийский конкурс НИР студентов «</a:t>
            </a:r>
            <a:r>
              <a:rPr lang="ru-RU" sz="1000" dirty="0" err="1">
                <a:latin typeface="Arial Narrow" panose="020B0606020202030204" pitchFamily="34" charset="0"/>
              </a:rPr>
              <a:t>Техносферная</a:t>
            </a:r>
            <a:r>
              <a:rPr lang="ru-RU" sz="1000" dirty="0">
                <a:latin typeface="Arial Narrow" panose="020B0606020202030204" pitchFamily="34" charset="0"/>
              </a:rPr>
              <a:t> безопасность и защита окружающей среды», направление «Рациональное использование природных ресурсов, технологии и способы защиты окружающей среды». Тема НИР «Способы интенсификации сорбции нефтепродуктов из водных растворов природными сорбентами», г. Саратов  (</a:t>
            </a:r>
            <a:r>
              <a:rPr lang="ru-RU" sz="1000" b="1" dirty="0">
                <a:latin typeface="Arial Narrow" panose="020B0606020202030204" pitchFamily="34" charset="0"/>
              </a:rPr>
              <a:t>диплом </a:t>
            </a:r>
            <a:r>
              <a:rPr lang="en-US" sz="1000" b="1" dirty="0">
                <a:latin typeface="Arial Narrow" panose="020B0606020202030204" pitchFamily="34" charset="0"/>
              </a:rPr>
              <a:t>II</a:t>
            </a:r>
            <a:r>
              <a:rPr lang="ru-RU" sz="1000" b="1" dirty="0">
                <a:latin typeface="Arial Narrow" panose="020B0606020202030204" pitchFamily="34" charset="0"/>
              </a:rPr>
              <a:t> степени, 2018</a:t>
            </a:r>
            <a:r>
              <a:rPr lang="ru-RU" sz="1000" dirty="0">
                <a:latin typeface="Arial Narrow" panose="020B0606020202030204" pitchFamily="34" charset="0"/>
              </a:rPr>
              <a:t>)</a:t>
            </a:r>
          </a:p>
          <a:p>
            <a:pPr marL="274320" lvl="0" indent="-274320" algn="just"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1000" dirty="0">
                <a:latin typeface="Arial Narrow" panose="020B0606020202030204" pitchFamily="34" charset="0"/>
              </a:rPr>
              <a:t>ХХ Международная научно-практическая конференция «Северный морской путь, водные и сухопутные транспортные коридоры как основа развития Сибири и Арктики в </a:t>
            </a:r>
            <a:r>
              <a:rPr lang="en-US" sz="1000" dirty="0">
                <a:latin typeface="Arial Narrow" panose="020B0606020202030204" pitchFamily="34" charset="0"/>
              </a:rPr>
              <a:t>XXI</a:t>
            </a:r>
            <a:r>
              <a:rPr lang="ru-RU" sz="1000" dirty="0">
                <a:latin typeface="Arial Narrow" panose="020B0606020202030204" pitchFamily="34" charset="0"/>
              </a:rPr>
              <a:t> веке, секция «Вода. Проблемы и решения». Тема доклада «Изучение сорбционной активности и методов интенсификации процесса сорбции нефтепродуктов на сосновых опилках», г. Тюмень (</a:t>
            </a:r>
            <a:r>
              <a:rPr lang="ru-RU" sz="1000" b="1" dirty="0">
                <a:latin typeface="Arial Narrow" panose="020B0606020202030204" pitchFamily="34" charset="0"/>
              </a:rPr>
              <a:t>диплом </a:t>
            </a:r>
            <a:r>
              <a:rPr lang="en-US" sz="1000" b="1" dirty="0">
                <a:latin typeface="Arial Narrow" panose="020B0606020202030204" pitchFamily="34" charset="0"/>
              </a:rPr>
              <a:t>II</a:t>
            </a:r>
            <a:r>
              <a:rPr lang="ru-RU" sz="1000" b="1" dirty="0">
                <a:latin typeface="Arial Narrow" panose="020B0606020202030204" pitchFamily="34" charset="0"/>
              </a:rPr>
              <a:t> степени, публикация, 2018</a:t>
            </a:r>
            <a:r>
              <a:rPr lang="ru-RU" sz="1000" dirty="0">
                <a:latin typeface="Arial Narrow" panose="020B0606020202030204" pitchFamily="34" charset="0"/>
              </a:rPr>
              <a:t>)</a:t>
            </a:r>
          </a:p>
          <a:p>
            <a:pPr marL="274320" lvl="0" indent="-274320" algn="just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1000" dirty="0">
                <a:latin typeface="Arial Narrow" panose="020B0606020202030204" pitchFamily="34" charset="0"/>
              </a:rPr>
              <a:t>Международная научно-практическая конференция студентов, аспирантов и молодых ученых «Новые технологии – нефтегазовому региону», секция «Инженерные сети и сооружения». Тема доклада «Расчетные объемы поверхностных сточных вод с площадок резервуарных парков», г. Тюмень (</a:t>
            </a:r>
            <a:r>
              <a:rPr lang="ru-RU" sz="1000" b="1" dirty="0">
                <a:latin typeface="Arial Narrow" panose="020B0606020202030204" pitchFamily="34" charset="0"/>
              </a:rPr>
              <a:t>диплом </a:t>
            </a:r>
            <a:r>
              <a:rPr lang="en-US" sz="1000" b="1" dirty="0">
                <a:latin typeface="Arial Narrow" panose="020B0606020202030204" pitchFamily="34" charset="0"/>
              </a:rPr>
              <a:t>II</a:t>
            </a:r>
            <a:r>
              <a:rPr lang="ru-RU" sz="1000" b="1" dirty="0">
                <a:latin typeface="Arial Narrow" panose="020B0606020202030204" pitchFamily="34" charset="0"/>
              </a:rPr>
              <a:t> степени, 2018</a:t>
            </a:r>
            <a:r>
              <a:rPr lang="ru-RU" sz="1000" dirty="0">
                <a:latin typeface="Arial Narrow" panose="020B0606020202030204" pitchFamily="34" charset="0"/>
              </a:rPr>
              <a:t>)</a:t>
            </a:r>
            <a:endParaRPr lang="en-US" sz="1000" dirty="0">
              <a:latin typeface="Arial Narrow" panose="020B0606020202030204" pitchFamily="34" charset="0"/>
            </a:endParaRPr>
          </a:p>
          <a:p>
            <a:pPr marL="274320" indent="-274320" algn="just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1000" dirty="0">
                <a:latin typeface="Arial Narrow" panose="020B0606020202030204" pitchFamily="34" charset="0"/>
              </a:rPr>
              <a:t>Conceptual approach to the creation of “smart” sewerage system for city surface runoff</a:t>
            </a:r>
            <a:r>
              <a:rPr lang="ru-RU" sz="1000" dirty="0">
                <a:latin typeface="Arial Narrow" panose="020B0606020202030204" pitchFamily="34" charset="0"/>
              </a:rPr>
              <a:t>, </a:t>
            </a:r>
            <a:r>
              <a:rPr lang="sv-SE" sz="1000" dirty="0">
                <a:latin typeface="Arial Narrow" panose="020B0606020202030204" pitchFamily="34" charset="0"/>
              </a:rPr>
              <a:t>E</a:t>
            </a:r>
            <a:r>
              <a:rPr lang="en-US" sz="1000" dirty="0">
                <a:latin typeface="Arial Narrow" panose="020B0606020202030204" pitchFamily="34" charset="0"/>
              </a:rPr>
              <a:t>.</a:t>
            </a:r>
            <a:r>
              <a:rPr lang="sv-SE" sz="1000" dirty="0">
                <a:latin typeface="Arial Narrow" panose="020B0606020202030204" pitchFamily="34" charset="0"/>
              </a:rPr>
              <a:t> Vialkova, S. Maksimova, E. Malyshkina, A. Voronov, M. Zemlyanova and L. Maksimov, </a:t>
            </a:r>
            <a:r>
              <a:rPr lang="en-US" sz="1000" dirty="0">
                <a:latin typeface="Arial Narrow" panose="020B0606020202030204" pitchFamily="34" charset="0"/>
              </a:rPr>
              <a:t>IOP Conf. Series: Materials Science and Engineering 365 (2018) 022001 </a:t>
            </a:r>
            <a:r>
              <a:rPr lang="ru-RU" sz="1000" b="1" dirty="0">
                <a:latin typeface="Arial Narrow" panose="020B0606020202030204" pitchFamily="34" charset="0"/>
              </a:rPr>
              <a:t>(статья </a:t>
            </a:r>
            <a:r>
              <a:rPr lang="ru-RU" sz="1000" b="1" dirty="0" err="1">
                <a:latin typeface="Arial Narrow" panose="020B0606020202030204" pitchFamily="34" charset="0"/>
              </a:rPr>
              <a:t>Scopus</a:t>
            </a:r>
            <a:r>
              <a:rPr lang="ru-RU" sz="1000" b="1" dirty="0">
                <a:latin typeface="Arial Narrow" panose="020B0606020202030204" pitchFamily="34" charset="0"/>
              </a:rPr>
              <a:t>, 201</a:t>
            </a:r>
            <a:r>
              <a:rPr lang="en-US" sz="1000" b="1" dirty="0">
                <a:latin typeface="Arial Narrow" panose="020B0606020202030204" pitchFamily="34" charset="0"/>
              </a:rPr>
              <a:t>8</a:t>
            </a:r>
            <a:r>
              <a:rPr lang="ru-RU" sz="1000" b="1" dirty="0">
                <a:latin typeface="Arial Narrow" panose="020B0606020202030204" pitchFamily="34" charset="0"/>
              </a:rPr>
              <a:t>)</a:t>
            </a:r>
          </a:p>
          <a:p>
            <a:pPr algn="just"/>
            <a:endParaRPr lang="ru-RU" sz="1000" dirty="0" smtClean="0">
              <a:latin typeface="Arial Narrow" panose="020B0606020202030204" pitchFamily="34" charset="0"/>
            </a:endParaRPr>
          </a:p>
          <a:p>
            <a:pPr algn="just">
              <a:buNone/>
            </a:pPr>
            <a:endParaRPr lang="ru-RU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2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8512" y="24213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Вялкова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Елена Игоревна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8 982 789 53 64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vjalkovaei@tyuiu.ru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tx2"/>
                </a:solidFill>
                <a:latin typeface="Arial Narrow" pitchFamily="34" charset="0"/>
              </a:rPr>
              <a:t>Общая 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информация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388754" y="809700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Тема 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НИОКР</a:t>
            </a:r>
            <a:r>
              <a:rPr lang="ru-RU" sz="2000" b="1" i="1" dirty="0" smtClean="0">
                <a:solidFill>
                  <a:schemeClr val="tx2"/>
                </a:solidFill>
                <a:latin typeface="Arial Narrow"/>
              </a:rPr>
              <a:t>: </a:t>
            </a:r>
            <a:r>
              <a:rPr lang="ru-RU" sz="2000" dirty="0" smtClean="0">
                <a:latin typeface="Arial Narrow"/>
              </a:rPr>
              <a:t>Исследование свойств новых сорбентов на природной основе и способов их интенсификации</a:t>
            </a:r>
            <a:endParaRPr lang="ru-RU" sz="2000" baseline="30000" dirty="0">
              <a:latin typeface="Arial Narrow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baseline="30000" dirty="0" smtClean="0">
              <a:solidFill>
                <a:schemeClr val="tx2"/>
              </a:solidFill>
              <a:latin typeface="Arial Narrow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Аннотация проекта: </a:t>
            </a:r>
            <a:r>
              <a:rPr lang="ru-RU" sz="2000" dirty="0">
                <a:latin typeface="Arial Narrow" panose="020B0606020202030204" pitchFamily="34" charset="0"/>
              </a:rPr>
              <a:t>В настоящее время активно ведется поиск эффективного, но </a:t>
            </a:r>
            <a:r>
              <a:rPr lang="ru-RU" sz="2000" dirty="0" smtClean="0">
                <a:latin typeface="Arial Narrow" panose="020B0606020202030204" pitchFamily="34" charset="0"/>
              </a:rPr>
              <a:t>относительно дешевого </a:t>
            </a:r>
            <a:r>
              <a:rPr lang="ru-RU" sz="2000" dirty="0">
                <a:latin typeface="Arial Narrow" panose="020B0606020202030204" pitchFamily="34" charset="0"/>
              </a:rPr>
              <a:t>сорбционного материала для извлечения различных загрязнений из </a:t>
            </a:r>
            <a:r>
              <a:rPr lang="ru-RU" sz="2000" dirty="0" smtClean="0">
                <a:latin typeface="Arial Narrow" panose="020B0606020202030204" pitchFamily="34" charset="0"/>
              </a:rPr>
              <a:t>воды. Перспективно </a:t>
            </a:r>
            <a:r>
              <a:rPr lang="ru-RU" sz="2000" dirty="0">
                <a:latin typeface="Arial Narrow" panose="020B0606020202030204" pitchFamily="34" charset="0"/>
              </a:rPr>
              <a:t>использование сорбентов, изготовленных на природной </a:t>
            </a:r>
            <a:r>
              <a:rPr lang="ru-RU" sz="2000" dirty="0" smtClean="0">
                <a:latin typeface="Arial Narrow" panose="020B0606020202030204" pitchFamily="34" charset="0"/>
              </a:rPr>
              <a:t>основе. Изучаются </a:t>
            </a:r>
            <a:r>
              <a:rPr lang="ru-RU" sz="2000" dirty="0">
                <a:latin typeface="Arial Narrow" panose="020B0606020202030204" pitchFamily="34" charset="0"/>
              </a:rPr>
              <a:t>различные модификации материалов, позволяющие добиться </a:t>
            </a:r>
            <a:r>
              <a:rPr lang="ru-RU" sz="2000" dirty="0" smtClean="0">
                <a:latin typeface="Arial Narrow" panose="020B0606020202030204" pitchFamily="34" charset="0"/>
              </a:rPr>
              <a:t>высоких показателей </a:t>
            </a:r>
            <a:r>
              <a:rPr lang="ru-RU" sz="2000" dirty="0">
                <a:latin typeface="Arial Narrow" panose="020B0606020202030204" pitchFamily="34" charset="0"/>
              </a:rPr>
              <a:t>их сорбционной емкости. Наибольший интерес вызывают </a:t>
            </a:r>
            <a:r>
              <a:rPr lang="ru-RU" sz="2000" dirty="0" smtClean="0">
                <a:latin typeface="Arial Narrow" panose="020B0606020202030204" pitchFamily="34" charset="0"/>
              </a:rPr>
              <a:t>отходы производства</a:t>
            </a:r>
            <a:r>
              <a:rPr lang="ru-RU" sz="2000" dirty="0">
                <a:latin typeface="Arial Narrow" panose="020B0606020202030204" pitchFamily="34" charset="0"/>
              </a:rPr>
              <a:t>, которые возможно применять в технологии очистки сточных вод </a:t>
            </a:r>
            <a:r>
              <a:rPr lang="ru-RU" sz="2000" dirty="0" smtClean="0">
                <a:latin typeface="Arial Narrow" panose="020B0606020202030204" pitchFamily="34" charset="0"/>
              </a:rPr>
              <a:t>как вторичное сырье. В </a:t>
            </a:r>
            <a:r>
              <a:rPr lang="ru-RU" sz="2000" dirty="0">
                <a:latin typeface="Arial Narrow" panose="020B0606020202030204" pitchFamily="34" charset="0"/>
              </a:rPr>
              <a:t>данной работе предлагается изучение сорбционной активности сосновых опилок и </a:t>
            </a:r>
            <a:r>
              <a:rPr lang="ru-RU" sz="2000" dirty="0" err="1">
                <a:latin typeface="Arial Narrow" panose="020B0606020202030204" pitchFamily="34" charset="0"/>
              </a:rPr>
              <a:t>пробиотиков</a:t>
            </a:r>
            <a:r>
              <a:rPr lang="ru-RU" sz="2000" dirty="0">
                <a:latin typeface="Arial Narrow" panose="020B0606020202030204" pitchFamily="34" charset="0"/>
              </a:rPr>
              <a:t>, а также влияния на интенсификацию процесса сорбции СВЧ-излучения и </a:t>
            </a:r>
            <a:r>
              <a:rPr lang="ru-RU" sz="2000" dirty="0" smtClean="0">
                <a:latin typeface="Arial Narrow" panose="020B0606020202030204" pitchFamily="34" charset="0"/>
              </a:rPr>
              <a:t>озонирования. Внедрение </a:t>
            </a:r>
            <a:r>
              <a:rPr lang="ru-RU" sz="2000" dirty="0">
                <a:latin typeface="Arial Narrow" panose="020B0606020202030204" pitchFamily="34" charset="0"/>
              </a:rPr>
              <a:t>сорбента на природной основе в технологическую систему очистки воды обеспечит применение отходов производства как вторичного сырья и снижение себестоимости очищенных стоков.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Общая продолжительность выполнения 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НИОКР</a:t>
            </a:r>
            <a:r>
              <a:rPr lang="ru-RU" sz="2000" b="1" i="1" dirty="0" smtClean="0">
                <a:solidFill>
                  <a:schemeClr val="tx2"/>
                </a:solidFill>
                <a:latin typeface="Arial Narrow"/>
              </a:rPr>
              <a:t>: </a:t>
            </a:r>
            <a:r>
              <a:rPr lang="ru-RU" sz="2000" b="1" dirty="0" smtClean="0">
                <a:latin typeface="Arial Narrow" panose="020B0606020202030204" pitchFamily="34" charset="0"/>
              </a:rPr>
              <a:t>1 год</a:t>
            </a:r>
            <a:endParaRPr lang="ru-RU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30105"/>
            <a:ext cx="7595419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Актуальность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  <a:t>проведения НИОКР и реализации проекта в целом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56181" y="1243592"/>
            <a:ext cx="3387144" cy="353525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3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Тенденции:</a:t>
            </a:r>
          </a:p>
          <a:p>
            <a:r>
              <a:rPr lang="ru-RU" sz="3700" dirty="0" smtClean="0">
                <a:latin typeface="Arial Narrow" panose="020B0606020202030204" pitchFamily="34" charset="0"/>
              </a:rPr>
              <a:t>Стремительное развитие промышленности, сельского хозяйства и жизнедеятельности человека привело к ухудшению качества поверхностных и подземных вод по всему миру</a:t>
            </a:r>
          </a:p>
          <a:p>
            <a:r>
              <a:rPr lang="ru-RU" sz="3700" dirty="0" smtClean="0">
                <a:latin typeface="Arial Narrow" panose="020B0606020202030204" pitchFamily="34" charset="0"/>
              </a:rPr>
              <a:t>Поиск эффективных и относительно дешевых технологий очистки сточных вод</a:t>
            </a:r>
          </a:p>
          <a:p>
            <a:r>
              <a:rPr lang="ru-RU" sz="3700" dirty="0" smtClean="0">
                <a:latin typeface="Arial Narrow" panose="020B0606020202030204" pitchFamily="34" charset="0"/>
              </a:rPr>
              <a:t>Сорбция остается одним их востребованных методов доочистки сточных вод</a:t>
            </a:r>
          </a:p>
          <a:p>
            <a:pPr marL="0" indent="0">
              <a:buNone/>
            </a:pPr>
            <a:r>
              <a:rPr lang="ru-RU" sz="3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Актуальные задачи:</a:t>
            </a:r>
          </a:p>
          <a:p>
            <a:r>
              <a:rPr lang="ru-RU" sz="3700" dirty="0" smtClean="0">
                <a:latin typeface="Arial Narrow" panose="020B0606020202030204" pitchFamily="34" charset="0"/>
              </a:rPr>
              <a:t>Снижение стоимости сорбентов при сохранении эффективности очистки </a:t>
            </a:r>
          </a:p>
          <a:p>
            <a:r>
              <a:rPr lang="ru-RU" sz="3700" dirty="0" smtClean="0">
                <a:latin typeface="Arial Narrow" panose="020B0606020202030204" pitchFamily="34" charset="0"/>
              </a:rPr>
              <a:t>Поиск новых технологий модификации и активации сорбентов</a:t>
            </a:r>
          </a:p>
          <a:p>
            <a:r>
              <a:rPr lang="ru-RU" sz="3700" dirty="0">
                <a:latin typeface="Arial Narrow" panose="020B0606020202030204" pitchFamily="34" charset="0"/>
              </a:rPr>
              <a:t>Доступность сырьевой базы</a:t>
            </a:r>
          </a:p>
          <a:p>
            <a:endParaRPr lang="ru-RU" sz="37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7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Нормативная база:</a:t>
            </a:r>
          </a:p>
          <a:p>
            <a:r>
              <a:rPr lang="ru-RU" sz="3700" dirty="0">
                <a:latin typeface="Arial Narrow" panose="020B0606020202030204" pitchFamily="34" charset="0"/>
              </a:rPr>
              <a:t>ГОСТ 30166-95 </a:t>
            </a:r>
            <a:r>
              <a:rPr lang="ru-RU" sz="3700" b="1" dirty="0">
                <a:latin typeface="Arial Narrow" panose="020B0606020202030204" pitchFamily="34" charset="0"/>
              </a:rPr>
              <a:t>«</a:t>
            </a:r>
            <a:r>
              <a:rPr lang="ru-RU" sz="3700" dirty="0">
                <a:latin typeface="Arial Narrow" panose="020B0606020202030204" pitchFamily="34" charset="0"/>
              </a:rPr>
              <a:t>Ресурсосбережение. Основные </a:t>
            </a:r>
            <a:r>
              <a:rPr lang="ru-RU" sz="3700" dirty="0" smtClean="0">
                <a:latin typeface="Arial Narrow" panose="020B0606020202030204" pitchFamily="34" charset="0"/>
              </a:rPr>
              <a:t>положения»</a:t>
            </a:r>
          </a:p>
          <a:p>
            <a:r>
              <a:rPr lang="ru-RU" sz="3700" dirty="0" smtClean="0">
                <a:latin typeface="Arial Narrow" panose="020B0606020202030204" pitchFamily="34" charset="0"/>
              </a:rPr>
              <a:t>СП 32.13330.2012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80119987"/>
              </p:ext>
            </p:extLst>
          </p:nvPr>
        </p:nvGraphicFramePr>
        <p:xfrm>
          <a:off x="4084992" y="1177875"/>
          <a:ext cx="4706354" cy="392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Цель НИОКР 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289588" y="2196981"/>
            <a:ext cx="7905135" cy="413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Задачи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:</a:t>
            </a:r>
            <a:endParaRPr lang="ru-RU" sz="27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89588" y="915305"/>
            <a:ext cx="8513122" cy="126345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1700" dirty="0" smtClean="0">
                <a:latin typeface="Arial Narrow" panose="020B0606020202030204" pitchFamily="34" charset="0"/>
              </a:rPr>
              <a:t>Разработка нового способа модификации и активации  природных сорбентов</a:t>
            </a:r>
            <a:r>
              <a:rPr lang="ru-RU" sz="1700" dirty="0" smtClean="0">
                <a:latin typeface="Arial Narrow" panose="020B0606020202030204" pitchFamily="34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Arial Narrow" panose="020B0606020202030204" pitchFamily="34" charset="0"/>
              </a:rPr>
              <a:t> </a:t>
            </a:r>
            <a:r>
              <a:rPr lang="ru-RU" sz="1700" dirty="0" smtClean="0">
                <a:latin typeface="Arial Narrow" panose="020B0606020202030204" pitchFamily="34" charset="0"/>
              </a:rPr>
              <a:t>Разработка способа очистки воды от нефтепродуктов сорбентами на природной фито-основе</a:t>
            </a:r>
            <a:r>
              <a:rPr lang="ru-RU" sz="1700" dirty="0" smtClean="0">
                <a:latin typeface="Arial Narrow" panose="020B0606020202030204" pitchFamily="34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Arial Narrow" panose="020B0606020202030204" pitchFamily="34" charset="0"/>
              </a:rPr>
              <a:t> </a:t>
            </a:r>
            <a:r>
              <a:rPr lang="ru-RU" sz="1700" dirty="0" smtClean="0">
                <a:latin typeface="Arial Narrow" panose="020B0606020202030204" pitchFamily="34" charset="0"/>
              </a:rPr>
              <a:t>Повышение эффективности применения вторичного сырья и снижение материальных затрат при доочистке сточных вод</a:t>
            </a:r>
            <a:r>
              <a:rPr lang="ru-RU" sz="1700" dirty="0" smtClean="0">
                <a:latin typeface="Arial Narrow" panose="020B0606020202030204" pitchFamily="34" charset="0"/>
              </a:rPr>
              <a:t>.</a:t>
            </a:r>
            <a:endParaRPr lang="ru-RU" sz="1700" dirty="0" smtClean="0">
              <a:latin typeface="Arial Narrow" panose="020B0606020202030204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89587" y="2628656"/>
            <a:ext cx="8571077" cy="166000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Изучить </a:t>
            </a:r>
            <a:r>
              <a:rPr lang="ru-RU" sz="1600" dirty="0" err="1" smtClean="0">
                <a:latin typeface="Arial Narrow" panose="020B0606020202030204" pitchFamily="34" charset="0"/>
              </a:rPr>
              <a:t>нефтеемкость</a:t>
            </a:r>
            <a:r>
              <a:rPr lang="ru-RU" sz="1600" dirty="0" smtClean="0">
                <a:latin typeface="Arial Narrow" panose="020B0606020202030204" pitchFamily="34" charset="0"/>
              </a:rPr>
              <a:t> природных материалов, способных сорбировать загрязнения из воды;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 Разработать </a:t>
            </a:r>
            <a:r>
              <a:rPr lang="ru-RU" sz="1600" dirty="0" smtClean="0">
                <a:latin typeface="Arial Narrow" panose="020B0606020202030204" pitchFamily="34" charset="0"/>
              </a:rPr>
              <a:t>методы интенсификации процесса сорбции нефтепродуктов природными сорбентами;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Проверить </a:t>
            </a:r>
            <a:r>
              <a:rPr lang="ru-RU" sz="1600" dirty="0" smtClean="0">
                <a:latin typeface="Arial Narrow" panose="020B0606020202030204" pitchFamily="34" charset="0"/>
              </a:rPr>
              <a:t>эффективность нетрадиционных способов активации сорбентов, полученных на основе отходов производства;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 Рассчитать </a:t>
            </a:r>
            <a:r>
              <a:rPr lang="ru-RU" sz="1600" dirty="0" smtClean="0">
                <a:latin typeface="Arial Narrow" panose="020B0606020202030204" pitchFamily="34" charset="0"/>
              </a:rPr>
              <a:t>технологические параметры и спроектировать сорбционную установку для применения в реальных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056420"/>
              </p:ext>
            </p:extLst>
          </p:nvPr>
        </p:nvGraphicFramePr>
        <p:xfrm>
          <a:off x="206063" y="1198915"/>
          <a:ext cx="8673919" cy="3731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246"/>
                <a:gridCol w="1400674"/>
                <a:gridCol w="914400"/>
                <a:gridCol w="811369"/>
                <a:gridCol w="2352643"/>
                <a:gridCol w="1936022"/>
                <a:gridCol w="843565"/>
              </a:tblGrid>
              <a:tr h="20417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Наименование этапа работ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Начало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дд.мм.гг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Окончание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дд.мм.гг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Вид документа и результат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Показатели ПРОУ, на которые оказывает влияние результат 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Сумма затрат, руб.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</a:tr>
              <a:tr h="1071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Анализ химического состава и структуры нового сорбента (древесных опилок)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 Narrow" panose="020B0606020202030204" pitchFamily="34" charset="0"/>
                        </a:rPr>
                        <a:t>14.01.2019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 Narrow" panose="020B0606020202030204" pitchFamily="34" charset="0"/>
                        </a:rPr>
                        <a:t>02.09.2019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25.01.2019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13.09.2019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Лабораторное заключение, изучение химического состава и микроструктуры сорбента до и после процессов сорбции для характеристики активных центров; подготовка разделов магистерской диссертации и ВКР аспиранта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Увеличение численности обучающихся по программам подготовки магистрантов и аспирантов на кафедре 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ВиВ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 (после реализации проекта на 5%)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40 000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</a:tr>
              <a:tr h="867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Изучение статической и динамической обменной емкости опилок по нефтепродуктам из водных растворов различной концентрации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14.01.2019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15.03.2019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Отчет; определение 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максималь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-ной 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нефтеемкости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 опилок при разных условиях сорбции; подготовка материалов к публикации и  разделов магистерской диссертации и ВКР аспиранта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Публикация статьи в журнале  ВАК (всего за проект 2 штуки); публикация статьи, индексируемой в базе  </a:t>
                      </a:r>
                      <a:r>
                        <a:rPr lang="en-US" sz="800" dirty="0">
                          <a:effectLst/>
                          <a:latin typeface="Arial Narrow" panose="020B0606020202030204" pitchFamily="34" charset="0"/>
                        </a:rPr>
                        <a:t>SCOPUS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 (всего за проект 2 штуки); увеличение численности обучающихся по программам подготовки магистрантов и аспирантов на кафедре 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ВиВ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69 000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</a:tr>
              <a:tr h="663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3 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Приобретение необходимого оборудования, монтаж и апробация лабораторной установки для модификации сорбентов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18.03.2019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19.04.2019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Технический паспорт на установку, готовность лабораторной установки к работе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Публикация статьи в журнале  ВАК; публикация статьи, индексируемой в базе  </a:t>
                      </a:r>
                      <a:r>
                        <a:rPr lang="en-US" sz="800" dirty="0">
                          <a:effectLst/>
                          <a:latin typeface="Arial Narrow" panose="020B0606020202030204" pitchFamily="34" charset="0"/>
                        </a:rPr>
                        <a:t>SCOPUS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; увеличение численности обучающихся по программам подготовки магистрантов и аспирантов на кафедре 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ВиВ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100 000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</a:tr>
              <a:tr h="816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Изучение статической и динамической обменной емкости опилок по нефтепродуктам из водных растворов в зависимости от вида модификации и активации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22.04.2019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05.07.2019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Отчет; определение влияния разных способов модификации на свойства сорбента; подготовка материалов к публикации и  разделов магистерской диссертации и ВКР аспиранта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Публикация статьи в журнале  ВАК; публикация статьи, индексируемой в базе  </a:t>
                      </a: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SCOPUS</a:t>
                      </a: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; увеличение численности обучающихся по программам подготовки магистрантов и аспирантов на кафедре ВиВ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69 000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/>
                </a:tc>
              </a:tr>
            </a:tbl>
          </a:graphicData>
        </a:graphic>
      </p:graphicFrame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43348" y="430105"/>
            <a:ext cx="7831394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49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43348" y="430105"/>
            <a:ext cx="7831394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203290"/>
              </p:ext>
            </p:extLst>
          </p:nvPr>
        </p:nvGraphicFramePr>
        <p:xfrm>
          <a:off x="276896" y="1191296"/>
          <a:ext cx="8603088" cy="3151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850"/>
                <a:gridCol w="1682529"/>
                <a:gridCol w="1024071"/>
                <a:gridCol w="1146239"/>
                <a:gridCol w="1825654"/>
                <a:gridCol w="1609860"/>
                <a:gridCol w="862885"/>
              </a:tblGrid>
              <a:tr h="30265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Наименование этапа работ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Начало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дд.мм.гг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Окончание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дд.мм.гг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Вид документа и результат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Показатели ПРОУ, на которые оказывает влияние результат 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Сумма затрат, руб.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</a:tr>
              <a:tr h="1030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Изучение статической и динамической обменной емкости взаимодействия 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пробиотиков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 с опилками как комплексного сорбента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08.07.2019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30.08.2019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Отчет; определение 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нефтеемкости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 системы «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пробиотики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-опилки». Определение оптимальных соотношений реагентов и 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маериалов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, выборка вариантов; подготовка материалов к публикации, подготовка разделов магистерской диссертации и ВКР аспиранта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Публикация статьи в журнале  ВАК; публикация статьи, индексируемой в базе  </a:t>
                      </a:r>
                      <a:r>
                        <a:rPr lang="en-US" sz="800" dirty="0">
                          <a:effectLst/>
                          <a:latin typeface="Arial Narrow" panose="020B0606020202030204" pitchFamily="34" charset="0"/>
                        </a:rPr>
                        <a:t>SCOPUS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; увеличение численности обучающихся по программам подготовки магистрантов и аспирантов на кафедре 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ВиВ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69 000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</a:tr>
              <a:tr h="413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Полный анализ воды до и  после сорбции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02.09.2019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13.09.2019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Лабораторное заключение внешних экспертов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Увеличение объема НИОКР , выполняемых кафедрой  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ВиВ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 в 2019 году  на 5%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20 000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</a:tr>
              <a:tr h="661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Разработка сорбционного фильтра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02.09.2019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11.10.2019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Технический проект;  сборка лабораторной установки сорбционного фильтра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Увеличение численности обучающихся по программам подготовки магистрантов и аспирантов на кафедре 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ВиВ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70 000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</a:tr>
              <a:tr h="7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Проведение полномасштабных испытаний по модификации сорбентов и очистке сточных вод на лабораторной установке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14.10.2019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29.11.2019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Отчет, определение эффекта очистки сточных вод в условиях, приближенных к реальным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Увеличение численности обучающихся по программам подготовки магистрантов и аспирантов на кафедре 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ВиВ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142 595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712" marR="347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8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43348" y="430105"/>
            <a:ext cx="7831394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717601"/>
              </p:ext>
            </p:extLst>
          </p:nvPr>
        </p:nvGraphicFramePr>
        <p:xfrm>
          <a:off x="270456" y="1257013"/>
          <a:ext cx="8603088" cy="3089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850"/>
                <a:gridCol w="1682529"/>
                <a:gridCol w="1024071"/>
                <a:gridCol w="1146239"/>
                <a:gridCol w="1825654"/>
                <a:gridCol w="1732209"/>
                <a:gridCol w="740536"/>
              </a:tblGrid>
              <a:tr h="30265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Наименование этапа работ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Начало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дд.мм.гг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Окончание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800" dirty="0" err="1">
                          <a:effectLst/>
                          <a:latin typeface="Arial Narrow" panose="020B0606020202030204" pitchFamily="34" charset="0"/>
                        </a:rPr>
                        <a:t>дд.мм.гг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Вид документа и результат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Показатели ПРОУ, на которые оказывает влияние результат 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Сумма затрат, руб.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1512" marR="21512" marT="0" marB="0" anchor="ctr"/>
                </a:tc>
              </a:tr>
              <a:tr h="489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Определение экологической безопасности сорбента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18.11.2019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29.11.2019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Лабораторное заключение; определение класса безопасности для возможности применения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Увеличение объема НИОКР  выполняемых кафедрой  ВиВ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40 000</a:t>
                      </a:r>
                    </a:p>
                  </a:txBody>
                  <a:tcPr marL="68580" marR="68580" marT="0" marB="0"/>
                </a:tc>
              </a:tr>
              <a:tr h="413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Формирование документации для для реализации НИОКР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02.12.2019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27.12.2019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Патент, 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внедрение в технологическую систему очистки сточных вод предприятия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Увеличение объема НИОКР  выполняемых кафедрой  ВиВ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68580" marR="68580" marT="0" marB="0"/>
                </a:tc>
              </a:tr>
              <a:tr h="661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Внешнее представление материалов исследования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В течение всего периода выполнения НИОКР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Публикация статьи в журнале  ВАК – 2 штуки; публикации статьи, индексируемая в базе  </a:t>
                      </a:r>
                      <a:r>
                        <a:rPr lang="en-US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SCOPUS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– 2 штуки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Публикация статьи в журнале  ВАК; публикация статьи, индексируемой в базе  </a:t>
                      </a:r>
                      <a:r>
                        <a:rPr lang="en-US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SCOPUS</a:t>
                      </a: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; увеличение численности обучающихся по программам подготовки магистрантов и аспирантов; 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увеличение объема НИОКР  выполняемых кафедрой  ВиВ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68580" marR="68580" marT="0" marB="0"/>
                </a:tc>
              </a:tr>
              <a:tr h="7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Доклад материалов исследования на Международных научно- технических конференциях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В течение всего периода выполнения НИОКР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Программа конференции; очное участие в 1 Международной НТК;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заочное участие в 2-х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Публикация статьи в журнале  ВАК; публикация статьи, индексируемой в базе  </a:t>
                      </a:r>
                      <a:r>
                        <a:rPr lang="en-US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SCOPUS</a:t>
                      </a:r>
                      <a:r>
                        <a:rPr lang="ru-RU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; увеличение численности обучающихся по программам подготовки магистрантов и аспирантов на кафедре ВиВ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75 000</a:t>
                      </a:r>
                    </a:p>
                  </a:txBody>
                  <a:tcPr marL="68580" marR="68580" marT="0" marB="0"/>
                </a:tc>
              </a:tr>
              <a:tr h="286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ВСЕГО 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по НИОКР: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754 595 руб.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84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3393" y="480115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Научная новизна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1154939"/>
            <a:ext cx="8291264" cy="2154931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Впервые будет разработана конструкция сорбционного фильтра, в качестве загрузки которого будут использоваться отходы производства предприятий Тюменской области – модифицированные и активированные особым способом сосновые опилки.</a:t>
            </a:r>
          </a:p>
        </p:txBody>
      </p:sp>
    </p:spTree>
    <p:extLst>
      <p:ext uri="{BB962C8B-B14F-4D97-AF65-F5344CB8AC3E}">
        <p14:creationId xmlns:p14="http://schemas.microsoft.com/office/powerpoint/2010/main" val="38695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3393" y="480115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Аналоги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77888" y="957924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Наиболее эффективным, экологически безопасным и экономически выгодным методом очистки сточных вод является сорбция. Степень очистки данным методом составляет 80-98%.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906510"/>
              </p:ext>
            </p:extLst>
          </p:nvPr>
        </p:nvGraphicFramePr>
        <p:xfrm>
          <a:off x="657908" y="2246577"/>
          <a:ext cx="7848872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сорбента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Нефтеемкость</a:t>
                      </a:r>
                      <a:r>
                        <a:rPr lang="ru-RU" dirty="0" smtClean="0"/>
                        <a:t>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г/</a:t>
                      </a:r>
                      <a:r>
                        <a:rPr lang="ru-RU" dirty="0" err="1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Водопоглощение</a:t>
                      </a:r>
                      <a:r>
                        <a:rPr lang="ru-RU" dirty="0" smtClean="0"/>
                        <a:t>, г/г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Стоимость,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руб./кг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Природные</a:t>
                      </a:r>
                      <a:r>
                        <a:rPr lang="ru-RU" baseline="0" dirty="0" smtClean="0"/>
                        <a:t> органические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0,5-18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0,8-24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20-40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Синтетические</a:t>
                      </a:r>
                      <a:r>
                        <a:rPr lang="ru-RU" baseline="0" dirty="0" smtClean="0"/>
                        <a:t> органические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4,4-46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0,3-52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350-550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Неорганические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120-520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55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7987</TotalTime>
  <Words>1996</Words>
  <Application>Microsoft Office PowerPoint</Application>
  <PresentationFormat>Экран (16:9)</PresentationFormat>
  <Paragraphs>290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Wingdings 2</vt:lpstr>
      <vt:lpstr>шаблон ТИУ</vt:lpstr>
      <vt:lpstr>Презентация PowerPoint</vt:lpstr>
      <vt:lpstr>Общая информация</vt:lpstr>
      <vt:lpstr>Актуальность  проведения НИОКР и реализации проекта в целом </vt:lpstr>
      <vt:lpstr>Цель НИОКР  </vt:lpstr>
      <vt:lpstr>Календарный план  (дорожная карта) выполнения НИОКР </vt:lpstr>
      <vt:lpstr>Календарный план  (дорожная карта) выполнения НИОКР </vt:lpstr>
      <vt:lpstr>Календарный план  (дорожная карта) выполнения НИОКР </vt:lpstr>
      <vt:lpstr>Научная новизна</vt:lpstr>
      <vt:lpstr>Аналоги</vt:lpstr>
      <vt:lpstr>Сравнение с аналогами</vt:lpstr>
      <vt:lpstr>Решение</vt:lpstr>
      <vt:lpstr>Ожидаемый результат НИОКР</vt:lpstr>
      <vt:lpstr>Временный научный коллектив</vt:lpstr>
      <vt:lpstr>Научный и практический задел НИОКР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Малышкина Елена Сергеевна</cp:lastModifiedBy>
  <cp:revision>707</cp:revision>
  <cp:lastPrinted>2018-09-13T06:50:36Z</cp:lastPrinted>
  <dcterms:created xsi:type="dcterms:W3CDTF">2016-12-17T11:57:02Z</dcterms:created>
  <dcterms:modified xsi:type="dcterms:W3CDTF">2018-10-03T11:40:20Z</dcterms:modified>
</cp:coreProperties>
</file>