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1" r:id="rId3"/>
    <p:sldId id="373" r:id="rId4"/>
    <p:sldId id="374" r:id="rId5"/>
    <p:sldId id="386" r:id="rId6"/>
    <p:sldId id="387" r:id="rId7"/>
    <p:sldId id="388" r:id="rId8"/>
    <p:sldId id="390" r:id="rId9"/>
    <p:sldId id="389" r:id="rId10"/>
    <p:sldId id="376" r:id="rId11"/>
    <p:sldId id="385" r:id="rId12"/>
    <p:sldId id="365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2E8A95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>
        <p:scale>
          <a:sx n="100" d="100"/>
          <a:sy n="100" d="100"/>
        </p:scale>
        <p:origin x="-402" y="-76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2;&#1083;&#1100;&#1082;&#1080;&#1085;&#1086;\Scopus_&#1086;&#1090;&#1093;&#1086;&#1076;&#1099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A-LEFT\install\&#1057;&#1090;&#1072;&#1090;&#1100;&#1103;%20&#1087;&#1086;%20&#1086;&#1090;&#1093;&#1086;&#1076;&#1072;&#1084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2;&#1083;&#1100;&#1082;&#1080;&#1085;&#1086;\&#1089;&#1090;&#1072;&#1090;&#1100;&#1080;_&#1084;&#1086;&#1080;\Scopus_&#1086;&#1090;&#1093;&#1086;&#1076;&#1099;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72;&#1083;&#1100;&#1082;&#1080;&#1085;&#1086;\&#1089;&#1090;&#1072;&#1090;&#1100;&#1080;_&#1084;&#1086;&#1080;\Scopus_&#1086;&#1090;&#1093;&#1086;&#1076;&#1099;\&#1074;&#1072;&#1088;&#1080;&#1072;&#1085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2;&#1083;&#1100;&#1082;&#1080;&#1085;&#1086;\&#1089;&#1090;&#1072;&#1090;&#1100;&#1080;_&#1084;&#1086;&#1080;\Scopus_&#1086;&#1090;&#1093;&#1086;&#1076;&#1099;\&#1088;&#1072;&#1089;&#1095;&#1077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Documents\Science\Sciens_&#1072;&#1088;&#1093;&#1080;&#1074;\&#1086;&#1090;&#1093;&#1086;&#1076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3035523730542"/>
          <c:y val="5.9904734130455918E-2"/>
          <c:w val="0.37223832298425891"/>
          <c:h val="0.76725257651110657"/>
        </c:manualLayout>
      </c:layout>
      <c:pieChart>
        <c:varyColors val="1"/>
        <c:ser>
          <c:idx val="0"/>
          <c:order val="0"/>
          <c:explosion val="21"/>
          <c:dLbls>
            <c:dLbl>
              <c:idx val="0"/>
              <c:layout>
                <c:manualLayout>
                  <c:x val="4.5098787656830057E-2"/>
                  <c:y val="2.0034615488628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49825021872266E-3"/>
                  <c:y val="3.87365121026538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528543307086576E-2"/>
                  <c:y val="0.288554243219597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581322934451634E-2"/>
                  <c:y val="8.58626378084068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65348580900003E-2"/>
                  <c:y val="9.540293089822986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139666197272702E-2"/>
                  <c:y val="9.540293089822986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Лист1!$B$2:$G$3</c:f>
              <c:multiLvlStrCache>
                <c:ptCount val="6"/>
                <c:lvl>
                  <c:pt idx="1">
                    <c:v>Санкционированные</c:v>
                  </c:pt>
                  <c:pt idx="2">
                    <c:v>Несанкционированные</c:v>
                  </c:pt>
                </c:lvl>
                <c:lvl>
                  <c:pt idx="0">
                    <c:v>Полигоны ТКО</c:v>
                  </c:pt>
                  <c:pt idx="1">
                    <c:v>Свалки ТКО</c:v>
                  </c:pt>
                  <c:pt idx="3">
                    <c:v>Полигоны промышленных отходов</c:v>
                  </c:pt>
                  <c:pt idx="4">
                    <c:v>Шламохранилища</c:v>
                  </c:pt>
                  <c:pt idx="5">
                    <c:v>Иные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20</c:v>
                </c:pt>
                <c:pt idx="1">
                  <c:v>403</c:v>
                </c:pt>
                <c:pt idx="2">
                  <c:v>217</c:v>
                </c:pt>
                <c:pt idx="3">
                  <c:v>6</c:v>
                </c:pt>
                <c:pt idx="4">
                  <c:v>15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</c:pieChart>
    </c:plotArea>
    <c:legend>
      <c:legendPos val="l"/>
      <c:layout>
        <c:manualLayout>
          <c:xMode val="edge"/>
          <c:yMode val="edge"/>
          <c:x val="1.5100037750094376E-2"/>
          <c:y val="4.8659473121415379E-2"/>
          <c:w val="0.58500062916823947"/>
          <c:h val="0.80520056595018852"/>
        </c:manualLayout>
      </c:layout>
      <c:overlay val="0"/>
      <c:txPr>
        <a:bodyPr/>
        <a:lstStyle/>
        <a:p>
          <a:pPr algn="just" rtl="0">
            <a:defRPr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773511736846971E-2"/>
          <c:y val="6.2499537040466353E-2"/>
          <c:w val="0.33719296002297156"/>
          <c:h val="0.66803949600373336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Лист3!$A$16:$A$18</c:f>
              <c:strCache>
                <c:ptCount val="3"/>
                <c:pt idx="0">
                  <c:v>перерабатываемые</c:v>
                </c:pt>
                <c:pt idx="1">
                  <c:v>перерабатываемые при определённых условиях</c:v>
                </c:pt>
                <c:pt idx="2">
                  <c:v>неперерабатываемые</c:v>
                </c:pt>
              </c:strCache>
            </c:strRef>
          </c:cat>
          <c:val>
            <c:numRef>
              <c:f>Лист3!$B$16:$B$18</c:f>
              <c:numCache>
                <c:formatCode>General</c:formatCode>
                <c:ptCount val="3"/>
                <c:pt idx="0">
                  <c:v>75</c:v>
                </c:pt>
                <c:pt idx="1">
                  <c:v>1.3</c:v>
                </c:pt>
                <c:pt idx="2">
                  <c:v>23.700000000000003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5680960707930979"/>
          <c:y val="5.7985589625343593E-2"/>
          <c:w val="0.50707897335350827"/>
          <c:h val="0.9328167939496743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900">
              <a:latin typeface="+mn-lt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Отходы, образованные предприятиями, тыс. т</c:v>
                </c:pt>
              </c:strCache>
            </c:strRef>
          </c:tx>
          <c:invertIfNegative val="0"/>
          <c:cat>
            <c:numRef>
              <c:f>Лист2!$B$4:$F$4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470.4</c:v>
                </c:pt>
                <c:pt idx="1">
                  <c:v>990.8</c:v>
                </c:pt>
                <c:pt idx="2">
                  <c:v>1263.5999999999999</c:v>
                </c:pt>
                <c:pt idx="3">
                  <c:v>1906.4</c:v>
                </c:pt>
                <c:pt idx="4">
                  <c:v>2133.1999999999998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Отходы жилищно-коммунального сектора, тыс. т</c:v>
                </c:pt>
              </c:strCache>
            </c:strRef>
          </c:tx>
          <c:invertIfNegative val="0"/>
          <c:cat>
            <c:numRef>
              <c:f>Лист2!$B$4:$F$4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758.8</c:v>
                </c:pt>
                <c:pt idx="1">
                  <c:v>758.8</c:v>
                </c:pt>
                <c:pt idx="2">
                  <c:v>758.8</c:v>
                </c:pt>
                <c:pt idx="3">
                  <c:v>758.8</c:v>
                </c:pt>
                <c:pt idx="4">
                  <c:v>758.8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413568"/>
        <c:axId val="118538240"/>
      </c:barChart>
      <c:catAx>
        <c:axId val="11841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8538240"/>
        <c:crosses val="autoZero"/>
        <c:auto val="1"/>
        <c:lblAlgn val="ctr"/>
        <c:lblOffset val="100"/>
        <c:noMultiLvlLbl val="0"/>
      </c:catAx>
      <c:valAx>
        <c:axId val="1185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13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9572834645669301E-2"/>
          <c:y val="0.79827639655279314"/>
          <c:w val="0.8919652230971129"/>
          <c:h val="0.170227540455080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84326403913044"/>
          <c:y val="5.5057151698141522E-2"/>
          <c:w val="0.24513984846559855"/>
          <c:h val="0.71125733735911334"/>
        </c:manualLayout>
      </c:layout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Лист6!$A$1:$A$8</c:f>
              <c:strCache>
                <c:ptCount val="8"/>
                <c:pt idx="0">
                  <c:v>бумага, картон</c:v>
                </c:pt>
                <c:pt idx="1">
                  <c:v>пищевые отходы</c:v>
                </c:pt>
                <c:pt idx="2">
                  <c:v> дерево</c:v>
                </c:pt>
                <c:pt idx="3">
                  <c:v> текстиль</c:v>
                </c:pt>
                <c:pt idx="4">
                  <c:v> кости</c:v>
                </c:pt>
                <c:pt idx="5">
                  <c:v>металлы</c:v>
                </c:pt>
                <c:pt idx="6">
                  <c:v> стекло</c:v>
                </c:pt>
                <c:pt idx="7">
                  <c:v>взвешенные вещества</c:v>
                </c:pt>
              </c:strCache>
            </c:strRef>
          </c:cat>
          <c:val>
            <c:numRef>
              <c:f>Лист6!$B$1:$B$8</c:f>
              <c:numCache>
                <c:formatCode>General</c:formatCode>
                <c:ptCount val="8"/>
                <c:pt idx="0">
                  <c:v>17.8</c:v>
                </c:pt>
                <c:pt idx="1">
                  <c:v>41.9</c:v>
                </c:pt>
                <c:pt idx="2">
                  <c:v>5.9</c:v>
                </c:pt>
                <c:pt idx="3">
                  <c:v>8.5</c:v>
                </c:pt>
                <c:pt idx="4">
                  <c:v>2.2999999999999998</c:v>
                </c:pt>
                <c:pt idx="5">
                  <c:v>0.7</c:v>
                </c:pt>
                <c:pt idx="6">
                  <c:v>3.9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06338446823144"/>
          <c:y val="9.6234856440935435E-2"/>
          <c:w val="0.49954533226613174"/>
          <c:h val="0.8968444667404308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Лист9!$B$2</c:f>
              <c:strCache>
                <c:ptCount val="1"/>
                <c:pt idx="0">
                  <c:v>Свес.i, %</c:v>
                </c:pt>
              </c:strCache>
            </c:strRef>
          </c:tx>
          <c:explosion val="25"/>
          <c:cat>
            <c:strRef>
              <c:f>Лист9!$A$3:$A$13</c:f>
              <c:strCache>
                <c:ptCount val="11"/>
                <c:pt idx="0">
                  <c:v>Метан</c:v>
                </c:pt>
                <c:pt idx="1">
                  <c:v>Толуол</c:v>
                </c:pt>
                <c:pt idx="2">
                  <c:v>Аммиак</c:v>
                </c:pt>
                <c:pt idx="3">
                  <c:v>Ксилол</c:v>
                </c:pt>
                <c:pt idx="4">
                  <c:v>Углерода оксид</c:v>
                </c:pt>
                <c:pt idx="5">
                  <c:v>Азота диоксид</c:v>
                </c:pt>
                <c:pt idx="6">
                  <c:v>Формальдегид</c:v>
                </c:pt>
                <c:pt idx="7">
                  <c:v>Этилбензол</c:v>
                </c:pt>
                <c:pt idx="8">
                  <c:v>Ангидрид сернистый</c:v>
                </c:pt>
                <c:pt idx="9">
                  <c:v>Сероводород</c:v>
                </c:pt>
                <c:pt idx="10">
                  <c:v>углекислый газ</c:v>
                </c:pt>
              </c:strCache>
            </c:strRef>
          </c:cat>
          <c:val>
            <c:numRef>
              <c:f>Лист9!$B$3:$B$13</c:f>
              <c:numCache>
                <c:formatCode>General</c:formatCode>
                <c:ptCount val="11"/>
                <c:pt idx="0">
                  <c:v>52.914999999999999</c:v>
                </c:pt>
                <c:pt idx="1">
                  <c:v>0.72299999999999998</c:v>
                </c:pt>
                <c:pt idx="2">
                  <c:v>0.53300000000000003</c:v>
                </c:pt>
                <c:pt idx="3">
                  <c:v>0.443</c:v>
                </c:pt>
                <c:pt idx="4">
                  <c:v>0.252</c:v>
                </c:pt>
                <c:pt idx="5">
                  <c:v>0.111</c:v>
                </c:pt>
                <c:pt idx="6">
                  <c:v>9.6000000000000002E-2</c:v>
                </c:pt>
                <c:pt idx="7">
                  <c:v>9.5000000000000001E-2</c:v>
                </c:pt>
                <c:pt idx="8">
                  <c:v>7.0000000000000007E-2</c:v>
                </c:pt>
                <c:pt idx="9">
                  <c:v>2.5999999999999999E-2</c:v>
                </c:pt>
                <c:pt idx="10">
                  <c:v>44.735999999999997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Удельный выход биогаза, </a:t>
            </a:r>
          </a:p>
          <a:p>
            <a:pPr>
              <a:defRPr/>
            </a:pPr>
            <a:r>
              <a:rPr lang="ru-RU"/>
              <a:t>в кг/т отходов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[отходы.xls]Лист1!$A$1:$A$2</c:f>
              <c:strCache>
                <c:ptCount val="2"/>
                <c:pt idx="0">
                  <c:v> в естественных условиях</c:v>
                </c:pt>
                <c:pt idx="1">
                  <c:v>в искусственных условиях</c:v>
                </c:pt>
              </c:strCache>
            </c:strRef>
          </c:cat>
          <c:val>
            <c:numRef>
              <c:f>[отходы.xls]Лист1!$B$1:$B$2</c:f>
              <c:numCache>
                <c:formatCode>General</c:formatCode>
                <c:ptCount val="2"/>
                <c:pt idx="0">
                  <c:v>88.1</c:v>
                </c:pt>
                <c:pt idx="1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39328"/>
        <c:axId val="140741248"/>
      </c:barChart>
      <c:catAx>
        <c:axId val="140739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741248"/>
        <c:crosses val="autoZero"/>
        <c:auto val="1"/>
        <c:lblAlgn val="ctr"/>
        <c:lblOffset val="100"/>
        <c:noMultiLvlLbl val="0"/>
      </c:catAx>
      <c:valAx>
        <c:axId val="14074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7393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06416-BE48-4EFF-893F-6C5AF137F9D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10563-3621-442B-B78B-7FD76EB5EED2}">
      <dgm:prSet phldrT="[Текст]"/>
      <dgm:spPr/>
      <dgm:t>
        <a:bodyPr/>
        <a:lstStyle/>
        <a:p>
          <a:r>
            <a:rPr lang="ru-RU" dirty="0" smtClean="0"/>
            <a:t>плюсы</a:t>
          </a:r>
          <a:endParaRPr lang="ru-RU" dirty="0"/>
        </a:p>
      </dgm:t>
    </dgm:pt>
    <dgm:pt modelId="{D237E4F0-920C-4291-8A48-4C716548EC79}" type="parTrans" cxnId="{66A5ED7C-D572-44F8-AA96-528D44E5A17E}">
      <dgm:prSet/>
      <dgm:spPr/>
      <dgm:t>
        <a:bodyPr/>
        <a:lstStyle/>
        <a:p>
          <a:endParaRPr lang="ru-RU"/>
        </a:p>
      </dgm:t>
    </dgm:pt>
    <dgm:pt modelId="{DE22EEA1-9B19-476B-A671-A7D5E2943167}" type="sibTrans" cxnId="{66A5ED7C-D572-44F8-AA96-528D44E5A17E}">
      <dgm:prSet/>
      <dgm:spPr/>
      <dgm:t>
        <a:bodyPr/>
        <a:lstStyle/>
        <a:p>
          <a:endParaRPr lang="ru-RU"/>
        </a:p>
      </dgm:t>
    </dgm:pt>
    <dgm:pt modelId="{84F9CF4C-78B5-4BB5-BACB-6DBB5CCEECE0}">
      <dgm:prSet phldrT="[Текст]"/>
      <dgm:spPr/>
      <dgm:t>
        <a:bodyPr/>
        <a:lstStyle/>
        <a:p>
          <a:r>
            <a:rPr lang="ru-RU" dirty="0" smtClean="0"/>
            <a:t>Низкие удельные капиталловложения</a:t>
          </a:r>
          <a:endParaRPr lang="ru-RU" dirty="0"/>
        </a:p>
      </dgm:t>
    </dgm:pt>
    <dgm:pt modelId="{4D55DCDF-D803-464C-AE90-EFD2CFD57079}" type="parTrans" cxnId="{22E2BE7E-C24F-40DD-B9F2-3B9C99EE193E}">
      <dgm:prSet/>
      <dgm:spPr/>
      <dgm:t>
        <a:bodyPr/>
        <a:lstStyle/>
        <a:p>
          <a:endParaRPr lang="ru-RU"/>
        </a:p>
      </dgm:t>
    </dgm:pt>
    <dgm:pt modelId="{2BE58079-CF46-4275-A367-33198F01E28C}" type="sibTrans" cxnId="{22E2BE7E-C24F-40DD-B9F2-3B9C99EE193E}">
      <dgm:prSet/>
      <dgm:spPr/>
      <dgm:t>
        <a:bodyPr/>
        <a:lstStyle/>
        <a:p>
          <a:endParaRPr lang="ru-RU"/>
        </a:p>
      </dgm:t>
    </dgm:pt>
    <dgm:pt modelId="{8CBBC776-BF5C-4823-AC52-9836A2F29C39}">
      <dgm:prSet phldrT="[Текст]"/>
      <dgm:spPr/>
      <dgm:t>
        <a:bodyPr/>
        <a:lstStyle/>
        <a:p>
          <a:r>
            <a:rPr lang="ru-RU" dirty="0" smtClean="0"/>
            <a:t>Полная автоматизация процесса</a:t>
          </a:r>
          <a:endParaRPr lang="ru-RU" dirty="0"/>
        </a:p>
      </dgm:t>
    </dgm:pt>
    <dgm:pt modelId="{791872B3-9E95-4BEF-9CB2-A066C3F84535}" type="parTrans" cxnId="{A051F166-4DEA-4887-AAD0-D543B5D41CC7}">
      <dgm:prSet/>
      <dgm:spPr/>
      <dgm:t>
        <a:bodyPr/>
        <a:lstStyle/>
        <a:p>
          <a:endParaRPr lang="ru-RU"/>
        </a:p>
      </dgm:t>
    </dgm:pt>
    <dgm:pt modelId="{6F504E88-A81D-44CF-9E45-0002EFBE7B71}" type="sibTrans" cxnId="{A051F166-4DEA-4887-AAD0-D543B5D41CC7}">
      <dgm:prSet/>
      <dgm:spPr/>
      <dgm:t>
        <a:bodyPr/>
        <a:lstStyle/>
        <a:p>
          <a:endParaRPr lang="ru-RU"/>
        </a:p>
      </dgm:t>
    </dgm:pt>
    <dgm:pt modelId="{F0F30FDF-8257-40BA-BC4C-710819FDF312}">
      <dgm:prSet phldrT="[Текст]"/>
      <dgm:spPr/>
      <dgm:t>
        <a:bodyPr/>
        <a:lstStyle/>
        <a:p>
          <a:r>
            <a:rPr lang="ru-RU" dirty="0" smtClean="0"/>
            <a:t>минусы</a:t>
          </a:r>
          <a:endParaRPr lang="ru-RU" dirty="0"/>
        </a:p>
      </dgm:t>
    </dgm:pt>
    <dgm:pt modelId="{64036CFB-8155-4AE2-B500-217BEAF2E521}" type="parTrans" cxnId="{CF0C9A98-9382-479C-973C-F458121309D5}">
      <dgm:prSet/>
      <dgm:spPr/>
      <dgm:t>
        <a:bodyPr/>
        <a:lstStyle/>
        <a:p>
          <a:endParaRPr lang="ru-RU"/>
        </a:p>
      </dgm:t>
    </dgm:pt>
    <dgm:pt modelId="{DD2D6BE9-4C9F-410F-B34F-047CB5696E22}" type="sibTrans" cxnId="{CF0C9A98-9382-479C-973C-F458121309D5}">
      <dgm:prSet/>
      <dgm:spPr/>
      <dgm:t>
        <a:bodyPr/>
        <a:lstStyle/>
        <a:p>
          <a:endParaRPr lang="ru-RU"/>
        </a:p>
      </dgm:t>
    </dgm:pt>
    <dgm:pt modelId="{B9B0429F-2879-4B7D-A389-C72D04D087F0}">
      <dgm:prSet phldrT="[Текст]"/>
      <dgm:spPr/>
      <dgm:t>
        <a:bodyPr/>
        <a:lstStyle/>
        <a:p>
          <a:r>
            <a:rPr lang="ru-RU" dirty="0" smtClean="0"/>
            <a:t>Повышенные требования к безопасности объекта</a:t>
          </a:r>
          <a:endParaRPr lang="ru-RU" dirty="0"/>
        </a:p>
      </dgm:t>
    </dgm:pt>
    <dgm:pt modelId="{9E8B64F8-05B1-4D4F-B102-BB8EB6E8CC2E}" type="parTrans" cxnId="{EBFC69E6-22B5-4E6F-B494-A7E96609BE15}">
      <dgm:prSet/>
      <dgm:spPr/>
      <dgm:t>
        <a:bodyPr/>
        <a:lstStyle/>
        <a:p>
          <a:endParaRPr lang="ru-RU"/>
        </a:p>
      </dgm:t>
    </dgm:pt>
    <dgm:pt modelId="{47402E3E-C861-468F-B518-48F81419C84C}" type="sibTrans" cxnId="{EBFC69E6-22B5-4E6F-B494-A7E96609BE15}">
      <dgm:prSet/>
      <dgm:spPr/>
      <dgm:t>
        <a:bodyPr/>
        <a:lstStyle/>
        <a:p>
          <a:endParaRPr lang="ru-RU"/>
        </a:p>
      </dgm:t>
    </dgm:pt>
    <dgm:pt modelId="{542B1C0E-D01B-47F0-ADBB-A63E12CB0D86}">
      <dgm:prSet phldrT="[Текст]"/>
      <dgm:spPr/>
      <dgm:t>
        <a:bodyPr/>
        <a:lstStyle/>
        <a:p>
          <a:r>
            <a:rPr lang="ru-RU" dirty="0" smtClean="0"/>
            <a:t>Эксплуатация силами УК</a:t>
          </a:r>
          <a:endParaRPr lang="ru-RU" dirty="0"/>
        </a:p>
      </dgm:t>
    </dgm:pt>
    <dgm:pt modelId="{B21954A8-B6E7-4A21-9B7F-5DAD04EA22E2}" type="parTrans" cxnId="{ADC80CF3-16D3-4DF5-B446-784912EB2DEC}">
      <dgm:prSet/>
      <dgm:spPr/>
      <dgm:t>
        <a:bodyPr/>
        <a:lstStyle/>
        <a:p>
          <a:endParaRPr lang="ru-RU"/>
        </a:p>
      </dgm:t>
    </dgm:pt>
    <dgm:pt modelId="{960DEABB-802A-4E4D-B1A0-1BFF15A7DBDE}" type="sibTrans" cxnId="{ADC80CF3-16D3-4DF5-B446-784912EB2DEC}">
      <dgm:prSet/>
      <dgm:spPr/>
      <dgm:t>
        <a:bodyPr/>
        <a:lstStyle/>
        <a:p>
          <a:endParaRPr lang="ru-RU"/>
        </a:p>
      </dgm:t>
    </dgm:pt>
    <dgm:pt modelId="{096E3792-DAC2-4C7C-964B-8BD2D748963E}">
      <dgm:prSet/>
      <dgm:spPr/>
      <dgm:t>
        <a:bodyPr/>
        <a:lstStyle/>
        <a:p>
          <a:r>
            <a:rPr lang="ru-RU" dirty="0" smtClean="0"/>
            <a:t>Совместная утилизациия нескольких видов отходов</a:t>
          </a:r>
          <a:endParaRPr lang="ru-RU" dirty="0"/>
        </a:p>
      </dgm:t>
    </dgm:pt>
    <dgm:pt modelId="{E6FC36CB-A4F5-4F52-9BD2-8FDC44681E6F}" type="parTrans" cxnId="{78861250-8010-46D1-BA83-2262B462B7FD}">
      <dgm:prSet/>
      <dgm:spPr/>
      <dgm:t>
        <a:bodyPr/>
        <a:lstStyle/>
        <a:p>
          <a:endParaRPr lang="ru-RU"/>
        </a:p>
      </dgm:t>
    </dgm:pt>
    <dgm:pt modelId="{13750597-4372-40AE-9673-21644E1C7C37}" type="sibTrans" cxnId="{78861250-8010-46D1-BA83-2262B462B7FD}">
      <dgm:prSet/>
      <dgm:spPr/>
      <dgm:t>
        <a:bodyPr/>
        <a:lstStyle/>
        <a:p>
          <a:endParaRPr lang="ru-RU"/>
        </a:p>
      </dgm:t>
    </dgm:pt>
    <dgm:pt modelId="{FEF4375B-0FEA-42AB-B064-5294EE8E9677}" type="pres">
      <dgm:prSet presAssocID="{0B906416-BE48-4EFF-893F-6C5AF137F9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551158-71C4-4F72-812D-8090B3136AA5}" type="pres">
      <dgm:prSet presAssocID="{31910563-3621-442B-B78B-7FD76EB5EED2}" presName="root" presStyleCnt="0"/>
      <dgm:spPr/>
    </dgm:pt>
    <dgm:pt modelId="{87E2E17F-2D6A-48F7-A4DF-4A598EFB38BF}" type="pres">
      <dgm:prSet presAssocID="{31910563-3621-442B-B78B-7FD76EB5EED2}" presName="rootComposite" presStyleCnt="0"/>
      <dgm:spPr/>
    </dgm:pt>
    <dgm:pt modelId="{BE9634DA-D572-4B1C-B108-76DE0028A45D}" type="pres">
      <dgm:prSet presAssocID="{31910563-3621-442B-B78B-7FD76EB5EED2}" presName="rootText" presStyleLbl="node1" presStyleIdx="0" presStyleCnt="2"/>
      <dgm:spPr/>
      <dgm:t>
        <a:bodyPr/>
        <a:lstStyle/>
        <a:p>
          <a:endParaRPr lang="ru-RU"/>
        </a:p>
      </dgm:t>
    </dgm:pt>
    <dgm:pt modelId="{934FCBB7-60B8-4358-9324-4A4B4840DF7E}" type="pres">
      <dgm:prSet presAssocID="{31910563-3621-442B-B78B-7FD76EB5EED2}" presName="rootConnector" presStyleLbl="node1" presStyleIdx="0" presStyleCnt="2"/>
      <dgm:spPr/>
      <dgm:t>
        <a:bodyPr/>
        <a:lstStyle/>
        <a:p>
          <a:endParaRPr lang="ru-RU"/>
        </a:p>
      </dgm:t>
    </dgm:pt>
    <dgm:pt modelId="{8F1DA49D-0082-43A2-AD87-1CB2D679AC61}" type="pres">
      <dgm:prSet presAssocID="{31910563-3621-442B-B78B-7FD76EB5EED2}" presName="childShape" presStyleCnt="0"/>
      <dgm:spPr/>
    </dgm:pt>
    <dgm:pt modelId="{9423C933-A4DF-4ED4-B125-4C8A9BCF87CA}" type="pres">
      <dgm:prSet presAssocID="{4D55DCDF-D803-464C-AE90-EFD2CFD5707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4FA617C-F74F-4CA4-9C22-34FDB5AFDFCF}" type="pres">
      <dgm:prSet presAssocID="{84F9CF4C-78B5-4BB5-BACB-6DBB5CCEECE0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041C7-FA6B-4D50-A613-CE8E4FE72BD5}" type="pres">
      <dgm:prSet presAssocID="{791872B3-9E95-4BEF-9CB2-A066C3F8453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C199A0DB-9CC7-4820-A713-01F4A0AA6665}" type="pres">
      <dgm:prSet presAssocID="{8CBBC776-BF5C-4823-AC52-9836A2F29C39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C544B-C08B-4C1B-9434-4163B4969981}" type="pres">
      <dgm:prSet presAssocID="{E6FC36CB-A4F5-4F52-9BD2-8FDC44681E6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97E301D-0BC7-4836-B6B4-799CA84B9408}" type="pres">
      <dgm:prSet presAssocID="{096E3792-DAC2-4C7C-964B-8BD2D748963E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8A567-5783-466F-831D-9242CF98800A}" type="pres">
      <dgm:prSet presAssocID="{F0F30FDF-8257-40BA-BC4C-710819FDF312}" presName="root" presStyleCnt="0"/>
      <dgm:spPr/>
    </dgm:pt>
    <dgm:pt modelId="{951B1605-2056-4A52-93D7-40ABFAC5F7D5}" type="pres">
      <dgm:prSet presAssocID="{F0F30FDF-8257-40BA-BC4C-710819FDF312}" presName="rootComposite" presStyleCnt="0"/>
      <dgm:spPr/>
    </dgm:pt>
    <dgm:pt modelId="{FC39A985-D7E1-44DD-8BAC-10335FC5AA8B}" type="pres">
      <dgm:prSet presAssocID="{F0F30FDF-8257-40BA-BC4C-710819FDF312}" presName="rootText" presStyleLbl="node1" presStyleIdx="1" presStyleCnt="2"/>
      <dgm:spPr/>
      <dgm:t>
        <a:bodyPr/>
        <a:lstStyle/>
        <a:p>
          <a:endParaRPr lang="ru-RU"/>
        </a:p>
      </dgm:t>
    </dgm:pt>
    <dgm:pt modelId="{99974080-9D1C-4EF0-9998-2C6080C944ED}" type="pres">
      <dgm:prSet presAssocID="{F0F30FDF-8257-40BA-BC4C-710819FDF312}" presName="rootConnector" presStyleLbl="node1" presStyleIdx="1" presStyleCnt="2"/>
      <dgm:spPr/>
      <dgm:t>
        <a:bodyPr/>
        <a:lstStyle/>
        <a:p>
          <a:endParaRPr lang="ru-RU"/>
        </a:p>
      </dgm:t>
    </dgm:pt>
    <dgm:pt modelId="{18AFB718-79A1-481F-AF09-9EEE053ACB0B}" type="pres">
      <dgm:prSet presAssocID="{F0F30FDF-8257-40BA-BC4C-710819FDF312}" presName="childShape" presStyleCnt="0"/>
      <dgm:spPr/>
    </dgm:pt>
    <dgm:pt modelId="{F7225422-C0E1-46AD-B255-D6E73544DB49}" type="pres">
      <dgm:prSet presAssocID="{9E8B64F8-05B1-4D4F-B102-BB8EB6E8CC2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6489C45C-AD94-4EB3-9B9C-C441FACA91D1}" type="pres">
      <dgm:prSet presAssocID="{B9B0429F-2879-4B7D-A389-C72D04D087F0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76B00-8EC1-4DA9-A03B-13C20D021558}" type="pres">
      <dgm:prSet presAssocID="{B21954A8-B6E7-4A21-9B7F-5DAD04EA22E2}" presName="Name13" presStyleLbl="parChTrans1D2" presStyleIdx="4" presStyleCnt="5"/>
      <dgm:spPr/>
      <dgm:t>
        <a:bodyPr/>
        <a:lstStyle/>
        <a:p>
          <a:endParaRPr lang="ru-RU"/>
        </a:p>
      </dgm:t>
    </dgm:pt>
    <dgm:pt modelId="{7EC12F30-CD61-45A6-93A9-3CCF0DEE1E2F}" type="pres">
      <dgm:prSet presAssocID="{542B1C0E-D01B-47F0-ADBB-A63E12CB0D8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A7754A-0AEA-474E-89D5-75664F41D736}" type="presOf" srcId="{31910563-3621-442B-B78B-7FD76EB5EED2}" destId="{BE9634DA-D572-4B1C-B108-76DE0028A45D}" srcOrd="0" destOrd="0" presId="urn:microsoft.com/office/officeart/2005/8/layout/hierarchy3"/>
    <dgm:cxn modelId="{22E2BE7E-C24F-40DD-B9F2-3B9C99EE193E}" srcId="{31910563-3621-442B-B78B-7FD76EB5EED2}" destId="{84F9CF4C-78B5-4BB5-BACB-6DBB5CCEECE0}" srcOrd="0" destOrd="0" parTransId="{4D55DCDF-D803-464C-AE90-EFD2CFD57079}" sibTransId="{2BE58079-CF46-4275-A367-33198F01E28C}"/>
    <dgm:cxn modelId="{E0C4C133-A555-4539-9436-77EA28A8C088}" type="presOf" srcId="{F0F30FDF-8257-40BA-BC4C-710819FDF312}" destId="{FC39A985-D7E1-44DD-8BAC-10335FC5AA8B}" srcOrd="0" destOrd="0" presId="urn:microsoft.com/office/officeart/2005/8/layout/hierarchy3"/>
    <dgm:cxn modelId="{A051F166-4DEA-4887-AAD0-D543B5D41CC7}" srcId="{31910563-3621-442B-B78B-7FD76EB5EED2}" destId="{8CBBC776-BF5C-4823-AC52-9836A2F29C39}" srcOrd="1" destOrd="0" parTransId="{791872B3-9E95-4BEF-9CB2-A066C3F84535}" sibTransId="{6F504E88-A81D-44CF-9E45-0002EFBE7B71}"/>
    <dgm:cxn modelId="{EBFC69E6-22B5-4E6F-B494-A7E96609BE15}" srcId="{F0F30FDF-8257-40BA-BC4C-710819FDF312}" destId="{B9B0429F-2879-4B7D-A389-C72D04D087F0}" srcOrd="0" destOrd="0" parTransId="{9E8B64F8-05B1-4D4F-B102-BB8EB6E8CC2E}" sibTransId="{47402E3E-C861-468F-B518-48F81419C84C}"/>
    <dgm:cxn modelId="{01173C88-F12A-4740-AAB0-36CCA74D7B7F}" type="presOf" srcId="{31910563-3621-442B-B78B-7FD76EB5EED2}" destId="{934FCBB7-60B8-4358-9324-4A4B4840DF7E}" srcOrd="1" destOrd="0" presId="urn:microsoft.com/office/officeart/2005/8/layout/hierarchy3"/>
    <dgm:cxn modelId="{CF0C9A98-9382-479C-973C-F458121309D5}" srcId="{0B906416-BE48-4EFF-893F-6C5AF137F9DD}" destId="{F0F30FDF-8257-40BA-BC4C-710819FDF312}" srcOrd="1" destOrd="0" parTransId="{64036CFB-8155-4AE2-B500-217BEAF2E521}" sibTransId="{DD2D6BE9-4C9F-410F-B34F-047CB5696E22}"/>
    <dgm:cxn modelId="{6A0ECBFA-E5AC-4A54-AD0F-00FA2CB623A5}" type="presOf" srcId="{E6FC36CB-A4F5-4F52-9BD2-8FDC44681E6F}" destId="{BFBC544B-C08B-4C1B-9434-4163B4969981}" srcOrd="0" destOrd="0" presId="urn:microsoft.com/office/officeart/2005/8/layout/hierarchy3"/>
    <dgm:cxn modelId="{ADC80CF3-16D3-4DF5-B446-784912EB2DEC}" srcId="{F0F30FDF-8257-40BA-BC4C-710819FDF312}" destId="{542B1C0E-D01B-47F0-ADBB-A63E12CB0D86}" srcOrd="1" destOrd="0" parTransId="{B21954A8-B6E7-4A21-9B7F-5DAD04EA22E2}" sibTransId="{960DEABB-802A-4E4D-B1A0-1BFF15A7DBDE}"/>
    <dgm:cxn modelId="{B9AEAEA3-5E21-4B69-B7CF-CB941AF104E7}" type="presOf" srcId="{8CBBC776-BF5C-4823-AC52-9836A2F29C39}" destId="{C199A0DB-9CC7-4820-A713-01F4A0AA6665}" srcOrd="0" destOrd="0" presId="urn:microsoft.com/office/officeart/2005/8/layout/hierarchy3"/>
    <dgm:cxn modelId="{55B89FB3-3EC0-41E3-A378-9398AF65573D}" type="presOf" srcId="{9E8B64F8-05B1-4D4F-B102-BB8EB6E8CC2E}" destId="{F7225422-C0E1-46AD-B255-D6E73544DB49}" srcOrd="0" destOrd="0" presId="urn:microsoft.com/office/officeart/2005/8/layout/hierarchy3"/>
    <dgm:cxn modelId="{78861250-8010-46D1-BA83-2262B462B7FD}" srcId="{31910563-3621-442B-B78B-7FD76EB5EED2}" destId="{096E3792-DAC2-4C7C-964B-8BD2D748963E}" srcOrd="2" destOrd="0" parTransId="{E6FC36CB-A4F5-4F52-9BD2-8FDC44681E6F}" sibTransId="{13750597-4372-40AE-9673-21644E1C7C37}"/>
    <dgm:cxn modelId="{6D5866A3-5734-48B4-9311-CDC4E48416A9}" type="presOf" srcId="{84F9CF4C-78B5-4BB5-BACB-6DBB5CCEECE0}" destId="{34FA617C-F74F-4CA4-9C22-34FDB5AFDFCF}" srcOrd="0" destOrd="0" presId="urn:microsoft.com/office/officeart/2005/8/layout/hierarchy3"/>
    <dgm:cxn modelId="{66A5ED7C-D572-44F8-AA96-528D44E5A17E}" srcId="{0B906416-BE48-4EFF-893F-6C5AF137F9DD}" destId="{31910563-3621-442B-B78B-7FD76EB5EED2}" srcOrd="0" destOrd="0" parTransId="{D237E4F0-920C-4291-8A48-4C716548EC79}" sibTransId="{DE22EEA1-9B19-476B-A671-A7D5E2943167}"/>
    <dgm:cxn modelId="{97DF4622-5AEE-4F62-BA50-2CC6C85649D0}" type="presOf" srcId="{B21954A8-B6E7-4A21-9B7F-5DAD04EA22E2}" destId="{F8176B00-8EC1-4DA9-A03B-13C20D021558}" srcOrd="0" destOrd="0" presId="urn:microsoft.com/office/officeart/2005/8/layout/hierarchy3"/>
    <dgm:cxn modelId="{19030333-8ED6-477D-AE01-490EEEAB113F}" type="presOf" srcId="{0B906416-BE48-4EFF-893F-6C5AF137F9DD}" destId="{FEF4375B-0FEA-42AB-B064-5294EE8E9677}" srcOrd="0" destOrd="0" presId="urn:microsoft.com/office/officeart/2005/8/layout/hierarchy3"/>
    <dgm:cxn modelId="{3E28B3E2-186A-4A3D-A7E7-069118A76DF0}" type="presOf" srcId="{B9B0429F-2879-4B7D-A389-C72D04D087F0}" destId="{6489C45C-AD94-4EB3-9B9C-C441FACA91D1}" srcOrd="0" destOrd="0" presId="urn:microsoft.com/office/officeart/2005/8/layout/hierarchy3"/>
    <dgm:cxn modelId="{2051E24C-6FE1-43B0-BFE5-24713FFD3A7A}" type="presOf" srcId="{542B1C0E-D01B-47F0-ADBB-A63E12CB0D86}" destId="{7EC12F30-CD61-45A6-93A9-3CCF0DEE1E2F}" srcOrd="0" destOrd="0" presId="urn:microsoft.com/office/officeart/2005/8/layout/hierarchy3"/>
    <dgm:cxn modelId="{06AA9EF1-9D8B-4859-8C34-C0EE0E91D51E}" type="presOf" srcId="{096E3792-DAC2-4C7C-964B-8BD2D748963E}" destId="{197E301D-0BC7-4836-B6B4-799CA84B9408}" srcOrd="0" destOrd="0" presId="urn:microsoft.com/office/officeart/2005/8/layout/hierarchy3"/>
    <dgm:cxn modelId="{7001DC60-292B-4BA9-AFFE-57D644092DBA}" type="presOf" srcId="{4D55DCDF-D803-464C-AE90-EFD2CFD57079}" destId="{9423C933-A4DF-4ED4-B125-4C8A9BCF87CA}" srcOrd="0" destOrd="0" presId="urn:microsoft.com/office/officeart/2005/8/layout/hierarchy3"/>
    <dgm:cxn modelId="{D6D0C7C1-3D57-4C96-9F85-1EE027D0146A}" type="presOf" srcId="{F0F30FDF-8257-40BA-BC4C-710819FDF312}" destId="{99974080-9D1C-4EF0-9998-2C6080C944ED}" srcOrd="1" destOrd="0" presId="urn:microsoft.com/office/officeart/2005/8/layout/hierarchy3"/>
    <dgm:cxn modelId="{DAACB8B3-ACB8-4DC3-A033-2DA8452BA1E7}" type="presOf" srcId="{791872B3-9E95-4BEF-9CB2-A066C3F84535}" destId="{779041C7-FA6B-4D50-A613-CE8E4FE72BD5}" srcOrd="0" destOrd="0" presId="urn:microsoft.com/office/officeart/2005/8/layout/hierarchy3"/>
    <dgm:cxn modelId="{D9E0FBFB-B371-498B-A97C-B2A773205F6E}" type="presParOf" srcId="{FEF4375B-0FEA-42AB-B064-5294EE8E9677}" destId="{4C551158-71C4-4F72-812D-8090B3136AA5}" srcOrd="0" destOrd="0" presId="urn:microsoft.com/office/officeart/2005/8/layout/hierarchy3"/>
    <dgm:cxn modelId="{2DF63E3C-D263-43C7-B962-3706E257628A}" type="presParOf" srcId="{4C551158-71C4-4F72-812D-8090B3136AA5}" destId="{87E2E17F-2D6A-48F7-A4DF-4A598EFB38BF}" srcOrd="0" destOrd="0" presId="urn:microsoft.com/office/officeart/2005/8/layout/hierarchy3"/>
    <dgm:cxn modelId="{F9295833-8DE2-42AA-86B4-2D432BC47C06}" type="presParOf" srcId="{87E2E17F-2D6A-48F7-A4DF-4A598EFB38BF}" destId="{BE9634DA-D572-4B1C-B108-76DE0028A45D}" srcOrd="0" destOrd="0" presId="urn:microsoft.com/office/officeart/2005/8/layout/hierarchy3"/>
    <dgm:cxn modelId="{6B417603-0DB4-4FCC-930E-C38A4190D0C0}" type="presParOf" srcId="{87E2E17F-2D6A-48F7-A4DF-4A598EFB38BF}" destId="{934FCBB7-60B8-4358-9324-4A4B4840DF7E}" srcOrd="1" destOrd="0" presId="urn:microsoft.com/office/officeart/2005/8/layout/hierarchy3"/>
    <dgm:cxn modelId="{2BB1CD68-84AD-46BF-ACEC-DF7F1F10B36C}" type="presParOf" srcId="{4C551158-71C4-4F72-812D-8090B3136AA5}" destId="{8F1DA49D-0082-43A2-AD87-1CB2D679AC61}" srcOrd="1" destOrd="0" presId="urn:microsoft.com/office/officeart/2005/8/layout/hierarchy3"/>
    <dgm:cxn modelId="{C3A64777-FBFB-4F3E-A6EB-49F6C4837497}" type="presParOf" srcId="{8F1DA49D-0082-43A2-AD87-1CB2D679AC61}" destId="{9423C933-A4DF-4ED4-B125-4C8A9BCF87CA}" srcOrd="0" destOrd="0" presId="urn:microsoft.com/office/officeart/2005/8/layout/hierarchy3"/>
    <dgm:cxn modelId="{CDCAA108-0882-42B5-9092-92CA4E682B8B}" type="presParOf" srcId="{8F1DA49D-0082-43A2-AD87-1CB2D679AC61}" destId="{34FA617C-F74F-4CA4-9C22-34FDB5AFDFCF}" srcOrd="1" destOrd="0" presId="urn:microsoft.com/office/officeart/2005/8/layout/hierarchy3"/>
    <dgm:cxn modelId="{E49D934D-ACAE-4510-A2C0-447DC5FE1C28}" type="presParOf" srcId="{8F1DA49D-0082-43A2-AD87-1CB2D679AC61}" destId="{779041C7-FA6B-4D50-A613-CE8E4FE72BD5}" srcOrd="2" destOrd="0" presId="urn:microsoft.com/office/officeart/2005/8/layout/hierarchy3"/>
    <dgm:cxn modelId="{25745782-9B58-4393-95B6-439B4E2D32E5}" type="presParOf" srcId="{8F1DA49D-0082-43A2-AD87-1CB2D679AC61}" destId="{C199A0DB-9CC7-4820-A713-01F4A0AA6665}" srcOrd="3" destOrd="0" presId="urn:microsoft.com/office/officeart/2005/8/layout/hierarchy3"/>
    <dgm:cxn modelId="{DEACBE20-B40A-470B-B18D-748034B9E258}" type="presParOf" srcId="{8F1DA49D-0082-43A2-AD87-1CB2D679AC61}" destId="{BFBC544B-C08B-4C1B-9434-4163B4969981}" srcOrd="4" destOrd="0" presId="urn:microsoft.com/office/officeart/2005/8/layout/hierarchy3"/>
    <dgm:cxn modelId="{06CE1A59-06FB-4E25-A3DC-B13618E9EDC7}" type="presParOf" srcId="{8F1DA49D-0082-43A2-AD87-1CB2D679AC61}" destId="{197E301D-0BC7-4836-B6B4-799CA84B9408}" srcOrd="5" destOrd="0" presId="urn:microsoft.com/office/officeart/2005/8/layout/hierarchy3"/>
    <dgm:cxn modelId="{C4A80B4F-CAC4-4991-8AD7-ADAC5FD3B9B4}" type="presParOf" srcId="{FEF4375B-0FEA-42AB-B064-5294EE8E9677}" destId="{BE78A567-5783-466F-831D-9242CF98800A}" srcOrd="1" destOrd="0" presId="urn:microsoft.com/office/officeart/2005/8/layout/hierarchy3"/>
    <dgm:cxn modelId="{EBD511C5-8E92-4934-BA12-151AA6D9E814}" type="presParOf" srcId="{BE78A567-5783-466F-831D-9242CF98800A}" destId="{951B1605-2056-4A52-93D7-40ABFAC5F7D5}" srcOrd="0" destOrd="0" presId="urn:microsoft.com/office/officeart/2005/8/layout/hierarchy3"/>
    <dgm:cxn modelId="{F3E41D19-62DE-406D-BA19-54030AA87207}" type="presParOf" srcId="{951B1605-2056-4A52-93D7-40ABFAC5F7D5}" destId="{FC39A985-D7E1-44DD-8BAC-10335FC5AA8B}" srcOrd="0" destOrd="0" presId="urn:microsoft.com/office/officeart/2005/8/layout/hierarchy3"/>
    <dgm:cxn modelId="{2359BEC7-AC9B-4142-9863-1F40200689DE}" type="presParOf" srcId="{951B1605-2056-4A52-93D7-40ABFAC5F7D5}" destId="{99974080-9D1C-4EF0-9998-2C6080C944ED}" srcOrd="1" destOrd="0" presId="urn:microsoft.com/office/officeart/2005/8/layout/hierarchy3"/>
    <dgm:cxn modelId="{2BA31D43-FF1C-48DF-8120-681DD7D12463}" type="presParOf" srcId="{BE78A567-5783-466F-831D-9242CF98800A}" destId="{18AFB718-79A1-481F-AF09-9EEE053ACB0B}" srcOrd="1" destOrd="0" presId="urn:microsoft.com/office/officeart/2005/8/layout/hierarchy3"/>
    <dgm:cxn modelId="{27237F6F-D4BD-4785-85F8-020DAA070C06}" type="presParOf" srcId="{18AFB718-79A1-481F-AF09-9EEE053ACB0B}" destId="{F7225422-C0E1-46AD-B255-D6E73544DB49}" srcOrd="0" destOrd="0" presId="urn:microsoft.com/office/officeart/2005/8/layout/hierarchy3"/>
    <dgm:cxn modelId="{4D9DC190-6B5A-4709-AFFA-F6E57D908FCA}" type="presParOf" srcId="{18AFB718-79A1-481F-AF09-9EEE053ACB0B}" destId="{6489C45C-AD94-4EB3-9B9C-C441FACA91D1}" srcOrd="1" destOrd="0" presId="urn:microsoft.com/office/officeart/2005/8/layout/hierarchy3"/>
    <dgm:cxn modelId="{04E2779D-E487-432C-A45B-8FB73DCDEB2C}" type="presParOf" srcId="{18AFB718-79A1-481F-AF09-9EEE053ACB0B}" destId="{F8176B00-8EC1-4DA9-A03B-13C20D021558}" srcOrd="2" destOrd="0" presId="urn:microsoft.com/office/officeart/2005/8/layout/hierarchy3"/>
    <dgm:cxn modelId="{112E4582-C6BB-4AA9-845E-852E03BE5427}" type="presParOf" srcId="{18AFB718-79A1-481F-AF09-9EEE053ACB0B}" destId="{7EC12F30-CD61-45A6-93A9-3CCF0DEE1E2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A2A2D-1B1E-43CA-A1A0-FCA19227341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DBD78DD-68B5-42FB-BCEE-77391ECE9ABD}">
      <dgm:prSet phldrT="[Текст]"/>
      <dgm:spPr/>
      <dgm:t>
        <a:bodyPr/>
        <a:lstStyle/>
        <a:p>
          <a:r>
            <a:rPr lang="ru-RU" dirty="0" smtClean="0"/>
            <a:t>аэробное разложение</a:t>
          </a:r>
          <a:endParaRPr lang="ru-RU" dirty="0"/>
        </a:p>
      </dgm:t>
    </dgm:pt>
    <dgm:pt modelId="{5A00DB11-E238-4765-BD9A-8ED0C9CAA12C}" type="parTrans" cxnId="{AE104923-2F47-4E6A-BA3C-62EFFF2DF4AD}">
      <dgm:prSet/>
      <dgm:spPr/>
      <dgm:t>
        <a:bodyPr/>
        <a:lstStyle/>
        <a:p>
          <a:endParaRPr lang="ru-RU"/>
        </a:p>
      </dgm:t>
    </dgm:pt>
    <dgm:pt modelId="{2D00DFD8-DE6B-4315-BA08-D25F619904F9}" type="sibTrans" cxnId="{AE104923-2F47-4E6A-BA3C-62EFFF2DF4AD}">
      <dgm:prSet/>
      <dgm:spPr/>
      <dgm:t>
        <a:bodyPr/>
        <a:lstStyle/>
        <a:p>
          <a:endParaRPr lang="ru-RU"/>
        </a:p>
      </dgm:t>
    </dgm:pt>
    <dgm:pt modelId="{E04BC9AF-75BE-4E7D-B1F1-4580E42BF62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анаэробное разложение без выделения метана;</a:t>
          </a:r>
          <a:endParaRPr lang="ru-RU" dirty="0"/>
        </a:p>
      </dgm:t>
    </dgm:pt>
    <dgm:pt modelId="{70653AE1-BD17-47BA-9CA9-69F9D08A90CB}" type="parTrans" cxnId="{B611EF7F-397F-4DFF-8CEC-ACE2E857EB32}">
      <dgm:prSet/>
      <dgm:spPr/>
      <dgm:t>
        <a:bodyPr/>
        <a:lstStyle/>
        <a:p>
          <a:endParaRPr lang="ru-RU"/>
        </a:p>
      </dgm:t>
    </dgm:pt>
    <dgm:pt modelId="{5E90F996-B3D3-4374-9D99-AB2FE7DFC4C4}" type="sibTrans" cxnId="{B611EF7F-397F-4DFF-8CEC-ACE2E857EB32}">
      <dgm:prSet/>
      <dgm:spPr/>
      <dgm:t>
        <a:bodyPr/>
        <a:lstStyle/>
        <a:p>
          <a:endParaRPr lang="ru-RU"/>
        </a:p>
      </dgm:t>
    </dgm:pt>
    <dgm:pt modelId="{5AE2757F-896B-43D0-B7D3-7EA55DD98D3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анаэробное разложение с непостоянным выделением метана;</a:t>
          </a:r>
          <a:endParaRPr lang="ru-RU" dirty="0"/>
        </a:p>
      </dgm:t>
    </dgm:pt>
    <dgm:pt modelId="{CAF1E02B-E752-4BC5-ABAA-A8C10F0F2CE2}" type="parTrans" cxnId="{63ED1A5A-020E-4B7A-93AF-DD613E3C27B8}">
      <dgm:prSet/>
      <dgm:spPr/>
      <dgm:t>
        <a:bodyPr/>
        <a:lstStyle/>
        <a:p>
          <a:endParaRPr lang="ru-RU"/>
        </a:p>
      </dgm:t>
    </dgm:pt>
    <dgm:pt modelId="{D99B4C76-6D43-4FE1-A750-910BC2B3D3DE}" type="sibTrans" cxnId="{63ED1A5A-020E-4B7A-93AF-DD613E3C27B8}">
      <dgm:prSet/>
      <dgm:spPr/>
      <dgm:t>
        <a:bodyPr/>
        <a:lstStyle/>
        <a:p>
          <a:endParaRPr lang="ru-RU"/>
        </a:p>
      </dgm:t>
    </dgm:pt>
    <dgm:pt modelId="{E21C25ED-3A90-4101-A808-17B710DABA06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анаэробное разложение с постоянным выделением метана</a:t>
          </a:r>
          <a:endParaRPr lang="ru-RU" dirty="0"/>
        </a:p>
      </dgm:t>
    </dgm:pt>
    <dgm:pt modelId="{21ADBF05-E80C-41D6-A4D2-039CBEF5ABE9}" type="parTrans" cxnId="{4748DA85-81A9-433B-9FAE-36C77C30EC7F}">
      <dgm:prSet/>
      <dgm:spPr/>
      <dgm:t>
        <a:bodyPr/>
        <a:lstStyle/>
        <a:p>
          <a:endParaRPr lang="ru-RU"/>
        </a:p>
      </dgm:t>
    </dgm:pt>
    <dgm:pt modelId="{3851F35A-0C29-4BB6-9739-AC5EF8B565D4}" type="sibTrans" cxnId="{4748DA85-81A9-433B-9FAE-36C77C30EC7F}">
      <dgm:prSet/>
      <dgm:spPr/>
      <dgm:t>
        <a:bodyPr/>
        <a:lstStyle/>
        <a:p>
          <a:endParaRPr lang="ru-RU"/>
        </a:p>
      </dgm:t>
    </dgm:pt>
    <dgm:pt modelId="{C0D3F824-8058-4678-80C6-36301B7D5A2E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затухание анаэробных процессов.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954B94F-F069-4F95-B45B-845BF8F5DFB9}" type="parTrans" cxnId="{090874AA-22A7-423A-B543-E8D6446D0AA1}">
      <dgm:prSet/>
      <dgm:spPr/>
      <dgm:t>
        <a:bodyPr/>
        <a:lstStyle/>
        <a:p>
          <a:endParaRPr lang="ru-RU"/>
        </a:p>
      </dgm:t>
    </dgm:pt>
    <dgm:pt modelId="{6AA903BE-32BC-48B7-9E9F-9C245B021771}" type="sibTrans" cxnId="{090874AA-22A7-423A-B543-E8D6446D0AA1}">
      <dgm:prSet/>
      <dgm:spPr/>
      <dgm:t>
        <a:bodyPr/>
        <a:lstStyle/>
        <a:p>
          <a:endParaRPr lang="ru-RU"/>
        </a:p>
      </dgm:t>
    </dgm:pt>
    <dgm:pt modelId="{CCB5E2D4-0FD0-4EF7-953E-5A96DFAEE1C3}" type="pres">
      <dgm:prSet presAssocID="{B02A2A2D-1B1E-43CA-A1A0-FCA192273413}" presName="CompostProcess" presStyleCnt="0">
        <dgm:presLayoutVars>
          <dgm:dir/>
          <dgm:resizeHandles val="exact"/>
        </dgm:presLayoutVars>
      </dgm:prSet>
      <dgm:spPr/>
    </dgm:pt>
    <dgm:pt modelId="{7C8551A1-EEE0-4106-A653-58CC8A3E16ED}" type="pres">
      <dgm:prSet presAssocID="{B02A2A2D-1B1E-43CA-A1A0-FCA192273413}" presName="arrow" presStyleLbl="bgShp" presStyleIdx="0" presStyleCnt="1"/>
      <dgm:spPr/>
    </dgm:pt>
    <dgm:pt modelId="{F1AD1C8B-A263-4976-AFED-B25B0E86E84A}" type="pres">
      <dgm:prSet presAssocID="{B02A2A2D-1B1E-43CA-A1A0-FCA192273413}" presName="linearProcess" presStyleCnt="0"/>
      <dgm:spPr/>
    </dgm:pt>
    <dgm:pt modelId="{B6578568-8AFC-4C4B-BAA9-7088F0AC9493}" type="pres">
      <dgm:prSet presAssocID="{CDBD78DD-68B5-42FB-BCEE-77391ECE9AB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22B7-8F9A-4BBB-8FE7-B4BB31261D37}" type="pres">
      <dgm:prSet presAssocID="{2D00DFD8-DE6B-4315-BA08-D25F619904F9}" presName="sibTrans" presStyleCnt="0"/>
      <dgm:spPr/>
    </dgm:pt>
    <dgm:pt modelId="{9366F4ED-0600-4E03-B749-A24B40C6FF10}" type="pres">
      <dgm:prSet presAssocID="{E04BC9AF-75BE-4E7D-B1F1-4580E42BF62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A6BF-49D2-44AA-9534-6814B9DF3D79}" type="pres">
      <dgm:prSet presAssocID="{5E90F996-B3D3-4374-9D99-AB2FE7DFC4C4}" presName="sibTrans" presStyleCnt="0"/>
      <dgm:spPr/>
    </dgm:pt>
    <dgm:pt modelId="{497991A6-60BB-4D71-BC6B-37ECB602EDC9}" type="pres">
      <dgm:prSet presAssocID="{5AE2757F-896B-43D0-B7D3-7EA55DD98D3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D298D-DD93-4C39-B1CA-2A452468EE9E}" type="pres">
      <dgm:prSet presAssocID="{D99B4C76-6D43-4FE1-A750-910BC2B3D3DE}" presName="sibTrans" presStyleCnt="0"/>
      <dgm:spPr/>
    </dgm:pt>
    <dgm:pt modelId="{27E5CB7A-30C7-4167-9F6D-8A43E12169B7}" type="pres">
      <dgm:prSet presAssocID="{E21C25ED-3A90-4101-A808-17B710DABA0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AB0D2-D694-499E-9D3F-851EA7A19765}" type="pres">
      <dgm:prSet presAssocID="{3851F35A-0C29-4BB6-9739-AC5EF8B565D4}" presName="sibTrans" presStyleCnt="0"/>
      <dgm:spPr/>
    </dgm:pt>
    <dgm:pt modelId="{27236AAB-0A49-42D2-A955-B83B49027AD7}" type="pres">
      <dgm:prSet presAssocID="{C0D3F824-8058-4678-80C6-36301B7D5A2E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8DA85-81A9-433B-9FAE-36C77C30EC7F}" srcId="{B02A2A2D-1B1E-43CA-A1A0-FCA192273413}" destId="{E21C25ED-3A90-4101-A808-17B710DABA06}" srcOrd="3" destOrd="0" parTransId="{21ADBF05-E80C-41D6-A4D2-039CBEF5ABE9}" sibTransId="{3851F35A-0C29-4BB6-9739-AC5EF8B565D4}"/>
    <dgm:cxn modelId="{63ED1A5A-020E-4B7A-93AF-DD613E3C27B8}" srcId="{B02A2A2D-1B1E-43CA-A1A0-FCA192273413}" destId="{5AE2757F-896B-43D0-B7D3-7EA55DD98D3A}" srcOrd="2" destOrd="0" parTransId="{CAF1E02B-E752-4BC5-ABAA-A8C10F0F2CE2}" sibTransId="{D99B4C76-6D43-4FE1-A750-910BC2B3D3DE}"/>
    <dgm:cxn modelId="{78F0DC66-A5B8-47D4-A841-A92FC149E6C6}" type="presOf" srcId="{E21C25ED-3A90-4101-A808-17B710DABA06}" destId="{27E5CB7A-30C7-4167-9F6D-8A43E12169B7}" srcOrd="0" destOrd="0" presId="urn:microsoft.com/office/officeart/2005/8/layout/hProcess9"/>
    <dgm:cxn modelId="{B611EF7F-397F-4DFF-8CEC-ACE2E857EB32}" srcId="{B02A2A2D-1B1E-43CA-A1A0-FCA192273413}" destId="{E04BC9AF-75BE-4E7D-B1F1-4580E42BF62A}" srcOrd="1" destOrd="0" parTransId="{70653AE1-BD17-47BA-9CA9-69F9D08A90CB}" sibTransId="{5E90F996-B3D3-4374-9D99-AB2FE7DFC4C4}"/>
    <dgm:cxn modelId="{AE104923-2F47-4E6A-BA3C-62EFFF2DF4AD}" srcId="{B02A2A2D-1B1E-43CA-A1A0-FCA192273413}" destId="{CDBD78DD-68B5-42FB-BCEE-77391ECE9ABD}" srcOrd="0" destOrd="0" parTransId="{5A00DB11-E238-4765-BD9A-8ED0C9CAA12C}" sibTransId="{2D00DFD8-DE6B-4315-BA08-D25F619904F9}"/>
    <dgm:cxn modelId="{B2216BA8-B300-40CA-BC18-826D2F0B8644}" type="presOf" srcId="{B02A2A2D-1B1E-43CA-A1A0-FCA192273413}" destId="{CCB5E2D4-0FD0-4EF7-953E-5A96DFAEE1C3}" srcOrd="0" destOrd="0" presId="urn:microsoft.com/office/officeart/2005/8/layout/hProcess9"/>
    <dgm:cxn modelId="{3B90C90C-470D-4E18-A689-C096D0100733}" type="presOf" srcId="{CDBD78DD-68B5-42FB-BCEE-77391ECE9ABD}" destId="{B6578568-8AFC-4C4B-BAA9-7088F0AC9493}" srcOrd="0" destOrd="0" presId="urn:microsoft.com/office/officeart/2005/8/layout/hProcess9"/>
    <dgm:cxn modelId="{7B33BDF5-4192-45FC-AA21-11BFDC8394F1}" type="presOf" srcId="{E04BC9AF-75BE-4E7D-B1F1-4580E42BF62A}" destId="{9366F4ED-0600-4E03-B749-A24B40C6FF10}" srcOrd="0" destOrd="0" presId="urn:microsoft.com/office/officeart/2005/8/layout/hProcess9"/>
    <dgm:cxn modelId="{865A02B5-8920-4CEC-B690-5829E9FADDE4}" type="presOf" srcId="{5AE2757F-896B-43D0-B7D3-7EA55DD98D3A}" destId="{497991A6-60BB-4D71-BC6B-37ECB602EDC9}" srcOrd="0" destOrd="0" presId="urn:microsoft.com/office/officeart/2005/8/layout/hProcess9"/>
    <dgm:cxn modelId="{3FDCE217-9384-488E-8932-89E060FB12A8}" type="presOf" srcId="{C0D3F824-8058-4678-80C6-36301B7D5A2E}" destId="{27236AAB-0A49-42D2-A955-B83B49027AD7}" srcOrd="0" destOrd="0" presId="urn:microsoft.com/office/officeart/2005/8/layout/hProcess9"/>
    <dgm:cxn modelId="{090874AA-22A7-423A-B543-E8D6446D0AA1}" srcId="{B02A2A2D-1B1E-43CA-A1A0-FCA192273413}" destId="{C0D3F824-8058-4678-80C6-36301B7D5A2E}" srcOrd="4" destOrd="0" parTransId="{B954B94F-F069-4F95-B45B-845BF8F5DFB9}" sibTransId="{6AA903BE-32BC-48B7-9E9F-9C245B021771}"/>
    <dgm:cxn modelId="{0AC2FAA7-8D75-4112-85A4-9D6DCEAA3CA0}" type="presParOf" srcId="{CCB5E2D4-0FD0-4EF7-953E-5A96DFAEE1C3}" destId="{7C8551A1-EEE0-4106-A653-58CC8A3E16ED}" srcOrd="0" destOrd="0" presId="urn:microsoft.com/office/officeart/2005/8/layout/hProcess9"/>
    <dgm:cxn modelId="{59F60D5B-8290-4AFA-9258-C5212E4BDA35}" type="presParOf" srcId="{CCB5E2D4-0FD0-4EF7-953E-5A96DFAEE1C3}" destId="{F1AD1C8B-A263-4976-AFED-B25B0E86E84A}" srcOrd="1" destOrd="0" presId="urn:microsoft.com/office/officeart/2005/8/layout/hProcess9"/>
    <dgm:cxn modelId="{9FF70C33-B7FD-4082-A4A4-B45E11EE09C7}" type="presParOf" srcId="{F1AD1C8B-A263-4976-AFED-B25B0E86E84A}" destId="{B6578568-8AFC-4C4B-BAA9-7088F0AC9493}" srcOrd="0" destOrd="0" presId="urn:microsoft.com/office/officeart/2005/8/layout/hProcess9"/>
    <dgm:cxn modelId="{423B95AD-4632-45AB-9C11-6818E1582EEA}" type="presParOf" srcId="{F1AD1C8B-A263-4976-AFED-B25B0E86E84A}" destId="{714F22B7-8F9A-4BBB-8FE7-B4BB31261D37}" srcOrd="1" destOrd="0" presId="urn:microsoft.com/office/officeart/2005/8/layout/hProcess9"/>
    <dgm:cxn modelId="{F0BE5D6C-06C7-4E88-8933-E7A5DB32B351}" type="presParOf" srcId="{F1AD1C8B-A263-4976-AFED-B25B0E86E84A}" destId="{9366F4ED-0600-4E03-B749-A24B40C6FF10}" srcOrd="2" destOrd="0" presId="urn:microsoft.com/office/officeart/2005/8/layout/hProcess9"/>
    <dgm:cxn modelId="{971C96BB-8484-453C-9258-53D4F6ED7337}" type="presParOf" srcId="{F1AD1C8B-A263-4976-AFED-B25B0E86E84A}" destId="{FA13A6BF-49D2-44AA-9534-6814B9DF3D79}" srcOrd="3" destOrd="0" presId="urn:microsoft.com/office/officeart/2005/8/layout/hProcess9"/>
    <dgm:cxn modelId="{0F3DB612-B045-4FEE-9B59-337DDFBEB1A1}" type="presParOf" srcId="{F1AD1C8B-A263-4976-AFED-B25B0E86E84A}" destId="{497991A6-60BB-4D71-BC6B-37ECB602EDC9}" srcOrd="4" destOrd="0" presId="urn:microsoft.com/office/officeart/2005/8/layout/hProcess9"/>
    <dgm:cxn modelId="{F107EAC0-01BA-45C9-B2DF-8B8428A63D8B}" type="presParOf" srcId="{F1AD1C8B-A263-4976-AFED-B25B0E86E84A}" destId="{CE7D298D-DD93-4C39-B1CA-2A452468EE9E}" srcOrd="5" destOrd="0" presId="urn:microsoft.com/office/officeart/2005/8/layout/hProcess9"/>
    <dgm:cxn modelId="{52D387FF-EC36-40DD-83C8-00C4D52CA37C}" type="presParOf" srcId="{F1AD1C8B-A263-4976-AFED-B25B0E86E84A}" destId="{27E5CB7A-30C7-4167-9F6D-8A43E12169B7}" srcOrd="6" destOrd="0" presId="urn:microsoft.com/office/officeart/2005/8/layout/hProcess9"/>
    <dgm:cxn modelId="{64AA4E28-29FF-47C9-B509-954D00ABE672}" type="presParOf" srcId="{F1AD1C8B-A263-4976-AFED-B25B0E86E84A}" destId="{31AAB0D2-D694-499E-9D3F-851EA7A19765}" srcOrd="7" destOrd="0" presId="urn:microsoft.com/office/officeart/2005/8/layout/hProcess9"/>
    <dgm:cxn modelId="{0DA3B826-444D-4F5A-837B-64A20C83AC82}" type="presParOf" srcId="{F1AD1C8B-A263-4976-AFED-B25B0E86E84A}" destId="{27236AAB-0A49-42D2-A955-B83B49027AD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34DA-D572-4B1C-B108-76DE0028A45D}">
      <dsp:nvSpPr>
        <dsp:cNvPr id="0" name=""/>
        <dsp:cNvSpPr/>
      </dsp:nvSpPr>
      <dsp:spPr>
        <a:xfrm>
          <a:off x="400" y="120430"/>
          <a:ext cx="1456878" cy="72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плюсы</a:t>
          </a:r>
          <a:endParaRPr lang="ru-RU" sz="3100" kern="1200" dirty="0"/>
        </a:p>
      </dsp:txBody>
      <dsp:txXfrm>
        <a:off x="21735" y="141765"/>
        <a:ext cx="1414208" cy="685769"/>
      </dsp:txXfrm>
    </dsp:sp>
    <dsp:sp modelId="{9423C933-A4DF-4ED4-B125-4C8A9BCF87CA}">
      <dsp:nvSpPr>
        <dsp:cNvPr id="0" name=""/>
        <dsp:cNvSpPr/>
      </dsp:nvSpPr>
      <dsp:spPr>
        <a:xfrm>
          <a:off x="146088" y="848869"/>
          <a:ext cx="145687" cy="54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329"/>
              </a:lnTo>
              <a:lnTo>
                <a:pt x="145687" y="546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A617C-F74F-4CA4-9C22-34FDB5AFDFCF}">
      <dsp:nvSpPr>
        <dsp:cNvPr id="0" name=""/>
        <dsp:cNvSpPr/>
      </dsp:nvSpPr>
      <dsp:spPr>
        <a:xfrm>
          <a:off x="291776" y="1030979"/>
          <a:ext cx="1165503" cy="728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Низкие удельные капиталловложения</a:t>
          </a:r>
          <a:endParaRPr lang="ru-RU" sz="900" kern="1200" dirty="0"/>
        </a:p>
      </dsp:txBody>
      <dsp:txXfrm>
        <a:off x="313111" y="1052314"/>
        <a:ext cx="1122833" cy="685769"/>
      </dsp:txXfrm>
    </dsp:sp>
    <dsp:sp modelId="{779041C7-FA6B-4D50-A613-CE8E4FE72BD5}">
      <dsp:nvSpPr>
        <dsp:cNvPr id="0" name=""/>
        <dsp:cNvSpPr/>
      </dsp:nvSpPr>
      <dsp:spPr>
        <a:xfrm>
          <a:off x="146088" y="848869"/>
          <a:ext cx="145687" cy="145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878"/>
              </a:lnTo>
              <a:lnTo>
                <a:pt x="145687" y="145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9A0DB-9CC7-4820-A713-01F4A0AA6665}">
      <dsp:nvSpPr>
        <dsp:cNvPr id="0" name=""/>
        <dsp:cNvSpPr/>
      </dsp:nvSpPr>
      <dsp:spPr>
        <a:xfrm>
          <a:off x="291776" y="1941528"/>
          <a:ext cx="1165503" cy="728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Полная автоматизация процесса</a:t>
          </a:r>
          <a:endParaRPr lang="ru-RU" sz="900" kern="1200" dirty="0"/>
        </a:p>
      </dsp:txBody>
      <dsp:txXfrm>
        <a:off x="313111" y="1962863"/>
        <a:ext cx="1122833" cy="685769"/>
      </dsp:txXfrm>
    </dsp:sp>
    <dsp:sp modelId="{BFBC544B-C08B-4C1B-9434-4163B4969981}">
      <dsp:nvSpPr>
        <dsp:cNvPr id="0" name=""/>
        <dsp:cNvSpPr/>
      </dsp:nvSpPr>
      <dsp:spPr>
        <a:xfrm>
          <a:off x="146088" y="848869"/>
          <a:ext cx="145687" cy="236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28"/>
              </a:lnTo>
              <a:lnTo>
                <a:pt x="145687" y="23674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E301D-0BC7-4836-B6B4-799CA84B9408}">
      <dsp:nvSpPr>
        <dsp:cNvPr id="0" name=""/>
        <dsp:cNvSpPr/>
      </dsp:nvSpPr>
      <dsp:spPr>
        <a:xfrm>
          <a:off x="291776" y="2852078"/>
          <a:ext cx="1165503" cy="728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Совместная утилизациия нескольких видов отходов</a:t>
          </a:r>
          <a:endParaRPr lang="ru-RU" sz="900" kern="1200" dirty="0"/>
        </a:p>
      </dsp:txBody>
      <dsp:txXfrm>
        <a:off x="313111" y="2873413"/>
        <a:ext cx="1122833" cy="685769"/>
      </dsp:txXfrm>
    </dsp:sp>
    <dsp:sp modelId="{FC39A985-D7E1-44DD-8BAC-10335FC5AA8B}">
      <dsp:nvSpPr>
        <dsp:cNvPr id="0" name=""/>
        <dsp:cNvSpPr/>
      </dsp:nvSpPr>
      <dsp:spPr>
        <a:xfrm>
          <a:off x="1821498" y="120430"/>
          <a:ext cx="1456878" cy="72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минусы</a:t>
          </a:r>
          <a:endParaRPr lang="ru-RU" sz="3100" kern="1200" dirty="0"/>
        </a:p>
      </dsp:txBody>
      <dsp:txXfrm>
        <a:off x="1842833" y="141765"/>
        <a:ext cx="1414208" cy="685769"/>
      </dsp:txXfrm>
    </dsp:sp>
    <dsp:sp modelId="{F7225422-C0E1-46AD-B255-D6E73544DB49}">
      <dsp:nvSpPr>
        <dsp:cNvPr id="0" name=""/>
        <dsp:cNvSpPr/>
      </dsp:nvSpPr>
      <dsp:spPr>
        <a:xfrm>
          <a:off x="1967186" y="848869"/>
          <a:ext cx="145687" cy="54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329"/>
              </a:lnTo>
              <a:lnTo>
                <a:pt x="145687" y="546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9C45C-AD94-4EB3-9B9C-C441FACA91D1}">
      <dsp:nvSpPr>
        <dsp:cNvPr id="0" name=""/>
        <dsp:cNvSpPr/>
      </dsp:nvSpPr>
      <dsp:spPr>
        <a:xfrm>
          <a:off x="2112874" y="1030979"/>
          <a:ext cx="1165503" cy="728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Повышенные требования к безопасности объекта</a:t>
          </a:r>
          <a:endParaRPr lang="ru-RU" sz="900" kern="1200" dirty="0"/>
        </a:p>
      </dsp:txBody>
      <dsp:txXfrm>
        <a:off x="2134209" y="1052314"/>
        <a:ext cx="1122833" cy="685769"/>
      </dsp:txXfrm>
    </dsp:sp>
    <dsp:sp modelId="{F8176B00-8EC1-4DA9-A03B-13C20D021558}">
      <dsp:nvSpPr>
        <dsp:cNvPr id="0" name=""/>
        <dsp:cNvSpPr/>
      </dsp:nvSpPr>
      <dsp:spPr>
        <a:xfrm>
          <a:off x="1967186" y="848869"/>
          <a:ext cx="145687" cy="1456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878"/>
              </a:lnTo>
              <a:lnTo>
                <a:pt x="145687" y="14568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2F30-CD61-45A6-93A9-3CCF0DEE1E2F}">
      <dsp:nvSpPr>
        <dsp:cNvPr id="0" name=""/>
        <dsp:cNvSpPr/>
      </dsp:nvSpPr>
      <dsp:spPr>
        <a:xfrm>
          <a:off x="2112874" y="1941528"/>
          <a:ext cx="1165503" cy="7284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Эксплуатация силами УК</a:t>
          </a:r>
          <a:endParaRPr lang="ru-RU" sz="900" kern="1200" dirty="0"/>
        </a:p>
      </dsp:txBody>
      <dsp:txXfrm>
        <a:off x="2134209" y="1962863"/>
        <a:ext cx="1122833" cy="68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551A1-EEE0-4106-A653-58CC8A3E16ED}">
      <dsp:nvSpPr>
        <dsp:cNvPr id="0" name=""/>
        <dsp:cNvSpPr/>
      </dsp:nvSpPr>
      <dsp:spPr>
        <a:xfrm>
          <a:off x="416868" y="0"/>
          <a:ext cx="4724507" cy="32373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78568-8AFC-4C4B-BAA9-7088F0AC9493}">
      <dsp:nvSpPr>
        <dsp:cNvPr id="0" name=""/>
        <dsp:cNvSpPr/>
      </dsp:nvSpPr>
      <dsp:spPr>
        <a:xfrm>
          <a:off x="2442" y="971217"/>
          <a:ext cx="1067953" cy="129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аэробное разложение</a:t>
          </a:r>
          <a:endParaRPr lang="ru-RU" sz="1100" kern="1200" dirty="0"/>
        </a:p>
      </dsp:txBody>
      <dsp:txXfrm>
        <a:off x="54575" y="1023350"/>
        <a:ext cx="963687" cy="1190690"/>
      </dsp:txXfrm>
    </dsp:sp>
    <dsp:sp modelId="{9366F4ED-0600-4E03-B749-A24B40C6FF10}">
      <dsp:nvSpPr>
        <dsp:cNvPr id="0" name=""/>
        <dsp:cNvSpPr/>
      </dsp:nvSpPr>
      <dsp:spPr>
        <a:xfrm>
          <a:off x="1123793" y="971217"/>
          <a:ext cx="1067953" cy="129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анаэробное разложение без выделения метана;</a:t>
          </a:r>
          <a:endParaRPr lang="ru-RU" sz="1100" kern="1200" dirty="0"/>
        </a:p>
      </dsp:txBody>
      <dsp:txXfrm>
        <a:off x="1175926" y="1023350"/>
        <a:ext cx="963687" cy="1190690"/>
      </dsp:txXfrm>
    </dsp:sp>
    <dsp:sp modelId="{497991A6-60BB-4D71-BC6B-37ECB602EDC9}">
      <dsp:nvSpPr>
        <dsp:cNvPr id="0" name=""/>
        <dsp:cNvSpPr/>
      </dsp:nvSpPr>
      <dsp:spPr>
        <a:xfrm>
          <a:off x="2245145" y="971217"/>
          <a:ext cx="1067953" cy="129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анаэробное разложение с непостоянным выделением метана;</a:t>
          </a:r>
          <a:endParaRPr lang="ru-RU" sz="1100" kern="1200" dirty="0"/>
        </a:p>
      </dsp:txBody>
      <dsp:txXfrm>
        <a:off x="2297278" y="1023350"/>
        <a:ext cx="963687" cy="1190690"/>
      </dsp:txXfrm>
    </dsp:sp>
    <dsp:sp modelId="{27E5CB7A-30C7-4167-9F6D-8A43E12169B7}">
      <dsp:nvSpPr>
        <dsp:cNvPr id="0" name=""/>
        <dsp:cNvSpPr/>
      </dsp:nvSpPr>
      <dsp:spPr>
        <a:xfrm>
          <a:off x="3366496" y="971217"/>
          <a:ext cx="1067953" cy="129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анаэробное разложение с постоянным выделением метана</a:t>
          </a:r>
          <a:endParaRPr lang="ru-RU" sz="1100" kern="1200" dirty="0"/>
        </a:p>
      </dsp:txBody>
      <dsp:txXfrm>
        <a:off x="3418629" y="1023350"/>
        <a:ext cx="963687" cy="1190690"/>
      </dsp:txXfrm>
    </dsp:sp>
    <dsp:sp modelId="{27236AAB-0A49-42D2-A955-B83B49027AD7}">
      <dsp:nvSpPr>
        <dsp:cNvPr id="0" name=""/>
        <dsp:cNvSpPr/>
      </dsp:nvSpPr>
      <dsp:spPr>
        <a:xfrm>
          <a:off x="4487847" y="971217"/>
          <a:ext cx="1067953" cy="12949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Times New Roman" pitchFamily="18" charset="0"/>
              <a:cs typeface="Times New Roman" pitchFamily="18" charset="0"/>
            </a:rPr>
            <a:t>затухание анаэробных процессов.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9980" y="1023350"/>
        <a:ext cx="963687" cy="119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0.80478</cdr:y>
    </cdr:from>
    <cdr:to>
      <cdr:x>0.49014</cdr:x>
      <cdr:y>0.96712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-137160" y="1373232"/>
          <a:ext cx="14758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/>
            <a:t>Состав отходов, %</a:t>
          </a:r>
          <a:endParaRPr lang="ru-RU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foninkv@tyuiu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Разработка </a:t>
            </a:r>
            <a:r>
              <a:rPr lang="ru-RU" sz="3200" dirty="0" smtClean="0">
                <a:solidFill>
                  <a:schemeClr val="bg1"/>
                </a:solidFill>
              </a:rPr>
              <a:t>сооружений </a:t>
            </a:r>
            <a:r>
              <a:rPr lang="ru-RU" sz="3200" dirty="0" err="1" smtClean="0">
                <a:solidFill>
                  <a:schemeClr val="bg1"/>
                </a:solidFill>
              </a:rPr>
              <a:t>метаногенеза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У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тилизация ТКО </a:t>
            </a:r>
            <a:endParaRPr lang="ru-RU" sz="2800" dirty="0" smtClean="0">
              <a:solidFill>
                <a:schemeClr val="bg1"/>
              </a:solidFill>
              <a:latin typeface="Arial Narrow" panose="020B0606020202030204" pitchFamily="34" charset="0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78595" y="4012409"/>
            <a:ext cx="4829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К.т.н., доцент, зав. кафедрой ТГВ, </a:t>
            </a:r>
            <a:r>
              <a:rPr lang="ru-RU" dirty="0" err="1">
                <a:solidFill>
                  <a:schemeClr val="bg1"/>
                </a:solidFill>
              </a:rPr>
              <a:t>Афонин</a:t>
            </a:r>
            <a:r>
              <a:rPr lang="ru-RU" dirty="0">
                <a:solidFill>
                  <a:schemeClr val="bg1"/>
                </a:solidFill>
              </a:rPr>
              <a:t> К.В.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10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27800"/>
              </p:ext>
            </p:extLst>
          </p:nvPr>
        </p:nvGraphicFramePr>
        <p:xfrm>
          <a:off x="88291" y="1039873"/>
          <a:ext cx="8841659" cy="3706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541190"/>
                <a:gridCol w="1003270"/>
                <a:gridCol w="1120289"/>
                <a:gridCol w="1240027"/>
                <a:gridCol w="1915829"/>
                <a:gridCol w="1619202"/>
              </a:tblGrid>
              <a:tr h="50146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Наименование этапа работ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Начало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(дд.мм.гг)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Окончание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(дд.мм.гг)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Вид документа и результат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00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Сумма затрат, руб.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47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Проектирование реактора метаногенеза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Январь 2019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Март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ПКД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Количество публикаций,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индексируемых в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информационно-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аналитической системе </a:t>
                      </a: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WoS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795350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71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Конструирование и сборка реактора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Апрель 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Июнь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Акт сборки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Число публикаций организации, индексируемых в информационно-аналитической системе научного цитирования Scopus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2781350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Запуск реактора в тестовом режиме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Июль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Сентябрь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Протокол испытаний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Количество публикаций,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индексируемых в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информационно-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аналитической системе </a:t>
                      </a:r>
                      <a:r>
                        <a:rPr lang="en-US" sz="100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WoS 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120350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5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Сбор и анализ полученного метана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Октябрь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Декабрь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2019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Отчет по НИОКР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Количество публикаций,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индексируемых в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информационно-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аналитической системе </a:t>
                      </a:r>
                      <a:r>
                        <a:rPr lang="en-US" sz="1000" dirty="0" err="1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WoS</a:t>
                      </a:r>
                      <a:r>
                        <a:rPr lang="en-US" sz="100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120350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9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 по проекту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3817400</a:t>
                      </a:r>
                      <a:endParaRPr lang="ru-RU" sz="7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solidFill>
                  <a:srgbClr val="8064A2">
                    <a:lumMod val="75000"/>
                  </a:srgbClr>
                </a:solidFill>
                <a:latin typeface="Arial Narrow" panose="020B0606020202030204" pitchFamily="34" charset="0"/>
              </a:rPr>
              <a:pPr/>
              <a:t>11</a:t>
            </a:fld>
            <a:endParaRPr lang="en-US" dirty="0">
              <a:solidFill>
                <a:srgbClr val="8064A2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1600" y="195486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94722"/>
              </p:ext>
            </p:extLst>
          </p:nvPr>
        </p:nvGraphicFramePr>
        <p:xfrm>
          <a:off x="274317" y="843559"/>
          <a:ext cx="8595362" cy="137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047"/>
                <a:gridCol w="2019392"/>
                <a:gridCol w="1264505"/>
                <a:gridCol w="1834758"/>
                <a:gridCol w="2993660"/>
              </a:tblGrid>
              <a:tr h="489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Ф.И.О. (полностью)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Ученая степень и звание (при наличии)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dirty="0">
                          <a:effectLst/>
                        </a:rPr>
                        <a:t>Должность и место работы или учебы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>
                          <a:effectLst/>
                        </a:rPr>
                        <a:t>Опыт и компетенции по тематике проекта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</a:tr>
              <a:tr h="29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Афонин Константин Викторович (Руководитель)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effectLst/>
                        </a:rPr>
                        <a:t>к.т.н., доцент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зав. кафедрой ТГВ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</a:tr>
              <a:tr h="593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Жилина Татьяна Семеновна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 smtClean="0">
                          <a:effectLst/>
                        </a:rPr>
                        <a:t>к.т.н., доцент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>
                          <a:effectLst/>
                        </a:rPr>
                        <a:t>Доцент кафедры ТГВ, начальник Департамента образовательной деятельности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348" marR="580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к.т.н., доцент, зав. кафедрой ТГВ, </a:t>
            </a:r>
            <a:r>
              <a:rPr lang="ru-RU" b="1" dirty="0" err="1">
                <a:solidFill>
                  <a:schemeClr val="bg1"/>
                </a:solidFill>
              </a:rPr>
              <a:t>Афонин</a:t>
            </a:r>
            <a:r>
              <a:rPr lang="ru-RU" b="1" dirty="0">
                <a:solidFill>
                  <a:schemeClr val="bg1"/>
                </a:solidFill>
              </a:rPr>
              <a:t> К.В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Телефон: </a:t>
            </a:r>
            <a:r>
              <a:rPr lang="ru-RU" dirty="0" smtClean="0">
                <a:solidFill>
                  <a:schemeClr val="bg1"/>
                </a:solidFill>
              </a:rPr>
              <a:t>+ 7 </a:t>
            </a:r>
            <a:r>
              <a:rPr lang="ru-RU" dirty="0">
                <a:solidFill>
                  <a:schemeClr val="bg1"/>
                </a:solidFill>
              </a:rPr>
              <a:t>922 265 95 75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ru-RU" u="sng" dirty="0">
                <a:solidFill>
                  <a:schemeClr val="bg1"/>
                </a:solidFill>
                <a:hlinkClick r:id="rId4"/>
              </a:rPr>
              <a:t>afoninkv@tyuiu.ru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2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anose="020B0606020202030204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 проекта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rgbClr val="0070C0"/>
                </a:solidFill>
              </a:rPr>
              <a:t>Разработка </a:t>
            </a:r>
            <a:r>
              <a:rPr lang="ru-RU" dirty="0">
                <a:solidFill>
                  <a:srgbClr val="0070C0"/>
                </a:solidFill>
              </a:rPr>
              <a:t>автономной системы утилизации отходов многоквартирных </a:t>
            </a:r>
            <a:r>
              <a:rPr lang="ru-RU" dirty="0" smtClean="0">
                <a:solidFill>
                  <a:srgbClr val="0070C0"/>
                </a:solidFill>
              </a:rPr>
              <a:t>домов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проекта: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проектирование автономной системы переработки отходов с целью получения конечных утилизируемых по месту образования продуктов (метана, углекислого газа, гумуса)</a:t>
            </a:r>
          </a:p>
          <a:p>
            <a:pPr marL="0" indent="0" algn="just" defTabSz="1841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Общая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продолжительность выполнения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НИОКР: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год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3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</a:t>
            </a:r>
            <a:b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23833"/>
              </p:ext>
            </p:extLst>
          </p:nvPr>
        </p:nvGraphicFramePr>
        <p:xfrm>
          <a:off x="275771" y="843559"/>
          <a:ext cx="5675085" cy="3969376"/>
        </p:xfrm>
        <a:graphic>
          <a:graphicData uri="http://schemas.openxmlformats.org/drawingml/2006/table">
            <a:tbl>
              <a:tblPr/>
              <a:tblGrid>
                <a:gridCol w="5675085"/>
              </a:tblGrid>
              <a:tr h="377161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Твердые бытовые отходы имеют огромное ресурсное значение. По данным администраций муниципальных районов и городских округов, сортировка с целью извлечения вторичных материальных ресурсов из твердых коммунальных отходов не осуществляется. По различным оценкам они содержат в себе от 70% до 80% вторичного сырья (бумага, древесина, пластик, металл и т.д.).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Увеличению ресурсного потенциала отходов может способствовать раздельное накопление отходов, централизованная и локальная сортировка, использование современных методов транспортирования и утилизации твердых коммунальных отходов.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  к рациональной политике управления отходами приведет к улучшению экологической ситуации в Тюменской области, а также будет способствовать созданию принципиально новой отрасли «зеленой» экономики.</a:t>
                      </a:r>
                    </a:p>
                    <a:p>
                      <a:endParaRPr lang="ru-RU" sz="1600" dirty="0">
                        <a:effectLst/>
                      </a:endParaRPr>
                    </a:p>
                  </a:txBody>
                  <a:tcPr marL="33968" marR="33968" marT="33968" marB="339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72390" y="4225872"/>
            <a:ext cx="2986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Г. Тюмень, ул. Комбинатская,36</a:t>
            </a:r>
          </a:p>
          <a:p>
            <a:pPr algn="ctr"/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25 сентября 2018 г.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559" y="843559"/>
            <a:ext cx="2520327" cy="33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4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599" y="1188148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Задачи: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818816"/>
            <a:ext cx="8668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1938">
              <a:spcBef>
                <a:spcPts val="0"/>
              </a:spcBef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Проект системы совместной утилизации ТКО и осадков бытовых сточных вод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1" y="1534441"/>
            <a:ext cx="8668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системы сортировки отходов по месту образования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Расчет системы транспортирования отходов внутри здания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Разработка оборудования для обезвоживания и измельчения смеси отходов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Расчет и  проектирование реактора метанового брожения 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Тестирование реактора в лабораторных условиях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Изучение продуктов метанового брожения</a:t>
            </a:r>
          </a:p>
          <a:p>
            <a:pPr marL="342900" indent="-342900" algn="just" defTabSz="261938"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Оценка полученных результатов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Объект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9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40138100"/>
              </p:ext>
            </p:extLst>
          </p:nvPr>
        </p:nvGraphicFramePr>
        <p:xfrm>
          <a:off x="3052226" y="748748"/>
          <a:ext cx="4032026" cy="20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/>
          <p:nvPr/>
        </p:nvPicPr>
        <p:blipFill rotWithShape="1">
          <a:blip r:embed="rId3" cstate="print"/>
          <a:srcRect l="33211" t="20064" r="18567" b="14453"/>
          <a:stretch/>
        </p:blipFill>
        <p:spPr bwMode="auto">
          <a:xfrm>
            <a:off x="251520" y="686842"/>
            <a:ext cx="2722880" cy="2078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6796" y="277397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Территория  Велижанского полигона </a:t>
            </a:r>
            <a:r>
              <a:rPr lang="ru-RU" sz="1200" dirty="0" smtClean="0"/>
              <a:t>ТКО </a:t>
            </a:r>
            <a:r>
              <a:rPr lang="ru-RU" sz="1200" dirty="0"/>
              <a:t>по данным </a:t>
            </a:r>
            <a:r>
              <a:rPr lang="en-US" sz="1200" dirty="0" err="1" smtClean="0"/>
              <a:t>GoogleEarthPro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154678" y="2647648"/>
            <a:ext cx="399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Территории занятые объектами размещения отходов на юге Тюменской области,  га</a:t>
            </a:r>
            <a:endParaRPr lang="ru-RU" sz="12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0780759"/>
              </p:ext>
            </p:extLst>
          </p:nvPr>
        </p:nvGraphicFramePr>
        <p:xfrm>
          <a:off x="2911387" y="3004810"/>
          <a:ext cx="2674611" cy="135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089124" y="4181397"/>
            <a:ext cx="2575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Содержание утилизируемых компонентов в </a:t>
            </a:r>
            <a:r>
              <a:rPr lang="ru-RU" sz="1200" dirty="0" smtClean="0"/>
              <a:t>ТКО, </a:t>
            </a:r>
            <a:r>
              <a:rPr lang="ru-RU" sz="1200" dirty="0"/>
              <a:t>в %</a:t>
            </a: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875530"/>
              </p:ext>
            </p:extLst>
          </p:nvPr>
        </p:nvGraphicFramePr>
        <p:xfrm>
          <a:off x="5590903" y="3057423"/>
          <a:ext cx="3285308" cy="198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277494"/>
              </p:ext>
            </p:extLst>
          </p:nvPr>
        </p:nvGraphicFramePr>
        <p:xfrm>
          <a:off x="137160" y="3348990"/>
          <a:ext cx="3010990" cy="170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027817" y="686842"/>
            <a:ext cx="20247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Плановое увеличение </a:t>
            </a:r>
            <a:r>
              <a:rPr lang="ru-RU" sz="1000" dirty="0"/>
              <a:t>количества образующихся отходов в Тюменской области ожидается в размере не более 10% ежегодно, но на практике </a:t>
            </a:r>
            <a:r>
              <a:rPr lang="ru-RU" sz="1000" b="1" dirty="0"/>
              <a:t>составляет 18-20% ежегодно</a:t>
            </a:r>
            <a:r>
              <a:rPr lang="ru-RU" sz="1000" dirty="0"/>
              <a:t>.</a:t>
            </a:r>
          </a:p>
          <a:p>
            <a:r>
              <a:rPr lang="ru-RU" sz="1000" b="1" dirty="0"/>
              <a:t>Общая площадь </a:t>
            </a:r>
            <a:r>
              <a:rPr lang="ru-RU" sz="1000" dirty="0"/>
              <a:t>земель, занятых полигонами и свалками в регионе составляет около </a:t>
            </a:r>
            <a:r>
              <a:rPr lang="ru-RU" sz="1000" b="1" dirty="0"/>
              <a:t>3880 гектаров.</a:t>
            </a:r>
          </a:p>
          <a:p>
            <a:r>
              <a:rPr lang="ru-RU" sz="1000" dirty="0"/>
              <a:t>Полигоны твердых коммунальных отходов представляют собой интенсивный </a:t>
            </a:r>
            <a:r>
              <a:rPr lang="ru-RU" sz="1000" b="1" dirty="0"/>
              <a:t>источник загрязнения окружающей среды </a:t>
            </a:r>
          </a:p>
        </p:txBody>
      </p:sp>
    </p:spTree>
    <p:extLst>
      <p:ext uri="{BB962C8B-B14F-4D97-AF65-F5344CB8AC3E}">
        <p14:creationId xmlns:p14="http://schemas.microsoft.com/office/powerpoint/2010/main" val="7838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Степень новизны НИОКР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2447" y="73085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М</a:t>
            </a:r>
            <a:r>
              <a:rPr lang="ru-RU" sz="1600" dirty="0" smtClean="0"/>
              <a:t>етаногенез в </a:t>
            </a:r>
            <a:r>
              <a:rPr lang="ru-RU" sz="1600" dirty="0"/>
              <a:t>подземных реакторах с послойной загрузкой непосредственно по месту образования отходов.</a:t>
            </a:r>
          </a:p>
        </p:txBody>
      </p:sp>
      <p:pic>
        <p:nvPicPr>
          <p:cNvPr id="7" name="Рисунок 6" descr="Схема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9951" y="1237350"/>
            <a:ext cx="4897755" cy="3182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610" y="4419473"/>
            <a:ext cx="5018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Концепция совместной утилизации коммунальных отходов многоквартирных домов.</a:t>
            </a:r>
            <a:endParaRPr lang="ru-RU" sz="16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7724831"/>
              </p:ext>
            </p:extLst>
          </p:nvPr>
        </p:nvGraphicFramePr>
        <p:xfrm>
          <a:off x="5649686" y="1123405"/>
          <a:ext cx="3278778" cy="370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5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Предмет 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327096"/>
              </p:ext>
            </p:extLst>
          </p:nvPr>
        </p:nvGraphicFramePr>
        <p:xfrm>
          <a:off x="119063" y="744583"/>
          <a:ext cx="3277280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759" y="4193177"/>
            <a:ext cx="144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 биогаза, %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89565" y="744583"/>
            <a:ext cx="4219303" cy="398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Направление утилизации ТКО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49691158"/>
              </p:ext>
            </p:extLst>
          </p:nvPr>
        </p:nvGraphicFramePr>
        <p:xfrm>
          <a:off x="3350624" y="1112540"/>
          <a:ext cx="5558244" cy="323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02874" y="4454434"/>
            <a:ext cx="5741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Генерация метана путем анаэробного сбраживания ТКО </a:t>
            </a:r>
            <a:endParaRPr lang="ru-RU" sz="16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9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8086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Методы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реализации биогаза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Объек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6371"/>
              </p:ext>
            </p:extLst>
          </p:nvPr>
        </p:nvGraphicFramePr>
        <p:xfrm>
          <a:off x="102386" y="617538"/>
          <a:ext cx="4038600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270" y="3987717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 – в централизованных условиях</a:t>
            </a:r>
          </a:p>
          <a:p>
            <a:r>
              <a:rPr lang="ru-RU" sz="1600" dirty="0" smtClean="0"/>
              <a:t>Б – в децентрализованных условиях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6595" y="4580430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Удельный выход метана – </a:t>
            </a:r>
            <a:r>
              <a:rPr lang="ru-RU" sz="1400" dirty="0"/>
              <a:t>1,5</a:t>
            </a:r>
            <a:r>
              <a:rPr lang="ru-RU" sz="1400" dirty="0" smtClean="0"/>
              <a:t> м3/ на 1 жителя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4003" y="691533"/>
            <a:ext cx="4248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Утилизация в крышных котельных жилых многоквартирных домов</a:t>
            </a:r>
          </a:p>
          <a:p>
            <a:r>
              <a:rPr lang="ru-RU" sz="1400" dirty="0" smtClean="0"/>
              <a:t>Полученного объема метана достаточно для компенсации тепловых затрат на получение горячей воды в типовом 20 этажном здании</a:t>
            </a:r>
            <a:endParaRPr lang="ru-RU" sz="1400" dirty="0"/>
          </a:p>
        </p:txBody>
      </p:sp>
      <p:pic>
        <p:nvPicPr>
          <p:cNvPr id="11" name="Объект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6" y="1836218"/>
            <a:ext cx="2659740" cy="2840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00849" y="1836218"/>
            <a:ext cx="2343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генерации метана на базе ТКО с последующим использованием его для нужд </a:t>
            </a:r>
            <a:r>
              <a:rPr lang="ru-RU" sz="1400" dirty="0" smtClean="0"/>
              <a:t>энергетики </a:t>
            </a:r>
            <a:r>
              <a:rPr lang="ru-RU" sz="1400" dirty="0"/>
              <a:t>важными позициями являются</a:t>
            </a:r>
          </a:p>
          <a:p>
            <a:pPr marL="342900" indent="-342900">
              <a:buAutoNum type="arabicPeriod"/>
            </a:pPr>
            <a:r>
              <a:rPr lang="ru-RU" sz="1400" dirty="0"/>
              <a:t>Раздельный сбор отходов</a:t>
            </a:r>
          </a:p>
          <a:p>
            <a:pPr marL="342900" indent="-342900">
              <a:buAutoNum type="arabicPeriod"/>
            </a:pPr>
            <a:r>
              <a:rPr lang="ru-RU" sz="1400" dirty="0"/>
              <a:t>Подготовка и очистка полученного биогаза</a:t>
            </a:r>
          </a:p>
          <a:p>
            <a:pPr marL="342900" indent="-342900">
              <a:buAutoNum type="arabicPeriod"/>
            </a:pPr>
            <a:r>
              <a:rPr lang="ru-RU" sz="1400" dirty="0"/>
              <a:t>Наличие объектов утилизации (печей, котлов способных работать на данном виде топлива)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Научный задел по проекту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938" b="2995"/>
          <a:stretch/>
        </p:blipFill>
        <p:spPr>
          <a:xfrm>
            <a:off x="205553" y="742950"/>
            <a:ext cx="6014272" cy="42690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5075" y="725090"/>
            <a:ext cx="273367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данном этапе технического развития эффективность использования биогаза находится в пределах 15-20 %</a:t>
            </a:r>
          </a:p>
          <a:p>
            <a:r>
              <a:rPr lang="ru-RU" sz="1400" dirty="0"/>
              <a:t>Поэтому внедрение </a:t>
            </a:r>
            <a:r>
              <a:rPr lang="ru-RU" sz="1400" dirty="0" err="1"/>
              <a:t>метаногенерирующих</a:t>
            </a:r>
            <a:r>
              <a:rPr lang="ru-RU" sz="1400" dirty="0"/>
              <a:t> установок должно рассматриваться с точки зрения полученного синергетического эффекта</a:t>
            </a:r>
          </a:p>
          <a:p>
            <a:pPr marL="342900" indent="-342900">
              <a:buAutoNum type="arabicPeriod"/>
            </a:pPr>
            <a:r>
              <a:rPr lang="ru-RU" sz="1400" dirty="0"/>
              <a:t>Снижения антропогенной нагрузки в местах расположения полигонов ТКО </a:t>
            </a:r>
          </a:p>
          <a:p>
            <a:r>
              <a:rPr lang="ru-RU" sz="1400" dirty="0"/>
              <a:t>2. Уменьшение площадей, занимаемых объектами размещения отходов</a:t>
            </a:r>
          </a:p>
          <a:p>
            <a:r>
              <a:rPr lang="ru-RU" sz="1400" dirty="0"/>
              <a:t>3. Создание новой отрасли в экономике, связанной с утилизацией отходов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6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8489</TotalTime>
  <Words>775</Words>
  <Application>Microsoft Office PowerPoint</Application>
  <PresentationFormat>Экран (16:9)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 </vt:lpstr>
      <vt:lpstr>Цель НИОКР  </vt:lpstr>
      <vt:lpstr>Объект НИОКР </vt:lpstr>
      <vt:lpstr>Степень новизны НИОКР</vt:lpstr>
      <vt:lpstr>Предмет  НИОКР </vt:lpstr>
      <vt:lpstr>Методы реализации биогаза</vt:lpstr>
      <vt:lpstr>Научный задел по проекту</vt:lpstr>
      <vt:lpstr>Календарный план  (дорожная карта) выполнения НИОКР </vt:lpstr>
      <vt:lpstr>Временный научный коллектив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Гусева Ксения Петровна</cp:lastModifiedBy>
  <cp:revision>741</cp:revision>
  <cp:lastPrinted>2018-09-13T06:50:36Z</cp:lastPrinted>
  <dcterms:created xsi:type="dcterms:W3CDTF">2016-12-17T11:57:02Z</dcterms:created>
  <dcterms:modified xsi:type="dcterms:W3CDTF">2018-10-03T07:42:35Z</dcterms:modified>
</cp:coreProperties>
</file>