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9"/>
  </p:notesMasterIdLst>
  <p:handoutMasterIdLst>
    <p:handoutMasterId r:id="rId20"/>
  </p:handoutMasterIdLst>
  <p:sldIdLst>
    <p:sldId id="256" r:id="rId2"/>
    <p:sldId id="371" r:id="rId3"/>
    <p:sldId id="373" r:id="rId4"/>
    <p:sldId id="374" r:id="rId5"/>
    <p:sldId id="379" r:id="rId6"/>
    <p:sldId id="380" r:id="rId7"/>
    <p:sldId id="390" r:id="rId8"/>
    <p:sldId id="391" r:id="rId9"/>
    <p:sldId id="393" r:id="rId10"/>
    <p:sldId id="381" r:id="rId11"/>
    <p:sldId id="382" r:id="rId12"/>
    <p:sldId id="388" r:id="rId13"/>
    <p:sldId id="386" r:id="rId14"/>
    <p:sldId id="387" r:id="rId15"/>
    <p:sldId id="394" r:id="rId16"/>
    <p:sldId id="395" r:id="rId17"/>
    <p:sldId id="365" r:id="rId18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A95"/>
    <a:srgbClr val="E4E4E4"/>
    <a:srgbClr val="3DB2BF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5" autoAdjust="0"/>
    <p:restoredTop sz="95501" autoAdjust="0"/>
  </p:normalViewPr>
  <p:slideViewPr>
    <p:cSldViewPr snapToGrid="0">
      <p:cViewPr>
        <p:scale>
          <a:sx n="158" d="100"/>
          <a:sy n="158" d="100"/>
        </p:scale>
        <p:origin x="-384" y="216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5" y="9448184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8" tIns="45933" rIns="91868" bIns="459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1868" tIns="45933" rIns="91868" bIns="459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84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C96C-E352-4AFB-A977-BC7D8C2513D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40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B453-6316-4798-95EF-675894A838C4}" type="datetime1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82C-83D0-4AB1-85A2-6BFCF305CDDA}" type="datetime1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A0B9-57F5-4B0E-BA8A-B55D51C3507A}" type="datetime1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57BC-76A7-47B9-A647-D312607BAE40}" type="datetime1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FB5D-4902-4526-BA73-DCC2509B545E}" type="datetime1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F6E9-C7F1-48D2-B857-35A3189101EC}" type="datetime1">
              <a:rPr lang="ru-RU" smtClean="0"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A091-073B-4B16-931D-A3E08C425129}" type="datetime1">
              <a:rPr lang="ru-RU" smtClean="0"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21C7-D701-465E-9794-C02374618C66}" type="datetime1">
              <a:rPr lang="ru-RU" smtClean="0"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F546-6BBA-4365-B20C-D9BA08CA7C53}" type="datetime1">
              <a:rPr lang="ru-RU" smtClean="0"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76B-3F46-4A20-8CF4-3CC92579DAA1}" type="datetime1">
              <a:rPr lang="ru-RU" smtClean="0"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9D6B-EA6E-4DF7-B996-DB0CBD6540D6}" type="datetime1">
              <a:rPr lang="ru-RU" smtClean="0"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F77AB-86A8-4297-8DA6-4BAC9DED94FA}" type="datetime1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422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7771" y="1269177"/>
            <a:ext cx="883622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Нефтегазовый комплекс, 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строительный комплекс </a:t>
            </a:r>
            <a:r>
              <a:rPr lang="ru-RU" sz="3200" dirty="0">
                <a:solidFill>
                  <a:schemeClr val="bg1"/>
                </a:solidFill>
              </a:rPr>
              <a:t>и </a:t>
            </a:r>
            <a:r>
              <a:rPr lang="ru-RU" sz="3200" dirty="0" smtClean="0">
                <a:solidFill>
                  <a:schemeClr val="bg1"/>
                </a:solidFill>
              </a:rPr>
              <a:t>жилищно-коммунальное хозяйство</a:t>
            </a:r>
          </a:p>
          <a:p>
            <a:pPr algn="r"/>
            <a:endParaRPr lang="ru-RU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Литьевой способ изготовления </a:t>
            </a:r>
            <a:r>
              <a:rPr lang="ru-RU" sz="2800" dirty="0" smtClean="0">
                <a:solidFill>
                  <a:schemeClr val="bg1"/>
                </a:solidFill>
              </a:rPr>
              <a:t>тонкостенных конструкций </a:t>
            </a:r>
            <a:r>
              <a:rPr lang="ru-RU" sz="2800" dirty="0">
                <a:solidFill>
                  <a:schemeClr val="bg1"/>
                </a:solidFill>
              </a:rPr>
              <a:t>из </a:t>
            </a:r>
            <a:r>
              <a:rPr lang="ru-RU" sz="2800" dirty="0" smtClean="0">
                <a:solidFill>
                  <a:schemeClr val="bg1"/>
                </a:solidFill>
              </a:rPr>
              <a:t>полимерцементного бетона </a:t>
            </a:r>
            <a:r>
              <a:rPr lang="ru-RU" sz="2800" dirty="0">
                <a:solidFill>
                  <a:schemeClr val="bg1"/>
                </a:solidFill>
              </a:rPr>
              <a:t>с применением нано-технологий</a:t>
            </a:r>
            <a:endParaRPr lang="ru-RU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71" y="113120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20779" y="4620280"/>
            <a:ext cx="5375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Якубовский Юрий </a:t>
            </a:r>
            <a:r>
              <a:rPr lang="ru-RU" sz="2800" dirty="0" smtClean="0">
                <a:solidFill>
                  <a:schemeClr val="bg1"/>
                </a:solidFill>
              </a:rPr>
              <a:t>Евгеньевич</a:t>
            </a:r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ru-RU" sz="2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1019" y="0"/>
            <a:ext cx="8756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научной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903" y="41498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Публикации в научных журналах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 год):</a:t>
            </a:r>
          </a:p>
          <a:p>
            <a:pPr marL="285750" indent="-285750"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 of Science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SCOPUS –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 РФ – 2.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Защиты кандидатских диссертаций – 1 чел/год.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Научно-исследовательские отчеты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индустриальных и др. партнеров о существующих разработках.</a:t>
            </a:r>
          </a:p>
          <a:p>
            <a:pPr indent="449263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Научно-методические документы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сформированные по результатам исследований применения композитных материалов в промышленности и исследования прочности, надежности и износостойкости этих материалов, итоги анализа опытно-экспериментальных работ по созданию конструкций различного назначения и разработке технологий их изготовления. </a:t>
            </a:r>
          </a:p>
          <a:p>
            <a:pPr indent="449263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Рекомендации по применению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композитных материалов и технологий изготовления конструкций, соответствующих экологической безопасности. </a:t>
            </a:r>
          </a:p>
          <a:p>
            <a:pPr indent="449263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методик расчета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определение необходимых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 и подбор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материала по назначению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отечественном производственном комплексе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применением композитов.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615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9455" y="154630"/>
            <a:ext cx="4375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Основные потребители</a:t>
            </a:r>
            <a:endParaRPr lang="ru-RU" sz="3200" dirty="0"/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0" y="932935"/>
            <a:ext cx="9144000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Предприятия строительной индустрии, в том числе машиностроения и нефтегазовой отрасли: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Транснефтьстрой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ООО «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Евробетон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ОАО «ТОДЭП», АО «Мостострой-11», ДСУ-1, ООО «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Полипластик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ООО «Газпром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трансгаз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Югорск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OOO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«Газпром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трансгаз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Сургут», «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Поревит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Винзилинский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завод силикатных изделий, ОАО «ТДСК»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12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90819" y="0"/>
            <a:ext cx="8311979" cy="848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			</a:t>
            </a:r>
            <a:r>
              <a:rPr lang="ru-RU" sz="3600" dirty="0" smtClean="0"/>
              <a:t>Заявка на изобретение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363" y="678225"/>
            <a:ext cx="6892360" cy="422596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075" y="141480"/>
            <a:ext cx="5915025" cy="7456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Многослойность конструкции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52" y="2623095"/>
            <a:ext cx="2113739" cy="181153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23" y="1142917"/>
            <a:ext cx="3240426" cy="1340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01" y="1142917"/>
            <a:ext cx="3025982" cy="1340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44" y="2623094"/>
            <a:ext cx="2753339" cy="183284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755" y="4547972"/>
            <a:ext cx="4637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</a:rPr>
              <a:t>Фортификационные сооружения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24309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44" y="799933"/>
            <a:ext cx="4790155" cy="1325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75" y="2193708"/>
            <a:ext cx="4806534" cy="12847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3001" y="20676"/>
            <a:ext cx="6858000" cy="848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Изделия из </a:t>
            </a: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полимерцементного бетона</a:t>
            </a:r>
            <a:endParaRPr lang="ru-RU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применением </a:t>
            </a: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нано-технологий</a:t>
            </a:r>
            <a:endParaRPr lang="ru-RU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4692" y="1934411"/>
            <a:ext cx="1612659" cy="480653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8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38" y="645028"/>
            <a:ext cx="2797562" cy="2098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1" y="2860794"/>
            <a:ext cx="3920705" cy="2202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38" y="2860794"/>
            <a:ext cx="2402456" cy="21497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5" y="617214"/>
            <a:ext cx="4224786" cy="21183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18657" y="28687"/>
            <a:ext cx="3664145" cy="6356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Панели и пластины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7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5" y="2866126"/>
            <a:ext cx="2777707" cy="2083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18" y="2866126"/>
            <a:ext cx="2777706" cy="2083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60" y="2904944"/>
            <a:ext cx="2725949" cy="2044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7" y="381718"/>
            <a:ext cx="2803583" cy="2102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10" y="530524"/>
            <a:ext cx="2803584" cy="21026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17654" y="-58002"/>
            <a:ext cx="3070199" cy="6356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Цветовая гамма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24" y="549934"/>
            <a:ext cx="3133941" cy="210268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3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-19805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389061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2840" y="-7102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9744" y="318715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</a:rPr>
              <a:t>Якубовский Юрий </a:t>
            </a:r>
            <a:r>
              <a:rPr lang="ru-RU" sz="2400" dirty="0" smtClean="0">
                <a:solidFill>
                  <a:schemeClr val="bg1"/>
                </a:solidFill>
              </a:rPr>
              <a:t>Евгеньевич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8-904-888-62-46 е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-mail: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kpm@tyuiu.ru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24341" y="1596380"/>
            <a:ext cx="8785225" cy="12255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</a:rPr>
              <a:t>		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«</a:t>
            </a:r>
            <a:r>
              <a:rPr lang="ru-RU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Одно из требований к введению новшеств </a:t>
            </a:r>
            <a:r>
              <a:rPr lang="ru-RU" i="1" dirty="0" smtClean="0">
                <a:solidFill>
                  <a:srgbClr val="FFFF00"/>
                </a:solidFill>
              </a:rPr>
              <a:t>–</a:t>
            </a:r>
            <a:r>
              <a:rPr lang="ru-RU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вера в то, что у них есть будущее»</a:t>
            </a:r>
          </a:p>
          <a:p>
            <a:pPr algn="r">
              <a:lnSpc>
                <a:spcPct val="90000"/>
              </a:lnSpc>
              <a:buFont typeface="Arial" pitchFamily="34" charset="0"/>
              <a:buNone/>
            </a:pPr>
            <a:r>
              <a:rPr lang="ru-RU" sz="2200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Юрий Павлович Адлер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0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8303" y="131741"/>
            <a:ext cx="8229600" cy="178046"/>
          </a:xfrm>
        </p:spPr>
        <p:txBody>
          <a:bodyPr>
            <a:normAutofit fontScale="90000"/>
          </a:bodyPr>
          <a:lstStyle/>
          <a:p>
            <a:r>
              <a:rPr lang="ru-RU" sz="1600" b="1" i="1" dirty="0">
                <a:solidFill>
                  <a:schemeClr val="tx2"/>
                </a:solidFill>
                <a:latin typeface="Arial Narrow" pitchFamily="34" charset="0"/>
              </a:rPr>
              <a:t>Общая </a:t>
            </a:r>
            <a:r>
              <a:rPr lang="ru-RU" sz="1600" b="1" i="1" dirty="0" smtClean="0">
                <a:solidFill>
                  <a:schemeClr val="tx2"/>
                </a:solidFill>
                <a:latin typeface="Arial Narrow" pitchFamily="34" charset="0"/>
              </a:rPr>
              <a:t>информация</a:t>
            </a:r>
            <a:endParaRPr lang="ru-RU" sz="1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0" y="309787"/>
            <a:ext cx="9144000" cy="4792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3400" b="1" dirty="0" smtClean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ru-RU" sz="4900" b="1" dirty="0" smtClean="0">
                <a:solidFill>
                  <a:schemeClr val="tx2"/>
                </a:solidFill>
                <a:latin typeface="Arial" charset="0"/>
              </a:rPr>
              <a:t>Тема НИОКР </a:t>
            </a:r>
            <a:r>
              <a:rPr lang="ru-RU" sz="3400" b="1" dirty="0" smtClean="0">
                <a:solidFill>
                  <a:schemeClr val="tx2"/>
                </a:solidFill>
                <a:latin typeface="Arial" charset="0"/>
              </a:rPr>
              <a:t>-</a:t>
            </a:r>
            <a:r>
              <a:rPr lang="ru-RU" sz="3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5000" dirty="0">
                <a:solidFill>
                  <a:srgbClr val="FF0000"/>
                </a:solidFill>
              </a:rPr>
              <a:t>Литьевой способ изготовления конструкций из </a:t>
            </a:r>
            <a:r>
              <a:rPr lang="ru-RU" sz="5000" dirty="0" smtClean="0">
                <a:solidFill>
                  <a:srgbClr val="FF0000"/>
                </a:solidFill>
              </a:rPr>
              <a:t>полимерцементного бетона </a:t>
            </a:r>
            <a:r>
              <a:rPr lang="ru-RU" sz="5000" dirty="0">
                <a:solidFill>
                  <a:srgbClr val="FF0000"/>
                </a:solidFill>
              </a:rPr>
              <a:t>с применением нано-технологий</a:t>
            </a:r>
            <a:r>
              <a:rPr lang="ru-RU" sz="5000" b="1" i="1" baseline="3000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</a:p>
          <a:p>
            <a:pPr marL="0" indent="0">
              <a:buNone/>
            </a:pPr>
            <a:r>
              <a:rPr lang="ru-RU" sz="3400" b="1" dirty="0" smtClean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ru-RU" sz="4900" b="1" dirty="0" smtClean="0">
                <a:solidFill>
                  <a:schemeClr val="tx2"/>
                </a:solidFill>
                <a:latin typeface="Arial" charset="0"/>
              </a:rPr>
              <a:t>Аннотация проекта - </a:t>
            </a:r>
            <a:r>
              <a:rPr lang="ru-RU" sz="4900" dirty="0" smtClean="0"/>
              <a:t>Предлагаются разработки технологий создания </a:t>
            </a:r>
            <a:r>
              <a:rPr lang="ru-RU" sz="4900" dirty="0"/>
              <a:t>изделий </a:t>
            </a:r>
            <a:r>
              <a:rPr lang="ru-RU" sz="4900" dirty="0" smtClean="0"/>
              <a:t>(конструкций) из </a:t>
            </a:r>
            <a:r>
              <a:rPr lang="ru-RU" sz="4900" dirty="0"/>
              <a:t>композитов на основе </a:t>
            </a:r>
            <a:r>
              <a:rPr lang="ru-RU" sz="4900" dirty="0" smtClean="0"/>
              <a:t>цемента с уникальными свойствами, методов ремонта трубопроводных систем с планируемыми результатами, </a:t>
            </a:r>
            <a:r>
              <a:rPr lang="ru-RU" sz="4900" dirty="0"/>
              <a:t>ориентируемыми под </a:t>
            </a:r>
            <a:r>
              <a:rPr lang="ru-RU" sz="4900" dirty="0" smtClean="0"/>
              <a:t>назначение (целевое применение). Конструкции могут быть в виде труб для различного назначения, тонкостенных прямоугольных панелей и т.д. </a:t>
            </a:r>
            <a:r>
              <a:rPr lang="ru-RU" sz="4900" dirty="0"/>
              <a:t>Решение </a:t>
            </a:r>
            <a:r>
              <a:rPr lang="ru-RU" sz="4900" dirty="0" smtClean="0"/>
              <a:t>вопросов изготовления </a:t>
            </a:r>
            <a:r>
              <a:rPr lang="ru-RU" sz="4900" dirty="0"/>
              <a:t>тонкостенных </a:t>
            </a:r>
            <a:r>
              <a:rPr lang="ru-RU" sz="4900" dirty="0" smtClean="0"/>
              <a:t>конструкций </a:t>
            </a:r>
            <a:r>
              <a:rPr lang="ru-RU" sz="4900" dirty="0"/>
              <a:t>связано с развитием </a:t>
            </a:r>
            <a:r>
              <a:rPr lang="ru-RU" sz="4900" dirty="0" smtClean="0"/>
              <a:t>возможностей механических характеристик материал и  </a:t>
            </a:r>
            <a:r>
              <a:rPr lang="ru-RU" sz="4900" dirty="0"/>
              <a:t>создания </a:t>
            </a:r>
            <a:r>
              <a:rPr lang="ru-RU" sz="4900" dirty="0" smtClean="0"/>
              <a:t>соответствующих установок, обеспечивающих качество изготовления изделий. </a:t>
            </a:r>
            <a:r>
              <a:rPr lang="ru-RU" sz="4900" dirty="0"/>
              <a:t>Целевое назначение </a:t>
            </a:r>
            <a:r>
              <a:rPr lang="ru-RU" sz="4900" dirty="0" smtClean="0"/>
              <a:t>многослойной конструкции </a:t>
            </a:r>
            <a:r>
              <a:rPr lang="ru-RU" sz="4900" dirty="0"/>
              <a:t>может достигаться применением материала со специальными характеристиками в каждом </a:t>
            </a:r>
            <a:r>
              <a:rPr lang="ru-RU" sz="4900" dirty="0" smtClean="0"/>
              <a:t>отдельном слое</a:t>
            </a:r>
            <a:r>
              <a:rPr lang="ru-RU" sz="4900" dirty="0"/>
              <a:t>. В зависимости от назначения характеристики слоёв могут обеспечивать газонепроницаемость, прочность и т.д.</a:t>
            </a:r>
          </a:p>
          <a:p>
            <a:pPr marL="0" indent="0">
              <a:buNone/>
            </a:pPr>
            <a:r>
              <a:rPr lang="ru-RU" sz="4900" dirty="0" smtClean="0"/>
              <a:t>	</a:t>
            </a:r>
            <a:r>
              <a:rPr lang="ru-RU" sz="4900" dirty="0" smtClean="0">
                <a:solidFill>
                  <a:srgbClr val="FF0000"/>
                </a:solidFill>
              </a:rPr>
              <a:t>Новизна </a:t>
            </a:r>
            <a:r>
              <a:rPr lang="ru-RU" sz="4900" dirty="0">
                <a:solidFill>
                  <a:srgbClr val="FF0000"/>
                </a:solidFill>
              </a:rPr>
              <a:t>работы </a:t>
            </a:r>
            <a:r>
              <a:rPr lang="ru-RU" sz="4900" dirty="0"/>
              <a:t>заключается в </a:t>
            </a:r>
            <a:r>
              <a:rPr lang="ru-RU" sz="4900" dirty="0" smtClean="0"/>
              <a:t>создании и восстановлении тонкостенных систем с помощью полимерцементных бетонов </a:t>
            </a:r>
            <a:r>
              <a:rPr lang="ru-RU" sz="4900" dirty="0"/>
              <a:t>с использованием </a:t>
            </a:r>
            <a:r>
              <a:rPr lang="ru-RU" sz="4900" dirty="0" smtClean="0"/>
              <a:t>литьевого способа и нано-технологий </a:t>
            </a:r>
            <a:r>
              <a:rPr lang="ru-RU" sz="4900" dirty="0"/>
              <a:t>в наиболее экономичном варианте. Развиваются методы расчёта этих </a:t>
            </a:r>
            <a:r>
              <a:rPr lang="ru-RU" sz="4900" dirty="0" smtClean="0"/>
              <a:t>изготавливаемых </a:t>
            </a:r>
            <a:r>
              <a:rPr lang="ru-RU" sz="4900" dirty="0"/>
              <a:t>составных конструкций с учётом дискретности и податливости связей между слоями</a:t>
            </a:r>
            <a:r>
              <a:rPr lang="ru-RU" sz="4900" dirty="0" smtClean="0"/>
              <a:t>.</a:t>
            </a:r>
          </a:p>
          <a:p>
            <a:pPr marL="0" indent="0">
              <a:buNone/>
            </a:pPr>
            <a:r>
              <a:rPr lang="ru-RU" sz="4900" dirty="0" smtClean="0"/>
              <a:t> 	</a:t>
            </a:r>
            <a:r>
              <a:rPr lang="ru-RU" sz="4900" dirty="0" smtClean="0">
                <a:solidFill>
                  <a:srgbClr val="FF0000"/>
                </a:solidFill>
              </a:rPr>
              <a:t>Практическая ценность </a:t>
            </a:r>
            <a:r>
              <a:rPr lang="ru-RU" sz="4900" dirty="0" smtClean="0"/>
              <a:t>заключается в том, что изготавливаемые тонкостенные элементы и разрабатываемые технологии могут применяться в реализации </a:t>
            </a:r>
            <a:r>
              <a:rPr lang="ru-RU" sz="4900" dirty="0" err="1" smtClean="0"/>
              <a:t>композитно</a:t>
            </a:r>
            <a:r>
              <a:rPr lang="ru-RU" sz="4900" dirty="0" smtClean="0"/>
              <a:t>-муфтовой технологии ремонта магистральных </a:t>
            </a:r>
            <a:r>
              <a:rPr lang="ru-RU" sz="4900" dirty="0" err="1" smtClean="0"/>
              <a:t>нефтегазотрубопроводов</a:t>
            </a:r>
            <a:r>
              <a:rPr lang="ru-RU" sz="4900" dirty="0" smtClean="0"/>
              <a:t>, санации труб </a:t>
            </a:r>
            <a:r>
              <a:rPr lang="ru-RU" sz="4900" dirty="0" err="1" smtClean="0"/>
              <a:t>водоподведения</a:t>
            </a:r>
            <a:r>
              <a:rPr lang="ru-RU" sz="4900" dirty="0" smtClean="0"/>
              <a:t> и водоотведения предприятий различного назначения. Создаваемые тонкостенные изделия могут использоваться в строительстве: </a:t>
            </a:r>
            <a:r>
              <a:rPr lang="ru-RU" sz="4900" dirty="0" smtClean="0">
                <a:solidFill>
                  <a:srgbClr val="000000"/>
                </a:solidFill>
                <a:ea typeface="Calibri" panose="020F0502020204030204" pitchFamily="34" charset="0"/>
              </a:rPr>
              <a:t>фортификационных сооружений гражданской обороны, объектов гражданского и промышленного назначения и т. д.</a:t>
            </a:r>
            <a:endParaRPr lang="ru-RU" sz="4900" dirty="0"/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ru-RU" sz="4200" b="1" dirty="0" smtClean="0">
                <a:solidFill>
                  <a:schemeClr val="tx2"/>
                </a:solidFill>
                <a:latin typeface="Arial" charset="0"/>
              </a:rPr>
              <a:t>Общая продолжительность выполнения НИОКР – один год: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4200" dirty="0"/>
              <a:t>01.01.2019 – 30.12.2019</a:t>
            </a:r>
          </a:p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911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975" y="667264"/>
            <a:ext cx="9108025" cy="4079225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b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НИОКР и реализации проекта в целом </a:t>
            </a:r>
            <a:b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литьевая технология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тонкостенные конструкции, применяемые в строительстве объектов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гражданского, промышленного назначения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т. д.. Назначение изготавливаемых тонкостенных систем различно,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несъёмные опалубки,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трубопроводы.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Проблема обеспечения надежности магистральных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нефтегазопроводов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связана с большой изношенностью существующего парка. Поэтому необходимы простые   и экономичные технологии ремонта поврежденных участков трубопровода, в частности, требуется развитие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муфтовой технологии. Эта проблема ремонта относится и к другим трубопроводным системам, например, трубопроводам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водоподведения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водоотведения, где необходима санация труб.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Особое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уделяется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инженерной защиты населения. 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условиях важным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выполнение требований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защитным сооружениям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ГО. Поэтому актуальны вопросы развития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создание промышленной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изготовления тонкостенных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 с планируемыми характеристиками, применяемые в мобильном строительстве защитных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сооружений, объектов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гражданского, промышленного назначения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 д..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280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9333" y="477962"/>
            <a:ext cx="9036908" cy="1502252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НИОКР -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Тюменского индустриального университета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ключевой функцией которой будет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инжиниринговых услуг, формирование промышленной площадки и образовательной среды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областях создания и применения новых композитных материалов и конструкций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153994" y="1894703"/>
            <a:ext cx="7905135" cy="3484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Содействие 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технологических процессов на предприятиях и их технического перевооружения, внедрение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технологических линий изготовления конструкций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композитных материалов,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испытаний в соответствии с требованиями действующих нормативных документов.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промышленного варианта изготовления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реализации продукции из композитных материалов (архитектурные решения и конструкционные изделия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Формирование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для подготовки и переподготовки специалистов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производства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 из композитных материалов. Развитие новых конкурентоспособных компетенций в области науки и инноваций на основе разработок и применения новых материалов, изделий и конструкций.</a:t>
            </a:r>
          </a:p>
          <a:p>
            <a:endParaRPr lang="ru-RU" sz="27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853" y="258968"/>
            <a:ext cx="92181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1. Направление</a:t>
            </a:r>
            <a:r>
              <a:rPr lang="ru-RU" sz="2400" b="1" dirty="0">
                <a:solidFill>
                  <a:srgbClr val="FF0000"/>
                </a:solidFill>
              </a:rPr>
              <a:t> инжиниринговых </a:t>
            </a:r>
            <a:r>
              <a:rPr lang="ru-RU" sz="2400" b="1" dirty="0" smtClean="0">
                <a:solidFill>
                  <a:srgbClr val="FF0000"/>
                </a:solidFill>
              </a:rPr>
              <a:t>услуг</a:t>
            </a:r>
            <a:endParaRPr lang="ru-RU" sz="2400" dirty="0"/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1. Развитие технологий с применением композитных материалов в отечественном производственном комплексе;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2. Проектирование и испытание опытных конструктивных систем на базе управляемых композитных материалов;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3. Испытания на прочность и долговечность композитных материалов по заданиям предприятий.</a:t>
            </a:r>
            <a:endParaRPr lang="en-GB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853" y="2400993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2. Деятельность </a:t>
            </a:r>
            <a:r>
              <a:rPr lang="ru-RU" sz="2400" b="1" dirty="0">
                <a:solidFill>
                  <a:srgbClr val="FF0000"/>
                </a:solidFill>
              </a:rPr>
              <a:t>промышленной площадки</a:t>
            </a:r>
            <a:endParaRPr lang="ru-RU" sz="2400" dirty="0"/>
          </a:p>
          <a:p>
            <a:pPr marL="457200" indent="-457200" algn="just">
              <a:buAutoNum type="arabicPeriod"/>
            </a:pPr>
            <a:r>
              <a:rPr lang="ru-RU" dirty="0" smtClean="0"/>
              <a:t>Изготовление </a:t>
            </a:r>
            <a:r>
              <a:rPr lang="ru-RU" dirty="0"/>
              <a:t>и ремонт трубопроводных систем с применением композитов (</a:t>
            </a:r>
            <a:r>
              <a:rPr lang="ru-RU" dirty="0" err="1"/>
              <a:t>водоподведение</a:t>
            </a:r>
            <a:r>
              <a:rPr lang="ru-RU" dirty="0"/>
              <a:t> и водоотведение, технологические системы сбора углеводородного сырья от скважин, </a:t>
            </a:r>
            <a:r>
              <a:rPr lang="ru-RU" dirty="0" err="1"/>
              <a:t>к</a:t>
            </a:r>
            <a:r>
              <a:rPr lang="ru-RU" dirty="0" err="1">
                <a:solidFill>
                  <a:srgbClr val="000000"/>
                </a:solidFill>
                <a:ea typeface="Calibri" panose="020F0502020204030204" pitchFamily="34" charset="0"/>
              </a:rPr>
              <a:t>омпозитно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-муфтовая технология ремонта нефтегазовых магистральных трубопроводов, </a:t>
            </a:r>
            <a:r>
              <a:rPr lang="ru-RU" dirty="0"/>
              <a:t>обсадные колонны нефтегазовых скважин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).</a:t>
            </a:r>
          </a:p>
          <a:p>
            <a:pPr marL="457200" indent="-457200" algn="just">
              <a:buAutoNum type="arabicPeriod"/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Изготовление тонкостенных пластин и панелей (несъемная опалубка, секции ограждений,</a:t>
            </a:r>
            <a:r>
              <a:rPr lang="ru-RU" b="1" dirty="0"/>
              <a:t> </a:t>
            </a:r>
            <a:r>
              <a:rPr lang="ru-RU" dirty="0"/>
              <a:t>подоконники, столешницы,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 плитка и т.д.)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6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58946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3. </a:t>
            </a:r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</a:rPr>
              <a:t>Создание среды</a:t>
            </a: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для подготовки и переподготовки специалистов </a:t>
            </a:r>
          </a:p>
          <a:p>
            <a:pPr algn="ctr"/>
            <a:endParaRPr lang="ru-RU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курсовых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и проектов по задачам центра,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связанным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разработкой технологий и проектированием композитных материалов и конструкций 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уровням высшего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образования).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среды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практико-модульного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/>
              <a:t>практико-ориентированного)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 формирование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создания новых или улучшение существующих материалов и конструкций из композитов. </a:t>
            </a:r>
          </a:p>
          <a:p>
            <a:pPr marL="514350" indent="-514350" algn="just"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проектного метода обучения, обеспечивающие получение студентами опыта реализации инженерного проекта 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инициативы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CDIO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80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0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829175"/>
            <a:ext cx="21336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B2316F-EF5B-4D0E-B36D-66805455DCD4}" type="slidenum">
              <a:rPr lang="en-US" sz="1000">
                <a:solidFill>
                  <a:srgbClr val="604A7B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sz="1000">
              <a:solidFill>
                <a:srgbClr val="604A7B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11138" y="281932"/>
            <a:ext cx="7831138" cy="412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338" y="842963"/>
            <a:ext cx="8189912" cy="39671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graphicFrame>
        <p:nvGraphicFramePr>
          <p:cNvPr id="22568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992550"/>
              </p:ext>
            </p:extLst>
          </p:nvPr>
        </p:nvGraphicFramePr>
        <p:xfrm>
          <a:off x="131163" y="961584"/>
          <a:ext cx="8555637" cy="3939857"/>
        </p:xfrm>
        <a:graphic>
          <a:graphicData uri="http://schemas.openxmlformats.org/drawingml/2006/table">
            <a:tbl>
              <a:tblPr/>
              <a:tblGrid>
                <a:gridCol w="388683"/>
                <a:gridCol w="2281019"/>
                <a:gridCol w="1046205"/>
                <a:gridCol w="996779"/>
                <a:gridCol w="1186248"/>
                <a:gridCol w="1461464"/>
                <a:gridCol w="1195239"/>
              </a:tblGrid>
              <a:tr h="7055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этапа работ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Начало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(дд.мм.гг)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Окончание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(дд.мм.гг)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Вид документа и результат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Показатели ПРОУ, на которые оказывает влияние результат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Сумма затрат, 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170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установок и проведение экспериментальных исследований, изготовление тонкостенных конструкций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01.01.2019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30.06.2019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публикация в БД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или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 of Science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количества публикаций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617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Теоретическое обоснование оценки прочностных характеристик изготавливаемых тонкостенных конструкций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01.01.2019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30.10.2019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публикация в БД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или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 of Science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количества публикаций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0 000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16728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0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829175"/>
            <a:ext cx="21336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89970E-9661-4B3F-993D-C3DE4A240185}" type="slidenum">
              <a:rPr lang="en-US" sz="1000">
                <a:solidFill>
                  <a:srgbClr val="604A7B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sz="1000">
              <a:solidFill>
                <a:srgbClr val="604A7B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4863" y="265457"/>
            <a:ext cx="7831138" cy="412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(продолжение)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340198" y="862013"/>
            <a:ext cx="8189912" cy="39671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graphicFrame>
        <p:nvGraphicFramePr>
          <p:cNvPr id="23592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628369"/>
              </p:ext>
            </p:extLst>
          </p:nvPr>
        </p:nvGraphicFramePr>
        <p:xfrm>
          <a:off x="271206" y="622417"/>
          <a:ext cx="8057247" cy="4353510"/>
        </p:xfrm>
        <a:graphic>
          <a:graphicData uri="http://schemas.openxmlformats.org/drawingml/2006/table">
            <a:tbl>
              <a:tblPr/>
              <a:tblGrid>
                <a:gridCol w="366041"/>
                <a:gridCol w="1895312"/>
                <a:gridCol w="946209"/>
                <a:gridCol w="994378"/>
                <a:gridCol w="1045615"/>
                <a:gridCol w="1684079"/>
                <a:gridCol w="1125613"/>
              </a:tblGrid>
              <a:tr h="512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этапа работ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Начало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(дд.мм.гг)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Окончание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дд.мм.гг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Вид документа и результат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Показатели ПРОУ, на которые оказывает влияние результат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Сумма затрат, руб.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71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2-х диссертационных работ на соискание степеней к.т.н.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01.01.2019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30.11.2019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Определение диссертационного совета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627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Отработка промышленного варианта изготовления тонкостенных изделий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01.01.2019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30.12.2019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Описание технологии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 объёма НИОКР и дохода ВУЗа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1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Сертификация полученного продукта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01.10.2019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30.12.2019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Выход на промышленные изделия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1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1 000 000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8823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0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829175"/>
            <a:ext cx="21336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99A096-9DF6-49A3-8D8C-87B0600E88FB}" type="slidenum">
              <a:rPr lang="en-US" sz="1000">
                <a:solidFill>
                  <a:srgbClr val="604A7B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sz="1000">
              <a:solidFill>
                <a:srgbClr val="604A7B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94413" y="0"/>
            <a:ext cx="5184775" cy="414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Временный научный коллектив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338" y="842963"/>
            <a:ext cx="8189912" cy="39671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  <a:defRPr/>
            </a:pP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  <a:endParaRPr lang="ru-RU" dirty="0">
              <a:latin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148172"/>
              </p:ext>
            </p:extLst>
          </p:nvPr>
        </p:nvGraphicFramePr>
        <p:xfrm>
          <a:off x="183248" y="414338"/>
          <a:ext cx="7107238" cy="4465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517"/>
                <a:gridCol w="1310360"/>
                <a:gridCol w="1052637"/>
                <a:gridCol w="617838"/>
                <a:gridCol w="1751534"/>
                <a:gridCol w="1881352"/>
              </a:tblGrid>
              <a:tr h="876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Ф.И.О. (полностью)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Ученая степень и звание (при наличии)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Возраст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Должность и место работы или учебы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Опыт и компетенции по тематике проекта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 anchor="ctr"/>
                </a:tc>
              </a:tr>
              <a:tr h="175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</a:tr>
              <a:tr h="526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Руководитель проекта Якубовский Юрий Евгеньевич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Д.т.н., профессор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64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Заведующий кафедрой «Прикладная механика»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Публикации, монография, заявка на патент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</a:tr>
              <a:tr h="377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Колосов Василий Иосифович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К.т.н., доцент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55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Доцент кафедры «Прикладная механика»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Публикации, монография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</a:tr>
              <a:tr h="377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Гуляев Борис Александрович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К.т.н., доцент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70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Доцент кафедры «Прикладная механика»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Публикации, монография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</a:tr>
              <a:tr h="377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Кривчун Наталья Аркадьевна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К.т.н., доцент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49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Доцент кафедры «Прикладная механика»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Публикации, монография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</a:tr>
              <a:tr h="3506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Иванова Екатерина Юрьевна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37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Ассистент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Публикации, </a:t>
                      </a:r>
                      <a:r>
                        <a:rPr lang="ru-RU" sz="1000" dirty="0" smtClean="0">
                          <a:effectLst/>
                        </a:rPr>
                        <a:t>программа </a:t>
                      </a:r>
                      <a:r>
                        <a:rPr lang="ru-RU" sz="1000" dirty="0">
                          <a:effectLst/>
                        </a:rPr>
                        <a:t>для ЭВМ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</a:tr>
              <a:tr h="3506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Королевских Анастасия Николаевна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29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Ассистент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Публикации</a:t>
                      </a:r>
                    </a:p>
                  </a:txBody>
                  <a:tcPr marL="35182" marR="36890" marT="0" marB="0"/>
                </a:tc>
              </a:tr>
              <a:tr h="3506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Власов Георгий Валентинович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70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Заведующий лабораторией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Рабочие и производственные навыки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</a:tr>
              <a:tr h="3506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Лыкова Анна Николаевна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29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Специалист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</a:tr>
              <a:tr h="3506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 err="1">
                          <a:effectLst/>
                        </a:rPr>
                        <a:t>Калеев</a:t>
                      </a:r>
                      <a:r>
                        <a:rPr lang="ru-RU" sz="1000" dirty="0">
                          <a:effectLst/>
                        </a:rPr>
                        <a:t> Евгений Русланович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23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Лаборант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82" marR="368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 smtClean="0">
                        <a:effectLst/>
                      </a:endParaRPr>
                    </a:p>
                  </a:txBody>
                  <a:tcPr marL="35182" marR="368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74416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8231</TotalTime>
  <Words>801</Words>
  <Application>Microsoft Office PowerPoint</Application>
  <PresentationFormat>Экран (16:9)</PresentationFormat>
  <Paragraphs>215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ТИУ</vt:lpstr>
      <vt:lpstr>Презентация PowerPoint</vt:lpstr>
      <vt:lpstr>Общая информация</vt:lpstr>
      <vt:lpstr>Актуальность  проведения НИОКР и реализации проекта в целом    Предлагаемая литьевая технология позволяет создать тонкостенные конструкции, применяемые в строительстве объектов гражданского, промышленного назначения и т. д.. Назначение изготавливаемых тонкостенных систем различно, например, несъёмные опалубки, трубопроводы.   Проблема обеспечения надежности магистральных нефтегазопроводов связана с большой изношенностью существующего парка. Поэтому необходимы простые   и экономичные технологии ремонта поврежденных участков трубопровода, в частности, требуется развитие композитно - муфтовой технологии. Эта проблема ремонта относится и к другим трубопроводным системам, например, трубопроводам водоподведения и водоотведения, где необходима санация труб.   Особое внимание уделяется вопросам инженерной защиты населения. В современных условиях важным является выполнение требований к защитным сооружениям ГО. Поэтому актуальны вопросы развития технологий и создание промышленной площадки изготовления тонкостенных конструкций с планируемыми характеристиками, применяемые в мобильном строительстве защитных сооружений, объектов гражданского, промышленного назначения и т. д.. </vt:lpstr>
      <vt:lpstr>Цель НИОКР - создание на базе Тюменского индустриального университета центра, ключевой функцией которой будет оказание инжиниринговых услуг, формирование промышленной площадки и образовательной среды в областях создания и применения новых композитных материалов и конструкций   </vt:lpstr>
      <vt:lpstr>Презентация PowerPoint</vt:lpstr>
      <vt:lpstr>Презентация PowerPoint</vt:lpstr>
      <vt:lpstr>Календарный план  (дорожная карта) выполнения НИОКР </vt:lpstr>
      <vt:lpstr>Календарный план (продолжение) </vt:lpstr>
      <vt:lpstr>Временный научный коллектив</vt:lpstr>
      <vt:lpstr>Презентация PowerPoint</vt:lpstr>
      <vt:lpstr>Презентация PowerPoint</vt:lpstr>
      <vt:lpstr>    Заявка на изобретение</vt:lpstr>
      <vt:lpstr>Многослойность конструкции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Поморёва Светлана Николаевна</cp:lastModifiedBy>
  <cp:revision>741</cp:revision>
  <cp:lastPrinted>2018-10-03T10:04:37Z</cp:lastPrinted>
  <dcterms:created xsi:type="dcterms:W3CDTF">2016-12-17T11:57:02Z</dcterms:created>
  <dcterms:modified xsi:type="dcterms:W3CDTF">2018-10-03T10:57:47Z</dcterms:modified>
</cp:coreProperties>
</file>