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3" r:id="rId1"/>
  </p:sldMasterIdLst>
  <p:notesMasterIdLst>
    <p:notesMasterId r:id="rId33"/>
  </p:notesMasterIdLst>
  <p:handoutMasterIdLst>
    <p:handoutMasterId r:id="rId34"/>
  </p:handoutMasterIdLst>
  <p:sldIdLst>
    <p:sldId id="256" r:id="rId2"/>
    <p:sldId id="371" r:id="rId3"/>
    <p:sldId id="373" r:id="rId4"/>
    <p:sldId id="380" r:id="rId5"/>
    <p:sldId id="406" r:id="rId6"/>
    <p:sldId id="405" r:id="rId7"/>
    <p:sldId id="413" r:id="rId8"/>
    <p:sldId id="374" r:id="rId9"/>
    <p:sldId id="385" r:id="rId10"/>
    <p:sldId id="415" r:id="rId11"/>
    <p:sldId id="381" r:id="rId12"/>
    <p:sldId id="382" r:id="rId13"/>
    <p:sldId id="388" r:id="rId14"/>
    <p:sldId id="407" r:id="rId15"/>
    <p:sldId id="408" r:id="rId16"/>
    <p:sldId id="416" r:id="rId17"/>
    <p:sldId id="409" r:id="rId18"/>
    <p:sldId id="411" r:id="rId19"/>
    <p:sldId id="394" r:id="rId20"/>
    <p:sldId id="414" r:id="rId21"/>
    <p:sldId id="412" r:id="rId22"/>
    <p:sldId id="383" r:id="rId23"/>
    <p:sldId id="384" r:id="rId24"/>
    <p:sldId id="376" r:id="rId25"/>
    <p:sldId id="387" r:id="rId26"/>
    <p:sldId id="390" r:id="rId27"/>
    <p:sldId id="391" r:id="rId28"/>
    <p:sldId id="392" r:id="rId29"/>
    <p:sldId id="393" r:id="rId30"/>
    <p:sldId id="417" r:id="rId31"/>
    <p:sldId id="365" r:id="rId32"/>
  </p:sldIdLst>
  <p:sldSz cx="9144000" cy="5143500" type="screen16x9"/>
  <p:notesSz cx="5878513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756">
          <p15:clr>
            <a:srgbClr val="A4A3A4"/>
          </p15:clr>
        </p15:guide>
        <p15:guide id="2" orient="horz" pos="3030">
          <p15:clr>
            <a:srgbClr val="A4A3A4"/>
          </p15:clr>
        </p15:guide>
        <p15:guide id="3" orient="horz" pos="1351">
          <p15:clr>
            <a:srgbClr val="A4A3A4"/>
          </p15:clr>
        </p15:guide>
        <p15:guide id="4" orient="horz" pos="1632">
          <p15:clr>
            <a:srgbClr val="A4A3A4"/>
          </p15:clr>
        </p15:guide>
        <p15:guide id="5" orient="horz" pos="706">
          <p15:clr>
            <a:srgbClr val="A4A3A4"/>
          </p15:clr>
        </p15:guide>
        <p15:guide id="6" orient="horz" pos="355">
          <p15:clr>
            <a:srgbClr val="A4A3A4"/>
          </p15:clr>
        </p15:guide>
        <p15:guide id="7" orient="horz" pos="1880">
          <p15:clr>
            <a:srgbClr val="A4A3A4"/>
          </p15:clr>
        </p15:guide>
        <p15:guide id="8" orient="horz" pos="491">
          <p15:clr>
            <a:srgbClr val="A4A3A4"/>
          </p15:clr>
        </p15:guide>
        <p15:guide id="9" pos="2910">
          <p15:clr>
            <a:srgbClr val="A4A3A4"/>
          </p15:clr>
        </p15:guide>
        <p15:guide id="10" pos="340">
          <p15:clr>
            <a:srgbClr val="A4A3A4"/>
          </p15:clr>
        </p15:guide>
        <p15:guide id="11" pos="1559">
          <p15:clr>
            <a:srgbClr val="A4A3A4"/>
          </p15:clr>
        </p15:guide>
        <p15:guide id="12" pos="4031">
          <p15:clr>
            <a:srgbClr val="A4A3A4"/>
          </p15:clr>
        </p15:guide>
        <p15:guide id="13" pos="5410">
          <p15:clr>
            <a:srgbClr val="A4A3A4"/>
          </p15:clr>
        </p15:guide>
        <p15:guide id="14" pos="49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E8A95"/>
    <a:srgbClr val="E4E4E4"/>
    <a:srgbClr val="3DB2BF"/>
    <a:srgbClr val="372B61"/>
    <a:srgbClr val="37ABA0"/>
    <a:srgbClr val="48A79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5" autoAdjust="0"/>
    <p:restoredTop sz="96807" autoAdjust="0"/>
  </p:normalViewPr>
  <p:slideViewPr>
    <p:cSldViewPr snapToGrid="0">
      <p:cViewPr varScale="1">
        <p:scale>
          <a:sx n="85" d="100"/>
          <a:sy n="85" d="100"/>
        </p:scale>
        <p:origin x="-91" y="-317"/>
      </p:cViewPr>
      <p:guideLst>
        <p:guide orient="horz" pos="2756"/>
        <p:guide orient="horz" pos="3030"/>
        <p:guide orient="horz" pos="1351"/>
        <p:guide orient="horz" pos="1632"/>
        <p:guide orient="horz" pos="706"/>
        <p:guide orient="horz" pos="355"/>
        <p:guide orient="horz" pos="1880"/>
        <p:guide orient="horz" pos="491"/>
        <p:guide pos="2910"/>
        <p:guide pos="340"/>
        <p:guide pos="1559"/>
        <p:guide pos="4031"/>
        <p:guide pos="5410"/>
        <p:guide pos="498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071E4D-B1D8-4BF6-947F-5B77A945A439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>
        <a:scene3d>
          <a:camera prst="orthographicFront">
            <a:rot lat="0" lon="21299999" rev="0"/>
          </a:camera>
          <a:lightRig rig="threePt" dir="t"/>
        </a:scene3d>
      </dgm:spPr>
    </dgm:pt>
    <dgm:pt modelId="{BC81E8E7-492E-4638-8F0D-CA3EB3776922}">
      <dgm:prSet phldrT="[Текст]" phldr="1" custT="1"/>
      <dgm:spPr/>
      <dgm:t>
        <a:bodyPr/>
        <a:lstStyle/>
        <a:p>
          <a:endParaRPr lang="ru-RU" sz="200" dirty="0">
            <a:ln>
              <a:solidFill>
                <a:schemeClr val="accent2"/>
              </a:solidFill>
            </a:ln>
            <a:solidFill>
              <a:schemeClr val="bg1"/>
            </a:solidFill>
          </a:endParaRPr>
        </a:p>
      </dgm:t>
    </dgm:pt>
    <dgm:pt modelId="{497E70AC-638E-4846-A8AA-81368201DAB1}" type="parTrans" cxnId="{7F092966-3105-4D7D-8F9F-A0FF24BE163E}">
      <dgm:prSet/>
      <dgm:spPr/>
      <dgm:t>
        <a:bodyPr/>
        <a:lstStyle/>
        <a:p>
          <a:endParaRPr lang="ru-RU"/>
        </a:p>
      </dgm:t>
    </dgm:pt>
    <dgm:pt modelId="{9BAF9BC7-A631-4259-86D4-05767BDD9896}" type="sibTrans" cxnId="{7F092966-3105-4D7D-8F9F-A0FF24BE163E}">
      <dgm:prSet/>
      <dgm:spPr/>
      <dgm:t>
        <a:bodyPr/>
        <a:lstStyle/>
        <a:p>
          <a:endParaRPr lang="ru-RU"/>
        </a:p>
      </dgm:t>
    </dgm:pt>
    <dgm:pt modelId="{7DC5E966-D334-4AD9-91D7-6A1538BE8EA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9F60698-8FC7-48EB-9AED-A3502DC48A96}" type="sibTrans" cxnId="{74C39E1F-AC02-43E2-BF3A-96A69EBEA2B7}">
      <dgm:prSet/>
      <dgm:spPr/>
      <dgm:t>
        <a:bodyPr/>
        <a:lstStyle/>
        <a:p>
          <a:endParaRPr lang="ru-RU"/>
        </a:p>
      </dgm:t>
    </dgm:pt>
    <dgm:pt modelId="{B463AF7F-3267-48A3-AE1D-FB184BFEC6E4}" type="parTrans" cxnId="{74C39E1F-AC02-43E2-BF3A-96A69EBEA2B7}">
      <dgm:prSet/>
      <dgm:spPr/>
      <dgm:t>
        <a:bodyPr/>
        <a:lstStyle/>
        <a:p>
          <a:endParaRPr lang="ru-RU"/>
        </a:p>
      </dgm:t>
    </dgm:pt>
    <dgm:pt modelId="{5BA25C80-DFC1-4A25-8DB3-20761A7021AF}">
      <dgm:prSet phldrT="[Текст]" phldr="1" custT="1"/>
      <dgm:spPr/>
      <dgm:t>
        <a:bodyPr/>
        <a:lstStyle/>
        <a:p>
          <a:endParaRPr lang="ru-RU" sz="200" dirty="0">
            <a:ln>
              <a:solidFill>
                <a:schemeClr val="accent2"/>
              </a:solidFill>
            </a:ln>
          </a:endParaRPr>
        </a:p>
      </dgm:t>
    </dgm:pt>
    <dgm:pt modelId="{43386E6C-8CC9-47D5-A080-8E07020200B2}" type="sibTrans" cxnId="{A22EB6CB-4C3C-49FF-BEE5-694BA16176D5}">
      <dgm:prSet/>
      <dgm:spPr/>
      <dgm:t>
        <a:bodyPr/>
        <a:lstStyle/>
        <a:p>
          <a:endParaRPr lang="ru-RU"/>
        </a:p>
      </dgm:t>
    </dgm:pt>
    <dgm:pt modelId="{5D2F884B-8DF9-4513-8FDF-B4CC0C70F5F8}" type="parTrans" cxnId="{A22EB6CB-4C3C-49FF-BEE5-694BA16176D5}">
      <dgm:prSet/>
      <dgm:spPr/>
      <dgm:t>
        <a:bodyPr/>
        <a:lstStyle/>
        <a:p>
          <a:endParaRPr lang="ru-RU"/>
        </a:p>
      </dgm:t>
    </dgm:pt>
    <dgm:pt modelId="{90EFA19D-A551-4E87-91F3-6E8FF4BDFAD6}" type="pres">
      <dgm:prSet presAssocID="{68071E4D-B1D8-4BF6-947F-5B77A945A439}" presName="Name0" presStyleCnt="0">
        <dgm:presLayoutVars>
          <dgm:dir/>
          <dgm:animLvl val="lvl"/>
          <dgm:resizeHandles val="exact"/>
        </dgm:presLayoutVars>
      </dgm:prSet>
      <dgm:spPr/>
    </dgm:pt>
    <dgm:pt modelId="{9A8E3E11-E9A5-4F4C-91FF-D551B68AF540}" type="pres">
      <dgm:prSet presAssocID="{7DC5E966-D334-4AD9-91D7-6A1538BE8EA9}" presName="Name8" presStyleCnt="0"/>
      <dgm:spPr/>
    </dgm:pt>
    <dgm:pt modelId="{5C2A63E2-53F7-487C-B3D9-F1CDAC82F35B}" type="pres">
      <dgm:prSet presAssocID="{7DC5E966-D334-4AD9-91D7-6A1538BE8EA9}" presName="level" presStyleLbl="node1" presStyleIdx="0" presStyleCnt="3" custScaleX="109684" custScaleY="48541" custLinFactNeighborX="0" custLinFactNeighborY="36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58FCD-834D-4340-AD75-D8EB3BD3F603}" type="pres">
      <dgm:prSet presAssocID="{7DC5E966-D334-4AD9-91D7-6A1538BE8E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5FD8D-D323-41BE-A451-3831313ACD3C}" type="pres">
      <dgm:prSet presAssocID="{BC81E8E7-492E-4638-8F0D-CA3EB3776922}" presName="Name8" presStyleCnt="0"/>
      <dgm:spPr/>
    </dgm:pt>
    <dgm:pt modelId="{24B45735-09F1-4026-A088-A449EE17E9DC}" type="pres">
      <dgm:prSet presAssocID="{BC81E8E7-492E-4638-8F0D-CA3EB377692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08B0F-18F2-4456-8389-41FEE143D886}" type="pres">
      <dgm:prSet presAssocID="{BC81E8E7-492E-4638-8F0D-CA3EB37769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C88F1-F018-4E79-85D0-0C7CB9D02C67}" type="pres">
      <dgm:prSet presAssocID="{5BA25C80-DFC1-4A25-8DB3-20761A7021AF}" presName="Name8" presStyleCnt="0"/>
      <dgm:spPr/>
    </dgm:pt>
    <dgm:pt modelId="{F6AFD4E1-5747-477F-B5DB-07D5C770AF89}" type="pres">
      <dgm:prSet presAssocID="{5BA25C80-DFC1-4A25-8DB3-20761A7021AF}" presName="level" presStyleLbl="node1" presStyleIdx="2" presStyleCnt="3" custScaleY="75256" custLinFactNeighborX="-1324" custLinFactNeighborY="14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F4941-3114-4FDA-A4AF-2D41B7CE61FC}" type="pres">
      <dgm:prSet presAssocID="{5BA25C80-DFC1-4A25-8DB3-20761A7021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309DA-205E-42E1-912B-86AAE7E8D6F5}" type="presOf" srcId="{5BA25C80-DFC1-4A25-8DB3-20761A7021AF}" destId="{F6AFD4E1-5747-477F-B5DB-07D5C770AF89}" srcOrd="0" destOrd="0" presId="urn:microsoft.com/office/officeart/2005/8/layout/pyramid1"/>
    <dgm:cxn modelId="{5052A9EA-49B4-48FC-B8E3-6A6AAD7A01B5}" type="presOf" srcId="{68071E4D-B1D8-4BF6-947F-5B77A945A439}" destId="{90EFA19D-A551-4E87-91F3-6E8FF4BDFAD6}" srcOrd="0" destOrd="0" presId="urn:microsoft.com/office/officeart/2005/8/layout/pyramid1"/>
    <dgm:cxn modelId="{4235773B-B2EA-41E6-B0B8-DBCE6458CC8E}" type="presOf" srcId="{BC81E8E7-492E-4638-8F0D-CA3EB3776922}" destId="{BFB08B0F-18F2-4456-8389-41FEE143D886}" srcOrd="1" destOrd="0" presId="urn:microsoft.com/office/officeart/2005/8/layout/pyramid1"/>
    <dgm:cxn modelId="{0D1ACEA1-2EAA-47D1-B503-4060678D6B8E}" type="presOf" srcId="{5BA25C80-DFC1-4A25-8DB3-20761A7021AF}" destId="{9BEF4941-3114-4FDA-A4AF-2D41B7CE61FC}" srcOrd="1" destOrd="0" presId="urn:microsoft.com/office/officeart/2005/8/layout/pyramid1"/>
    <dgm:cxn modelId="{7F092966-3105-4D7D-8F9F-A0FF24BE163E}" srcId="{68071E4D-B1D8-4BF6-947F-5B77A945A439}" destId="{BC81E8E7-492E-4638-8F0D-CA3EB3776922}" srcOrd="1" destOrd="0" parTransId="{497E70AC-638E-4846-A8AA-81368201DAB1}" sibTransId="{9BAF9BC7-A631-4259-86D4-05767BDD9896}"/>
    <dgm:cxn modelId="{74C39E1F-AC02-43E2-BF3A-96A69EBEA2B7}" srcId="{68071E4D-B1D8-4BF6-947F-5B77A945A439}" destId="{7DC5E966-D334-4AD9-91D7-6A1538BE8EA9}" srcOrd="0" destOrd="0" parTransId="{B463AF7F-3267-48A3-AE1D-FB184BFEC6E4}" sibTransId="{19F60698-8FC7-48EB-9AED-A3502DC48A96}"/>
    <dgm:cxn modelId="{95DD1974-A4DF-4706-BE76-BB8070CBE13E}" type="presOf" srcId="{7DC5E966-D334-4AD9-91D7-6A1538BE8EA9}" destId="{5C2A63E2-53F7-487C-B3D9-F1CDAC82F35B}" srcOrd="0" destOrd="0" presId="urn:microsoft.com/office/officeart/2005/8/layout/pyramid1"/>
    <dgm:cxn modelId="{A22EB6CB-4C3C-49FF-BEE5-694BA16176D5}" srcId="{68071E4D-B1D8-4BF6-947F-5B77A945A439}" destId="{5BA25C80-DFC1-4A25-8DB3-20761A7021AF}" srcOrd="2" destOrd="0" parTransId="{5D2F884B-8DF9-4513-8FDF-B4CC0C70F5F8}" sibTransId="{43386E6C-8CC9-47D5-A080-8E07020200B2}"/>
    <dgm:cxn modelId="{C467CE69-3E60-4E26-BAEE-30F5B00176A1}" type="presOf" srcId="{7DC5E966-D334-4AD9-91D7-6A1538BE8EA9}" destId="{B4C58FCD-834D-4340-AD75-D8EB3BD3F603}" srcOrd="1" destOrd="0" presId="urn:microsoft.com/office/officeart/2005/8/layout/pyramid1"/>
    <dgm:cxn modelId="{F4CFABA5-D265-487A-B7C4-E090FED49E33}" type="presOf" srcId="{BC81E8E7-492E-4638-8F0D-CA3EB3776922}" destId="{24B45735-09F1-4026-A088-A449EE17E9DC}" srcOrd="0" destOrd="0" presId="urn:microsoft.com/office/officeart/2005/8/layout/pyramid1"/>
    <dgm:cxn modelId="{24DF5090-71C5-4F70-831D-B983D7EDFAD5}" type="presParOf" srcId="{90EFA19D-A551-4E87-91F3-6E8FF4BDFAD6}" destId="{9A8E3E11-E9A5-4F4C-91FF-D551B68AF540}" srcOrd="0" destOrd="0" presId="urn:microsoft.com/office/officeart/2005/8/layout/pyramid1"/>
    <dgm:cxn modelId="{3B06F67C-3CA8-461C-9CCD-36026D89A78D}" type="presParOf" srcId="{9A8E3E11-E9A5-4F4C-91FF-D551B68AF540}" destId="{5C2A63E2-53F7-487C-B3D9-F1CDAC82F35B}" srcOrd="0" destOrd="0" presId="urn:microsoft.com/office/officeart/2005/8/layout/pyramid1"/>
    <dgm:cxn modelId="{B353437A-D787-40B3-8F7B-ECF4DFDD0FBC}" type="presParOf" srcId="{9A8E3E11-E9A5-4F4C-91FF-D551B68AF540}" destId="{B4C58FCD-834D-4340-AD75-D8EB3BD3F603}" srcOrd="1" destOrd="0" presId="urn:microsoft.com/office/officeart/2005/8/layout/pyramid1"/>
    <dgm:cxn modelId="{EBDABA55-5229-419E-8A9C-48AE508DDF9B}" type="presParOf" srcId="{90EFA19D-A551-4E87-91F3-6E8FF4BDFAD6}" destId="{CA35FD8D-D323-41BE-A451-3831313ACD3C}" srcOrd="1" destOrd="0" presId="urn:microsoft.com/office/officeart/2005/8/layout/pyramid1"/>
    <dgm:cxn modelId="{08D3C6A2-A40D-4C43-A423-18898D40B5E3}" type="presParOf" srcId="{CA35FD8D-D323-41BE-A451-3831313ACD3C}" destId="{24B45735-09F1-4026-A088-A449EE17E9DC}" srcOrd="0" destOrd="0" presId="urn:microsoft.com/office/officeart/2005/8/layout/pyramid1"/>
    <dgm:cxn modelId="{69144B0B-8BFC-470D-97AC-B40262885A35}" type="presParOf" srcId="{CA35FD8D-D323-41BE-A451-3831313ACD3C}" destId="{BFB08B0F-18F2-4456-8389-41FEE143D886}" srcOrd="1" destOrd="0" presId="urn:microsoft.com/office/officeart/2005/8/layout/pyramid1"/>
    <dgm:cxn modelId="{2C04A5C5-FFB3-47F6-BC23-8DB3F050A695}" type="presParOf" srcId="{90EFA19D-A551-4E87-91F3-6E8FF4BDFAD6}" destId="{BACC88F1-F018-4E79-85D0-0C7CB9D02C67}" srcOrd="2" destOrd="0" presId="urn:microsoft.com/office/officeart/2005/8/layout/pyramid1"/>
    <dgm:cxn modelId="{B68D2FA1-2D99-490B-82CB-062DAF5CA4AB}" type="presParOf" srcId="{BACC88F1-F018-4E79-85D0-0C7CB9D02C67}" destId="{F6AFD4E1-5747-477F-B5DB-07D5C770AF89}" srcOrd="0" destOrd="0" presId="urn:microsoft.com/office/officeart/2005/8/layout/pyramid1"/>
    <dgm:cxn modelId="{2F1184B8-CE69-4BC4-86DB-81A57E98086F}" type="presParOf" srcId="{BACC88F1-F018-4E79-85D0-0C7CB9D02C67}" destId="{9BEF4941-3114-4FDA-A4AF-2D41B7CE61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071E4D-B1D8-4BF6-947F-5B77A945A439}" type="doc">
      <dgm:prSet loTypeId="urn:microsoft.com/office/officeart/2005/8/layout/pyramid1" loCatId="pyramid" qsTypeId="urn:microsoft.com/office/officeart/2005/8/quickstyle/simple1" qsCatId="simple" csTypeId="urn:microsoft.com/office/officeart/2005/8/colors/accent1_5" csCatId="accent1" phldr="1"/>
      <dgm:spPr/>
    </dgm:pt>
    <dgm:pt modelId="{BC81E8E7-492E-4638-8F0D-CA3EB3776922}">
      <dgm:prSet phldrT="[Текст]" phldr="1" custT="1"/>
      <dgm:spPr/>
      <dgm:t>
        <a:bodyPr/>
        <a:lstStyle/>
        <a:p>
          <a:endParaRPr lang="ru-RU" sz="200" dirty="0">
            <a:ln>
              <a:solidFill>
                <a:schemeClr val="accent2"/>
              </a:solidFill>
            </a:ln>
            <a:solidFill>
              <a:schemeClr val="bg1"/>
            </a:solidFill>
          </a:endParaRPr>
        </a:p>
      </dgm:t>
    </dgm:pt>
    <dgm:pt modelId="{497E70AC-638E-4846-A8AA-81368201DAB1}" type="parTrans" cxnId="{7F092966-3105-4D7D-8F9F-A0FF24BE163E}">
      <dgm:prSet/>
      <dgm:spPr/>
      <dgm:t>
        <a:bodyPr/>
        <a:lstStyle/>
        <a:p>
          <a:endParaRPr lang="ru-RU"/>
        </a:p>
      </dgm:t>
    </dgm:pt>
    <dgm:pt modelId="{9BAF9BC7-A631-4259-86D4-05767BDD9896}" type="sibTrans" cxnId="{7F092966-3105-4D7D-8F9F-A0FF24BE163E}">
      <dgm:prSet/>
      <dgm:spPr/>
      <dgm:t>
        <a:bodyPr/>
        <a:lstStyle/>
        <a:p>
          <a:endParaRPr lang="ru-RU"/>
        </a:p>
      </dgm:t>
    </dgm:pt>
    <dgm:pt modelId="{7DC5E966-D334-4AD9-91D7-6A1538BE8EA9}">
      <dgm:prSet phldrT="[Текст]"/>
      <dgm:spPr/>
      <dgm:t>
        <a:bodyPr/>
        <a:lstStyle/>
        <a:p>
          <a:r>
            <a:rPr lang="ru-RU" dirty="0" smtClean="0"/>
            <a:t> </a:t>
          </a:r>
          <a:endParaRPr lang="ru-RU" dirty="0"/>
        </a:p>
      </dgm:t>
    </dgm:pt>
    <dgm:pt modelId="{19F60698-8FC7-48EB-9AED-A3502DC48A96}" type="sibTrans" cxnId="{74C39E1F-AC02-43E2-BF3A-96A69EBEA2B7}">
      <dgm:prSet/>
      <dgm:spPr/>
      <dgm:t>
        <a:bodyPr/>
        <a:lstStyle/>
        <a:p>
          <a:endParaRPr lang="ru-RU"/>
        </a:p>
      </dgm:t>
    </dgm:pt>
    <dgm:pt modelId="{B463AF7F-3267-48A3-AE1D-FB184BFEC6E4}" type="parTrans" cxnId="{74C39E1F-AC02-43E2-BF3A-96A69EBEA2B7}">
      <dgm:prSet/>
      <dgm:spPr/>
      <dgm:t>
        <a:bodyPr/>
        <a:lstStyle/>
        <a:p>
          <a:endParaRPr lang="ru-RU"/>
        </a:p>
      </dgm:t>
    </dgm:pt>
    <dgm:pt modelId="{5BA25C80-DFC1-4A25-8DB3-20761A7021AF}">
      <dgm:prSet phldrT="[Текст]" phldr="1" custT="1"/>
      <dgm:spPr/>
      <dgm:t>
        <a:bodyPr/>
        <a:lstStyle/>
        <a:p>
          <a:endParaRPr lang="ru-RU" sz="200" dirty="0">
            <a:ln>
              <a:solidFill>
                <a:schemeClr val="accent2"/>
              </a:solidFill>
            </a:ln>
          </a:endParaRPr>
        </a:p>
      </dgm:t>
    </dgm:pt>
    <dgm:pt modelId="{43386E6C-8CC9-47D5-A080-8E07020200B2}" type="sibTrans" cxnId="{A22EB6CB-4C3C-49FF-BEE5-694BA16176D5}">
      <dgm:prSet/>
      <dgm:spPr/>
      <dgm:t>
        <a:bodyPr/>
        <a:lstStyle/>
        <a:p>
          <a:endParaRPr lang="ru-RU"/>
        </a:p>
      </dgm:t>
    </dgm:pt>
    <dgm:pt modelId="{5D2F884B-8DF9-4513-8FDF-B4CC0C70F5F8}" type="parTrans" cxnId="{A22EB6CB-4C3C-49FF-BEE5-694BA16176D5}">
      <dgm:prSet/>
      <dgm:spPr/>
      <dgm:t>
        <a:bodyPr/>
        <a:lstStyle/>
        <a:p>
          <a:endParaRPr lang="ru-RU"/>
        </a:p>
      </dgm:t>
    </dgm:pt>
    <dgm:pt modelId="{90EFA19D-A551-4E87-91F3-6E8FF4BDFAD6}" type="pres">
      <dgm:prSet presAssocID="{68071E4D-B1D8-4BF6-947F-5B77A945A439}" presName="Name0" presStyleCnt="0">
        <dgm:presLayoutVars>
          <dgm:dir/>
          <dgm:animLvl val="lvl"/>
          <dgm:resizeHandles val="exact"/>
        </dgm:presLayoutVars>
      </dgm:prSet>
      <dgm:spPr/>
    </dgm:pt>
    <dgm:pt modelId="{9A8E3E11-E9A5-4F4C-91FF-D551B68AF540}" type="pres">
      <dgm:prSet presAssocID="{7DC5E966-D334-4AD9-91D7-6A1538BE8EA9}" presName="Name8" presStyleCnt="0"/>
      <dgm:spPr/>
    </dgm:pt>
    <dgm:pt modelId="{5C2A63E2-53F7-487C-B3D9-F1CDAC82F35B}" type="pres">
      <dgm:prSet presAssocID="{7DC5E966-D334-4AD9-91D7-6A1538BE8EA9}" presName="level" presStyleLbl="node1" presStyleIdx="0" presStyleCnt="3" custScaleX="109684" custScaleY="485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C58FCD-834D-4340-AD75-D8EB3BD3F603}" type="pres">
      <dgm:prSet presAssocID="{7DC5E966-D334-4AD9-91D7-6A1538BE8EA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35FD8D-D323-41BE-A451-3831313ACD3C}" type="pres">
      <dgm:prSet presAssocID="{BC81E8E7-492E-4638-8F0D-CA3EB3776922}" presName="Name8" presStyleCnt="0"/>
      <dgm:spPr/>
    </dgm:pt>
    <dgm:pt modelId="{24B45735-09F1-4026-A088-A449EE17E9DC}" type="pres">
      <dgm:prSet presAssocID="{BC81E8E7-492E-4638-8F0D-CA3EB377692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B08B0F-18F2-4456-8389-41FEE143D886}" type="pres">
      <dgm:prSet presAssocID="{BC81E8E7-492E-4638-8F0D-CA3EB37769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CC88F1-F018-4E79-85D0-0C7CB9D02C67}" type="pres">
      <dgm:prSet presAssocID="{5BA25C80-DFC1-4A25-8DB3-20761A7021AF}" presName="Name8" presStyleCnt="0"/>
      <dgm:spPr/>
    </dgm:pt>
    <dgm:pt modelId="{F6AFD4E1-5747-477F-B5DB-07D5C770AF89}" type="pres">
      <dgm:prSet presAssocID="{5BA25C80-DFC1-4A25-8DB3-20761A7021AF}" presName="level" presStyleLbl="node1" presStyleIdx="2" presStyleCnt="3" custScaleY="75256" custLinFactNeighborX="-1324" custLinFactNeighborY="1453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EF4941-3114-4FDA-A4AF-2D41B7CE61FC}" type="pres">
      <dgm:prSet presAssocID="{5BA25C80-DFC1-4A25-8DB3-20761A7021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432E5F-34A6-49C2-B3EF-744F06749061}" type="presOf" srcId="{5BA25C80-DFC1-4A25-8DB3-20761A7021AF}" destId="{F6AFD4E1-5747-477F-B5DB-07D5C770AF89}" srcOrd="0" destOrd="0" presId="urn:microsoft.com/office/officeart/2005/8/layout/pyramid1"/>
    <dgm:cxn modelId="{12B608CC-392A-43AE-90D9-EC8A079E64E1}" type="presOf" srcId="{68071E4D-B1D8-4BF6-947F-5B77A945A439}" destId="{90EFA19D-A551-4E87-91F3-6E8FF4BDFAD6}" srcOrd="0" destOrd="0" presId="urn:microsoft.com/office/officeart/2005/8/layout/pyramid1"/>
    <dgm:cxn modelId="{7F092966-3105-4D7D-8F9F-A0FF24BE163E}" srcId="{68071E4D-B1D8-4BF6-947F-5B77A945A439}" destId="{BC81E8E7-492E-4638-8F0D-CA3EB3776922}" srcOrd="1" destOrd="0" parTransId="{497E70AC-638E-4846-A8AA-81368201DAB1}" sibTransId="{9BAF9BC7-A631-4259-86D4-05767BDD9896}"/>
    <dgm:cxn modelId="{75CAF5D0-CECB-48BA-B5EF-27963AA5EAF6}" type="presOf" srcId="{5BA25C80-DFC1-4A25-8DB3-20761A7021AF}" destId="{9BEF4941-3114-4FDA-A4AF-2D41B7CE61FC}" srcOrd="1" destOrd="0" presId="urn:microsoft.com/office/officeart/2005/8/layout/pyramid1"/>
    <dgm:cxn modelId="{74C39E1F-AC02-43E2-BF3A-96A69EBEA2B7}" srcId="{68071E4D-B1D8-4BF6-947F-5B77A945A439}" destId="{7DC5E966-D334-4AD9-91D7-6A1538BE8EA9}" srcOrd="0" destOrd="0" parTransId="{B463AF7F-3267-48A3-AE1D-FB184BFEC6E4}" sibTransId="{19F60698-8FC7-48EB-9AED-A3502DC48A96}"/>
    <dgm:cxn modelId="{6D56C8E5-CE27-4EBD-9651-AFF8A70A50F8}" type="presOf" srcId="{7DC5E966-D334-4AD9-91D7-6A1538BE8EA9}" destId="{B4C58FCD-834D-4340-AD75-D8EB3BD3F603}" srcOrd="1" destOrd="0" presId="urn:microsoft.com/office/officeart/2005/8/layout/pyramid1"/>
    <dgm:cxn modelId="{A22EB6CB-4C3C-49FF-BEE5-694BA16176D5}" srcId="{68071E4D-B1D8-4BF6-947F-5B77A945A439}" destId="{5BA25C80-DFC1-4A25-8DB3-20761A7021AF}" srcOrd="2" destOrd="0" parTransId="{5D2F884B-8DF9-4513-8FDF-B4CC0C70F5F8}" sibTransId="{43386E6C-8CC9-47D5-A080-8E07020200B2}"/>
    <dgm:cxn modelId="{29F72714-46B4-4EC9-8751-614DC2FDC3B0}" type="presOf" srcId="{7DC5E966-D334-4AD9-91D7-6A1538BE8EA9}" destId="{5C2A63E2-53F7-487C-B3D9-F1CDAC82F35B}" srcOrd="0" destOrd="0" presId="urn:microsoft.com/office/officeart/2005/8/layout/pyramid1"/>
    <dgm:cxn modelId="{634D021E-BCC7-418A-82AC-F7B751DCAAC8}" type="presOf" srcId="{BC81E8E7-492E-4638-8F0D-CA3EB3776922}" destId="{24B45735-09F1-4026-A088-A449EE17E9DC}" srcOrd="0" destOrd="0" presId="urn:microsoft.com/office/officeart/2005/8/layout/pyramid1"/>
    <dgm:cxn modelId="{D608DB00-E883-4224-AC12-770E17AC8AFB}" type="presOf" srcId="{BC81E8E7-492E-4638-8F0D-CA3EB3776922}" destId="{BFB08B0F-18F2-4456-8389-41FEE143D886}" srcOrd="1" destOrd="0" presId="urn:microsoft.com/office/officeart/2005/8/layout/pyramid1"/>
    <dgm:cxn modelId="{B2D608D9-6AE5-4164-A5AD-B01F94FEF66D}" type="presParOf" srcId="{90EFA19D-A551-4E87-91F3-6E8FF4BDFAD6}" destId="{9A8E3E11-E9A5-4F4C-91FF-D551B68AF540}" srcOrd="0" destOrd="0" presId="urn:microsoft.com/office/officeart/2005/8/layout/pyramid1"/>
    <dgm:cxn modelId="{C35F4A92-6EEE-4A2E-B2A6-25F5F2552698}" type="presParOf" srcId="{9A8E3E11-E9A5-4F4C-91FF-D551B68AF540}" destId="{5C2A63E2-53F7-487C-B3D9-F1CDAC82F35B}" srcOrd="0" destOrd="0" presId="urn:microsoft.com/office/officeart/2005/8/layout/pyramid1"/>
    <dgm:cxn modelId="{01B5E687-FC58-47DB-AA12-2E6DD51672A7}" type="presParOf" srcId="{9A8E3E11-E9A5-4F4C-91FF-D551B68AF540}" destId="{B4C58FCD-834D-4340-AD75-D8EB3BD3F603}" srcOrd="1" destOrd="0" presId="urn:microsoft.com/office/officeart/2005/8/layout/pyramid1"/>
    <dgm:cxn modelId="{925CF25A-D002-45EC-8150-3FBCA8C46A01}" type="presParOf" srcId="{90EFA19D-A551-4E87-91F3-6E8FF4BDFAD6}" destId="{CA35FD8D-D323-41BE-A451-3831313ACD3C}" srcOrd="1" destOrd="0" presId="urn:microsoft.com/office/officeart/2005/8/layout/pyramid1"/>
    <dgm:cxn modelId="{5A93737B-C111-44F1-9D3B-7FA1B0418F81}" type="presParOf" srcId="{CA35FD8D-D323-41BE-A451-3831313ACD3C}" destId="{24B45735-09F1-4026-A088-A449EE17E9DC}" srcOrd="0" destOrd="0" presId="urn:microsoft.com/office/officeart/2005/8/layout/pyramid1"/>
    <dgm:cxn modelId="{39B5C471-87B7-43E1-B0A6-B7DD97463DC1}" type="presParOf" srcId="{CA35FD8D-D323-41BE-A451-3831313ACD3C}" destId="{BFB08B0F-18F2-4456-8389-41FEE143D886}" srcOrd="1" destOrd="0" presId="urn:microsoft.com/office/officeart/2005/8/layout/pyramid1"/>
    <dgm:cxn modelId="{936706D8-312C-402A-8095-EFF83308C76B}" type="presParOf" srcId="{90EFA19D-A551-4E87-91F3-6E8FF4BDFAD6}" destId="{BACC88F1-F018-4E79-85D0-0C7CB9D02C67}" srcOrd="2" destOrd="0" presId="urn:microsoft.com/office/officeart/2005/8/layout/pyramid1"/>
    <dgm:cxn modelId="{4AB80FAA-498E-4BA2-BC3C-05F84DCF1AF1}" type="presParOf" srcId="{BACC88F1-F018-4E79-85D0-0C7CB9D02C67}" destId="{F6AFD4E1-5747-477F-B5DB-07D5C770AF89}" srcOrd="0" destOrd="0" presId="urn:microsoft.com/office/officeart/2005/8/layout/pyramid1"/>
    <dgm:cxn modelId="{D0BE79EE-5E6F-4773-AB26-ED027A6ACFA6}" type="presParOf" srcId="{BACC88F1-F018-4E79-85D0-0C7CB9D02C67}" destId="{9BEF4941-3114-4FDA-A4AF-2D41B7CE61F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A63E2-53F7-487C-B3D9-F1CDAC82F35B}">
      <dsp:nvSpPr>
        <dsp:cNvPr id="0" name=""/>
        <dsp:cNvSpPr/>
      </dsp:nvSpPr>
      <dsp:spPr>
        <a:xfrm>
          <a:off x="3143274" y="53576"/>
          <a:ext cx="1962451" cy="703455"/>
        </a:xfrm>
        <a:prstGeom prst="trapezoid">
          <a:avLst>
            <a:gd name="adj" fmla="val 127171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299999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 </a:t>
          </a:r>
          <a:endParaRPr lang="ru-RU" sz="4200" kern="1200" dirty="0"/>
        </a:p>
      </dsp:txBody>
      <dsp:txXfrm>
        <a:off x="3143274" y="53576"/>
        <a:ext cx="1962451" cy="703455"/>
      </dsp:txXfrm>
    </dsp:sp>
    <dsp:sp modelId="{24B45735-09F1-4026-A088-A449EE17E9DC}">
      <dsp:nvSpPr>
        <dsp:cNvPr id="0" name=""/>
        <dsp:cNvSpPr/>
      </dsp:nvSpPr>
      <dsp:spPr>
        <a:xfrm>
          <a:off x="1386941" y="703455"/>
          <a:ext cx="5475116" cy="1449198"/>
        </a:xfrm>
        <a:prstGeom prst="trapezoid">
          <a:avLst>
            <a:gd name="adj" fmla="val 127171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299999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kern="1200" dirty="0">
            <a:ln>
              <a:solidFill>
                <a:schemeClr val="accent2"/>
              </a:solidFill>
            </a:ln>
            <a:solidFill>
              <a:schemeClr val="bg1"/>
            </a:solidFill>
          </a:endParaRPr>
        </a:p>
      </dsp:txBody>
      <dsp:txXfrm>
        <a:off x="2345087" y="703455"/>
        <a:ext cx="3558825" cy="1449198"/>
      </dsp:txXfrm>
    </dsp:sp>
    <dsp:sp modelId="{F6AFD4E1-5747-477F-B5DB-07D5C770AF89}">
      <dsp:nvSpPr>
        <dsp:cNvPr id="0" name=""/>
        <dsp:cNvSpPr/>
      </dsp:nvSpPr>
      <dsp:spPr>
        <a:xfrm>
          <a:off x="0" y="2152654"/>
          <a:ext cx="8248999" cy="1090608"/>
        </a:xfrm>
        <a:prstGeom prst="trapezoid">
          <a:avLst>
            <a:gd name="adj" fmla="val 127171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21299999" rev="0"/>
          </a:camera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kern="1200" dirty="0">
            <a:ln>
              <a:solidFill>
                <a:schemeClr val="accent2"/>
              </a:solidFill>
            </a:ln>
          </a:endParaRPr>
        </a:p>
      </dsp:txBody>
      <dsp:txXfrm>
        <a:off x="1443574" y="2152654"/>
        <a:ext cx="5361850" cy="10906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C2A63E2-53F7-487C-B3D9-F1CDAC82F35B}">
      <dsp:nvSpPr>
        <dsp:cNvPr id="0" name=""/>
        <dsp:cNvSpPr/>
      </dsp:nvSpPr>
      <dsp:spPr>
        <a:xfrm>
          <a:off x="3143274" y="0"/>
          <a:ext cx="1962451" cy="703455"/>
        </a:xfrm>
        <a:prstGeom prst="trapezoid">
          <a:avLst>
            <a:gd name="adj" fmla="val 127171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 </a:t>
          </a:r>
          <a:endParaRPr lang="ru-RU" sz="4200" kern="1200" dirty="0"/>
        </a:p>
      </dsp:txBody>
      <dsp:txXfrm>
        <a:off x="3143274" y="0"/>
        <a:ext cx="1962451" cy="703455"/>
      </dsp:txXfrm>
    </dsp:sp>
    <dsp:sp modelId="{24B45735-09F1-4026-A088-A449EE17E9DC}">
      <dsp:nvSpPr>
        <dsp:cNvPr id="0" name=""/>
        <dsp:cNvSpPr/>
      </dsp:nvSpPr>
      <dsp:spPr>
        <a:xfrm>
          <a:off x="1386941" y="703455"/>
          <a:ext cx="5475116" cy="1449198"/>
        </a:xfrm>
        <a:prstGeom prst="trapezoid">
          <a:avLst>
            <a:gd name="adj" fmla="val 127171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kern="1200" dirty="0">
            <a:ln>
              <a:solidFill>
                <a:schemeClr val="accent2"/>
              </a:solidFill>
            </a:ln>
            <a:solidFill>
              <a:schemeClr val="bg1"/>
            </a:solidFill>
          </a:endParaRPr>
        </a:p>
      </dsp:txBody>
      <dsp:txXfrm>
        <a:off x="2345087" y="703455"/>
        <a:ext cx="3558825" cy="1449198"/>
      </dsp:txXfrm>
    </dsp:sp>
    <dsp:sp modelId="{F6AFD4E1-5747-477F-B5DB-07D5C770AF89}">
      <dsp:nvSpPr>
        <dsp:cNvPr id="0" name=""/>
        <dsp:cNvSpPr/>
      </dsp:nvSpPr>
      <dsp:spPr>
        <a:xfrm>
          <a:off x="0" y="2152654"/>
          <a:ext cx="8248999" cy="1090608"/>
        </a:xfrm>
        <a:prstGeom prst="trapezoid">
          <a:avLst>
            <a:gd name="adj" fmla="val 127171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" tIns="2540" rIns="2540" bIns="2540" numCol="1" spcCol="1270" anchor="ctr" anchorCtr="0">
          <a:noAutofit/>
        </a:bodyPr>
        <a:lstStyle/>
        <a:p>
          <a:pPr lvl="0" algn="ctr" defTabSz="88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" kern="1200" dirty="0">
            <a:ln>
              <a:solidFill>
                <a:schemeClr val="accent2"/>
              </a:solidFill>
            </a:ln>
          </a:endParaRPr>
        </a:p>
      </dsp:txBody>
      <dsp:txXfrm>
        <a:off x="1443574" y="2152654"/>
        <a:ext cx="5361850" cy="1090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547355" cy="493713"/>
          </a:xfrm>
          <a:prstGeom prst="rect">
            <a:avLst/>
          </a:prstGeom>
        </p:spPr>
        <p:txBody>
          <a:bodyPr vert="horz" lIns="86117" tIns="43058" rIns="86117" bIns="4305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329799" y="1"/>
            <a:ext cx="2547355" cy="493713"/>
          </a:xfrm>
          <a:prstGeom prst="rect">
            <a:avLst/>
          </a:prstGeom>
        </p:spPr>
        <p:txBody>
          <a:bodyPr vert="horz" lIns="86117" tIns="43058" rIns="86117" bIns="43058" rtlCol="0"/>
          <a:lstStyle>
            <a:lvl1pPr algn="r">
              <a:defRPr sz="1100"/>
            </a:lvl1pPr>
          </a:lstStyle>
          <a:p>
            <a:fld id="{F49A1EFD-7A7D-45D8-8D14-6216EA3D3DF5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8824"/>
            <a:ext cx="2547355" cy="493713"/>
          </a:xfrm>
          <a:prstGeom prst="rect">
            <a:avLst/>
          </a:prstGeom>
        </p:spPr>
        <p:txBody>
          <a:bodyPr vert="horz" lIns="86117" tIns="43058" rIns="86117" bIns="4305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329799" y="9378824"/>
            <a:ext cx="2547355" cy="493713"/>
          </a:xfrm>
          <a:prstGeom prst="rect">
            <a:avLst/>
          </a:prstGeom>
        </p:spPr>
        <p:txBody>
          <a:bodyPr vert="horz" lIns="86117" tIns="43058" rIns="86117" bIns="43058" rtlCol="0" anchor="b"/>
          <a:lstStyle>
            <a:lvl1pPr algn="r">
              <a:defRPr sz="1100"/>
            </a:lvl1pPr>
          </a:lstStyle>
          <a:p>
            <a:fld id="{9D872F54-B054-48CC-AA19-B2A5509DAF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310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547355" cy="493713"/>
          </a:xfrm>
          <a:prstGeom prst="rect">
            <a:avLst/>
          </a:prstGeom>
        </p:spPr>
        <p:txBody>
          <a:bodyPr vert="horz" lIns="86117" tIns="43058" rIns="86117" bIns="43058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329799" y="1"/>
            <a:ext cx="2547355" cy="493713"/>
          </a:xfrm>
          <a:prstGeom prst="rect">
            <a:avLst/>
          </a:prstGeom>
        </p:spPr>
        <p:txBody>
          <a:bodyPr vert="horz" lIns="86117" tIns="43058" rIns="86117" bIns="43058" rtlCol="0"/>
          <a:lstStyle>
            <a:lvl1pPr algn="r">
              <a:defRPr sz="1100"/>
            </a:lvl1pPr>
          </a:lstStyle>
          <a:p>
            <a:fld id="{48F198E2-19E9-48F7-81BF-3E68B08F6E24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350838" y="741363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117" tIns="43058" rIns="86117" bIns="4305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87852" y="4690270"/>
            <a:ext cx="4702810" cy="4443412"/>
          </a:xfrm>
          <a:prstGeom prst="rect">
            <a:avLst/>
          </a:prstGeom>
        </p:spPr>
        <p:txBody>
          <a:bodyPr vert="horz" lIns="86117" tIns="43058" rIns="86117" bIns="43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547355" cy="493713"/>
          </a:xfrm>
          <a:prstGeom prst="rect">
            <a:avLst/>
          </a:prstGeom>
        </p:spPr>
        <p:txBody>
          <a:bodyPr vert="horz" lIns="86117" tIns="43058" rIns="86117" bIns="43058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329799" y="9378824"/>
            <a:ext cx="2547355" cy="493713"/>
          </a:xfrm>
          <a:prstGeom prst="rect">
            <a:avLst/>
          </a:prstGeom>
        </p:spPr>
        <p:txBody>
          <a:bodyPr vert="horz" lIns="86117" tIns="43058" rIns="86117" bIns="43058" rtlCol="0" anchor="b"/>
          <a:lstStyle>
            <a:lvl1pPr algn="r">
              <a:defRPr sz="1100"/>
            </a:lvl1pPr>
          </a:lstStyle>
          <a:p>
            <a:fld id="{F070C96C-E352-4AFB-A977-BC7D8C2513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5402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6D2593-95CB-4360-A69A-6B10A1E3BB87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14312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81803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6156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6614864" y="4869657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1F497D"/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205978"/>
            <a:ext cx="8229600" cy="421556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9272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84000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7A984-A4F0-41B3-9738-B2144BD1154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4488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212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68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1089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25393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4623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makarovaoa\Desktop\шаблон презентации.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660" cy="5164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7A984-A4F0-41B3-9738-B2144BD11549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B19B0651-EE4F-4900-A07F-96A6BFA9D0F0}" type="slidenum">
              <a:rPr lang="ru-RU" smtClean="0"/>
              <a:pPr algn="r"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71726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5" r:id="rId12"/>
    <p:sldLayoutId id="2147483836" r:id="rId13"/>
    <p:sldLayoutId id="214748365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____Microsoft_Office_Word1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80512" cy="564776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27318" y="1271178"/>
            <a:ext cx="883622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Название проекта</a:t>
            </a:r>
          </a:p>
          <a:p>
            <a:pPr algn="ctr"/>
            <a:r>
              <a:rPr lang="ru-RU" sz="2800" b="1" u="sng" cap="all" dirty="0" smtClean="0">
                <a:solidFill>
                  <a:srgbClr val="FFFF00"/>
                </a:solidFill>
              </a:rPr>
              <a:t>Стандартизация методик исследований пластовых систем при проведении поисково-разведочных работ и разработке нефтегазовых месторождений </a:t>
            </a:r>
            <a:endParaRPr lang="ru-RU" sz="2800" dirty="0" smtClean="0">
              <a:solidFill>
                <a:srgbClr val="FFFF00"/>
              </a:solidFill>
            </a:endParaRPr>
          </a:p>
          <a:p>
            <a:pPr algn="ctr"/>
            <a:endParaRPr lang="ru-RU" sz="28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  <a:p>
            <a:pPr algn="just"/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Тема НИОКР:  Исследование методических возможностей стандартизации выделения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водо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-,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нефте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- и </a:t>
            </a:r>
            <a:r>
              <a:rPr lang="ru-RU" sz="2800" dirty="0" err="1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газонасыщенных</a:t>
            </a:r>
            <a:r>
              <a:rPr lang="ru-RU" sz="28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 коллекторов и пород не коллекторов по люминесценции керна.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3471" y="113120"/>
            <a:ext cx="2938369" cy="156837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415842" y="3591068"/>
            <a:ext cx="37281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chemeClr val="bg1"/>
                </a:solidFill>
                <a:latin typeface="Arial Narrow" pitchFamily="34" charset="0"/>
              </a:rPr>
              <a:t>Руководитель проекта  В.Г. </a:t>
            </a:r>
            <a:r>
              <a:rPr lang="ru-RU" b="1" dirty="0" err="1" smtClean="0">
                <a:solidFill>
                  <a:schemeClr val="bg1"/>
                </a:solidFill>
                <a:latin typeface="Arial Narrow" pitchFamily="34" charset="0"/>
              </a:rPr>
              <a:t>Мамяшев</a:t>
            </a:r>
            <a:endParaRPr lang="ru-RU" sz="1400" b="1" i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7051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59976" y="338838"/>
          <a:ext cx="8453718" cy="4532919"/>
        </p:xfrm>
        <a:graphic>
          <a:graphicData uri="http://schemas.openxmlformats.org/presentationml/2006/ole">
            <p:oleObj spid="_x0000_s55299" name="Document" r:id="rId3" imgW="9432346" imgH="5924775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958354" y="315909"/>
            <a:ext cx="3101787" cy="419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Задачи проекта и НИОКР:</a:t>
            </a:r>
            <a:endParaRPr lang="ru-RU" sz="2700" b="1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170329" y="708209"/>
            <a:ext cx="8785412" cy="41685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8288" algn="just">
              <a:lnSpc>
                <a:spcPct val="120000"/>
              </a:lnSpc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Выполнить анализ состояния  стандартизации (на уровне СТП, СТО и др.) в области: отбора керна, литолого-петрофизических и физико-химических  исследований в российском нефтегазовом секторе. </a:t>
            </a:r>
          </a:p>
          <a:p>
            <a:pPr marL="0" indent="268288" algn="just">
              <a:lnSpc>
                <a:spcPct val="120000"/>
              </a:lnSpc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Обосновать перечень приоритетных стандартов, подлежащих  разработке в рамках настоящего проекта;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исследовать достоверность известных методик и применяемых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технологий исследований,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отобрать лучшие 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усовершенствовать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их для целей стандартизации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</a:p>
          <a:p>
            <a:pPr marL="0" indent="268288" algn="just">
              <a:lnSpc>
                <a:spcPct val="120000"/>
              </a:lnSpc>
              <a:buAutoNum type="arabicPeriod"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Разработать проекты основных, базовых,  стандартов литолого-петрофизических исследований типового комплекса исследований шлама, керна и боковых образцов; стандартов на технологии отбора,  первичной геологической и физической документации керна, рациональных комплексов типовых литолого-петрофизических и других исследований (не менее 10 стандартов).  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981200" y="199368"/>
            <a:ext cx="4912659" cy="4191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Задачи проекта и НИОКР (продолжение) :</a:t>
            </a:r>
            <a:endParaRPr lang="ru-RU" sz="2700" b="1" dirty="0">
              <a:solidFill>
                <a:schemeClr val="accent1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179293" y="600633"/>
            <a:ext cx="8785412" cy="4435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268288" algn="just"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4. Обосновать методические возможности стандартизации выделения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водо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-,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нефте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и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газонасыщенных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коллекторов и пород не коллекторов по особенностям  люминесценции керна, с целью, идентификации характера насыщенности пород, выделения коллекторов, оценки эффективных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нефте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-,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газо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- и водонасыщенных толщин, разработки методического обеспечения выделения ТРИЗ.</a:t>
            </a:r>
          </a:p>
          <a:p>
            <a:pPr marL="0" indent="268288" algn="just"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5. Согласовать разработанные стандарты и условия их применения  с ГКЗ МПР РФ и «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Роснедра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».</a:t>
            </a:r>
          </a:p>
          <a:p>
            <a:pPr marL="0" indent="268288" algn="just"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6. Разработать и согласовать с ГКЗ МПР РФ концепцию формирования независимой (арбитражной) метрологической системы стандартизации в области лабораторных исследований каменного материала и поровых (пластовых) флюидов, с перспективой реализации её на материальной и кадровой базе ТИУ. </a:t>
            </a:r>
          </a:p>
          <a:p>
            <a:pPr marL="0" indent="268288" algn="just">
              <a:lnSpc>
                <a:spcPct val="120000"/>
              </a:lnSpc>
              <a:buNone/>
            </a:pPr>
            <a:endParaRPr lang="ru-RU" sz="1800" b="1" dirty="0" smtClean="0">
              <a:solidFill>
                <a:srgbClr val="C00000"/>
              </a:solidFill>
              <a:latin typeface="Arial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endParaRPr lang="ru-RU" sz="1800" dirty="0" smtClean="0"/>
          </a:p>
        </p:txBody>
      </p:sp>
    </p:spTree>
    <p:extLst>
      <p:ext uri="{BB962C8B-B14F-4D97-AF65-F5344CB8AC3E}">
        <p14:creationId xmlns=""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553" y="214943"/>
            <a:ext cx="6705600" cy="358798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 Narrow" pitchFamily="34" charset="0"/>
              </a:rPr>
              <a:t>Пояснения к задачам исследований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976" y="671234"/>
            <a:ext cx="8758517" cy="4286248"/>
          </a:xfrm>
        </p:spPr>
        <p:txBody>
          <a:bodyPr>
            <a:normAutofit fontScale="92500" lnSpcReduction="20000"/>
          </a:bodyPr>
          <a:lstStyle/>
          <a:p>
            <a:pPr marL="358775" indent="-358775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Задача 1.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Включает в себя анализ информационного содержания </a:t>
            </a:r>
            <a:r>
              <a:rPr lang="ru-RU" sz="20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геолого-разведочных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работ и разработки месторождений нефти и газа, обеспечиваемого результатами лабораторных исследований пластовых систем, с целью обоснования: а) рациональных комплексов исследований для терригенных и карбонатных типов нефтегазоносных разрезов;  б)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приоритетных и первоочередных 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объектов стандартизации. </a:t>
            </a:r>
          </a:p>
          <a:p>
            <a:pPr marL="358775" indent="-358775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Задачи 2 и 3.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Помимо критического анализа и оценки достоверности применяемых методик и их технологичности, включают проведение экспериментальных работ с целью выбора и усовершенствования методик, подтверждения достоверности определений.</a:t>
            </a:r>
          </a:p>
          <a:p>
            <a:pPr marL="358775" indent="-358775" algn="just">
              <a:buNone/>
            </a:pPr>
            <a:r>
              <a:rPr lang="ru-RU" sz="2000" b="1" dirty="0" smtClean="0">
                <a:solidFill>
                  <a:srgbClr val="FF0000"/>
                </a:solidFill>
                <a:latin typeface="Arial" charset="0"/>
              </a:rPr>
              <a:t>Задача  4.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Предполагает проведение целенаправленных исследований люминесценции керна при моделировании разного характера его насыщенности, включая исследование влияния индикаторных добавок, с помощью договора подряда.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46"/>
            <a:ext cx="7530353" cy="367553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Из опыта предшествующих работ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6871" y="699246"/>
            <a:ext cx="8686800" cy="4231341"/>
          </a:xfrm>
        </p:spPr>
        <p:txBody>
          <a:bodyPr>
            <a:normAutofit fontScale="47500" lnSpcReduction="20000"/>
          </a:bodyPr>
          <a:lstStyle/>
          <a:p>
            <a:pPr marL="0" lvl="8" indent="0">
              <a:buNone/>
            </a:pPr>
            <a:r>
              <a:rPr lang="ru-RU" sz="4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1985 года: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описания методик исследований и методические указания в области петрофизических исследований.  </a:t>
            </a:r>
          </a:p>
          <a:p>
            <a:pPr marL="0" lvl="8" indent="0">
              <a:buNone/>
            </a:pPr>
            <a:r>
              <a:rPr lang="ru-RU" sz="4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1986 г.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 в действие стандартов СССР  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 26450.0 - 85. Породы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горные </a:t>
            </a:r>
            <a:r>
              <a:rPr lang="en-US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Сборник</a:t>
            </a:r>
            <a:r>
              <a:rPr lang="en-US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УДК 553.98.061.4.082:539.217.3   Группа А 09  СССР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.:</a:t>
            </a:r>
          </a:p>
          <a:p>
            <a:pPr marL="0" lvl="8" indent="0">
              <a:buNone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Общие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отбору и подготовке проб для определения </a:t>
            </a:r>
            <a:r>
              <a:rPr lang="ru-RU" sz="4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коллекторских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свойств. </a:t>
            </a:r>
          </a:p>
          <a:p>
            <a:pPr marL="0" lvl="8" indent="0">
              <a:buNone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Метод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коэффициента открытой пористости </a:t>
            </a:r>
            <a:r>
              <a:rPr lang="ru-RU" sz="4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жидкостенасыщением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lvl="8" indent="0">
              <a:buFontTx/>
              <a:buChar char="-"/>
            </a:pP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определения коэффициента абсолютной газопроницаемости при стационарной и нестационарной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фильтрации.</a:t>
            </a:r>
          </a:p>
          <a:p>
            <a:pPr marL="0" lvl="8" indent="0">
              <a:buNone/>
            </a:pPr>
            <a:r>
              <a:rPr lang="ru-RU" sz="4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1987-1992 </a:t>
            </a:r>
            <a:r>
              <a:rPr lang="ru-RU" sz="4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гг. 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введение в действие пяти стандартов (СТП) </a:t>
            </a:r>
            <a:r>
              <a:rPr lang="ru-RU" sz="4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Главтюменьгеологии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Главтюменнефтегаза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4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ЗапСибНИИГеофизика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авт. </a:t>
            </a:r>
            <a:r>
              <a:rPr lang="ru-RU" sz="46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Мамяшев</a:t>
            </a:r>
            <a:r>
              <a:rPr lang="ru-RU" sz="46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В.Г.). </a:t>
            </a:r>
          </a:p>
          <a:p>
            <a:pPr marL="0" lvl="8" indent="0">
              <a:buFontTx/>
              <a:buChar char="-"/>
            </a:pPr>
            <a:endParaRPr lang="ru-RU" dirty="0" smtClean="0"/>
          </a:p>
          <a:p>
            <a:pPr>
              <a:buNone/>
            </a:pPr>
            <a:endParaRPr lang="ru-RU" sz="1800" dirty="0" smtClean="0"/>
          </a:p>
          <a:p>
            <a:pPr marL="0" lvl="8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5506" y="331484"/>
            <a:ext cx="7557247" cy="46637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СТП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Главтюменьгеологии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Главтюменнефтегаза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1987-1992 гг.</a:t>
            </a:r>
            <a:endParaRPr lang="ru-RU" sz="2800" dirty="0"/>
          </a:p>
        </p:txBody>
      </p:sp>
      <p:pic>
        <p:nvPicPr>
          <p:cNvPr id="13" name="Содержимое 12" descr="Копия СТП1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77153"/>
            <a:ext cx="3388659" cy="1898343"/>
          </a:xfrm>
        </p:spPr>
      </p:pic>
      <p:pic>
        <p:nvPicPr>
          <p:cNvPr id="40980" name="Picture 20" descr="C:\МамяшевВГ\Кафедра\2018\Конкурс проектов ТИУ\СТП\СТП 4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4632" y="2955552"/>
            <a:ext cx="2859368" cy="1963530"/>
          </a:xfrm>
          <a:prstGeom prst="rect">
            <a:avLst/>
          </a:prstGeom>
          <a:noFill/>
        </p:spPr>
      </p:pic>
      <p:pic>
        <p:nvPicPr>
          <p:cNvPr id="40981" name="Picture 21" descr="C:\МамяшевВГ\Кафедра\2018\Конкурс проектов ТИУ\СТП\СТП ОВ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506" y="941296"/>
            <a:ext cx="2922494" cy="1945340"/>
          </a:xfrm>
          <a:prstGeom prst="rect">
            <a:avLst/>
          </a:prstGeom>
          <a:noFill/>
        </p:spPr>
      </p:pic>
      <p:pic>
        <p:nvPicPr>
          <p:cNvPr id="40982" name="Picture 22" descr="C:\МамяшевВГ\Кафедра\2018\Конкурс проектов ТИУ\СТП\СТП УЭ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6182" y="999565"/>
            <a:ext cx="3202547" cy="1860176"/>
          </a:xfrm>
          <a:prstGeom prst="rect">
            <a:avLst/>
          </a:prstGeom>
          <a:noFill/>
        </p:spPr>
      </p:pic>
      <p:pic>
        <p:nvPicPr>
          <p:cNvPr id="40983" name="Picture 23" descr="C:\МамяшевВГ\Кафедра\2018\Конкурс проектов ТИУ\СТП\СТПкарб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976282"/>
            <a:ext cx="3272118" cy="1945342"/>
          </a:xfrm>
          <a:prstGeom prst="rect">
            <a:avLst/>
          </a:prstGeom>
          <a:noFill/>
        </p:spPr>
      </p:pic>
      <p:pic>
        <p:nvPicPr>
          <p:cNvPr id="40985" name="Picture 25" descr="C:\МамяшевВГ\Кафедра\2018\Конкурс проектов ТИУ\СТП\СТП1б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5576" y="2922494"/>
            <a:ext cx="3209292" cy="20618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04964" y="726141"/>
            <a:ext cx="2779059" cy="413273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Примеры рациональных комплексов 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схемы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исследований (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Мамяшев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В.Г., 1991 г.) 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3073833" y="277905"/>
          <a:ext cx="3093885" cy="4737049"/>
        </p:xfrm>
        <a:graphic>
          <a:graphicData uri="http://schemas.openxmlformats.org/presentationml/2006/ole">
            <p:oleObj spid="_x0000_s56322" name="Document" r:id="rId3" imgW="6341355" imgH="9710244" progId="Word.Document.8">
              <p:embed/>
            </p:oleObj>
          </a:graphicData>
        </a:graphic>
      </p:graphicFrame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179293" y="362184"/>
          <a:ext cx="2832847" cy="4555332"/>
        </p:xfrm>
        <a:graphic>
          <a:graphicData uri="http://schemas.openxmlformats.org/presentationml/2006/ole">
            <p:oleObj spid="_x0000_s56323" name="Документ" r:id="rId4" imgW="5974693" imgH="9608732" progId="Word.Document.12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7035" y="842681"/>
            <a:ext cx="3056965" cy="3998259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2001 </a:t>
            </a:r>
            <a:r>
              <a:rPr lang="ru-RU" sz="3100" b="1" dirty="0" smtClean="0">
                <a:solidFill>
                  <a:srgbClr val="C00000"/>
                </a:solidFill>
              </a:rPr>
              <a:t>год. 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Утверждение в </a:t>
            </a:r>
            <a:r>
              <a:rPr lang="ru-RU" sz="2900" dirty="0" err="1" smtClean="0">
                <a:solidFill>
                  <a:schemeClr val="accent1">
                    <a:lumMod val="50000"/>
                  </a:schemeClr>
                </a:solidFill>
              </a:rPr>
              <a:t>ТЦМиС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  <a:t>шести СТП </a:t>
            </a:r>
            <a:br>
              <a:rPr lang="ru-RU" sz="29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ООО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«НПЦ Тюменьгеофизика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br>
              <a:rPr lang="ru-RU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986" name="Picture 2" descr="C:\МамяшевВГ\Кафедра\2018\Конкурс проектов ТИУ\СТП\1 20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224" y="258856"/>
            <a:ext cx="2983525" cy="4546227"/>
          </a:xfrm>
          <a:prstGeom prst="rect">
            <a:avLst/>
          </a:prstGeom>
          <a:noFill/>
        </p:spPr>
      </p:pic>
      <p:pic>
        <p:nvPicPr>
          <p:cNvPr id="41987" name="Picture 3" descr="C:\МамяшевВГ\Кафедра\2018\Конкурс проектов ТИУ\СТП\Свид 2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9364" y="168044"/>
            <a:ext cx="3032701" cy="4789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591461"/>
            <a:ext cx="8471647" cy="564987"/>
          </a:xfrm>
        </p:spPr>
        <p:txBody>
          <a:bodyPr>
            <a:normAutofit fontScale="90000"/>
          </a:bodyPr>
          <a:lstStyle/>
          <a:p>
            <a:pPr lvl="0" algn="l"/>
            <a:r>
              <a:rPr lang="ru-RU" sz="3200" b="1" dirty="0" smtClean="0">
                <a:solidFill>
                  <a:srgbClr val="C00000"/>
                </a:solidFill>
              </a:rPr>
              <a:t>2003 год.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Регламенты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(проекты отраслевых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стандартов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МПР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РФ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на методики </a:t>
            </a:r>
            <a:r>
              <a:rPr lang="ru-RU" sz="2800" b="1" dirty="0" err="1" smtClean="0">
                <a:solidFill>
                  <a:schemeClr val="tx2">
                    <a:lumMod val="75000"/>
                  </a:schemeClr>
                </a:solidFill>
              </a:rPr>
              <a:t>определительских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работ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) по договору с МПР РФ.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0659" y="1504951"/>
            <a:ext cx="8229600" cy="3394472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Породы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горные. Методы определения объемной и минеральной плотности, открытой и общей пористости;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Породы горные. Методы измерения удельного сопротивления образцов горных пород и насыщающих растворов; 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Породы горные. Методы определения общей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карбонатности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lvl="0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Породы горные. Методы определения водоудерживающей способности;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Породы горные. Методы определения коэффициентов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остаточного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нефте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 и водонасыщенности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Регламент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макроскопического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описания литологии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керна и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увязки с материалами </a:t>
            </a:r>
            <a:r>
              <a:rPr lang="ru-RU" sz="3100" dirty="0" smtClean="0">
                <a:solidFill>
                  <a:schemeClr val="tx2">
                    <a:lumMod val="75000"/>
                  </a:schemeClr>
                </a:solidFill>
              </a:rPr>
              <a:t>его фото-документации. </a:t>
            </a:r>
            <a:endParaRPr lang="ru-RU" sz="31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9624" y="744071"/>
            <a:ext cx="4652682" cy="422237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Титульный лист отчета, </a:t>
            </a:r>
            <a:r>
              <a:rPr lang="ru-RU" sz="2000" b="1" cap="all" dirty="0" smtClean="0">
                <a:solidFill>
                  <a:srgbClr val="C00000"/>
                </a:solidFill>
              </a:rPr>
              <a:t>«Совершенствование механизма нормативно-правового регулирования контроля качества геолого-геофизических, геолого-петрофизических и физико-химических исследований, необходимых для подсчета (пересчета) запасов углеводородного сырья в Российской Федерации</a:t>
            </a:r>
            <a:r>
              <a:rPr lang="ru-RU" sz="2000" b="1" cap="all" dirty="0" smtClean="0">
                <a:solidFill>
                  <a:srgbClr val="C00000"/>
                </a:solidFill>
              </a:rPr>
              <a:t>»,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выполненного по договору 01/06-2016 г. (по заказу ФГУП ГКЗ МПР РФ) 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 descr="Отчет для ГКЗ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858" y="140754"/>
            <a:ext cx="3483178" cy="495792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>
                <a:solidFill>
                  <a:schemeClr val="tx2"/>
                </a:solidFill>
                <a:latin typeface="Arial Narrow" pitchFamily="34" charset="0"/>
              </a:rPr>
              <a:t>Общая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информация</a:t>
            </a:r>
            <a:r>
              <a:rPr lang="ru-RU" sz="3200" b="1" i="1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endParaRPr lang="ru-RU" sz="32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333830" y="714935"/>
            <a:ext cx="8586053" cy="44285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algn="just">
              <a:lnSpc>
                <a:spcPct val="90000"/>
              </a:lnSpc>
              <a:buAutoNum type="arabicPeriod"/>
            </a:pPr>
            <a:r>
              <a:rPr lang="ru-RU" sz="2100" b="1" dirty="0" smtClean="0">
                <a:solidFill>
                  <a:srgbClr val="C00000"/>
                </a:solidFill>
                <a:latin typeface="Arial" charset="0"/>
              </a:rPr>
              <a:t>Название проекта :</a:t>
            </a:r>
            <a:r>
              <a:rPr lang="ru-RU" sz="2100" b="1" i="1" dirty="0" smtClean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lang="ru-RU" sz="2100" b="1" i="1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«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Стандартизация методик исследований пластовых систем при проведении поисково-разведочных работ и разработке нефтегазовых месторождений»</a:t>
            </a:r>
          </a:p>
          <a:p>
            <a:pPr marL="358775" indent="-358775" algn="just">
              <a:lnSpc>
                <a:spcPct val="90000"/>
              </a:lnSpc>
              <a:buAutoNum type="arabicPeriod"/>
            </a:pPr>
            <a:r>
              <a:rPr lang="ru-RU" sz="2100" b="1" dirty="0" smtClean="0">
                <a:solidFill>
                  <a:srgbClr val="C00000"/>
                </a:solidFill>
                <a:latin typeface="Arial" charset="0"/>
              </a:rPr>
              <a:t>Тема НИОКР: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«Исследование методических возможностей стандартизации выделения </a:t>
            </a:r>
            <a:r>
              <a:rPr lang="ru-RU" sz="21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водо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-, </a:t>
            </a:r>
            <a:r>
              <a:rPr lang="ru-RU" sz="21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нефте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- и </a:t>
            </a:r>
            <a:r>
              <a:rPr lang="ru-RU" sz="2100" b="1" dirty="0" err="1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газонасыщенных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коллекторов и пород не коллекторов по люминесценции керна».</a:t>
            </a:r>
          </a:p>
          <a:p>
            <a:pPr marL="358775" indent="-358775" algn="just">
              <a:lnSpc>
                <a:spcPct val="95000"/>
              </a:lnSpc>
              <a:spcBef>
                <a:spcPts val="1200"/>
              </a:spcBef>
              <a:buAutoNum type="arabicPeriod"/>
            </a:pPr>
            <a:r>
              <a:rPr lang="ru-RU" sz="2100" b="1" dirty="0" smtClean="0">
                <a:solidFill>
                  <a:srgbClr val="C00000"/>
                </a:solidFill>
                <a:latin typeface="Arial" charset="0"/>
              </a:rPr>
              <a:t>Аннотация проекта.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Планируются работы по стандартизации исследований пластовых систем: керна, боковых образцов, шлама, проб  пластовых флюидов и параметров пластов, выполняемых в области поисково-разведочных работ и разработки нефтяных и газовых месторождений. Будут обоснованы и подготовлены стандарты первой очереди: для типовых комплексов исследований; обоснованы новые технологии исследований отдельных параметров, прежде всего необходимых для изучения ТРИЗ. Разработана концепция развития стандартизации и метрологии в рассматриваемой области в РФ.</a:t>
            </a:r>
          </a:p>
          <a:p>
            <a:pPr marL="358775" indent="-358775">
              <a:lnSpc>
                <a:spcPct val="90000"/>
              </a:lnSpc>
              <a:spcBef>
                <a:spcPts val="1200"/>
              </a:spcBef>
              <a:buAutoNum type="arabicPeriod"/>
            </a:pPr>
            <a:r>
              <a:rPr lang="ru-RU" sz="2100" b="1" dirty="0" smtClean="0">
                <a:solidFill>
                  <a:srgbClr val="C00000"/>
                </a:solidFill>
                <a:latin typeface="Arial" charset="0"/>
              </a:rPr>
              <a:t>Общая продолжительность выполнения проекта и НИОКР 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 года. </a:t>
            </a:r>
            <a:r>
              <a:rPr lang="ru-RU" sz="2100" b="1" i="1" dirty="0" smtClean="0">
                <a:solidFill>
                  <a:schemeClr val="accent1">
                    <a:lumMod val="50000"/>
                  </a:schemeClr>
                </a:solidFill>
                <a:latin typeface="Arial Narrow"/>
                <a:cs typeface="Arial Narrow"/>
              </a:rPr>
              <a:t> </a:t>
            </a:r>
            <a:endParaRPr lang="ru-RU" sz="2100" dirty="0" smtClean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="" xmlns:p14="http://schemas.microsoft.com/office/powerpoint/2010/main" val="12911799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541" y="833719"/>
            <a:ext cx="8597153" cy="358589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СПИСОК 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</a:rPr>
              <a:t>ИСПОЛНИТЕЛЕЙ отчета 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</a:rPr>
              <a:t> «Совершенствование механизма нормативно-правового 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</a:rPr>
              <a:t>регулирования </a:t>
            </a:r>
            <a:r>
              <a:rPr lang="ru-RU" sz="1800" b="1" cap="all" dirty="0" smtClean="0">
                <a:solidFill>
                  <a:schemeClr val="tx2">
                    <a:lumMod val="75000"/>
                  </a:schemeClr>
                </a:solidFill>
              </a:rPr>
              <a:t>контроля качества геолого-геофизических, геолого-петрофизических и физико-химических исследований, необходимых для подсчета (пересчета) запасов углеводородного сырья в Российской Федерации». 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заказчик ФГБУ ГКЗ МПР РФ, Москва, 2016 год) </a:t>
            </a:r>
            <a:endParaRPr lang="ru-RU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7131406"/>
              </p:ext>
            </p:extLst>
          </p:nvPr>
        </p:nvGraphicFramePr>
        <p:xfrm>
          <a:off x="313765" y="1944251"/>
          <a:ext cx="8292353" cy="2851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05050"/>
                <a:gridCol w="2487303"/>
              </a:tblGrid>
              <a:tr h="5159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Calibri"/>
                        </a:rPr>
                        <a:t>Ушивцева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 Д. А.,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специалист в области гражданского законодательства,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Calibri"/>
                        </a:rPr>
                        <a:t>к.ю.н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.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Раздел 3, редактирование приложений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9515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Мамяшева Я. В. 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специалист в области налогового законодательства РФ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Введение, разделы 1, 2, 4, Заключение, приложения 1-3, 5-9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3186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Соисполнители: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532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ООО «НПЦ Тюменьгеофизика»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Calibri"/>
                        </a:rPr>
                        <a:t>Мамяшев В. Г. директор, канд. геол.-минер. наук, доцент</a:t>
                      </a:r>
                      <a:endParaRPr lang="ru-RU" sz="11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Редактирование разделов 1-4, введения и заключения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5328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Уфимский государственный нефтяной университет </a:t>
                      </a:r>
                      <a:endParaRPr lang="ru-RU" sz="1400" dirty="0" smtClean="0">
                        <a:latin typeface="Times New Roman"/>
                        <a:ea typeface="Times New Roman"/>
                        <a:cs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Calibri"/>
                        </a:rPr>
                        <a:t>Лобанков 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В.М. зав. кафедрой, доктор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Calibri"/>
                        </a:rPr>
                        <a:t>геол.-минер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. наук, профессор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Calibri"/>
                        </a:rPr>
                        <a:t>Приложение 5</a:t>
                      </a:r>
                      <a:endParaRPr lang="ru-RU" sz="11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647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094" y="751916"/>
            <a:ext cx="8229600" cy="3394472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2018 г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ПАО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Газпромнефть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», разработка регламента: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Геологоразведочные работы. Регламент по организации и выполнению работ по отбору изолированного керна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 (Соавтор: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Мамяшев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В.Г.)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73393" y="255997"/>
            <a:ext cx="51840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012" y="726142"/>
          <a:ext cx="8740588" cy="4251914"/>
        </p:xfrm>
        <a:graphic>
          <a:graphicData uri="http://schemas.openxmlformats.org/drawingml/2006/table">
            <a:tbl>
              <a:tblPr/>
              <a:tblGrid>
                <a:gridCol w="385482"/>
                <a:gridCol w="1592823"/>
                <a:gridCol w="1195231"/>
                <a:gridCol w="1684495"/>
                <a:gridCol w="3882557"/>
              </a:tblGrid>
              <a:tr h="7886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Ф.И.О. (полностью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Ученая степень 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Должность и место работы или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учебы (возраст)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Опыт и компетенции по тематике проекта</a:t>
                      </a:r>
                    </a:p>
                  </a:txBody>
                  <a:tcPr marL="50263" marR="52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2878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39335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Мамяшев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Венер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Галиуллинович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Руководитель 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Канд. 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геол.-минерал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наук</a:t>
                      </a:r>
                    </a:p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доцент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Доцент;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кафедры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«Прикладная геофизика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</a:t>
                      </a:r>
                    </a:p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(71)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Автор шести СТП 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Главтюменьгеологии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и НПЦ «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Тюменьгеофизика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(1990 и 2001 г.г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.), проекта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отраслевых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стандартов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МПР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(2003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.)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Соавтор отчета по анализу и разработке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нор-мативной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базы стандартизации в области ГРР в РФ 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2017г.,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заказчик ГКЗ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МПР РФ ). Член ТК 440 при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МПР РФ</a:t>
                      </a:r>
                      <a:r>
                        <a:rPr lang="ru-RU" sz="14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эксперт АИС.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5695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Туренко Сергей Константинович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Доктор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технических  наук, профессор 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Заведующий кафедрой «Прикладная геофизика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(65)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Известный ученый в области планирования и метрологического анализа геофизических исследований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6223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 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Турышев Вячеслав Валерьевич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Канд.  </a:t>
                      </a: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геол.-минерал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наук</a:t>
                      </a:r>
                    </a:p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доцент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Доцент;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кафедры 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«Прикладная геофизика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» (55)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Высоко квалифицированный специалист в области методик и метрологии исследований естественной радиоактивности керна </a:t>
                      </a:r>
                    </a:p>
                    <a:p>
                      <a:pPr algn="just">
                        <a:tabLst>
                          <a:tab pos="270510" algn="l"/>
                        </a:tabLst>
                      </a:pPr>
                      <a:endParaRPr lang="ru-RU" sz="14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" y="255997"/>
            <a:ext cx="7566212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Временный научный коллектив (продолжение)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74051525"/>
              </p:ext>
            </p:extLst>
          </p:nvPr>
        </p:nvGraphicFramePr>
        <p:xfrm>
          <a:off x="251012" y="869578"/>
          <a:ext cx="8740588" cy="3572631"/>
        </p:xfrm>
        <a:graphic>
          <a:graphicData uri="http://schemas.openxmlformats.org/drawingml/2006/table">
            <a:tbl>
              <a:tblPr/>
              <a:tblGrid>
                <a:gridCol w="385482"/>
                <a:gridCol w="1592823"/>
                <a:gridCol w="1195231"/>
                <a:gridCol w="1684495"/>
                <a:gridCol w="3882557"/>
              </a:tblGrid>
              <a:tr h="5320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Ф.И.О. (полностью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Ученая степень 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звание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Должность и место работы или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учебы (возраст) 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Опыт и компетенции по тематике проекта</a:t>
                      </a:r>
                    </a:p>
                  </a:txBody>
                  <a:tcPr marL="50263" marR="5270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4672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9853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Дмитриев Аркадий Николаевич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Доктор </a:t>
                      </a:r>
                      <a:r>
                        <a:rPr lang="ru-RU" sz="1400" b="1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геол.-минерал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 наук,</a:t>
                      </a:r>
                    </a:p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профессор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Профессор </a:t>
                      </a:r>
                      <a:r>
                        <a:rPr lang="ru-RU" sz="1400" b="1" kern="1200" dirty="0" err="1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кафед-ры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«Прикладная геофизика» </a:t>
                      </a:r>
                    </a:p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(80)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Известный ученый и высоко квалифицированный специалист в области метрологии методик исследований электрических свойств пород.</a:t>
                      </a: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150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Прозорова Галина Николаевна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Канд. геол.-минерал.  наук, доцент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Доцент</a:t>
                      </a:r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кафедры «Прикладная геофизика» (45)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Эксперт в области недропользования (международный сертификат), автор 7 отчетов по экспертизе</a:t>
                      </a:r>
                      <a:r>
                        <a:rPr lang="ru-RU" sz="1400" b="1" kern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построения геолого-фильтрационных моделей и технико-экономическому анализу разработки нефтяных и нефтегазовых ме6сторождений</a:t>
                      </a:r>
                      <a:endParaRPr lang="ru-RU" sz="1400" b="1" kern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5405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5591">
                <a:tc>
                  <a:txBody>
                    <a:bodyPr/>
                    <a:lstStyle/>
                    <a:p>
                      <a:pPr algn="ctr">
                        <a:tabLst>
                          <a:tab pos="270510" algn="l"/>
                        </a:tabLst>
                      </a:pPr>
                      <a:endParaRPr lang="ru-RU" sz="14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tabLst>
                          <a:tab pos="270510" algn="l"/>
                        </a:tabLs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Степанова Мария Анатольевна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Лаборант (21)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70510" algn="l"/>
                        </a:tabLst>
                      </a:pPr>
                      <a:r>
                        <a:rPr lang="ru-RU" sz="14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Оформитель.</a:t>
                      </a:r>
                      <a:endParaRPr lang="ru-RU" sz="1400" b="1" kern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263" marR="527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69530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24205" y="197224"/>
            <a:ext cx="7199960" cy="663389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выполнения проекта и НИОКР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859280"/>
              </p:ext>
            </p:extLst>
          </p:nvPr>
        </p:nvGraphicFramePr>
        <p:xfrm>
          <a:off x="120590" y="965585"/>
          <a:ext cx="8841659" cy="4893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1541190"/>
                <a:gridCol w="1003270"/>
                <a:gridCol w="1074792"/>
                <a:gridCol w="1667435"/>
                <a:gridCol w="1990165"/>
                <a:gridCol w="1162955"/>
              </a:tblGrid>
              <a:tr h="50462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Окончание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дд.мм.гг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Сумма затрат, руб.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35188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Этап 1. Анализ состояния  стандартизации в рассматриваемой области исследований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01.01.2019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31.06.2019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Информационный отчет с критическим анализом действующих СТП, с обоснование информационного содержания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ГРР и разработки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/г месторождений; с обоснованием  разработки 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стандар-тов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ТИУ (не менее 10)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«Анализ </a:t>
                      </a:r>
                      <a:r>
                        <a:rPr lang="ru-RU" sz="1200" i="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информа-ционного</a:t>
                      </a:r>
                      <a:r>
                        <a:rPr lang="ru-RU" sz="120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обеспечения ГРР и разработки нефтяных и газовых месторождений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результатами лабораторных исследований пластовых систем»  (в изданиях ВАК или </a:t>
                      </a:r>
                      <a:r>
                        <a:rPr lang="ru-RU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Science</a:t>
                      </a:r>
                      <a:r>
                        <a:rPr lang="en-US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endParaRPr lang="ru-RU" sz="1200" i="0" kern="1200" baseline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1 200 000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20330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ru-RU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Этап 2. Проведение методических и метрологических исследований методик – объектов стандартизации (по задачам 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01.06.2019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31.12.2019</a:t>
                      </a: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Информационный отчет, с результатами исследований стандартизуемых методик, оценками их достоверности (погрешности определений) и технологичности.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kern="1200" baseline="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Статьи 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(в изданиях  </a:t>
                      </a:r>
                      <a:r>
                        <a:rPr lang="ru-RU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</a:t>
                      </a:r>
                      <a:r>
                        <a:rPr lang="ru-RU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Science</a:t>
                      </a:r>
                      <a:r>
                        <a:rPr lang="en-US" sz="120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: 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«Рациональные комплексы  литолого-петрофизических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исследо-ваний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керна терригенных и карбонатных разрезов» 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«Анализ возможности стандартизации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исследо-ваний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люминесценции керна с целью оценки характера насыщенности и выделения коллекторов»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1 900 000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252313" y="250811"/>
            <a:ext cx="7831394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Календарный план (продолжение)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859280"/>
              </p:ext>
            </p:extLst>
          </p:nvPr>
        </p:nvGraphicFramePr>
        <p:xfrm>
          <a:off x="147485" y="660336"/>
          <a:ext cx="8841659" cy="44831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1852"/>
                <a:gridCol w="1638052"/>
                <a:gridCol w="906408"/>
                <a:gridCol w="1056863"/>
                <a:gridCol w="1371600"/>
                <a:gridCol w="1891552"/>
                <a:gridCol w="1575332"/>
              </a:tblGrid>
              <a:tr h="459804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</a:rPr>
                        <a:t>№ п/п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Наименование этапа работ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Начало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(дд.мм.гг)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Окончание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</a:t>
                      </a:r>
                      <a:r>
                        <a:rPr lang="ru-RU" sz="1000" dirty="0" err="1">
                          <a:effectLst/>
                        </a:rPr>
                        <a:t>дд.мм.гг</a:t>
                      </a:r>
                      <a:r>
                        <a:rPr lang="ru-RU" sz="10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Вид документа и результат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Показатели ПРОУ, на которые оказывает влияние результат 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>
                          <a:effectLst/>
                        </a:rPr>
                        <a:t>Сумма затрат, руб.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1604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Этап 3.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Разработ-ка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: а) проектов 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стандартов в рассматриваемой области; б) </a:t>
                      </a:r>
                      <a:r>
                        <a:rPr lang="ru-RU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концеп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- </a:t>
                      </a:r>
                      <a:r>
                        <a:rPr lang="ru-RU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ции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 формирования независимой (арбитражной) метрологической системы </a:t>
                      </a:r>
                      <a:r>
                        <a:rPr lang="ru-RU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стандар-тизации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 на базе ТИУ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01.01.2020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31.06.2020</a:t>
                      </a: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Проекты стандартов (не менее 10),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под-готовленные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для экспертизы и согласования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концеп-ции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метрологи-ческой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системы стандартизации.   </a:t>
                      </a:r>
                      <a:endParaRPr lang="ru-RU" sz="13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 </a:t>
                      </a:r>
                      <a:r>
                        <a:rPr lang="ru-RU" sz="13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Заявки на патенты РФ: 1.«Способ выделения эффективных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продуктив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ных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толщин по </a:t>
                      </a:r>
                      <a:r>
                        <a:rPr lang="ru-RU" sz="13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резуль-татам</a:t>
                      </a: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исследований изолированного керна»;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2.«Способ определения емкостных свойств керна механически неустойчивых пород»</a:t>
                      </a:r>
                      <a:endParaRPr lang="ru-RU" sz="1300" kern="1200" baseline="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1 900 000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6333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</a:t>
                      </a:r>
                      <a:endParaRPr lang="ru-RU" sz="12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Этап 4. Э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кспертиза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 и с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огласование  с ГКЗ МПР РФ и «</a:t>
                      </a:r>
                      <a:r>
                        <a:rPr lang="ru-RU" sz="12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Роснедра</a:t>
                      </a:r>
                      <a:r>
                        <a:rPr lang="ru-RU" sz="12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</a:rPr>
                        <a:t>»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проек-тов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стандартов и проекта концепции метрологической системы </a:t>
                      </a:r>
                      <a:r>
                        <a:rPr lang="ru-RU" sz="1200" b="1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стандар-тизации</a:t>
                      </a: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charset="0"/>
                          <a:ea typeface="+mn-ea"/>
                          <a:cs typeface="+mn-cs"/>
                        </a:rPr>
                        <a:t> в МПР.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01.07.2020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31.12.2020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Протоколы согласований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Статья (в изданиях 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Web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of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Science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«Новые методические возможности изучения емкостных свойств нефтегазоносных пород».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новых компетенций ТИУ в системе ТЭК РФ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800 000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49978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835" y="125296"/>
            <a:ext cx="8229600" cy="469140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СМЕТА РАСХОДОВ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21949078"/>
              </p:ext>
            </p:extLst>
          </p:nvPr>
        </p:nvGraphicFramePr>
        <p:xfrm>
          <a:off x="242048" y="696727"/>
          <a:ext cx="8319329" cy="53432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5804"/>
                <a:gridCol w="1727936"/>
                <a:gridCol w="1233491"/>
                <a:gridCol w="4812098"/>
              </a:tblGrid>
              <a:tr h="7522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Статьи расходов по видам расходов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за счет средств ТИУ,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Обоснование необходимости и расчеты расходов в целях НИОКР (по каждому наименованию)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 anchor="ctr"/>
                </a:tc>
              </a:tr>
              <a:tr h="501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 членам ВНК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4 000 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 расчет ФОТ, табл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1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</a:tr>
              <a:tr h="501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для выполнения НИОКР оборудования, комплектующих и расходных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материалов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2961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Установка для люминесцентного анализа (Приобретение, доставка, монтаж, настройка, сервисное обслуживание; Комплектующие и расходные материалы)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 расчет, табл. 3)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</a:tr>
              <a:tr h="25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Командировочные расходы 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членов ВНК (не более 15% от суммы финансирования)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741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См. расчет,  табл. 2)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</a:tr>
              <a:tr h="7522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и работы по выполнению НИОКР по договорам со сторонними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организациями (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Исследование спектра и интенсивности люминесценции флюидов и керна в ООО «</a:t>
                      </a:r>
                      <a:r>
                        <a:rPr lang="ru-RU" sz="16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Кортест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Сервис», г. Тюмень)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96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500 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</a:tr>
              <a:tr h="2507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расходы, связанные с выполнением НИОКР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14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Патентная проработка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Предусматривается подача заявки на оформление двух патентов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</a:tr>
              <a:tr h="250741"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5 800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000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r>
                        <a:rPr lang="ru-RU" sz="1600" u="none" strike="noStrike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1337" marR="1188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6200539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7531"/>
            <a:ext cx="7611035" cy="19722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Обоснование фонда оплаты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труда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81741538"/>
              </p:ext>
            </p:extLst>
          </p:nvPr>
        </p:nvGraphicFramePr>
        <p:xfrm>
          <a:off x="183818" y="852903"/>
          <a:ext cx="8395405" cy="33949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2106"/>
                <a:gridCol w="1339127"/>
                <a:gridCol w="1368204"/>
                <a:gridCol w="735926"/>
                <a:gridCol w="922503"/>
                <a:gridCol w="922503"/>
                <a:gridCol w="922503"/>
                <a:gridCol w="730111"/>
                <a:gridCol w="912422"/>
              </a:tblGrid>
              <a:tr h="9631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000" dirty="0">
                          <a:effectLst/>
                        </a:rPr>
                        <a:t>№№ </a:t>
                      </a:r>
                      <a:r>
                        <a:rPr lang="ru-RU" sz="1000" dirty="0" err="1">
                          <a:effectLst/>
                        </a:rPr>
                        <a:t>п</a:t>
                      </a:r>
                      <a:r>
                        <a:rPr lang="ru-RU" sz="1000" dirty="0">
                          <a:effectLst/>
                        </a:rPr>
                        <a:t>/</a:t>
                      </a:r>
                      <a:r>
                        <a:rPr lang="ru-RU" sz="1000" dirty="0" err="1">
                          <a:effectLst/>
                        </a:rPr>
                        <a:t>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Фамилия И.О.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Должность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Оклад,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Оклад с РК </a:t>
                      </a: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(15%), руб.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Отчисле-ния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(32%) 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 оклада с РК, </a:t>
                      </a: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Сумма с отчислениями, руб. (в месяц)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К-во мес.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Сумма итого,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994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 err="1">
                          <a:effectLst/>
                        </a:rPr>
                        <a:t>Мамяшев</a:t>
                      </a:r>
                      <a:r>
                        <a:rPr lang="ru-RU" sz="1200" dirty="0">
                          <a:effectLst/>
                        </a:rPr>
                        <a:t> В. Г.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Руководитель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проекта, доцент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35000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40250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12880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53130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1275120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Туренко С.К.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Профессор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30000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34500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11040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45540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728640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9090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Дмитриев А. Н.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Доцент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23000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26450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8464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34914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453882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50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Турышев В. В.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Доцент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22000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25300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33396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500940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4705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Прозорова Г. В.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Доцент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22000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25300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8096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33396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567732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423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Степанова М. А.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Лаборант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15600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17940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5740,8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23680,8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473616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950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4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 </a:t>
                      </a: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ФОТ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kern="120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224057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kern="120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800" b="1" kern="1200" dirty="0" smtClean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</a:t>
                      </a:r>
                      <a:r>
                        <a:rPr lang="ru-RU" sz="1400" b="1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000 000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1906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306" y="582706"/>
            <a:ext cx="8229600" cy="35858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Командировочные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затраты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97131406"/>
              </p:ext>
            </p:extLst>
          </p:nvPr>
        </p:nvGraphicFramePr>
        <p:xfrm>
          <a:off x="1153682" y="1102407"/>
          <a:ext cx="6289705" cy="27370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3646"/>
                <a:gridCol w="1841626"/>
                <a:gridCol w="1319440"/>
                <a:gridCol w="1284777"/>
                <a:gridCol w="1090216"/>
              </a:tblGrid>
              <a:tr h="986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№№ </a:t>
                      </a: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5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Пункт назначения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Кол-во: команди- ровок (человек)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Длитель-ность, сутки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Сумма, руб.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82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Москва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(2)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124000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27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Санкт-Петербург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(2)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153000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2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Тверь 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(1)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75000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2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Уфа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(1) 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82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Екатеринбург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(1)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50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16000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93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ИТОГО: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(11)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5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400 000</a:t>
                      </a:r>
                      <a:endParaRPr lang="ru-RU" sz="1500" b="1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29647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430096"/>
            <a:ext cx="7144871" cy="4036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Расчет стоимости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материалов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6867" y="693420"/>
          <a:ext cx="8077203" cy="4092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681"/>
                <a:gridCol w="3039806"/>
                <a:gridCol w="1063932"/>
                <a:gridCol w="987938"/>
                <a:gridCol w="1215923"/>
                <a:gridCol w="121592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№№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Ед  изм.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Кол-во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Цена за ед.,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руб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Сумма, руб.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8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Бумага для плоттера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рулон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1250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23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Бумага для принтера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упак.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05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Картриджи к HP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Laser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Jet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800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24000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727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Картриджи к HP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Laser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 2140А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1998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Картридж к ксероксу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400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Канцтовары (авторучки, карандаши, маркеры,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степлер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 и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.)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набор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0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DVD диски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шт.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2375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Набор эталонных образцов пористости  </a:t>
                      </a:r>
                      <a:r>
                        <a:rPr lang="ru-RU" sz="1400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 </a:t>
                      </a: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набор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18500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Набор эталонных образцов проницаемости (5 шт)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набор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26000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26000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Расходные материалы (флюоресцеин, родамин и др. люминесценты),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кг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6870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34350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120025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0" y="250812"/>
            <a:ext cx="7595419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>   Актуальность </a:t>
            </a:r>
            <a: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  <a:t/>
            </a:r>
            <a:br>
              <a:rPr lang="ru-RU" sz="3200" b="1" i="1" dirty="0" smtClean="0">
                <a:solidFill>
                  <a:schemeClr val="tx2"/>
                </a:solidFill>
                <a:latin typeface="Arial Narrow" pitchFamily="34" charset="0"/>
              </a:rPr>
            </a:br>
            <a:r>
              <a:rPr lang="ru-RU" sz="2700" b="1" i="1" dirty="0" smtClean="0">
                <a:solidFill>
                  <a:schemeClr val="tx2"/>
                </a:solidFill>
                <a:latin typeface="Arial Narrow" pitchFamily="34" charset="0"/>
              </a:rPr>
              <a:t>проведения НИОКР и реализации проекта в целом </a:t>
            </a:r>
            <a:endParaRPr lang="ru-RU" sz="27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42047" y="941296"/>
            <a:ext cx="86688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Действующая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нормативная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база исключает наличие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обязательных для применения в промышленности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единых  национальных стандартов Российской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Федерации и конкретно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 области геологоразведки и разработки месторождений полезных ископаемых, включая разработку месторождений нефти и газа. </a:t>
            </a:r>
          </a:p>
          <a:p>
            <a:pPr indent="447675" algn="just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Это создает существенные трудности как в обосновании выбора технологий и методик исследований, так и в оценке достоверности получаемых результатов и является источником неопределенностей при оценке результатов работ, в частности, при поисках и разведке месторождений, подсчете запасов, при обосновании нормативных технологических критериев, например при выделении ТРИЗ. В аналогичных условиях в мировой практике в качестве национальных стандартов выступают стандарты, разрабатываемые ведущими национальными  исследовательскими университетами, например: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American Petroleum Institute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(стандарты АР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I)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в США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.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77" y="188048"/>
            <a:ext cx="7180729" cy="6277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Ожидаемые результаты 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4471" y="815790"/>
            <a:ext cx="9009529" cy="41954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C00000"/>
                </a:solidFill>
              </a:rPr>
              <a:t>1</a:t>
            </a:r>
            <a:r>
              <a:rPr lang="ru-RU" sz="2300" b="1" dirty="0" smtClean="0">
                <a:solidFill>
                  <a:srgbClr val="C00000"/>
                </a:solidFill>
              </a:rPr>
              <a:t>. Представление разработанных стандартов ТИУ в МПР РФ с целью обеспечения экспертизы их ведущими нефтегазовыми компаниями РФ.</a:t>
            </a:r>
          </a:p>
          <a:p>
            <a:pPr>
              <a:spcBef>
                <a:spcPts val="0"/>
              </a:spcBef>
            </a:pPr>
            <a:r>
              <a:rPr lang="ru-RU" sz="2300" b="1" dirty="0" smtClean="0">
                <a:solidFill>
                  <a:srgbClr val="C00000"/>
                </a:solidFill>
              </a:rPr>
              <a:t>2. Формирование на этой основе национальных стандартов, принимаемых ведущими нефтегазовыми компаниями </a:t>
            </a:r>
            <a:r>
              <a:rPr lang="ru-RU" sz="2300" b="1" smtClean="0">
                <a:solidFill>
                  <a:srgbClr val="C00000"/>
                </a:solidFill>
              </a:rPr>
              <a:t>как обязательные </a:t>
            </a:r>
            <a:r>
              <a:rPr lang="ru-RU" sz="2300" b="1" dirty="0" smtClean="0">
                <a:solidFill>
                  <a:srgbClr val="C00000"/>
                </a:solidFill>
              </a:rPr>
              <a:t>к исполнению.</a:t>
            </a:r>
          </a:p>
          <a:p>
            <a:pPr>
              <a:spcBef>
                <a:spcPts val="0"/>
              </a:spcBef>
            </a:pPr>
            <a:r>
              <a:rPr lang="ru-RU" sz="2300" b="1" dirty="0" smtClean="0">
                <a:solidFill>
                  <a:srgbClr val="C00000"/>
                </a:solidFill>
              </a:rPr>
              <a:t>3. Согласование и утверждение отраслевой системы метрологического контроля в рассматриваемой области.</a:t>
            </a:r>
          </a:p>
          <a:p>
            <a:pPr>
              <a:spcBef>
                <a:spcPts val="0"/>
              </a:spcBef>
            </a:pPr>
            <a:r>
              <a:rPr lang="ru-RU" sz="2300" b="1" dirty="0" smtClean="0">
                <a:solidFill>
                  <a:srgbClr val="C00000"/>
                </a:solidFill>
              </a:rPr>
              <a:t>4. Согласование последовательного развития стандартизации в области ГРР и разработки месторождений нефти и газа по планам работ и финансированию, определяемыми </a:t>
            </a:r>
            <a:r>
              <a:rPr lang="ru-RU" sz="2300" b="1" dirty="0" smtClean="0">
                <a:solidFill>
                  <a:srgbClr val="C00000"/>
                </a:solidFill>
              </a:rPr>
              <a:t>ведущими нефтегазовыми </a:t>
            </a:r>
            <a:r>
              <a:rPr lang="ru-RU" sz="2300" b="1" dirty="0" smtClean="0">
                <a:solidFill>
                  <a:srgbClr val="C00000"/>
                </a:solidFill>
              </a:rPr>
              <a:t>компаниями страны.     </a:t>
            </a:r>
            <a:endParaRPr lang="ru-RU" sz="23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endParaRPr lang="en-US"/>
          </a:p>
        </p:txBody>
      </p:sp>
      <p:pic>
        <p:nvPicPr>
          <p:cNvPr id="14" name="Picture 13" descr="8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512" cy="51435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53989" y="4653410"/>
            <a:ext cx="1019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1400" dirty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www.tyuiu.ru</a:t>
            </a:r>
            <a:endParaRPr lang="en-US" sz="14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15408" y="3890619"/>
            <a:ext cx="53285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ПЕРВЫЙ ВУЗ </a:t>
            </a:r>
            <a:b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</a:b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rPr>
              <a:t>КОРПОРАЦИЙ</a:t>
            </a:r>
            <a:endParaRPr lang="en-US" sz="2000" dirty="0">
              <a:solidFill>
                <a:schemeClr val="bg1">
                  <a:lumMod val="85000"/>
                </a:schemeClr>
              </a:solidFill>
              <a:latin typeface="Arial Narrow"/>
              <a:cs typeface="Arial Narrow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7382" y="142776"/>
            <a:ext cx="1885556" cy="984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95976" y="1420024"/>
            <a:ext cx="59779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i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latin typeface="Arial Narrow" pitchFamily="34" charset="0"/>
              </a:rPr>
              <a:t>Благодарю за внимание!</a:t>
            </a:r>
            <a:endParaRPr lang="ru-RU" sz="4400" b="1" i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8512" y="24213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Мамяшев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Венер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Галиуллинович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Тел.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моб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. 8 908 874 27 84</a:t>
            </a:r>
          </a:p>
        </p:txBody>
      </p:sp>
    </p:spTree>
    <p:extLst>
      <p:ext uri="{BB962C8B-B14F-4D97-AF65-F5344CB8AC3E}">
        <p14:creationId xmlns="" xmlns:p14="http://schemas.microsoft.com/office/powerpoint/2010/main" val="37670724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233083" y="672353"/>
            <a:ext cx="8668869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Системы Госстандарта и Министерства природных ресурсов, до настоящего времени не могут определиться с нормативными основами и механизмами формирования  системы стандартизации и метрологии и обеспечения обязательности их применения (т.е. исключения принципа добровольности в применении стандартов). </a:t>
            </a:r>
          </a:p>
          <a:p>
            <a:pPr indent="447675" algn="just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Возникает необходимость формирования в РФ единой системы стандартизации на основе одного или нескольких ведущих и авторитетных государственных институтов: независимых  общественных объединений ассоциаций или университетов страны.</a:t>
            </a:r>
          </a:p>
          <a:p>
            <a:pPr indent="447675" algn="just"/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Тюменский Нефтегазовый Университет имеет все основания стать лидером в этом направлении, в настоящее время по крайней мере в области стандартизации методик исследований пластовых систем:  литолого-петрофизических и физико-химических  </a:t>
            </a:r>
            <a:r>
              <a:rPr lang="ru-RU" sz="1900" b="1" dirty="0" err="1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исследо-ваний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, а дальнейшем и по остальным направлениям ТЭК. 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05978"/>
            <a:ext cx="7001435" cy="269151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>
                <a:solidFill>
                  <a:schemeClr val="tx2"/>
                </a:solidFill>
                <a:latin typeface="Arial Narrow" pitchFamily="34" charset="0"/>
              </a:rPr>
              <a:t>Продолжение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628022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ИС (2)-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081" y="426710"/>
            <a:ext cx="8767483" cy="460921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091" y="393381"/>
            <a:ext cx="7859216" cy="367206"/>
          </a:xfrm>
        </p:spPr>
        <p:txBody>
          <a:bodyPr vert="horz" anchor="ctr">
            <a:noAutofit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КОНТРОЛЬ ДОСТОВЕРНОСТИ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ГЕОЛОГО-ГЕОФИЗИЧЕСКИХ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, ГЕОЛОГО-ПЕТРОФИЗИЧЕСКИХ И ФИЗИКО-ХИМИЧЕСКИХ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ДАННЫХ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ПРОВОДИМЫХ ПРИ </a:t>
            </a:r>
            <a:r>
              <a:rPr lang="ru-RU" sz="1600" b="1" dirty="0" smtClean="0"/>
              <a:t>ПОИСКОВО-РАЗВЕДОЧНЫХ РАБОТАХ И В ЛАБОРАТОРНЫХ УСЛОВИЯХ ДЛЯ ПОДСЧЕТА </a:t>
            </a:r>
            <a:r>
              <a:rPr lang="ru-RU" sz="1600" dirty="0" smtClean="0"/>
              <a:t>(ПЕРЕСЧЕТА</a:t>
            </a:r>
            <a:r>
              <a:rPr lang="ru-RU" sz="1600" b="1" dirty="0" smtClean="0"/>
              <a:t>) ЗАПАСОВ УГЛЕВОДОРОДНОГО СЫРЬЯ </a:t>
            </a:r>
            <a:endParaRPr lang="ru-RU" sz="1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13801398"/>
              </p:ext>
            </p:extLst>
          </p:nvPr>
        </p:nvGraphicFramePr>
        <p:xfrm>
          <a:off x="285720" y="955849"/>
          <a:ext cx="8249000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D2E55-AF57-4FAC-8D63-18C9167580F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9984" y="1057834"/>
            <a:ext cx="7214086" cy="523220"/>
          </a:xfrm>
          <a:prstGeom prst="rect">
            <a:avLst/>
          </a:prstGeom>
          <a:gradFill>
            <a:gsLst>
              <a:gs pos="7600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ru-RU" sz="2800" b="1" dirty="0" smtClean="0"/>
              <a:t>Достоверность данных подсчета запасов 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2464593"/>
            <a:ext cx="3929090" cy="754053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ctr">
              <a:buNone/>
            </a:pPr>
            <a:endParaRPr lang="ru-RU" sz="1100" b="1" dirty="0" smtClean="0"/>
          </a:p>
          <a:p>
            <a:pPr marL="0" indent="0" algn="ctr">
              <a:buNone/>
            </a:pPr>
            <a:r>
              <a:rPr lang="ru-RU" sz="1600" b="1" dirty="0" smtClean="0"/>
              <a:t>Достоверность данных исследований</a:t>
            </a:r>
          </a:p>
          <a:p>
            <a:pPr marL="0" indent="0" algn="ctr">
              <a:buNone/>
            </a:pP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643174" y="1660916"/>
            <a:ext cx="3929090" cy="523220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ctr">
              <a:buNone/>
            </a:pPr>
            <a:r>
              <a:rPr lang="ru-RU" b="1" dirty="0" smtClean="0"/>
              <a:t>Качество методов измерений</a:t>
            </a:r>
          </a:p>
          <a:p>
            <a:pPr marL="0" indent="0" algn="ctr">
              <a:buNone/>
            </a:pPr>
            <a:r>
              <a:rPr lang="ru-RU" b="1" dirty="0" smtClean="0"/>
              <a:t>при интерпретации данных исследований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2264" y="3161114"/>
            <a:ext cx="2428892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1400" b="1" dirty="0" smtClean="0"/>
              <a:t>СООТНОШЕНИЕ ОБЪЕМА (КОЛИЧЕСТВА) ИССЛЕДОВАНИЙ К  ОБЪЕМУ ИССЛЕДУЕМОГО ОБЪЕКТА</a:t>
            </a:r>
            <a:endParaRPr lang="ru-RU" sz="1400" b="1" dirty="0"/>
          </a:p>
        </p:txBody>
      </p:sp>
      <p:sp>
        <p:nvSpPr>
          <p:cNvPr id="28" name="Нижний колонтитул 4"/>
          <p:cNvSpPr txBox="1">
            <a:spLocks/>
          </p:cNvSpPr>
          <p:nvPr/>
        </p:nvSpPr>
        <p:spPr>
          <a:xfrm>
            <a:off x="179512" y="4951282"/>
            <a:ext cx="5472608" cy="18088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  <a:latin typeface="Constantia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04154" y="4948014"/>
            <a:ext cx="8621204" cy="0"/>
          </a:xfrm>
          <a:prstGeom prst="line">
            <a:avLst/>
          </a:prstGeom>
          <a:noFill/>
          <a:ln w="19050" cap="flat" cmpd="sng" algn="ctr">
            <a:solidFill>
              <a:srgbClr val="438086"/>
            </a:solidFill>
            <a:prstDash val="solid"/>
          </a:ln>
          <a:effectLst>
            <a:glow rad="70000">
              <a:srgbClr val="438086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14" name="TextBox 13"/>
          <p:cNvSpPr txBox="1"/>
          <p:nvPr/>
        </p:nvSpPr>
        <p:spPr>
          <a:xfrm>
            <a:off x="5250801" y="2473558"/>
            <a:ext cx="3312000" cy="754053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ctr">
              <a:buNone/>
            </a:pPr>
            <a:endParaRPr lang="ru-RU" sz="1100" b="1" dirty="0" smtClean="0"/>
          </a:p>
          <a:p>
            <a:pPr marL="0" indent="0" algn="ctr">
              <a:buNone/>
            </a:pPr>
            <a:r>
              <a:rPr lang="ru-RU" sz="1600" b="1" dirty="0" smtClean="0"/>
              <a:t>ГЕОЛОГИЧЕСКАЯ ИЗУЧЕННОСТЬ ОБЪЕКТА 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3161114"/>
            <a:ext cx="2143140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1200" dirty="0" smtClean="0"/>
              <a:t> Качество </a:t>
            </a:r>
            <a:r>
              <a:rPr lang="ru-RU" sz="1200" b="1" u="sng" dirty="0" smtClean="0"/>
              <a:t>методов исследований и измерений первичной геологической информации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85720" y="4072578"/>
            <a:ext cx="4214842" cy="830997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1200" dirty="0" smtClean="0"/>
              <a:t>Регулируются  законодательством РФ о техническом регулировании, стандартизации, обеспечении единства измерений (ст.1 ФЗ "Об обеспечении единства измерений»)</a:t>
            </a:r>
            <a:r>
              <a:rPr lang="ru-RU" sz="1200" i="1" dirty="0" smtClean="0"/>
              <a:t> (п.6 ст.2 ФЗ "О стандартизации в Российской Федерации")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86314" y="3161114"/>
            <a:ext cx="1643074" cy="738664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ru-RU" sz="1400" b="1" dirty="0" smtClean="0"/>
              <a:t>ВИДЫ МЕТОДОВ ИССЛЕДОВАНИЙ НА ОБЪЕКТЕ</a:t>
            </a:r>
            <a:endParaRPr lang="ru-RU" sz="1400" b="1" dirty="0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5482835" y="2214560"/>
            <a:ext cx="321471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7625975" y="2214560"/>
            <a:ext cx="321471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3839761" y="2214560"/>
            <a:ext cx="321471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1410869" y="2214560"/>
            <a:ext cx="321471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3000364" y="3214693"/>
            <a:ext cx="1571636" cy="646331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1200" dirty="0" smtClean="0"/>
              <a:t>Качество первичной геологической информации</a:t>
            </a:r>
            <a:endParaRPr lang="ru-RU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14876" y="4081543"/>
            <a:ext cx="3714776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1200" dirty="0" smtClean="0"/>
              <a:t>Регулируется  законодательством РФ о недрах – утверждение проектной документации</a:t>
            </a:r>
            <a:endParaRPr lang="ru-RU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1571604" y="2035966"/>
            <a:ext cx="5786478" cy="646331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1200" dirty="0" smtClean="0"/>
              <a:t>Регулируются  законодательством РФ о техническом регулировании, стандартизации, обеспечении единства измерений (ст.1 ФЗ "Об обеспечении единства измерений»)</a:t>
            </a:r>
            <a:r>
              <a:rPr lang="ru-RU" sz="1200" i="1" dirty="0" smtClean="0"/>
              <a:t> (п.6 ст.2 ФЗ "О стандартизации в Российской Федерации")</a:t>
            </a:r>
            <a:endParaRPr lang="ru-RU" sz="1200" dirty="0"/>
          </a:p>
        </p:txBody>
      </p:sp>
      <p:sp>
        <p:nvSpPr>
          <p:cNvPr id="30" name="Стрелка углом 29"/>
          <p:cNvSpPr/>
          <p:nvPr/>
        </p:nvSpPr>
        <p:spPr>
          <a:xfrm>
            <a:off x="714348" y="1553758"/>
            <a:ext cx="1857388" cy="910835"/>
          </a:xfrm>
          <a:prstGeom prst="bentArrow">
            <a:avLst>
              <a:gd name="adj1" fmla="val 2319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Стрелка углом 33"/>
          <p:cNvSpPr/>
          <p:nvPr/>
        </p:nvSpPr>
        <p:spPr>
          <a:xfrm rot="10800000" flipV="1">
            <a:off x="6572264" y="1553758"/>
            <a:ext cx="1857388" cy="910835"/>
          </a:xfrm>
          <a:prstGeom prst="bentArrow">
            <a:avLst>
              <a:gd name="adj1" fmla="val 23190"/>
              <a:gd name="adj2" fmla="val 25000"/>
              <a:gd name="adj3" fmla="val 25000"/>
              <a:gd name="adj4" fmla="val 43750"/>
            </a:avLst>
          </a:prstGeom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86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3801398"/>
              </p:ext>
            </p:extLst>
          </p:nvPr>
        </p:nvGraphicFramePr>
        <p:xfrm>
          <a:off x="142284" y="857238"/>
          <a:ext cx="8249000" cy="3243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76328" y="390864"/>
            <a:ext cx="6286544" cy="523220"/>
          </a:xfrm>
          <a:prstGeom prst="rect">
            <a:avLst/>
          </a:prstGeom>
          <a:gradFill>
            <a:gsLst>
              <a:gs pos="76000">
                <a:schemeClr val="accent1">
                  <a:tint val="66000"/>
                  <a:satMod val="160000"/>
                  <a:alpha val="13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ru-RU" sz="2800" b="1" dirty="0" smtClean="0"/>
              <a:t>Достоверность данных исследований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2821" y="1302537"/>
            <a:ext cx="3929090" cy="754053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ctr">
              <a:buNone/>
            </a:pPr>
            <a:endParaRPr lang="ru-RU" sz="1100" b="1" dirty="0" smtClean="0"/>
          </a:p>
          <a:p>
            <a:pPr marL="0" indent="0" algn="ctr">
              <a:buNone/>
            </a:pPr>
            <a:r>
              <a:rPr lang="ru-RU" sz="1600" b="1" dirty="0" smtClean="0"/>
              <a:t>КАЧЕСТВО МЕТОДОВ ИССЛЕДОВАНИЙ</a:t>
            </a:r>
          </a:p>
          <a:p>
            <a:pPr marL="0" indent="0" algn="ctr">
              <a:buNone/>
            </a:pP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1981" y="1722620"/>
            <a:ext cx="3929090" cy="1384995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ctr">
              <a:buNone/>
            </a:pPr>
            <a:r>
              <a:rPr lang="ru-RU" b="1" dirty="0" smtClean="0"/>
              <a:t>Они должны осуществляться в соответствии с принципом единства правил и методов исследований (испытаний) и измерений при проведении процедур </a:t>
            </a:r>
            <a:r>
              <a:rPr lang="ru-RU" b="1" u="sng" dirty="0" smtClean="0"/>
              <a:t>ОБЯЗАТЕЛЬНОЙ</a:t>
            </a:r>
            <a:r>
              <a:rPr lang="ru-RU" b="1" dirty="0" smtClean="0"/>
              <a:t> оценки соответствия </a:t>
            </a:r>
            <a:r>
              <a:rPr lang="ru-RU" b="1" i="1" dirty="0" smtClean="0"/>
              <a:t>(ст.3 ФЗ "О техническом регулировании</a:t>
            </a:r>
            <a:r>
              <a:rPr lang="ru-RU" b="1" dirty="0" smtClean="0"/>
              <a:t>")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56282" y="3214903"/>
            <a:ext cx="2428892" cy="954107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1400" b="1" dirty="0" smtClean="0"/>
              <a:t>СООТНОШЕНИЕ ОБЪЕМА (КОЛИЧЕСТВА) ИССЛЕДОВАНИЙ К  ОБЪЕМУ ИССЛЕДУЕМОГО ОБЪЕКТА</a:t>
            </a:r>
            <a:endParaRPr lang="ru-RU" sz="1400" b="1" dirty="0"/>
          </a:p>
        </p:txBody>
      </p:sp>
      <p:sp>
        <p:nvSpPr>
          <p:cNvPr id="28" name="Нижний колонтитул 4"/>
          <p:cNvSpPr txBox="1">
            <a:spLocks/>
          </p:cNvSpPr>
          <p:nvPr/>
        </p:nvSpPr>
        <p:spPr>
          <a:xfrm>
            <a:off x="179512" y="4951282"/>
            <a:ext cx="5472608" cy="180882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1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rgbClr val="438086">
                  <a:lumMod val="75000"/>
                </a:srgbClr>
              </a:solidFill>
              <a:latin typeface="Constantia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04154" y="4948014"/>
            <a:ext cx="8621204" cy="0"/>
          </a:xfrm>
          <a:prstGeom prst="line">
            <a:avLst/>
          </a:prstGeom>
          <a:noFill/>
          <a:ln w="19050" cap="flat" cmpd="sng" algn="ctr">
            <a:solidFill>
              <a:srgbClr val="438086"/>
            </a:solidFill>
            <a:prstDash val="solid"/>
          </a:ln>
          <a:effectLst>
            <a:glow rad="70000">
              <a:srgbClr val="438086">
                <a:tint val="30000"/>
                <a:shade val="95000"/>
                <a:satMod val="300000"/>
                <a:alpha val="50000"/>
              </a:srgbClr>
            </a:glow>
          </a:effectLst>
        </p:spPr>
      </p:cxnSp>
      <p:sp>
        <p:nvSpPr>
          <p:cNvPr id="14" name="TextBox 13"/>
          <p:cNvSpPr txBox="1"/>
          <p:nvPr/>
        </p:nvSpPr>
        <p:spPr>
          <a:xfrm>
            <a:off x="4652403" y="1293572"/>
            <a:ext cx="3312000" cy="754053"/>
          </a:xfrm>
          <a:prstGeom prst="rect">
            <a:avLst/>
          </a:prstGeom>
          <a:solidFill>
            <a:schemeClr val="accent2">
              <a:lumMod val="20000"/>
              <a:lumOff val="80000"/>
              <a:alpha val="55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buClr>
                <a:schemeClr val="bg1"/>
              </a:buClr>
              <a:buFont typeface="Arial" panose="020B0604020202020204" pitchFamily="34" charset="0"/>
              <a:buChar char="•"/>
              <a:defRPr sz="1400"/>
            </a:lvl1pPr>
          </a:lstStyle>
          <a:p>
            <a:pPr marL="0" indent="0" algn="ctr">
              <a:buNone/>
            </a:pPr>
            <a:endParaRPr lang="ru-RU" sz="1100" b="1" dirty="0" smtClean="0"/>
          </a:p>
          <a:p>
            <a:pPr marL="0" indent="0" algn="ctr">
              <a:buNone/>
            </a:pPr>
            <a:r>
              <a:rPr lang="ru-RU" sz="1600" b="1" dirty="0" smtClean="0"/>
              <a:t>ГЕОЛОГИЧЕСКАЯ ИЗУЧЕННОСТЬ ОБЪЕКТА 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2335" y="3340408"/>
            <a:ext cx="1928826" cy="1384995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1200" dirty="0" smtClean="0"/>
              <a:t> Качество </a:t>
            </a:r>
            <a:r>
              <a:rPr lang="ru-RU" sz="1200" b="1" u="sng" dirty="0" smtClean="0"/>
              <a:t>методов испытаний</a:t>
            </a:r>
            <a:r>
              <a:rPr lang="ru-RU" sz="1200" dirty="0" smtClean="0"/>
              <a:t>, являющихся объектами стандартизации </a:t>
            </a:r>
            <a:r>
              <a:rPr lang="ru-RU" sz="1200" i="1" dirty="0" smtClean="0"/>
              <a:t>(п.6 ст.2 ФЗ "О стандартизации в Российской Федерации")</a:t>
            </a:r>
          </a:p>
          <a:p>
            <a:pPr algn="just">
              <a:buClr>
                <a:schemeClr val="bg1"/>
              </a:buClr>
            </a:pP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410930" y="3349373"/>
            <a:ext cx="1928826" cy="1384995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buClr>
                <a:schemeClr val="bg1"/>
              </a:buClr>
            </a:pPr>
            <a:r>
              <a:rPr lang="ru-RU" sz="1200" dirty="0" smtClean="0"/>
              <a:t>Качество </a:t>
            </a:r>
            <a:r>
              <a:rPr lang="ru-RU" sz="1200" b="1" u="sng" dirty="0" smtClean="0"/>
              <a:t>методов измерения </a:t>
            </a:r>
            <a:r>
              <a:rPr lang="ru-RU" sz="1200" dirty="0" smtClean="0"/>
              <a:t>регулируются  законодательством РФ об обеспечении единства измерений</a:t>
            </a:r>
          </a:p>
          <a:p>
            <a:pPr algn="just">
              <a:buClr>
                <a:schemeClr val="bg1"/>
              </a:buClr>
            </a:pPr>
            <a:r>
              <a:rPr lang="ru-RU" sz="1200" dirty="0" smtClean="0"/>
              <a:t>(ст.1 ФЗ "Об обеспечении единства измерений»)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32805" y="3430055"/>
            <a:ext cx="1643074" cy="738664"/>
          </a:xfrm>
          <a:prstGeom prst="rect">
            <a:avLst/>
          </a:prstGeom>
          <a:solidFill>
            <a:schemeClr val="accent2">
              <a:lumMod val="40000"/>
              <a:lumOff val="60000"/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>
                <a:schemeClr val="bg1"/>
              </a:buClr>
            </a:pPr>
            <a:r>
              <a:rPr lang="ru-RU" sz="1400" b="1" dirty="0" smtClean="0"/>
              <a:t>ВИДЫ МЕТОДОВ ИССЛЕДОВАНИЙ НА ОБЪЕКТЕ</a:t>
            </a:r>
            <a:endParaRPr lang="ru-RU" sz="1400" b="1" dirty="0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5072172" y="1946772"/>
            <a:ext cx="910835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6200000">
            <a:off x="7259855" y="1919878"/>
            <a:ext cx="910835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3116417" y="2420748"/>
            <a:ext cx="321471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 rot="16200000">
            <a:off x="1142770" y="2411784"/>
            <a:ext cx="321471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право 21"/>
          <p:cNvSpPr/>
          <p:nvPr/>
        </p:nvSpPr>
        <p:spPr>
          <a:xfrm rot="16200000">
            <a:off x="5215015" y="364739"/>
            <a:ext cx="321471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6200000">
            <a:off x="3205785" y="364738"/>
            <a:ext cx="321471" cy="15716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86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/>
          <p:cNvSpPr>
            <a:spLocks noGrp="1"/>
          </p:cNvSpPr>
          <p:nvPr>
            <p:ph type="sldNum" sz="quarter" idx="4294967295"/>
          </p:nvPr>
        </p:nvSpPr>
        <p:spPr>
          <a:xfrm>
            <a:off x="6553200" y="482886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4BE390D4-FDB4-CC44-85FA-6AD83676FFD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78425" y="346089"/>
            <a:ext cx="4150658" cy="41345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Arial Narrow" pitchFamily="34" charset="0"/>
              </a:rPr>
              <a:t>Цели проекта</a:t>
            </a:r>
            <a:endParaRPr lang="ru-RU" sz="27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0" name="Объект 2"/>
          <p:cNvSpPr>
            <a:spLocks noGrp="1"/>
          </p:cNvSpPr>
          <p:nvPr/>
        </p:nvSpPr>
        <p:spPr>
          <a:xfrm>
            <a:off x="414513" y="843559"/>
            <a:ext cx="8189217" cy="396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ru-RU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endParaRPr lang="ru-RU" b="1" dirty="0" smtClean="0">
              <a:solidFill>
                <a:srgbClr val="565656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 dirty="0">
              <a:solidFill>
                <a:srgbClr val="565656"/>
              </a:solidFill>
              <a:latin typeface="Arial" charset="0"/>
            </a:endParaRPr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7" name="Объект 2"/>
          <p:cNvSpPr>
            <a:spLocks noGrp="1"/>
          </p:cNvSpPr>
          <p:nvPr/>
        </p:nvSpPr>
        <p:spPr>
          <a:xfrm>
            <a:off x="134470" y="708209"/>
            <a:ext cx="8785412" cy="42134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5381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1. Обеспечить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формирование национальной системы стандартизации методик и технологий в области поисково-разведочных работ и разработки нефтяных и газовых месторождений в Российской Федерации </a:t>
            </a:r>
            <a:r>
              <a:rPr lang="ru-RU" sz="2100" b="1" u="sng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на базе Тюменского опорного индустриального университета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 разработав начальный, базовый пакет стандартов в области лабораторных исследований пластовых систем (керна, пластовых флюидов) .  </a:t>
            </a:r>
          </a:p>
          <a:p>
            <a:pPr marL="0" indent="538163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2. Создать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концептуальную основу формирования независимой метрологической системы стандартизации в области лабораторных исследований каменного материала и поровых (пластовых) флюидов в РФ, в т.ч. с перспективой реализации её на материальной и кадровой базе ТИУ. </a:t>
            </a:r>
          </a:p>
          <a:p>
            <a:pPr marL="0" indent="268288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200" b="1" dirty="0" smtClean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8530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5435"/>
            <a:ext cx="8229600" cy="3935506"/>
          </a:xfrm>
        </p:spPr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Тема: 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«Исследование методических возможностей стандартизации выделения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водо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-,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нефте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и </a:t>
            </a:r>
            <a:r>
              <a:rPr lang="ru-RU" sz="22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газонасыщенных</a:t>
            </a:r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коллекторов и пород не коллекторов по особенностям люминесценции керна».</a:t>
            </a:r>
          </a:p>
          <a:p>
            <a:pPr algn="just"/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Цель работы: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повышение эффективности выделения пород-коллекторов и не коллекторов; определения характера насыщенности пород-коллекторов; оценки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нефте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-, </a:t>
            </a:r>
            <a:r>
              <a:rPr lang="ru-RU" sz="2000" b="1" dirty="0" err="1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газо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- и водонасыщенных эффективных толщин, в т.ч. в объектах, представленных сложно построенными породами (ТРИЗ). Разработка соответствующих стандартов.</a:t>
            </a:r>
          </a:p>
        </p:txBody>
      </p:sp>
      <p:sp>
        <p:nvSpPr>
          <p:cNvPr id="4" name="Заголовок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Тема и цель НИОКР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ТИУ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ТИУ</Template>
  <TotalTime>9281</TotalTime>
  <Words>2600</Words>
  <Application>Microsoft Office PowerPoint</Application>
  <PresentationFormat>Экран (16:9)</PresentationFormat>
  <Paragraphs>467</Paragraphs>
  <Slides>31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шаблон ТИУ</vt:lpstr>
      <vt:lpstr>Документ Microsoft Office Word 97 - 2003</vt:lpstr>
      <vt:lpstr>Документ Microsoft Office Word</vt:lpstr>
      <vt:lpstr>Слайд 1</vt:lpstr>
      <vt:lpstr>Общая информация </vt:lpstr>
      <vt:lpstr>   Актуальность  проведения НИОКР и реализации проекта в целом </vt:lpstr>
      <vt:lpstr>Продолжение</vt:lpstr>
      <vt:lpstr>Слайд 5</vt:lpstr>
      <vt:lpstr>КОНТРОЛЬ ДОСТОВЕРНОСТИ ГЕОЛОГО-ГЕОФИЗИЧЕСКИХ, ГЕОЛОГО-ПЕТРОФИЗИЧЕСКИХ И ФИЗИКО-ХИМИЧЕСКИХ ДАННЫХ, ПРОВОДИМЫХ ПРИ ПОИСКОВО-РАЗВЕДОЧНЫХ РАБОТАХ И В ЛАБОРАТОРНЫХ УСЛОВИЯХ ДЛЯ ПОДСЧЕТА (ПЕРЕСЧЕТА) ЗАПАСОВ УГЛЕВОДОРОДНОГО СЫРЬЯ </vt:lpstr>
      <vt:lpstr>Слайд 7</vt:lpstr>
      <vt:lpstr>Цели проекта</vt:lpstr>
      <vt:lpstr>Тема и цель НИОКР</vt:lpstr>
      <vt:lpstr>Слайд 10</vt:lpstr>
      <vt:lpstr>Слайд 11</vt:lpstr>
      <vt:lpstr>Слайд 12</vt:lpstr>
      <vt:lpstr>Пояснения к задачам исследований</vt:lpstr>
      <vt:lpstr>Из опыта предшествующих работ </vt:lpstr>
      <vt:lpstr>СТП Главтюменьгеологии и Главтюменнефтегаза 1987-1992 гг.</vt:lpstr>
      <vt:lpstr>Примеры рациональных комплексов и схемы исследований (Мамяшев В.Г., 1991 г.) </vt:lpstr>
      <vt:lpstr>2001 год.  Утверждение в ТЦМиС  шести СТП  ООО «НПЦ Тюменьгеофизика»   </vt:lpstr>
      <vt:lpstr>2003 год. Регламенты (проекты отраслевых  стандартов МПР РФ ) на методики определительских работ) по договору с МПР РФ. </vt:lpstr>
      <vt:lpstr>Титульный лист отчета, «Совершенствование механизма нормативно-правового регулирования контроля качества геолого-геофизических, геолого-петрофизических и физико-химических исследований, необходимых для подсчета (пересчета) запасов углеводородного сырья в Российской Федерации», выполненного по договору 01/06-2016 г. (по заказу ФГУП ГКЗ МПР РФ)  </vt:lpstr>
      <vt:lpstr>СПИСОК ИСПОЛНИТЕЛЕЙ отчета   «Совершенствование механизма нормативно-правового  регулирования контроля качества геолого-геофизических, геолого-петрофизических и физико-химических исследований, необходимых для подсчета (пересчета) запасов углеводородного сырья в Российской Федерации». (заказчик ФГБУ ГКЗ МПР РФ, Москва, 2016 год) </vt:lpstr>
      <vt:lpstr>Слайд 21</vt:lpstr>
      <vt:lpstr>Временный научный коллектив</vt:lpstr>
      <vt:lpstr>Временный научный коллектив (продолжение)</vt:lpstr>
      <vt:lpstr>Календарный план выполнения проекта и НИОКР </vt:lpstr>
      <vt:lpstr>Календарный план (продолжение)</vt:lpstr>
      <vt:lpstr>СМЕТА РАСХОДОВ</vt:lpstr>
      <vt:lpstr>Обоснование фонда оплаты труда </vt:lpstr>
      <vt:lpstr> Командировочные затраты  </vt:lpstr>
      <vt:lpstr>Расчет стоимости материалов  </vt:lpstr>
      <vt:lpstr>Ожидаемые результаты 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 МОЖЕТ ДАЖЕ В ДВЕ СТРОЧКИ</dc:title>
  <dc:creator>user</dc:creator>
  <cp:lastModifiedBy>Net</cp:lastModifiedBy>
  <cp:revision>823</cp:revision>
  <cp:lastPrinted>2018-09-13T06:50:36Z</cp:lastPrinted>
  <dcterms:created xsi:type="dcterms:W3CDTF">2016-12-17T11:57:02Z</dcterms:created>
  <dcterms:modified xsi:type="dcterms:W3CDTF">2018-10-08T12:27:23Z</dcterms:modified>
</cp:coreProperties>
</file>