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6"/>
  </p:notesMasterIdLst>
  <p:handoutMasterIdLst>
    <p:handoutMasterId r:id="rId27"/>
  </p:handoutMasterIdLst>
  <p:sldIdLst>
    <p:sldId id="409" r:id="rId2"/>
    <p:sldId id="410" r:id="rId3"/>
    <p:sldId id="411" r:id="rId4"/>
    <p:sldId id="446" r:id="rId5"/>
    <p:sldId id="414" r:id="rId6"/>
    <p:sldId id="415" r:id="rId7"/>
    <p:sldId id="416" r:id="rId8"/>
    <p:sldId id="417" r:id="rId9"/>
    <p:sldId id="418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31" r:id="rId22"/>
    <p:sldId id="432" r:id="rId23"/>
    <p:sldId id="412" r:id="rId24"/>
    <p:sldId id="433" r:id="rId25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6957" autoAdjust="0"/>
  </p:normalViewPr>
  <p:slideViewPr>
    <p:cSldViewPr snapToGrid="0">
      <p:cViewPr varScale="1">
        <p:scale>
          <a:sx n="95" d="100"/>
          <a:sy n="95" d="100"/>
        </p:scale>
        <p:origin x="-858" y="-102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306290563713172E-2"/>
          <c:y val="0.13174042111788112"/>
          <c:w val="0.71519732696492955"/>
          <c:h val="0.6784915832751531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4.0629738793742487E-2"/>
                  <c:y val="3.891210915455739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9306117808720239E-2"/>
                  <c:y val="-0.137914566197930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235881577344866E-2"/>
                  <c:y val="2.8536963773175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7545696971494381E-2"/>
                  <c:y val="0.103822158207936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944098442496948E-2"/>
                  <c:y val="-0.102573626956752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2476345794137264E-2"/>
                  <c:y val="-0.121584665189248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PowerPoint]структура запасов за 2015'!$F$19:$F$25</c:f>
              <c:strCache>
                <c:ptCount val="7"/>
                <c:pt idx="0">
                  <c:v>высокообводенные месторождения</c:v>
                </c:pt>
                <c:pt idx="1">
                  <c:v>ачимовская толща</c:v>
                </c:pt>
                <c:pt idx="2">
                  <c:v>тюменская свита</c:v>
                </c:pt>
                <c:pt idx="3">
                  <c:v>нижнеюрские отложения</c:v>
                </c:pt>
                <c:pt idx="4">
                  <c:v>высоковязкие нефти</c:v>
                </c:pt>
                <c:pt idx="5">
                  <c:v>мелкие объекты</c:v>
                </c:pt>
                <c:pt idx="6">
                  <c:v>баженовская свита</c:v>
                </c:pt>
              </c:strCache>
            </c:strRef>
          </c:cat>
          <c:val>
            <c:numRef>
              <c:f>'[Диаграмма в Microsoft PowerPoint]структура запасов за 2015'!$E$19:$E$25</c:f>
              <c:numCache>
                <c:formatCode>General</c:formatCode>
                <c:ptCount val="7"/>
                <c:pt idx="0">
                  <c:v>2500000</c:v>
                </c:pt>
                <c:pt idx="1">
                  <c:v>1000000</c:v>
                </c:pt>
                <c:pt idx="2">
                  <c:v>1500000</c:v>
                </c:pt>
                <c:pt idx="3">
                  <c:v>360000</c:v>
                </c:pt>
                <c:pt idx="4">
                  <c:v>225000</c:v>
                </c:pt>
                <c:pt idx="5">
                  <c:v>1800000</c:v>
                </c:pt>
                <c:pt idx="6">
                  <c:v>500000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b="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602607131350015"/>
          <c:y val="3.6932706941044134E-2"/>
          <c:w val="0.64294821274014924"/>
          <c:h val="0.6322800238205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Научные сотрудники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3445378151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88917.6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Преподаватели ВПО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82979.5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63429.8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00"/>
        <c:axId val="40391040"/>
        <c:axId val="40392576"/>
      </c:barChart>
      <c:catAx>
        <c:axId val="403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392576"/>
        <c:crosses val="autoZero"/>
        <c:auto val="1"/>
        <c:lblAlgn val="ctr"/>
        <c:lblOffset val="100"/>
        <c:noMultiLvlLbl val="0"/>
      </c:catAx>
      <c:valAx>
        <c:axId val="4039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391040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0.11357218217541554"/>
          <c:y val="0.70547263944948058"/>
          <c:w val="0.85328393252281942"/>
          <c:h val="0.2485349409448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F8851D-FDCF-480C-912C-F7A7751723F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08F3D-A5AD-4CBE-B92D-FF6623B0367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DDD740-14EA-4411-82CD-E167A70FAED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B4C0F-69B6-4D17-B21C-A3BB01EFD04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15873" y="9371093"/>
            <a:ext cx="2918302" cy="493634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C3811D-FBD3-45D9-8F16-F2E0C20DF16A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15873" y="9371093"/>
            <a:ext cx="2918302" cy="493634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908F17-573B-47CE-A522-A0E0BC201D76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CE44B-FC0B-451C-85FF-53388F1A5A4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80B558-90DE-49C2-94CE-FA8ADC93A11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15873" y="9371093"/>
            <a:ext cx="2918302" cy="493634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7AC6D6-B963-46EB-8D5F-D620063B9055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56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0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651" r:id="rId12"/>
    <p:sldLayoutId id="2147483805" r:id="rId13"/>
    <p:sldLayoutId id="214748380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visasam.ru/russia/rabotavrf/zarplata-v-tyumeni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Повышение эффективности разработки месторождений с </a:t>
            </a:r>
            <a:r>
              <a:rPr lang="ru-RU" sz="3200" b="1" dirty="0" err="1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трудноизвлекаемыми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запасами на территории Тюменской области</a:t>
            </a: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012409"/>
            <a:ext cx="3662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С.И. Грачев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07504" y="956543"/>
            <a:ext cx="4320480" cy="397031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Для условий неоднородного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пласта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степенная зависимость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«АЛГОМЕС-1»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dirty="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ru-RU" sz="1400" b="0" dirty="0" smtClean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1977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21977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3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294"/>
              </p:ext>
            </p:extLst>
          </p:nvPr>
        </p:nvGraphicFramePr>
        <p:xfrm>
          <a:off x="2123729" y="2218894"/>
          <a:ext cx="1977629" cy="624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Формула" r:id="rId3" imgW="1206360" imgH="545760" progId="Equation.3">
                  <p:embed/>
                </p:oleObj>
              </mc:Choice>
              <mc:Fallback>
                <p:oleObj name="Формула" r:id="rId3" imgW="12063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2218894"/>
                        <a:ext cx="1977629" cy="6241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60873"/>
              </p:ext>
            </p:extLst>
          </p:nvPr>
        </p:nvGraphicFramePr>
        <p:xfrm>
          <a:off x="858601" y="2511420"/>
          <a:ext cx="769938" cy="17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5" imgW="444240" imgH="139680" progId="Equation.3">
                  <p:embed/>
                </p:oleObj>
              </mc:Choice>
              <mc:Fallback>
                <p:oleObj name="Equation" r:id="rId5" imgW="4442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01" y="2511420"/>
                        <a:ext cx="769938" cy="1797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0" y="290909"/>
            <a:ext cx="7467600" cy="627534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3399"/>
                </a:solidFill>
              </a:rPr>
              <a:t>Математическая основа </a:t>
            </a:r>
            <a:r>
              <a:rPr lang="ru-RU" sz="1600" b="1" dirty="0">
                <a:solidFill>
                  <a:srgbClr val="003399"/>
                </a:solidFill>
              </a:rPr>
              <a:t>для разработки программного продукта по повышению эффективности разработки месторождений нефти с ТРИЗ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обоснована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Р.И. Медведским и А.А. Севастьяновым</a:t>
            </a:r>
          </a:p>
          <a:p>
            <a:endParaRPr lang="ru-RU" sz="1600" b="1" dirty="0">
              <a:solidFill>
                <a:srgbClr val="003399"/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4690998" y="997952"/>
            <a:ext cx="4392042" cy="3847207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Для условий пластов с двойной средой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зависимость «АЛГОМЕС-2»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419895"/>
              </p:ext>
            </p:extLst>
          </p:nvPr>
        </p:nvGraphicFramePr>
        <p:xfrm>
          <a:off x="4878388" y="1609725"/>
          <a:ext cx="3840162" cy="57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Формула" r:id="rId7" imgW="2565360" imgH="507960" progId="Equation.3">
                  <p:embed/>
                </p:oleObj>
              </mc:Choice>
              <mc:Fallback>
                <p:oleObj name="Формула" r:id="rId7" imgW="2565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1609725"/>
                        <a:ext cx="3840162" cy="5703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5388716" y="2218894"/>
            <a:ext cx="31437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i="1" dirty="0">
                <a:solidFill>
                  <a:srgbClr val="000000"/>
                </a:solidFill>
              </a:rPr>
              <a:t>- накопленная добыча нефти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364090" y="2614182"/>
            <a:ext cx="3408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i="1" dirty="0">
                <a:solidFill>
                  <a:srgbClr val="000000"/>
                </a:solidFill>
              </a:rPr>
              <a:t>- накопленная добыча жидкости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388717" y="3046379"/>
            <a:ext cx="3217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i="1" dirty="0">
                <a:solidFill>
                  <a:srgbClr val="000000"/>
                </a:solidFill>
              </a:rPr>
              <a:t>- начальные дренируемые запасы нефти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388717" y="3484961"/>
            <a:ext cx="33839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i="1" dirty="0">
                <a:solidFill>
                  <a:srgbClr val="000000"/>
                </a:solidFill>
              </a:rPr>
              <a:t>- доля запасов в высокопроницаемой среде</a:t>
            </a:r>
          </a:p>
        </p:txBody>
      </p:sp>
      <p:graphicFrame>
        <p:nvGraphicFramePr>
          <p:cNvPr id="2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55539"/>
              </p:ext>
            </p:extLst>
          </p:nvPr>
        </p:nvGraphicFramePr>
        <p:xfrm>
          <a:off x="4860033" y="2296868"/>
          <a:ext cx="238125" cy="20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Формула" r:id="rId9" imgW="203040" imgH="228600" progId="Equation.3">
                  <p:embed/>
                </p:oleObj>
              </mc:Choice>
              <mc:Fallback>
                <p:oleObj name="Формула" r:id="rId9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3" y="2296868"/>
                        <a:ext cx="238125" cy="2035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87081"/>
              </p:ext>
            </p:extLst>
          </p:nvPr>
        </p:nvGraphicFramePr>
        <p:xfrm>
          <a:off x="4860033" y="2711491"/>
          <a:ext cx="187325" cy="184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Формула" r:id="rId11" imgW="152280" imgH="203040" progId="Equation.3">
                  <p:embed/>
                </p:oleObj>
              </mc:Choice>
              <mc:Fallback>
                <p:oleObj name="Формула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3" y="2711491"/>
                        <a:ext cx="187325" cy="184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165805"/>
              </p:ext>
            </p:extLst>
          </p:nvPr>
        </p:nvGraphicFramePr>
        <p:xfrm>
          <a:off x="4860033" y="3054929"/>
          <a:ext cx="250825" cy="21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Формула" r:id="rId13" imgW="215640" imgH="241200" progId="Equation.3">
                  <p:embed/>
                </p:oleObj>
              </mc:Choice>
              <mc:Fallback>
                <p:oleObj name="Формула" r:id="rId13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3" y="3054929"/>
                        <a:ext cx="250825" cy="2107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86750"/>
              </p:ext>
            </p:extLst>
          </p:nvPr>
        </p:nvGraphicFramePr>
        <p:xfrm>
          <a:off x="3563889" y="4430595"/>
          <a:ext cx="206375" cy="186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Формула" r:id="rId15" imgW="177480" imgH="215640" progId="Equation.3">
                  <p:embed/>
                </p:oleObj>
              </mc:Choice>
              <mc:Fallback>
                <p:oleObj name="Формула" r:id="rId15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9" y="4430595"/>
                        <a:ext cx="206375" cy="1869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46524"/>
              </p:ext>
            </p:extLst>
          </p:nvPr>
        </p:nvGraphicFramePr>
        <p:xfrm>
          <a:off x="4860032" y="4031177"/>
          <a:ext cx="432048" cy="23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Формула" r:id="rId17" imgW="279360" imgH="203040" progId="Equation.3">
                  <p:embed/>
                </p:oleObj>
              </mc:Choice>
              <mc:Fallback>
                <p:oleObj name="Формула" r:id="rId17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031177"/>
                        <a:ext cx="432048" cy="2355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5364089" y="4031178"/>
            <a:ext cx="34331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i="1" dirty="0">
                <a:solidFill>
                  <a:srgbClr val="000000"/>
                </a:solidFill>
              </a:rPr>
              <a:t>- коэффициенты, характеризующие интенсивность выработки запасов относительно промывки пласта</a:t>
            </a: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193447"/>
              </p:ext>
            </p:extLst>
          </p:nvPr>
        </p:nvGraphicFramePr>
        <p:xfrm>
          <a:off x="2123728" y="3046379"/>
          <a:ext cx="2186144" cy="6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Формула" r:id="rId19" imgW="1422360" imgH="545760" progId="Equation.3">
                  <p:embed/>
                </p:oleObj>
              </mc:Choice>
              <mc:Fallback>
                <p:oleObj name="Формула" r:id="rId19" imgW="14223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046379"/>
                        <a:ext cx="2186144" cy="6336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24154"/>
              </p:ext>
            </p:extLst>
          </p:nvPr>
        </p:nvGraphicFramePr>
        <p:xfrm>
          <a:off x="2136776" y="1491853"/>
          <a:ext cx="2084067" cy="65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Формула" r:id="rId21" imgW="1307880" imgH="545760" progId="Equation.3">
                  <p:embed/>
                </p:oleObj>
              </mc:Choice>
              <mc:Fallback>
                <p:oleObj name="Формула" r:id="rId21" imgW="13078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6" y="1491853"/>
                        <a:ext cx="2084067" cy="6520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38987"/>
              </p:ext>
            </p:extLst>
          </p:nvPr>
        </p:nvGraphicFramePr>
        <p:xfrm>
          <a:off x="426085" y="3899298"/>
          <a:ext cx="5445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Формула" r:id="rId23" imgW="355320" imgH="228600" progId="Equation.3">
                  <p:embed/>
                </p:oleObj>
              </mc:Choice>
              <mc:Fallback>
                <p:oleObj name="Формула" r:id="rId2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" y="3899298"/>
                        <a:ext cx="544513" cy="266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320283"/>
              </p:ext>
            </p:extLst>
          </p:nvPr>
        </p:nvGraphicFramePr>
        <p:xfrm>
          <a:off x="467545" y="4471070"/>
          <a:ext cx="331787" cy="18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Формула" r:id="rId25" imgW="126720" imgH="139680" progId="Equation.3">
                  <p:embed/>
                </p:oleObj>
              </mc:Choice>
              <mc:Fallback>
                <p:oleObj name="Формула" r:id="rId25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5" y="4471070"/>
                        <a:ext cx="331787" cy="1833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391984" y="3834971"/>
            <a:ext cx="2787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>
                <a:solidFill>
                  <a:srgbClr val="000000"/>
                </a:solidFill>
              </a:rPr>
              <a:t>- нормированный дебит нефти по приведенному времени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1391984" y="4340524"/>
            <a:ext cx="29073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>
                <a:solidFill>
                  <a:srgbClr val="000000"/>
                </a:solidFill>
              </a:rPr>
              <a:t>- параметр, характеризующий неоднородность и режим работы пласта</a:t>
            </a: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234566" y="3174108"/>
            <a:ext cx="1559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Дифференциальный </a:t>
            </a:r>
            <a:r>
              <a:rPr lang="ru-RU" sz="1200" dirty="0">
                <a:solidFill>
                  <a:srgbClr val="000000"/>
                </a:solidFill>
              </a:rPr>
              <a:t>вид: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234567" y="1445268"/>
            <a:ext cx="144902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Интегральный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вид: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При </a:t>
            </a:r>
            <a:endParaRPr 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4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855389"/>
              </p:ext>
            </p:extLst>
          </p:nvPr>
        </p:nvGraphicFramePr>
        <p:xfrm>
          <a:off x="4881564" y="3495675"/>
          <a:ext cx="206375" cy="18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Формула" r:id="rId27" imgW="177480" imgH="215640" progId="Equation.3">
                  <p:embed/>
                </p:oleObj>
              </mc:Choice>
              <mc:Fallback>
                <p:oleObj name="Формула" r:id="rId27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4" y="3495675"/>
                        <a:ext cx="206375" cy="1881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0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5" t="33173" r="6026" b="9616"/>
          <a:stretch>
            <a:fillRect/>
          </a:stretch>
        </p:blipFill>
        <p:spPr bwMode="auto">
          <a:xfrm>
            <a:off x="97716" y="960941"/>
            <a:ext cx="8927429" cy="40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" y="366501"/>
            <a:ext cx="7263767" cy="521321"/>
          </a:xfrm>
          <a:solidFill>
            <a:schemeClr val="bg1">
              <a:alpha val="3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Одной из ее основных задач будет оценка эффективности применения геолого-технических мероприятий с выявлением эффекта от интенсификации добычи или повышения </a:t>
            </a:r>
            <a:r>
              <a:rPr lang="ru-RU" sz="1600" b="1" dirty="0" err="1" smtClean="0">
                <a:solidFill>
                  <a:srgbClr val="0070C0"/>
                </a:solidFill>
              </a:rPr>
              <a:t>нефтеотдачи</a:t>
            </a:r>
            <a:endParaRPr lang="ru-RU" sz="1600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8100" y="266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" y="380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8100" y="266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54773" y="1699058"/>
            <a:ext cx="20220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Фактическая добыча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51528" y="2009745"/>
            <a:ext cx="35482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Модель (База) для оценки Интенсификации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48301" y="2319970"/>
            <a:ext cx="26003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Модель (База) для оценки МУН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6616" y="4641664"/>
            <a:ext cx="4663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Промывка дренируемых запасов, </a:t>
            </a:r>
            <a:r>
              <a:rPr lang="en-US" dirty="0" smtClean="0"/>
              <a:t>Q/</a:t>
            </a:r>
            <a:r>
              <a:rPr lang="en-US" dirty="0" err="1" smtClean="0"/>
              <a:t>Q</a:t>
            </a:r>
            <a:r>
              <a:rPr lang="en-US" sz="1200" dirty="0" err="1" smtClean="0"/>
              <a:t>p</a:t>
            </a:r>
            <a:r>
              <a:rPr lang="ru-RU" sz="1200" dirty="0" smtClean="0"/>
              <a:t>,  </a:t>
            </a:r>
            <a:r>
              <a:rPr lang="ru-RU" dirty="0" smtClean="0"/>
              <a:t>д. ед.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34228" y="2474056"/>
            <a:ext cx="2437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Добыча нефти, т/</a:t>
            </a:r>
            <a:r>
              <a:rPr lang="ru-RU" dirty="0" err="1" smtClean="0"/>
              <a:t>мес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434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D60E6-1880-40AA-AA97-CF7E10DB430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33425" y="198120"/>
            <a:ext cx="6719888" cy="519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 type="none" w="med" len="med"/>
            <a:tailEnd type="none" w="med" len="med"/>
          </a:ln>
        </p:spPr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i="1" smtClean="0">
                <a:solidFill>
                  <a:schemeClr val="tx1"/>
                </a:solidFill>
                <a:latin typeface="Arial" charset="0"/>
              </a:rPr>
              <a:t>Предполагаемые достижимые результаты.</a:t>
            </a:r>
            <a:r>
              <a:rPr lang="en-US" altLang="ru-RU" sz="2000" b="1" i="1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alt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400" b="1" i="1" smtClean="0">
                <a:solidFill>
                  <a:schemeClr val="tx1"/>
                </a:solidFill>
                <a:latin typeface="Arial" charset="0"/>
              </a:rPr>
              <a:t>(Результаты собственных лабораторных экспериментов).</a:t>
            </a:r>
          </a:p>
        </p:txBody>
      </p:sp>
      <p:sp>
        <p:nvSpPr>
          <p:cNvPr id="27654" name="Text Box 14"/>
          <p:cNvSpPr txBox="1">
            <a:spLocks noChangeArrowheads="1"/>
          </p:cNvSpPr>
          <p:nvPr/>
        </p:nvSpPr>
        <p:spPr bwMode="auto">
          <a:xfrm>
            <a:off x="428626" y="897731"/>
            <a:ext cx="8391525" cy="317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400" b="1" dirty="0"/>
              <a:t> Увеличение подвижной нефти до 30%, увеличение извлекаемой нефти на 7-21%</a:t>
            </a:r>
            <a:r>
              <a:rPr lang="en-US" altLang="ru-RU" sz="1400" b="1" dirty="0"/>
              <a:t>;</a:t>
            </a:r>
            <a:endParaRPr lang="ru-RU" altLang="ru-RU" sz="1400" b="1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ru-RU" sz="1400" b="1" dirty="0"/>
              <a:t> </a:t>
            </a:r>
            <a:r>
              <a:rPr lang="ru-RU" altLang="ru-RU" sz="1400" b="1" dirty="0"/>
              <a:t>Снижение адсорбционных свойств в </a:t>
            </a:r>
            <a:r>
              <a:rPr lang="ru-RU" altLang="ru-RU" sz="1400" b="1" dirty="0" err="1"/>
              <a:t>полимиктовых</a:t>
            </a:r>
            <a:r>
              <a:rPr lang="ru-RU" altLang="ru-RU" sz="1400" b="1" dirty="0"/>
              <a:t> песчаных коллекторах с 3.5 до 0.18 мг/г</a:t>
            </a:r>
            <a:r>
              <a:rPr lang="en-US" altLang="ru-RU" sz="1400" b="1" dirty="0"/>
              <a:t>;</a:t>
            </a:r>
            <a:endParaRPr lang="ru-RU" altLang="ru-RU" sz="1400" b="1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400" b="1" dirty="0"/>
              <a:t> Повышение энергии растворенного газа в 1.</a:t>
            </a:r>
            <a:r>
              <a:rPr lang="en-US" altLang="ru-RU" sz="1400" b="1" dirty="0"/>
              <a:t>7</a:t>
            </a:r>
            <a:r>
              <a:rPr lang="ru-RU" altLang="ru-RU" sz="1400" b="1" dirty="0"/>
              <a:t> раза</a:t>
            </a:r>
            <a:r>
              <a:rPr lang="en-US" altLang="ru-RU" sz="1400" b="1" dirty="0"/>
              <a:t>;</a:t>
            </a:r>
            <a:endParaRPr lang="ru-RU" altLang="ru-RU" sz="1400" b="1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400" b="1" dirty="0"/>
              <a:t> Снижение вязкости нефти с 70 </a:t>
            </a:r>
            <a:r>
              <a:rPr lang="ru-RU" altLang="ru-RU" sz="1400" b="1" dirty="0" err="1"/>
              <a:t>сПз</a:t>
            </a:r>
            <a:r>
              <a:rPr lang="ru-RU" altLang="ru-RU" sz="1400" b="1" dirty="0"/>
              <a:t> до 1.1 </a:t>
            </a:r>
            <a:r>
              <a:rPr lang="ru-RU" altLang="ru-RU" sz="1400" b="1" dirty="0" err="1"/>
              <a:t>сПз</a:t>
            </a:r>
            <a:r>
              <a:rPr lang="en-US" altLang="ru-RU" sz="1400" b="1" dirty="0"/>
              <a:t>;</a:t>
            </a:r>
            <a:endParaRPr lang="ru-RU" altLang="ru-RU" sz="1400" b="1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ru-RU" sz="1400" b="1" dirty="0"/>
              <a:t> </a:t>
            </a:r>
            <a:r>
              <a:rPr lang="ru-RU" altLang="ru-RU" sz="1400" b="1" dirty="0"/>
              <a:t>Снижение ионной активности пластовой минерализованной воды,  осадкообразования солей в пласте и увеличение их растворимости</a:t>
            </a:r>
            <a:r>
              <a:rPr lang="en-US" altLang="ru-RU" sz="1400" b="1" dirty="0"/>
              <a:t>;</a:t>
            </a:r>
            <a:endParaRPr lang="ru-RU" altLang="ru-RU" sz="1400" b="1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1400" b="1" dirty="0"/>
              <a:t> Радиус охвата пласта волновым воздействием 2-3 км (литературные источники).</a:t>
            </a: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428626" y="4765477"/>
            <a:ext cx="2690813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>
                <a:solidFill>
                  <a:srgbClr val="0000CC"/>
                </a:solidFill>
              </a:rPr>
              <a:t>Новый взгляд на </a:t>
            </a:r>
            <a:r>
              <a:rPr lang="ru-RU" altLang="ru-RU" sz="1200" b="1" i="1" dirty="0" err="1">
                <a:solidFill>
                  <a:srgbClr val="0000CC"/>
                </a:solidFill>
              </a:rPr>
              <a:t>нефтеотдачу</a:t>
            </a:r>
            <a:r>
              <a:rPr lang="ru-RU" altLang="ru-RU" sz="1200" b="1" i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3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AFA62-2960-4310-9680-BF537D8FF35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9065" y="175259"/>
            <a:ext cx="7321057" cy="8240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 type="none" w="med" len="med"/>
            <a:tailEnd type="none" w="med" len="med"/>
          </a:ln>
        </p:spPr>
        <p:txBody>
          <a:bodyPr lIns="91440" rIns="91440" bIns="45720" anchor="ctr">
            <a:noAutofit/>
          </a:bodyPr>
          <a:lstStyle/>
          <a:p>
            <a:pPr algn="ctr"/>
            <a:r>
              <a:rPr lang="ru-RU" altLang="ru-RU" sz="1800" b="1" i="1" dirty="0" smtClean="0">
                <a:solidFill>
                  <a:schemeClr val="tx1"/>
                </a:solidFill>
                <a:latin typeface="Arial" charset="0"/>
              </a:rPr>
              <a:t>Серия лабораторных исследований по изучению влияния физических полей на компоненты пластовой системы</a:t>
            </a:r>
            <a:br>
              <a:rPr lang="ru-RU" altLang="ru-RU" sz="1800" b="1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400" b="1" i="1" dirty="0" smtClean="0">
                <a:solidFill>
                  <a:schemeClr val="tx1"/>
                </a:solidFill>
                <a:latin typeface="Arial" charset="0"/>
              </a:rPr>
              <a:t>Частоты, мощность и радиус влияния </a:t>
            </a:r>
            <a:endParaRPr lang="ru-RU" altLang="ru-RU" sz="1800" b="1" i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4" name="Text Box 249"/>
          <p:cNvSpPr txBox="1">
            <a:spLocks noChangeArrowheads="1"/>
          </p:cNvSpPr>
          <p:nvPr/>
        </p:nvSpPr>
        <p:spPr bwMode="auto">
          <a:xfrm>
            <a:off x="661987" y="3652544"/>
            <a:ext cx="1341333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1 - 20 Гц</a:t>
            </a:r>
          </a:p>
        </p:txBody>
      </p:sp>
      <p:sp>
        <p:nvSpPr>
          <p:cNvPr id="7175" name="Text Box 250"/>
          <p:cNvSpPr txBox="1">
            <a:spLocks noChangeArrowheads="1"/>
          </p:cNvSpPr>
          <p:nvPr/>
        </p:nvSpPr>
        <p:spPr bwMode="auto">
          <a:xfrm>
            <a:off x="1957387" y="3652544"/>
            <a:ext cx="3504561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20 Гц - 20 кГц</a:t>
            </a:r>
          </a:p>
        </p:txBody>
      </p:sp>
      <p:sp>
        <p:nvSpPr>
          <p:cNvPr id="7176" name="Text Box 251"/>
          <p:cNvSpPr txBox="1">
            <a:spLocks noChangeArrowheads="1"/>
          </p:cNvSpPr>
          <p:nvPr/>
        </p:nvSpPr>
        <p:spPr bwMode="auto">
          <a:xfrm>
            <a:off x="5341938" y="3652544"/>
            <a:ext cx="1267362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20 кГц - 2 ГГц</a:t>
            </a:r>
          </a:p>
        </p:txBody>
      </p:sp>
      <p:sp>
        <p:nvSpPr>
          <p:cNvPr id="7177" name="Text Box 252"/>
          <p:cNvSpPr txBox="1">
            <a:spLocks noChangeArrowheads="1"/>
          </p:cNvSpPr>
          <p:nvPr/>
        </p:nvSpPr>
        <p:spPr bwMode="auto">
          <a:xfrm>
            <a:off x="6565900" y="3651352"/>
            <a:ext cx="894222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200" b="1"/>
              <a:t>&gt;</a:t>
            </a:r>
            <a:r>
              <a:rPr lang="ru-RU" altLang="ru-RU" sz="1200" b="1"/>
              <a:t> 2 ГГц</a:t>
            </a:r>
          </a:p>
        </p:txBody>
      </p:sp>
      <p:sp>
        <p:nvSpPr>
          <p:cNvPr id="7178" name="Text Box 253"/>
          <p:cNvSpPr txBox="1">
            <a:spLocks noChangeArrowheads="1"/>
          </p:cNvSpPr>
          <p:nvPr/>
        </p:nvSpPr>
        <p:spPr bwMode="auto">
          <a:xfrm>
            <a:off x="661987" y="3883525"/>
            <a:ext cx="1341333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Инфра</a:t>
            </a:r>
          </a:p>
        </p:txBody>
      </p:sp>
      <p:sp>
        <p:nvSpPr>
          <p:cNvPr id="7179" name="Text Box 254"/>
          <p:cNvSpPr txBox="1">
            <a:spLocks noChangeArrowheads="1"/>
          </p:cNvSpPr>
          <p:nvPr/>
        </p:nvSpPr>
        <p:spPr bwMode="auto">
          <a:xfrm>
            <a:off x="1957387" y="3883525"/>
            <a:ext cx="3504561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Слышимый</a:t>
            </a:r>
          </a:p>
        </p:txBody>
      </p:sp>
      <p:sp>
        <p:nvSpPr>
          <p:cNvPr id="7180" name="Text Box 255"/>
          <p:cNvSpPr txBox="1">
            <a:spLocks noChangeArrowheads="1"/>
          </p:cNvSpPr>
          <p:nvPr/>
        </p:nvSpPr>
        <p:spPr bwMode="auto">
          <a:xfrm>
            <a:off x="5341937" y="3883525"/>
            <a:ext cx="1260787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Ультра</a:t>
            </a:r>
          </a:p>
        </p:txBody>
      </p:sp>
      <p:sp>
        <p:nvSpPr>
          <p:cNvPr id="7181" name="Text Box 256"/>
          <p:cNvSpPr txBox="1">
            <a:spLocks noChangeArrowheads="1"/>
          </p:cNvSpPr>
          <p:nvPr/>
        </p:nvSpPr>
        <p:spPr bwMode="auto">
          <a:xfrm>
            <a:off x="6565899" y="3883525"/>
            <a:ext cx="889291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Гипер</a:t>
            </a:r>
          </a:p>
        </p:txBody>
      </p:sp>
      <p:pic>
        <p:nvPicPr>
          <p:cNvPr id="718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" y="906780"/>
            <a:ext cx="7963821" cy="27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39065" y="4820366"/>
            <a:ext cx="2690813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>
                <a:solidFill>
                  <a:srgbClr val="0000CC"/>
                </a:solidFill>
              </a:rPr>
              <a:t>Новый взгляд на </a:t>
            </a:r>
            <a:r>
              <a:rPr lang="ru-RU" altLang="ru-RU" sz="1200" b="1" i="1" dirty="0" err="1">
                <a:solidFill>
                  <a:srgbClr val="0000CC"/>
                </a:solidFill>
              </a:rPr>
              <a:t>нефтеотдачу</a:t>
            </a:r>
            <a:r>
              <a:rPr lang="ru-RU" altLang="ru-RU" sz="1200" b="1" i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F0447-F5EA-4393-80B6-436F4FA8391F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520249" y="4308573"/>
            <a:ext cx="4105275" cy="30777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/>
              <a:t>Проведено 125 экспериментов</a:t>
            </a:r>
            <a:endParaRPr lang="ru-RU" altLang="ru-RU" sz="1400" b="1" i="1" u="sng">
              <a:solidFill>
                <a:srgbClr val="FF3300"/>
              </a:solidFill>
            </a:endParaRPr>
          </a:p>
        </p:txBody>
      </p:sp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27460"/>
            <a:ext cx="7272338" cy="36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41630" y="175260"/>
            <a:ext cx="6935788" cy="519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 type="none" w="med" len="med"/>
            <a:tailEnd type="none" w="med" len="med"/>
          </a:ln>
        </p:spPr>
        <p:txBody>
          <a:bodyPr lIns="91440" rIns="91440" bIns="45720" anchor="ctr">
            <a:normAutofit fontScale="90000"/>
          </a:bodyPr>
          <a:lstStyle/>
          <a:p>
            <a:pPr algn="ctr" eaLnBrk="1" hangingPunct="1"/>
            <a:r>
              <a:rPr lang="ru-RU" altLang="ru-RU" sz="2000" b="1" i="1" dirty="0" smtClean="0">
                <a:solidFill>
                  <a:schemeClr val="tx1"/>
                </a:solidFill>
                <a:latin typeface="Arial" charset="0"/>
              </a:rPr>
              <a:t>Влияние  волнового поля на полноту вытеснения нефти водой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9065" y="4820366"/>
            <a:ext cx="2690813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>
                <a:solidFill>
                  <a:srgbClr val="0000CC"/>
                </a:solidFill>
              </a:rPr>
              <a:t>Новый взгляд на </a:t>
            </a:r>
            <a:r>
              <a:rPr lang="ru-RU" altLang="ru-RU" sz="1200" b="1" i="1" dirty="0" err="1">
                <a:solidFill>
                  <a:srgbClr val="0000CC"/>
                </a:solidFill>
              </a:rPr>
              <a:t>нефтеотдачу</a:t>
            </a:r>
            <a:r>
              <a:rPr lang="ru-RU" altLang="ru-RU" sz="1200" b="1" i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39E22-5BFF-4656-9D4E-DA7723C8162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3318" name="AutoShape 13"/>
          <p:cNvSpPr>
            <a:spLocks/>
          </p:cNvSpPr>
          <p:nvPr/>
        </p:nvSpPr>
        <p:spPr bwMode="auto">
          <a:xfrm>
            <a:off x="6156326" y="835105"/>
            <a:ext cx="288925" cy="1674019"/>
          </a:xfrm>
          <a:prstGeom prst="rightBrace">
            <a:avLst>
              <a:gd name="adj1" fmla="val 6437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6588125" y="1375648"/>
            <a:ext cx="1944688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/>
              <a:t>Снижение адсорбции ПАВ до </a:t>
            </a:r>
            <a:r>
              <a:rPr lang="ru-RU" altLang="ru-RU" sz="1600" b="1">
                <a:solidFill>
                  <a:srgbClr val="FF0000"/>
                </a:solidFill>
              </a:rPr>
              <a:t>20 раз</a:t>
            </a:r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6215064" y="3367564"/>
            <a:ext cx="2643187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/>
              <a:t>Водный раствор ПАВ </a:t>
            </a:r>
            <a:r>
              <a:rPr lang="ru-RU" altLang="ru-RU" sz="1600" b="1" dirty="0"/>
              <a:t>целесообразно применять при КИН - </a:t>
            </a:r>
            <a:r>
              <a:rPr lang="ru-RU" altLang="ru-RU" sz="1600" b="1" dirty="0">
                <a:solidFill>
                  <a:srgbClr val="FF0000"/>
                </a:solidFill>
              </a:rPr>
              <a:t>0.25 </a:t>
            </a:r>
            <a:r>
              <a:rPr lang="ru-RU" altLang="ru-RU" sz="1600" b="1" dirty="0" err="1">
                <a:solidFill>
                  <a:srgbClr val="FF0000"/>
                </a:solidFill>
              </a:rPr>
              <a:t>д.ед</a:t>
            </a:r>
            <a:r>
              <a:rPr lang="ru-RU" altLang="ru-RU" sz="1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700814"/>
            <a:ext cx="5676900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" y="463630"/>
            <a:ext cx="5667375" cy="22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4976" y="159782"/>
            <a:ext cx="6214903" cy="357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 type="none" w="med" len="med"/>
            <a:tailEnd type="none" w="med" len="med"/>
          </a:ln>
        </p:spPr>
        <p:txBody>
          <a:bodyPr lIns="91440" rIns="91440" bIns="45720" anchor="ctr">
            <a:normAutofit fontScale="90000"/>
          </a:bodyPr>
          <a:lstStyle/>
          <a:p>
            <a:pPr algn="ctr"/>
            <a:r>
              <a:rPr lang="ru-RU" altLang="ru-RU" sz="2100" b="1" i="1" dirty="0" smtClean="0">
                <a:solidFill>
                  <a:schemeClr val="tx1"/>
                </a:solidFill>
                <a:latin typeface="Arial" charset="0"/>
              </a:rPr>
              <a:t>Адсорбция ПАВ при </a:t>
            </a:r>
            <a:r>
              <a:rPr lang="ru-RU" altLang="ru-RU" sz="2100" b="1" i="1" dirty="0" smtClean="0">
                <a:latin typeface="Arial" charset="0"/>
              </a:rPr>
              <a:t>волновом воздействии</a:t>
            </a:r>
            <a:endParaRPr lang="ru-RU" altLang="ru-RU" sz="2100" b="1" i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9065" y="4820366"/>
            <a:ext cx="2690813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>
                <a:solidFill>
                  <a:srgbClr val="0000CC"/>
                </a:solidFill>
              </a:rPr>
              <a:t>Новый взгляд на </a:t>
            </a:r>
            <a:r>
              <a:rPr lang="ru-RU" altLang="ru-RU" sz="1200" b="1" i="1" dirty="0" err="1">
                <a:solidFill>
                  <a:srgbClr val="0000CC"/>
                </a:solidFill>
              </a:rPr>
              <a:t>нефтеотдачу</a:t>
            </a:r>
            <a:r>
              <a:rPr lang="ru-RU" altLang="ru-RU" sz="1200" b="1" i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03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420C5-E891-4896-A7DA-B78A9255C77E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86569" y="205740"/>
            <a:ext cx="6719888" cy="3036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 type="none" w="med" len="med"/>
            <a:tailEnd type="none" w="med" len="med"/>
          </a:ln>
        </p:spPr>
        <p:txBody>
          <a:bodyPr lIns="91440" rIns="91440" bIns="45720" anchor="ctr">
            <a:normAutofit fontScale="90000"/>
          </a:bodyPr>
          <a:lstStyle/>
          <a:p>
            <a:pPr algn="ctr"/>
            <a:r>
              <a:rPr lang="ru-RU" altLang="ru-RU" sz="2400" b="1" i="1" dirty="0" smtClean="0">
                <a:solidFill>
                  <a:schemeClr val="tx1"/>
                </a:solidFill>
                <a:latin typeface="Arial" charset="0"/>
              </a:rPr>
              <a:t>Активность ионов</a:t>
            </a:r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09650"/>
            <a:ext cx="4432300" cy="33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4" y="1029891"/>
            <a:ext cx="4486275" cy="337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1042988" y="627460"/>
            <a:ext cx="316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Осадкообразование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653088" y="681038"/>
            <a:ext cx="2735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Растворение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9065" y="4820366"/>
            <a:ext cx="2690813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>
                <a:solidFill>
                  <a:srgbClr val="0000CC"/>
                </a:solidFill>
              </a:rPr>
              <a:t>Новый взгляд на </a:t>
            </a:r>
            <a:r>
              <a:rPr lang="ru-RU" altLang="ru-RU" sz="1200" b="1" i="1" dirty="0" err="1">
                <a:solidFill>
                  <a:srgbClr val="0000CC"/>
                </a:solidFill>
              </a:rPr>
              <a:t>нефтеотдачу</a:t>
            </a:r>
            <a:r>
              <a:rPr lang="ru-RU" altLang="ru-RU" sz="1200" b="1" i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C4239-8E3D-46DC-82B7-CA78686E50B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6" y="595313"/>
            <a:ext cx="6551613" cy="42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105094" y="167640"/>
            <a:ext cx="7210106" cy="519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dirty="0"/>
              <a:t>Оптимизация воздействия для различной стадии выработки запасов нефти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9065" y="4820366"/>
            <a:ext cx="2690813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>
                <a:solidFill>
                  <a:srgbClr val="0000CC"/>
                </a:solidFill>
              </a:rPr>
              <a:t>Новый взгляд на </a:t>
            </a:r>
            <a:r>
              <a:rPr lang="ru-RU" altLang="ru-RU" sz="1200" b="1" i="1" dirty="0" err="1">
                <a:solidFill>
                  <a:srgbClr val="0000CC"/>
                </a:solidFill>
              </a:rPr>
              <a:t>нефтеотдачу</a:t>
            </a:r>
            <a:r>
              <a:rPr lang="ru-RU" altLang="ru-RU" sz="1200" b="1" i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4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 txBox="1">
            <a:spLocks noGrp="1"/>
          </p:cNvSpPr>
          <p:nvPr/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A0782F-C564-4DFD-A52E-B0755BC7FC61}" type="slidenum">
              <a:rPr lang="ru-RU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5956" y="180976"/>
            <a:ext cx="6464300" cy="4119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 type="none" w="med" len="med"/>
            <a:tailEnd type="none" w="med" len="med"/>
          </a:ln>
        </p:spPr>
        <p:txBody>
          <a:bodyPr lIns="91440" rIns="91440" bIns="45720" anchor="ctr">
            <a:normAutofit fontScale="90000"/>
          </a:bodyPr>
          <a:lstStyle/>
          <a:p>
            <a:pPr algn="ctr" eaLnBrk="1" hangingPunct="1"/>
            <a:r>
              <a:rPr lang="ru-RU" altLang="ru-RU" sz="2000" b="1" i="1" smtClean="0">
                <a:solidFill>
                  <a:schemeClr val="tx1"/>
                </a:solidFill>
                <a:latin typeface="Arial" charset="0"/>
              </a:rPr>
              <a:t>Участок воздействия </a:t>
            </a:r>
            <a:endParaRPr lang="ru-RU" altLang="ru-RU" sz="1600" b="1" i="1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22" name="Picture 5" descr="Тек_Б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45094" r="38872" b="41811"/>
          <a:stretch>
            <a:fillRect/>
          </a:stretch>
        </p:blipFill>
        <p:spPr bwMode="auto">
          <a:xfrm>
            <a:off x="378144" y="735806"/>
            <a:ext cx="5265737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2499044" y="1245394"/>
            <a:ext cx="217487" cy="16073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4338955" y="863204"/>
            <a:ext cx="217488" cy="16073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256280" y="1838325"/>
            <a:ext cx="217488" cy="16073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046855" y="2421732"/>
            <a:ext cx="217488" cy="16073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2281555" y="1996679"/>
            <a:ext cx="217488" cy="16073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1205230" y="2872979"/>
            <a:ext cx="217488" cy="16073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3010219" y="2483644"/>
            <a:ext cx="217487" cy="16073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3827780" y="3030141"/>
            <a:ext cx="217488" cy="16073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1803719" y="4176713"/>
            <a:ext cx="217487" cy="16073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3670619" y="3807619"/>
            <a:ext cx="217487" cy="16073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3" name="Text Box 19"/>
          <p:cNvSpPr txBox="1">
            <a:spLocks noChangeArrowheads="1"/>
          </p:cNvSpPr>
          <p:nvPr/>
        </p:nvSpPr>
        <p:spPr bwMode="auto">
          <a:xfrm>
            <a:off x="5795963" y="669132"/>
            <a:ext cx="3097212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Нефтяное</a:t>
            </a:r>
            <a:r>
              <a:rPr lang="ru-RU" altLang="ru-RU" sz="1200" b="1"/>
              <a:t> </a:t>
            </a:r>
            <a:r>
              <a:rPr lang="ru-RU" altLang="ru-RU" sz="1400" b="1"/>
              <a:t>месторождение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b="1"/>
              <a:t>Пласт БС</a:t>
            </a:r>
            <a:r>
              <a:rPr lang="ru-RU" altLang="ru-RU" sz="1400" b="1" baseline="-25000"/>
              <a:t>11</a:t>
            </a:r>
            <a:endParaRPr lang="en-US" altLang="ru-RU" sz="1400" b="1" baseline="-25000"/>
          </a:p>
          <a:p>
            <a:pPr eaLnBrk="1" hangingPunct="1">
              <a:spcBef>
                <a:spcPct val="50000"/>
              </a:spcBef>
            </a:pPr>
            <a:endParaRPr lang="ru-RU" altLang="ru-RU" sz="1400" b="1" baseline="-25000"/>
          </a:p>
          <a:p>
            <a:pPr eaLnBrk="1" hangingPunct="1"/>
            <a:r>
              <a:rPr lang="en-US" altLang="ru-RU" sz="1400" b="1"/>
              <a:t>h</a:t>
            </a:r>
            <a:r>
              <a:rPr lang="ru-RU" altLang="ru-RU" sz="1400" b="1" baseline="-25000"/>
              <a:t>нн</a:t>
            </a:r>
            <a:r>
              <a:rPr lang="ru-RU" altLang="ru-RU" sz="1400" b="1"/>
              <a:t> – 14.5 м, </a:t>
            </a:r>
            <a:r>
              <a:rPr lang="en-US" altLang="ru-RU" sz="1400" b="1"/>
              <a:t>k </a:t>
            </a:r>
            <a:r>
              <a:rPr lang="ru-RU" altLang="ru-RU" sz="1400" b="1"/>
              <a:t>–</a:t>
            </a:r>
            <a:r>
              <a:rPr lang="en-US" altLang="ru-RU" sz="1400" b="1"/>
              <a:t> </a:t>
            </a:r>
            <a:r>
              <a:rPr lang="ru-RU" altLang="ru-RU" sz="1400" b="1"/>
              <a:t>71.4 мД</a:t>
            </a:r>
            <a:endParaRPr lang="en-US" altLang="ru-RU" sz="1400" b="1"/>
          </a:p>
          <a:p>
            <a:pPr eaLnBrk="1" hangingPunct="1"/>
            <a:r>
              <a:rPr lang="ru-RU" altLang="ru-RU" sz="1400" b="1"/>
              <a:t>К</a:t>
            </a:r>
            <a:r>
              <a:rPr lang="ru-RU" altLang="ru-RU" sz="1400" b="1" baseline="-25000"/>
              <a:t>песч</a:t>
            </a:r>
            <a:r>
              <a:rPr lang="ru-RU" altLang="ru-RU" sz="1400" b="1"/>
              <a:t> – 0.33</a:t>
            </a:r>
            <a:r>
              <a:rPr lang="en-US" altLang="ru-RU" sz="1400" b="1"/>
              <a:t> </a:t>
            </a:r>
            <a:r>
              <a:rPr lang="ru-RU" altLang="ru-RU" sz="1400" b="1"/>
              <a:t>д.ед., К</a:t>
            </a:r>
            <a:r>
              <a:rPr lang="ru-RU" altLang="ru-RU" sz="1400" b="1" baseline="-25000"/>
              <a:t>расч</a:t>
            </a:r>
            <a:r>
              <a:rPr lang="ru-RU" altLang="ru-RU" sz="1400" b="1"/>
              <a:t> – 13.2 д.ед.</a:t>
            </a:r>
            <a:endParaRPr lang="en-US" altLang="ru-RU" sz="1400" b="1"/>
          </a:p>
          <a:p>
            <a:pPr eaLnBrk="1" hangingPunct="1"/>
            <a:endParaRPr lang="ru-RU" altLang="ru-RU" sz="1400" b="1"/>
          </a:p>
          <a:p>
            <a:pPr eaLnBrk="1" hangingPunct="1"/>
            <a:r>
              <a:rPr lang="ru-RU" altLang="ru-RU" sz="1400" b="1"/>
              <a:t>На</a:t>
            </a:r>
            <a:r>
              <a:rPr lang="en-US" altLang="ru-RU" sz="1400" b="1"/>
              <a:t> </a:t>
            </a:r>
            <a:r>
              <a:rPr lang="ru-RU" altLang="ru-RU" sz="1400" b="1"/>
              <a:t>участке 40 добывающих и 23 нагнетательных скважин, размещенных по семиточечной обращенной системе.</a:t>
            </a:r>
            <a:endParaRPr lang="en-US" altLang="ru-RU" sz="1400" b="1"/>
          </a:p>
          <a:p>
            <a:pPr eaLnBrk="1" hangingPunct="1"/>
            <a:endParaRPr lang="ru-RU" altLang="ru-RU" sz="1400" b="1"/>
          </a:p>
          <a:p>
            <a:pPr eaLnBrk="1" hangingPunct="1"/>
            <a:r>
              <a:rPr lang="ru-RU" altLang="ru-RU" sz="1400" b="1"/>
              <a:t>Дебит по нефти – 14 т/сут, </a:t>
            </a:r>
            <a:endParaRPr lang="en-US" altLang="ru-RU" sz="1400" b="1"/>
          </a:p>
          <a:p>
            <a:pPr eaLnBrk="1" hangingPunct="1"/>
            <a:r>
              <a:rPr lang="ru-RU" altLang="ru-RU" sz="1400" b="1"/>
              <a:t>по жидкости – 61 т/сут, обводненность – 77%.</a:t>
            </a:r>
            <a:endParaRPr lang="en-US" altLang="ru-RU" sz="1400" b="1"/>
          </a:p>
          <a:p>
            <a:pPr eaLnBrk="1" hangingPunct="1"/>
            <a:endParaRPr lang="ru-RU" altLang="ru-RU" sz="1400" b="1"/>
          </a:p>
          <a:p>
            <a:pPr eaLnBrk="1" hangingPunct="1"/>
            <a:r>
              <a:rPr lang="ru-RU" altLang="ru-RU" sz="1400" b="1"/>
              <a:t>Отбор от геологических запасов </a:t>
            </a:r>
            <a:r>
              <a:rPr lang="en-US" altLang="ru-RU" sz="1400" b="1"/>
              <a:t>- </a:t>
            </a:r>
            <a:r>
              <a:rPr lang="ru-RU" altLang="ru-RU" sz="1400" b="1"/>
              <a:t>41.7%.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39065" y="4820366"/>
            <a:ext cx="2690813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>
                <a:solidFill>
                  <a:srgbClr val="0000CC"/>
                </a:solidFill>
              </a:rPr>
              <a:t>Новый взгляд на </a:t>
            </a:r>
            <a:r>
              <a:rPr lang="ru-RU" altLang="ru-RU" sz="1200" b="1" i="1" dirty="0" err="1">
                <a:solidFill>
                  <a:srgbClr val="0000CC"/>
                </a:solidFill>
              </a:rPr>
              <a:t>нефтеотдачу</a:t>
            </a:r>
            <a:r>
              <a:rPr lang="ru-RU" altLang="ru-RU" sz="1200" b="1" i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8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7" grpId="0" animBg="1"/>
      <p:bldP spid="13329" grpId="0" animBg="1"/>
      <p:bldP spid="13331" grpId="0" animBg="1"/>
      <p:bldP spid="13333" grpId="0" animBg="1"/>
      <p:bldP spid="13335" grpId="0" animBg="1"/>
      <p:bldP spid="13337" grpId="0" animBg="1"/>
      <p:bldP spid="13339" grpId="0" animBg="1"/>
      <p:bldP spid="133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9FB6D-61B7-4075-90E3-5C60069A9938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106680"/>
            <a:ext cx="7799388" cy="357188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/>
              <a:t>Адаптация модели и прогноз</a:t>
            </a:r>
            <a:r>
              <a:rPr lang="ru-RU" altLang="ru-RU" sz="1600"/>
              <a:t> </a:t>
            </a:r>
            <a:r>
              <a:rPr lang="ru-RU" altLang="ru-RU" sz="1600" b="1" i="1"/>
              <a:t>добычи по участку воздействия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28662"/>
            <a:ext cx="7899400" cy="404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28662"/>
            <a:ext cx="7899400" cy="404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28662"/>
            <a:ext cx="7899400" cy="404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28663"/>
            <a:ext cx="788511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443664" y="2950369"/>
            <a:ext cx="1512887" cy="81081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55650" y="573881"/>
            <a:ext cx="7893050" cy="3995738"/>
            <a:chOff x="476" y="482"/>
            <a:chExt cx="4972" cy="3356"/>
          </a:xfrm>
        </p:grpSpPr>
        <p:pic>
          <p:nvPicPr>
            <p:cNvPr id="10254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527"/>
              <a:ext cx="4855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AutoShape 14"/>
            <p:cNvSpPr>
              <a:spLocks noChangeArrowheads="1"/>
            </p:cNvSpPr>
            <p:nvPr/>
          </p:nvSpPr>
          <p:spPr bwMode="auto">
            <a:xfrm>
              <a:off x="2426" y="2931"/>
              <a:ext cx="3022" cy="6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/>
                <a:t>Выручка от реализации дополнительно добытой нефти </a:t>
              </a:r>
              <a:r>
                <a:rPr lang="ru-RU" altLang="ru-RU">
                  <a:cs typeface="Arial" charset="0"/>
                </a:rPr>
                <a:t>≈ </a:t>
              </a:r>
              <a:r>
                <a:rPr lang="ru-RU" altLang="ru-RU"/>
                <a:t>3 млн.</a:t>
              </a:r>
              <a:r>
                <a:rPr lang="en-US" altLang="ru-RU">
                  <a:cs typeface="Arial" charset="0"/>
                </a:rPr>
                <a:t>$</a:t>
              </a:r>
            </a:p>
          </p:txBody>
        </p:sp>
        <p:sp>
          <p:nvSpPr>
            <p:cNvPr id="10256" name="Text Box 34"/>
            <p:cNvSpPr txBox="1">
              <a:spLocks noChangeArrowheads="1"/>
            </p:cNvSpPr>
            <p:nvPr/>
          </p:nvSpPr>
          <p:spPr bwMode="auto">
            <a:xfrm>
              <a:off x="1195" y="482"/>
              <a:ext cx="2989" cy="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1100" b="1" dirty="0"/>
                <a:t>В течение </a:t>
              </a:r>
              <a:r>
                <a:rPr lang="ru-RU" altLang="ru-RU" sz="1100" b="1" i="1" u="sng" dirty="0"/>
                <a:t>6 месяцев</a:t>
              </a:r>
              <a:r>
                <a:rPr lang="ru-RU" altLang="ru-RU" sz="1100" b="1" dirty="0"/>
                <a:t> после воздействия ожидается</a:t>
              </a:r>
              <a:r>
                <a:rPr lang="en-US" altLang="ru-RU" sz="1100" b="1" dirty="0"/>
                <a:t>:</a:t>
              </a:r>
            </a:p>
            <a:p>
              <a:pPr algn="just" eaLnBrk="1" hangingPunct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ru-RU" altLang="ru-RU" sz="1100" b="1" dirty="0"/>
                <a:t>снижение </a:t>
              </a:r>
              <a:r>
                <a:rPr lang="ru-RU" altLang="ru-RU" sz="1100" b="1" dirty="0" err="1"/>
                <a:t>обводненности</a:t>
              </a:r>
              <a:r>
                <a:rPr lang="ru-RU" altLang="ru-RU" sz="1100" b="1" dirty="0"/>
                <a:t> </a:t>
              </a:r>
              <a:r>
                <a:rPr lang="ru-RU" altLang="ru-RU" sz="1100" b="1" dirty="0">
                  <a:solidFill>
                    <a:srgbClr val="FF3300"/>
                  </a:solidFill>
                </a:rPr>
                <a:t>7%</a:t>
              </a:r>
              <a:r>
                <a:rPr lang="en-US" altLang="ru-RU" sz="1100" b="1" dirty="0">
                  <a:solidFill>
                    <a:srgbClr val="FF3300"/>
                  </a:solidFill>
                </a:rPr>
                <a:t>;</a:t>
              </a:r>
              <a:endParaRPr lang="ru-RU" altLang="ru-RU" sz="1100" b="1" dirty="0">
                <a:solidFill>
                  <a:srgbClr val="FF3300"/>
                </a:solidFill>
              </a:endParaRPr>
            </a:p>
            <a:p>
              <a:pPr algn="just" eaLnBrk="1" hangingPunct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ru-RU" altLang="ru-RU" sz="1100" b="1" dirty="0"/>
                <a:t>увеличение дебита нефти</a:t>
              </a:r>
              <a:r>
                <a:rPr lang="ru-RU" altLang="ru-RU" sz="1100" b="1" dirty="0">
                  <a:solidFill>
                    <a:srgbClr val="FF3300"/>
                  </a:solidFill>
                </a:rPr>
                <a:t> 4 т/</a:t>
              </a:r>
              <a:r>
                <a:rPr lang="ru-RU" altLang="ru-RU" sz="1100" b="1" dirty="0" err="1">
                  <a:solidFill>
                    <a:srgbClr val="FF3300"/>
                  </a:solidFill>
                </a:rPr>
                <a:t>сут</a:t>
              </a:r>
              <a:r>
                <a:rPr lang="en-US" altLang="ru-RU" sz="1100" b="1" dirty="0">
                  <a:solidFill>
                    <a:srgbClr val="FF3300"/>
                  </a:solidFill>
                </a:rPr>
                <a:t>;</a:t>
              </a:r>
              <a:endParaRPr lang="ru-RU" altLang="ru-RU" sz="1100" b="1" dirty="0">
                <a:solidFill>
                  <a:srgbClr val="FF3300"/>
                </a:solidFill>
              </a:endParaRPr>
            </a:p>
            <a:p>
              <a:pPr algn="just" eaLnBrk="1" hangingPunct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ru-RU" altLang="ru-RU" sz="1100" b="1" dirty="0"/>
                <a:t>прирост добычи нефти </a:t>
              </a:r>
              <a:r>
                <a:rPr lang="ru-RU" altLang="ru-RU" sz="1100" b="1" dirty="0">
                  <a:solidFill>
                    <a:srgbClr val="FF3300"/>
                  </a:solidFill>
                </a:rPr>
                <a:t>20 </a:t>
              </a:r>
              <a:r>
                <a:rPr lang="ru-RU" altLang="ru-RU" sz="1100" b="1" dirty="0" err="1">
                  <a:solidFill>
                    <a:srgbClr val="FF3300"/>
                  </a:solidFill>
                </a:rPr>
                <a:t>тыс.т</a:t>
              </a:r>
              <a:r>
                <a:rPr lang="en-US" altLang="ru-RU" sz="1100" b="1" dirty="0">
                  <a:solidFill>
                    <a:srgbClr val="FF3300"/>
                  </a:solidFill>
                </a:rPr>
                <a:t>;</a:t>
              </a:r>
              <a:endParaRPr lang="ru-RU" altLang="ru-RU" sz="1100" b="1" dirty="0">
                <a:solidFill>
                  <a:srgbClr val="FF3300"/>
                </a:solidFill>
              </a:endParaRPr>
            </a:p>
            <a:p>
              <a:pPr algn="just" eaLnBrk="1" hangingPunct="1">
                <a:spcBef>
                  <a:spcPct val="50000"/>
                </a:spcBef>
                <a:buFont typeface="Wingdings" pitchFamily="2" charset="2"/>
                <a:buChar char="ü"/>
              </a:pPr>
              <a:r>
                <a:rPr lang="ru-RU" altLang="ru-RU" sz="1100" b="1" dirty="0"/>
                <a:t>прирост подвижных запасов </a:t>
              </a:r>
              <a:r>
                <a:rPr lang="ru-RU" altLang="ru-RU" sz="1100" b="1" dirty="0">
                  <a:solidFill>
                    <a:srgbClr val="FF3300"/>
                  </a:solidFill>
                </a:rPr>
                <a:t>800 </a:t>
              </a:r>
              <a:r>
                <a:rPr lang="ru-RU" altLang="ru-RU" sz="1100" b="1" dirty="0" err="1">
                  <a:solidFill>
                    <a:srgbClr val="FF3300"/>
                  </a:solidFill>
                </a:rPr>
                <a:t>тыс.т</a:t>
              </a:r>
              <a:r>
                <a:rPr lang="en-US" altLang="ru-RU" sz="1100" b="1" dirty="0">
                  <a:solidFill>
                    <a:srgbClr val="FF3300"/>
                  </a:solidFill>
                </a:rPr>
                <a:t>;</a:t>
              </a:r>
              <a:endParaRPr lang="ru-RU" altLang="ru-RU" sz="1100" b="1" dirty="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0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170822" y="696088"/>
            <a:ext cx="8842549" cy="4207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20000"/>
              </a:lnSpc>
              <a:buNone/>
            </a:pPr>
            <a:r>
              <a:rPr lang="ru-RU" sz="2900" b="1" dirty="0" smtClean="0">
                <a:solidFill>
                  <a:schemeClr val="tx2"/>
                </a:solidFill>
                <a:latin typeface="Arial" charset="0"/>
              </a:rPr>
              <a:t>Тема НИОКР:   </a:t>
            </a:r>
            <a:r>
              <a:rPr lang="ru-RU" sz="2900" i="1" dirty="0" smtClean="0">
                <a:solidFill>
                  <a:schemeClr val="tx2"/>
                </a:solidFill>
                <a:latin typeface="Arial" charset="0"/>
              </a:rPr>
              <a:t>Повышение </a:t>
            </a:r>
            <a:r>
              <a:rPr lang="ru-RU" sz="2900" i="1" dirty="0">
                <a:solidFill>
                  <a:schemeClr val="tx2"/>
                </a:solidFill>
                <a:latin typeface="Arial" charset="0"/>
              </a:rPr>
              <a:t>эффективности разработки месторождений </a:t>
            </a:r>
            <a:r>
              <a:rPr lang="ru-RU" sz="2900" i="1" dirty="0" smtClean="0">
                <a:solidFill>
                  <a:schemeClr val="tx2"/>
                </a:solidFill>
                <a:latin typeface="Arial" charset="0"/>
              </a:rPr>
              <a:t>с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900" i="1" dirty="0" smtClean="0">
                <a:solidFill>
                  <a:schemeClr val="tx2"/>
                </a:solidFill>
                <a:latin typeface="Arial" charset="0"/>
              </a:rPr>
              <a:t>                                  </a:t>
            </a:r>
            <a:r>
              <a:rPr lang="ru-RU" sz="2900" i="1" dirty="0" err="1" smtClean="0">
                <a:solidFill>
                  <a:schemeClr val="tx2"/>
                </a:solidFill>
                <a:latin typeface="Arial" charset="0"/>
              </a:rPr>
              <a:t>трудноизвлекаемыми</a:t>
            </a:r>
            <a:r>
              <a:rPr lang="ru-RU" sz="29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900" i="1" dirty="0">
                <a:solidFill>
                  <a:schemeClr val="tx2"/>
                </a:solidFill>
                <a:latin typeface="Arial" charset="0"/>
              </a:rPr>
              <a:t>запасами на территории </a:t>
            </a:r>
            <a:r>
              <a:rPr lang="ru-RU" sz="2900" i="1" dirty="0" smtClean="0">
                <a:solidFill>
                  <a:schemeClr val="tx2"/>
                </a:solidFill>
                <a:latin typeface="Arial" charset="0"/>
              </a:rPr>
              <a:t>Тюменской области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900" i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dirty="0">
                <a:solidFill>
                  <a:schemeClr val="tx2"/>
                </a:solidFill>
                <a:latin typeface="Arial" charset="0"/>
              </a:rPr>
              <a:t>        Цель НИОКР: </a:t>
            </a:r>
            <a:r>
              <a:rPr lang="ru-RU" sz="2900" b="1" dirty="0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ru-RU" sz="2900" i="1" dirty="0" smtClean="0">
                <a:solidFill>
                  <a:schemeClr val="tx2"/>
                </a:solidFill>
                <a:latin typeface="Arial" charset="0"/>
              </a:rPr>
              <a:t>Реализация </a:t>
            </a:r>
            <a:r>
              <a:rPr lang="ru-RU" sz="2900" i="1" dirty="0">
                <a:solidFill>
                  <a:schemeClr val="tx2"/>
                </a:solidFill>
                <a:latin typeface="Arial" charset="0"/>
              </a:rPr>
              <a:t>научного и технологического потенциала </a:t>
            </a:r>
            <a:r>
              <a:rPr lang="ru-RU" sz="2900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900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900" i="1" dirty="0" smtClean="0">
                <a:solidFill>
                  <a:schemeClr val="tx2"/>
                </a:solidFill>
                <a:latin typeface="Arial" charset="0"/>
              </a:rPr>
              <a:t>                                   нефтяной </a:t>
            </a:r>
            <a:r>
              <a:rPr lang="ru-RU" sz="2900" i="1" dirty="0">
                <a:solidFill>
                  <a:schemeClr val="tx2"/>
                </a:solidFill>
                <a:latin typeface="Arial" charset="0"/>
              </a:rPr>
              <a:t>отрасли </a:t>
            </a:r>
            <a:r>
              <a:rPr lang="ru-RU" sz="2900" i="1" smtClean="0">
                <a:solidFill>
                  <a:schemeClr val="tx2"/>
                </a:solidFill>
                <a:latin typeface="Arial" charset="0"/>
              </a:rPr>
              <a:t>Тюменской области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900" i="1" dirty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457200">
              <a:lnSpc>
                <a:spcPct val="80000"/>
              </a:lnSpc>
              <a:buNone/>
            </a:pPr>
            <a:r>
              <a:rPr lang="ru-RU" sz="2500" b="1" dirty="0" smtClean="0">
                <a:solidFill>
                  <a:schemeClr val="tx2"/>
                </a:solidFill>
                <a:latin typeface="Arial" charset="0"/>
              </a:rPr>
              <a:t>Аннотация проекта </a:t>
            </a:r>
            <a:endParaRPr lang="ru-RU" sz="2500" b="1" i="1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2500" dirty="0" smtClean="0"/>
          </a:p>
          <a:p>
            <a:pPr indent="457200" algn="just">
              <a:spcBef>
                <a:spcPts val="0"/>
              </a:spcBef>
            </a:pPr>
            <a:r>
              <a:rPr lang="ru-RU" sz="2500" dirty="0" smtClean="0">
                <a:solidFill>
                  <a:schemeClr val="tx2"/>
                </a:solidFill>
              </a:rPr>
              <a:t>Выполнение НИОКР связано с углубленным познанием физико-химических процессов в реальных пластовых системах, изучением методов управления пластовой системой посредством физических полей и химизации процессов воздействия на пласт.</a:t>
            </a:r>
          </a:p>
          <a:p>
            <a:pPr indent="457200" algn="just">
              <a:spcBef>
                <a:spcPts val="0"/>
              </a:spcBef>
            </a:pPr>
            <a:endParaRPr lang="ru-RU" sz="2500" dirty="0" smtClean="0">
              <a:solidFill>
                <a:schemeClr val="tx2"/>
              </a:solidFill>
            </a:endParaRPr>
          </a:p>
          <a:p>
            <a:pPr indent="457200" algn="just">
              <a:spcBef>
                <a:spcPts val="0"/>
              </a:spcBef>
            </a:pPr>
            <a:r>
              <a:rPr lang="ru-RU" sz="2500" dirty="0" smtClean="0">
                <a:solidFill>
                  <a:schemeClr val="tx2"/>
                </a:solidFill>
              </a:rPr>
              <a:t>Результатом выполнения НИОКР является создание новой образовательной программы по направлению «Нефтегазовое дело», обоснование технологических решений вовлечения в разработку </a:t>
            </a:r>
            <a:r>
              <a:rPr lang="ru-RU" sz="2500" dirty="0" err="1" smtClean="0">
                <a:solidFill>
                  <a:schemeClr val="tx2"/>
                </a:solidFill>
              </a:rPr>
              <a:t>трудноизвлекаемых</a:t>
            </a:r>
            <a:r>
              <a:rPr lang="ru-RU" sz="2500" dirty="0" smtClean="0">
                <a:solidFill>
                  <a:schemeClr val="tx2"/>
                </a:solidFill>
              </a:rPr>
              <a:t> запасов Тюменской области, подготовка группы высококвалифицированных специалистов с опытом работы в области новых технологий.</a:t>
            </a:r>
          </a:p>
          <a:p>
            <a:pPr indent="0" algn="just">
              <a:spcBef>
                <a:spcPts val="0"/>
              </a:spcBef>
              <a:buNone/>
            </a:pPr>
            <a:endParaRPr lang="ru-RU" sz="2500" b="1" dirty="0">
              <a:solidFill>
                <a:srgbClr val="FF0000"/>
              </a:solidFill>
              <a:latin typeface="Arial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2500" b="1" dirty="0" smtClean="0">
              <a:solidFill>
                <a:schemeClr val="tx2"/>
              </a:solidFill>
              <a:latin typeface="Arial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chemeClr val="tx2"/>
                </a:solidFill>
                <a:latin typeface="Arial" charset="0"/>
              </a:rPr>
              <a:t>Общая продолжительность выполнения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НИОКР  - 2 года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0" y="442127"/>
            <a:ext cx="7536263" cy="52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945E3-B5BB-46A0-8536-DD324F49A844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83820" y="167640"/>
            <a:ext cx="7292340" cy="7238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900" b="1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Мнение к вопросу </a:t>
            </a:r>
            <a:r>
              <a:rPr lang="ru-RU" altLang="ru-RU" sz="2900" b="1" i="1" dirty="0" err="1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импортозамещения</a:t>
            </a:r>
            <a:endParaRPr lang="ru-RU" altLang="ru-RU" sz="2900" b="1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39065" y="4820366"/>
            <a:ext cx="2690813" cy="2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i="1" dirty="0">
                <a:solidFill>
                  <a:srgbClr val="0000CC"/>
                </a:solidFill>
              </a:rPr>
              <a:t>Новый взгляд на </a:t>
            </a:r>
            <a:r>
              <a:rPr lang="ru-RU" altLang="ru-RU" sz="1200" b="1" i="1" dirty="0" err="1">
                <a:solidFill>
                  <a:srgbClr val="0000CC"/>
                </a:solidFill>
              </a:rPr>
              <a:t>нефтеотдачу</a:t>
            </a:r>
            <a:r>
              <a:rPr lang="ru-RU" altLang="ru-RU" sz="1200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746125" y="621952"/>
            <a:ext cx="778668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«Российская наука, </a:t>
            </a:r>
            <a:r>
              <a:rPr lang="ru-RU" altLang="ru-RU" b="1" i="1" dirty="0">
                <a:solidFill>
                  <a:srgbClr val="000000"/>
                </a:solidFill>
                <a:cs typeface="Arial" charset="0"/>
              </a:rPr>
              <a:t>сохраняя лидерство </a:t>
            </a: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в теоретических и экспериментальных исследованиях в области волновых методов воздействия на </a:t>
            </a:r>
            <a:r>
              <a:rPr lang="ru-RU" altLang="ru-RU" dirty="0" err="1">
                <a:solidFill>
                  <a:srgbClr val="000000"/>
                </a:solidFill>
                <a:cs typeface="Arial" charset="0"/>
              </a:rPr>
              <a:t>нефтепродуктивные</a:t>
            </a: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 залежи, отстает  в техническом и технологическом плане. Если ситуацию не изменить, то, как и в случае с </a:t>
            </a:r>
            <a:r>
              <a:rPr lang="ru-RU" altLang="ru-RU" dirty="0" err="1">
                <a:solidFill>
                  <a:srgbClr val="000000"/>
                </a:solidFill>
                <a:cs typeface="Arial" charset="0"/>
              </a:rPr>
              <a:t>гидроразрывом</a:t>
            </a: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altLang="ru-RU" b="1" dirty="0">
                <a:solidFill>
                  <a:srgbClr val="000000"/>
                </a:solidFill>
                <a:cs typeface="Arial" charset="0"/>
              </a:rPr>
              <a:t>российские нефтяные компании через несколько лет </a:t>
            </a:r>
            <a:r>
              <a:rPr lang="ru-RU" altLang="ru-RU" b="1" i="1" dirty="0">
                <a:solidFill>
                  <a:srgbClr val="000000"/>
                </a:solidFill>
                <a:cs typeface="Arial" charset="0"/>
              </a:rPr>
              <a:t>начнут закупать</a:t>
            </a: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cs typeface="Arial" charset="0"/>
              </a:rPr>
              <a:t>волновую технологию и оборудование </a:t>
            </a:r>
            <a:r>
              <a:rPr lang="ru-RU" altLang="ru-RU" b="1" i="1" dirty="0">
                <a:solidFill>
                  <a:srgbClr val="000000"/>
                </a:solidFill>
                <a:cs typeface="Arial" charset="0"/>
              </a:rPr>
              <a:t>за рубежом</a:t>
            </a: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.» </a:t>
            </a:r>
          </a:p>
        </p:txBody>
      </p:sp>
      <p:sp>
        <p:nvSpPr>
          <p:cNvPr id="30727" name="Rectangle 3"/>
          <p:cNvSpPr>
            <a:spLocks noChangeArrowheads="1"/>
          </p:cNvSpPr>
          <p:nvPr/>
        </p:nvSpPr>
        <p:spPr bwMode="auto">
          <a:xfrm>
            <a:off x="5974716" y="3896172"/>
            <a:ext cx="1992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Академик РАН         </a:t>
            </a:r>
          </a:p>
          <a:p>
            <a:pPr algn="just" eaLnBrk="1" hangingPunct="1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А.С. Алексеев </a:t>
            </a:r>
          </a:p>
        </p:txBody>
      </p:sp>
    </p:spTree>
    <p:extLst>
      <p:ext uri="{BB962C8B-B14F-4D97-AF65-F5344CB8AC3E}">
        <p14:creationId xmlns:p14="http://schemas.microsoft.com/office/powerpoint/2010/main" val="31054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69608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  <a:buNone/>
            </a:pPr>
            <a:endParaRPr lang="ru-RU" sz="2000" b="1" dirty="0">
              <a:solidFill>
                <a:srgbClr val="FF0000"/>
              </a:solidFill>
              <a:latin typeface="Arial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54" y="798655"/>
            <a:ext cx="1174062" cy="132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user\Desktop\Конкурс_ТИУ_2018\Доп.для_конкурса\фото-коровин_К.В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42" y="744492"/>
            <a:ext cx="1077189" cy="13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Конкурс_ТИУ_2018\Доп.для_конкурса\фото-Зотова О.П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23" y="767265"/>
            <a:ext cx="1017158" cy="13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Конкурс_ТИУ_2018\Доп.для_конкурса\на визу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7" y="777275"/>
            <a:ext cx="1092067" cy="130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511" y="2204981"/>
            <a:ext cx="1685593" cy="55399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Грачев </a:t>
            </a:r>
            <a:br>
              <a:rPr lang="ru-RU" sz="1000" dirty="0" smtClean="0"/>
            </a:br>
            <a:r>
              <a:rPr lang="ru-RU" sz="1000" dirty="0" smtClean="0"/>
              <a:t>Сергей Иванович, д.т.н., профессор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949" y="3068715"/>
            <a:ext cx="1302403" cy="830997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Руководство и контроль за выполнением проекта</a:t>
            </a:r>
            <a:endParaRPr lang="ru-RU" sz="1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57893" y="2804240"/>
            <a:ext cx="200967" cy="216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38787" y="2178580"/>
            <a:ext cx="1685593" cy="55399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Севастьянов </a:t>
            </a:r>
            <a:br>
              <a:rPr lang="ru-RU" sz="1000" dirty="0" smtClean="0"/>
            </a:br>
            <a:r>
              <a:rPr lang="ru-RU" sz="1000" dirty="0" smtClean="0"/>
              <a:t>Алексей Александрович, к.т.н.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7786" y="3056057"/>
            <a:ext cx="1887912" cy="830997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1. Проведение комплекса лабораторных работ,</a:t>
            </a:r>
          </a:p>
          <a:p>
            <a:r>
              <a:rPr lang="ru-RU" sz="1200" dirty="0" smtClean="0"/>
              <a:t>2. Формирование программного модуля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7552" y="3056058"/>
            <a:ext cx="5370841" cy="120032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 smtClean="0"/>
              <a:t>Исследование мирового опыта реализации проектов по применению физико-химических технологий воздействия на пласт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Создание и проведение специализированного образовательного  курса,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Разработка методики прогнозирования выработки ТРИЗ,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Оценка перспектив уровней добычи нефти на </a:t>
            </a:r>
            <a:r>
              <a:rPr lang="ru-RU" sz="1200" dirty="0" err="1" smtClean="0"/>
              <a:t>сложнопостроенных</a:t>
            </a:r>
            <a:r>
              <a:rPr lang="ru-RU" sz="1200" dirty="0" smtClean="0"/>
              <a:t> коллекторах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7039" y="2181133"/>
            <a:ext cx="1685593" cy="55399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Коровин </a:t>
            </a:r>
          </a:p>
          <a:p>
            <a:pPr algn="ctr"/>
            <a:r>
              <a:rPr lang="ru-RU" sz="1000" dirty="0" smtClean="0"/>
              <a:t>Константин Владимирович, к.т.н.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95080" y="2178580"/>
            <a:ext cx="1599042" cy="55399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Зотова </a:t>
            </a:r>
          </a:p>
          <a:p>
            <a:pPr algn="ctr"/>
            <a:r>
              <a:rPr lang="ru-RU" sz="1000" dirty="0" smtClean="0"/>
              <a:t>Ольга </a:t>
            </a:r>
          </a:p>
          <a:p>
            <a:pPr algn="ctr"/>
            <a:r>
              <a:rPr lang="ru-RU" sz="1000" dirty="0" smtClean="0"/>
              <a:t>Павловна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949" y="4596556"/>
            <a:ext cx="8262618" cy="46166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1.Разработка технологических решений по обеспечению полноты выработки запасов нефти, подготовка статей ВАК, </a:t>
            </a:r>
            <a:r>
              <a:rPr lang="en-US" sz="1200" dirty="0" err="1" smtClean="0"/>
              <a:t>WoS</a:t>
            </a:r>
            <a:r>
              <a:rPr lang="en-US" sz="1200" dirty="0" smtClean="0"/>
              <a:t>,</a:t>
            </a:r>
          </a:p>
          <a:p>
            <a:pPr algn="ctr"/>
            <a:r>
              <a:rPr lang="ru-RU" sz="1200" dirty="0" smtClean="0"/>
              <a:t>2. Подача заявки на регистрацию новой образовательной программы </a:t>
            </a:r>
            <a:endParaRPr lang="ru-RU" sz="1200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097885" y="3961531"/>
            <a:ext cx="200967" cy="584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2438787" y="3966897"/>
            <a:ext cx="200967" cy="579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132005" y="4287796"/>
            <a:ext cx="200967" cy="258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2500212" y="2781151"/>
            <a:ext cx="200967" cy="216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3943598" y="2786440"/>
            <a:ext cx="200967" cy="216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581773" y="2771800"/>
            <a:ext cx="200967" cy="216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894118" y="2786440"/>
            <a:ext cx="200967" cy="216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i="1" dirty="0">
                <a:solidFill>
                  <a:schemeClr val="tx2"/>
                </a:solidFill>
                <a:latin typeface="Arial Narrow" pitchFamily="34" charset="0"/>
              </a:rPr>
              <a:t>Экономическая целесообразность </a:t>
            </a:r>
            <a:r>
              <a:rPr lang="ru-RU" sz="29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29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900" b="1" i="1" dirty="0" smtClean="0">
                <a:solidFill>
                  <a:schemeClr val="tx2"/>
                </a:solidFill>
                <a:latin typeface="Arial Narrow" pitchFamily="34" charset="0"/>
              </a:rPr>
              <a:t>привлечения </a:t>
            </a:r>
            <a:r>
              <a:rPr lang="ru-RU" sz="2900" b="1" i="1" dirty="0">
                <a:solidFill>
                  <a:schemeClr val="tx2"/>
                </a:solidFill>
                <a:latin typeface="Arial Narrow" pitchFamily="34" charset="0"/>
              </a:rPr>
              <a:t>ВНК к разработке НИОКР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0" y="1365251"/>
            <a:ext cx="43815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dirty="0"/>
              <a:t>Среднемесячная зарплата </a:t>
            </a:r>
            <a:r>
              <a:rPr lang="ru-RU" sz="1500" dirty="0" smtClean="0"/>
              <a:t>по г. Тюмени :</a:t>
            </a:r>
          </a:p>
          <a:p>
            <a:pPr marL="0" indent="0">
              <a:buNone/>
            </a:pPr>
            <a:endParaRPr lang="ru-RU" sz="1500" dirty="0" smtClean="0"/>
          </a:p>
          <a:p>
            <a:r>
              <a:rPr lang="ru-RU" sz="1500" dirty="0"/>
              <a:t>Научные сотрудники </a:t>
            </a:r>
            <a:r>
              <a:rPr lang="ru-RU" sz="1500" dirty="0" smtClean="0"/>
              <a:t>–  </a:t>
            </a:r>
            <a:r>
              <a:rPr lang="ru-RU" sz="1500" b="1" dirty="0"/>
              <a:t>86 917,6 </a:t>
            </a:r>
            <a:r>
              <a:rPr lang="ru-RU" sz="1500" b="1" dirty="0" smtClean="0"/>
              <a:t>руб.</a:t>
            </a:r>
            <a:endParaRPr lang="ru-RU" sz="1500" dirty="0" smtClean="0"/>
          </a:p>
          <a:p>
            <a:r>
              <a:rPr lang="ru-RU" sz="1500" dirty="0" smtClean="0"/>
              <a:t>Преподаватели высшего профессионального образования – </a:t>
            </a:r>
            <a:r>
              <a:rPr lang="ru-RU" sz="1500" b="1" dirty="0" smtClean="0"/>
              <a:t>82 979,5 руб.</a:t>
            </a:r>
          </a:p>
          <a:p>
            <a:pPr marL="0" indent="0">
              <a:buNone/>
            </a:pPr>
            <a:r>
              <a:rPr lang="ru-RU" sz="1500" dirty="0" smtClean="0"/>
              <a:t>         Источник:           </a:t>
            </a:r>
            <a:r>
              <a:rPr lang="ru-RU" sz="1200" dirty="0" smtClean="0">
                <a:hlinkClick r:id="rId2"/>
              </a:rPr>
              <a:t>https</a:t>
            </a:r>
            <a:r>
              <a:rPr lang="ru-RU" sz="1200" dirty="0">
                <a:hlinkClick r:id="rId2"/>
              </a:rPr>
              <a:t>://</a:t>
            </a:r>
            <a:r>
              <a:rPr lang="ru-RU" sz="1200" dirty="0" smtClean="0">
                <a:hlinkClick r:id="rId2"/>
              </a:rPr>
              <a:t>visasam.ru/russia/rabotavrf/zarplata-v-tyumeni.html</a:t>
            </a:r>
            <a:endParaRPr lang="ru-RU" sz="1200" dirty="0" smtClean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r>
              <a:rPr lang="ru-RU" sz="1500" dirty="0" smtClean="0"/>
              <a:t>Размер ФОТ ВНК (включая налоги)  - </a:t>
            </a:r>
            <a:r>
              <a:rPr lang="ru-RU" sz="1200" b="1" dirty="0" smtClean="0"/>
              <a:t>8 898 944,54 руб.</a:t>
            </a:r>
            <a:endParaRPr lang="ru-RU" sz="1200" b="1" dirty="0"/>
          </a:p>
          <a:p>
            <a:pPr marL="0" indent="0">
              <a:buNone/>
            </a:pPr>
            <a:r>
              <a:rPr lang="ru-RU" sz="1500" dirty="0" smtClean="0"/>
              <a:t>Итого среднемесячная оплата труда одного участника ВНК (включая НДФЛ 13%) – </a:t>
            </a:r>
          </a:p>
          <a:p>
            <a:pPr marL="0" indent="0" algn="ctr">
              <a:buNone/>
            </a:pPr>
            <a:r>
              <a:rPr lang="ru-RU" sz="1500" dirty="0" smtClean="0"/>
              <a:t>   </a:t>
            </a:r>
          </a:p>
          <a:p>
            <a:pPr marL="0" indent="0" algn="ctr">
              <a:buNone/>
            </a:pPr>
            <a:r>
              <a:rPr lang="ru-RU" sz="1500" b="1" dirty="0" smtClean="0"/>
              <a:t> (8 898 944, 54 / 4 / 24) -30% = 63 429, 80 руб.</a:t>
            </a:r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39395387"/>
              </p:ext>
            </p:extLst>
          </p:nvPr>
        </p:nvGraphicFramePr>
        <p:xfrm>
          <a:off x="393700" y="1187450"/>
          <a:ext cx="4531784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258669" y="2245956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Средний уровень заработной платы на одного сотрудника, руб./чел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52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Наша миссия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38125" y="1072337"/>
            <a:ext cx="866775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400" dirty="0" smtClean="0"/>
              <a:t>Отраслевая актуальность данного НИОКР обусловлена текущим состоянием структуры запасов нефти на месторождениях Тюменской области: высокой </a:t>
            </a:r>
            <a:r>
              <a:rPr lang="ru-RU" sz="1400" dirty="0" err="1" smtClean="0"/>
              <a:t>обводненности</a:t>
            </a:r>
            <a:r>
              <a:rPr lang="ru-RU" sz="1400" dirty="0" smtClean="0"/>
              <a:t> продукции длительно разрабатываемых месторождений, наличием </a:t>
            </a:r>
            <a:r>
              <a:rPr lang="ru-RU" sz="1400" dirty="0" err="1" smtClean="0"/>
              <a:t>трудноизвлекаемых</a:t>
            </a:r>
            <a:r>
              <a:rPr lang="ru-RU" sz="1400" dirty="0" smtClean="0"/>
              <a:t> запасов – месторождений с низкой и ультранизкой проницаемостью, порово-трещиноватыми коллекторами, запасов нефти с аномальными реологическими свойствами, запасов нефти на объектах с </a:t>
            </a:r>
            <a:r>
              <a:rPr lang="ru-RU" sz="1400" dirty="0" err="1" smtClean="0"/>
              <a:t>подгазовыми</a:t>
            </a:r>
            <a:r>
              <a:rPr lang="ru-RU" sz="1400" dirty="0" smtClean="0"/>
              <a:t> зонами.</a:t>
            </a:r>
          </a:p>
          <a:p>
            <a:pPr indent="457200" algn="just">
              <a:spcBef>
                <a:spcPts val="0"/>
              </a:spcBef>
            </a:pPr>
            <a:r>
              <a:rPr lang="ru-RU" sz="1400" dirty="0" smtClean="0"/>
              <a:t>В современных условиях быстрого изменения мира и наступающих масштабных преобразований в системе образования необходимы изменения и формирование новых подходов к обучению во всех его звеньях. Это позволит подготовить общество к общим изменениям жизни и сформировать новый образ специалиста, который будет творить и созидать в новых условиях. Для этого уже сегодня отдельные преподаватели, в рамках традиционной системы образования, осуществляют активный поиск новых форм передачи знаний и воспитания специалистов, способных эффективно осваивать различные профессии для использования полученных знаний в изменяющейся общественной и жизненной среде.</a:t>
            </a:r>
          </a:p>
          <a:p>
            <a:pPr indent="457200" algn="just">
              <a:spcBef>
                <a:spcPts val="0"/>
              </a:spcBef>
            </a:pPr>
            <a:r>
              <a:rPr lang="ru-RU" sz="1400" dirty="0" smtClean="0"/>
              <a:t>С этой целью наш педагогический коллектив в сложившемся образовательном процессе ведет активный поиск новых форм обучения, направленных на раскрытие индивидуальных особенностей и творческих возможностей будущих специалистов.</a:t>
            </a:r>
          </a:p>
          <a:p>
            <a:pPr indent="457200" algn="just">
              <a:spcBef>
                <a:spcPts val="0"/>
              </a:spcBef>
            </a:pPr>
            <a:endParaRPr lang="ru-RU" sz="1400" dirty="0" smtClean="0"/>
          </a:p>
          <a:p>
            <a:pPr indent="457200" algn="just">
              <a:spcBef>
                <a:spcPts val="0"/>
              </a:spcBef>
            </a:pPr>
            <a:endParaRPr lang="ru-RU" sz="1000" dirty="0" smtClean="0"/>
          </a:p>
          <a:p>
            <a:pPr indent="457200" algn="just">
              <a:spcBef>
                <a:spcPts val="0"/>
              </a:spcBef>
            </a:pPr>
            <a:endParaRPr lang="ru-RU" sz="1000" dirty="0" smtClean="0"/>
          </a:p>
          <a:p>
            <a:pPr indent="457200" algn="just">
              <a:spcBef>
                <a:spcPts val="0"/>
              </a:spcBef>
            </a:pPr>
            <a:endParaRPr lang="ru-R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023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Грачев Сергей Иванович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Контактная информация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Тел.: 8 (3452) 90-68-81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E-mail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sib72@inbox.ru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499111"/>
              </p:ext>
            </p:extLst>
          </p:nvPr>
        </p:nvGraphicFramePr>
        <p:xfrm>
          <a:off x="182880" y="559326"/>
          <a:ext cx="5665470" cy="25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2685" y="1164440"/>
            <a:ext cx="2796540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Распределение </a:t>
            </a:r>
            <a:r>
              <a:rPr lang="ru-RU" b="1" dirty="0" err="1" smtClean="0"/>
              <a:t>трудноизвлекаемых</a:t>
            </a:r>
            <a:r>
              <a:rPr lang="ru-RU" b="1" dirty="0" smtClean="0"/>
              <a:t> запасов нефти по ХМАО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159217"/>
            <a:ext cx="683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r>
              <a:rPr lang="ru-RU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</a:t>
            </a: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НИОКР и реализации проекта в целом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23247"/>
              </p:ext>
            </p:extLst>
          </p:nvPr>
        </p:nvGraphicFramePr>
        <p:xfrm>
          <a:off x="3829050" y="2379233"/>
          <a:ext cx="5210175" cy="2302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39"/>
                <a:gridCol w="1680498"/>
                <a:gridCol w="1247738"/>
              </a:tblGrid>
              <a:tr h="38674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Характерисктиа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dirty="0" smtClean="0"/>
                        <a:t>Начальные извлекаемые запасы (С</a:t>
                      </a:r>
                      <a:r>
                        <a:rPr lang="ru-RU" altLang="ru-RU" sz="1000" b="1" baseline="-25000" dirty="0" smtClean="0"/>
                        <a:t>1</a:t>
                      </a:r>
                      <a:r>
                        <a:rPr lang="ru-RU" altLang="ru-RU" sz="1000" b="1" dirty="0" smtClean="0"/>
                        <a:t>+С</a:t>
                      </a:r>
                      <a:r>
                        <a:rPr lang="ru-RU" altLang="ru-RU" sz="1000" b="1" baseline="-25000" dirty="0" smtClean="0"/>
                        <a:t>2</a:t>
                      </a:r>
                      <a:r>
                        <a:rPr lang="ru-RU" altLang="ru-RU" sz="1000" b="1" baseline="0" dirty="0" smtClean="0"/>
                        <a:t>)</a:t>
                      </a:r>
                      <a:endParaRPr lang="ru-RU" altLang="ru-RU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000" b="1" dirty="0" smtClean="0"/>
                        <a:t>Оцениваемый КИН</a:t>
                      </a:r>
                    </a:p>
                  </a:txBody>
                  <a:tcPr/>
                </a:tc>
              </a:tr>
              <a:tr h="684234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dirty="0" err="1" smtClean="0"/>
                        <a:t>Низкопроницаемые</a:t>
                      </a:r>
                      <a:r>
                        <a:rPr lang="ru-RU" altLang="ru-RU" sz="1100" dirty="0" smtClean="0"/>
                        <a:t> объекты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dirty="0" smtClean="0"/>
                        <a:t>- </a:t>
                      </a:r>
                      <a:r>
                        <a:rPr lang="ru-RU" altLang="ru-RU" sz="1100" dirty="0" err="1" smtClean="0"/>
                        <a:t>ачимовская</a:t>
                      </a:r>
                      <a:r>
                        <a:rPr lang="ru-RU" altLang="ru-RU" sz="1100" dirty="0" smtClean="0"/>
                        <a:t> толща 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dirty="0" smtClean="0"/>
                        <a:t>- тюменская свита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100" b="1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b="1" dirty="0" smtClean="0"/>
                        <a:t>1 млрд тонн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b="1" dirty="0" smtClean="0"/>
                        <a:t> 1.5 млрд тонн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100" b="1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b="1" dirty="0" smtClean="0"/>
                        <a:t>0.24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ru-RU" altLang="ru-RU" sz="1100" b="1" dirty="0" smtClean="0"/>
                        <a:t>0.21</a:t>
                      </a:r>
                    </a:p>
                  </a:txBody>
                  <a:tcPr/>
                </a:tc>
              </a:tr>
              <a:tr h="237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/>
                        <a:t>Запасы высоковязкой нефти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225 млн тонн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0.25</a:t>
                      </a:r>
                    </a:p>
                  </a:txBody>
                  <a:tcPr/>
                </a:tc>
              </a:tr>
              <a:tr h="237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/>
                        <a:t>Мелкие объекты (менее 3 млн. тонн)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1.8 млрд тонн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0.237</a:t>
                      </a:r>
                    </a:p>
                  </a:txBody>
                  <a:tcPr/>
                </a:tc>
              </a:tr>
              <a:tr h="237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err="1" smtClean="0"/>
                        <a:t>Баженовско-абалакский</a:t>
                      </a:r>
                      <a:r>
                        <a:rPr lang="ru-RU" altLang="ru-RU" sz="1100" dirty="0" smtClean="0"/>
                        <a:t> комплекс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500 млн тонн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0.24</a:t>
                      </a:r>
                    </a:p>
                  </a:txBody>
                  <a:tcPr/>
                </a:tc>
              </a:tr>
              <a:tr h="386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/>
                        <a:t>Объекты с высоким газовым фактором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2.3 млрд тонн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0.271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 rot="10800000">
            <a:off x="5553075" y="1371600"/>
            <a:ext cx="533400" cy="25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4344" y="3338493"/>
            <a:ext cx="2697956" cy="107721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b="1" dirty="0"/>
              <a:t>Структура </a:t>
            </a:r>
            <a:r>
              <a:rPr lang="ru-RU" altLang="ru-RU" sz="1600" b="1" dirty="0" err="1"/>
              <a:t>трудноизвлекаемых</a:t>
            </a:r>
            <a:r>
              <a:rPr lang="ru-RU" altLang="ru-RU" sz="1600" b="1" dirty="0"/>
              <a:t> запасов нефти </a:t>
            </a:r>
            <a:r>
              <a:rPr lang="ru-RU" altLang="ru-RU" sz="1600" b="1" dirty="0" smtClean="0"/>
              <a:t>Тюменской области</a:t>
            </a:r>
            <a:endParaRPr lang="ru-RU" altLang="ru-RU" sz="16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228975" y="3749849"/>
            <a:ext cx="533400" cy="254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685466"/>
            <a:ext cx="518730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000" b="1" i="1" dirty="0"/>
              <a:t>*</a:t>
            </a:r>
            <a:r>
              <a:rPr lang="ru-RU" altLang="ru-RU" sz="900" b="1" i="1" dirty="0"/>
              <a:t>Оценка потенциального КИН от применения новых технологий по </a:t>
            </a:r>
            <a:r>
              <a:rPr lang="ru-RU" altLang="ru-RU" sz="900" b="1" i="1" dirty="0" smtClean="0"/>
              <a:t>разрабатываемым месторождениям </a:t>
            </a:r>
            <a:r>
              <a:rPr lang="ru-RU" altLang="ru-RU" sz="900" b="1" i="1" dirty="0"/>
              <a:t>– 0.396 </a:t>
            </a:r>
            <a:r>
              <a:rPr lang="ru-RU" altLang="ru-RU" sz="900" b="1" i="1" dirty="0" smtClean="0"/>
              <a:t>д. ед</a:t>
            </a:r>
            <a:r>
              <a:rPr lang="ru-RU" altLang="ru-RU" sz="9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1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6591" y="3186104"/>
            <a:ext cx="2295274" cy="147732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Вовлечение в разработку </a:t>
            </a:r>
            <a:r>
              <a:rPr lang="ru-RU" b="1" dirty="0" err="1" smtClean="0">
                <a:solidFill>
                  <a:schemeClr val="accent2"/>
                </a:solidFill>
              </a:rPr>
              <a:t>трудноизвлекаемых</a:t>
            </a:r>
            <a:r>
              <a:rPr lang="ru-RU" b="1" dirty="0" smtClean="0">
                <a:solidFill>
                  <a:schemeClr val="accent2"/>
                </a:solidFill>
              </a:rPr>
              <a:t> запасов нефти в Тюменской области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159217"/>
            <a:ext cx="683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r>
              <a:rPr lang="ru-RU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</a:t>
            </a:r>
            <a:r>
              <a:rPr lang="ru-RU" b="1" i="1" dirty="0">
                <a:solidFill>
                  <a:schemeClr val="tx2"/>
                </a:solidFill>
                <a:latin typeface="Arial Narrow" pitchFamily="34" charset="0"/>
              </a:rPr>
              <a:t>НИОКР и реализации проекта в целом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04" y="3187139"/>
            <a:ext cx="2867678" cy="156966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Разработка методики прогнозирования выработки </a:t>
            </a:r>
            <a:r>
              <a:rPr lang="ru-RU" sz="1200" dirty="0" err="1">
                <a:solidFill>
                  <a:schemeClr val="tx2"/>
                </a:solidFill>
                <a:latin typeface="Arial Narrow" pitchFamily="34" charset="0"/>
              </a:rPr>
              <a:t>трудноизвлекаемых</a:t>
            </a: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запасов нефти </a:t>
            </a: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на территории Тюменской области с использованием алгоритма Р.И. Медведского и А.А. Севастьянова «АЛГОМЕС»; Формирование программного продукта для анализа эффективности выработки 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запасов нефтяного месторождения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3999" y="581332"/>
            <a:ext cx="2856884" cy="101566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Исследование опыта реализации передовых проектов по применению физико-химических технологий воздействия на пласт в условиях зарубежных и отечественных 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месторождений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1" y="604381"/>
            <a:ext cx="2407920" cy="212365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Создание специализированного курса обучения с углубленным познанием физико-химических процессов в реальных пластовых системах, изучением методов управления 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пластовыми системами </a:t>
            </a: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посредством физических полей и химизации процессов воздействия на пласт и моделированием на гидродинамических моделях реальных объектов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;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7525" y="765998"/>
            <a:ext cx="2867678" cy="83099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Проведение лабораторных экспериментальных исследований по изучению физико-химических процессов извлечения нефти;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9420" y="-514436"/>
            <a:ext cx="5241925" cy="51443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Коммерческая значимость: разработка эффективных технологий вовлечения в разработку </a:t>
            </a:r>
            <a:r>
              <a:rPr lang="ru-RU" sz="1200" dirty="0" err="1">
                <a:solidFill>
                  <a:schemeClr val="tx2"/>
                </a:solidFill>
                <a:latin typeface="Arial Narrow" pitchFamily="34" charset="0"/>
              </a:rPr>
              <a:t>трудноизвлекаемых</a:t>
            </a:r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 запасов;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1" y="3515106"/>
            <a:ext cx="2407921" cy="101566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 Narrow" pitchFamily="34" charset="0"/>
              </a:rPr>
              <a:t>Предоставление рабочих мест обучающимся спецкурса в рамках действия договора НИОКР для проектирования  разработки нефтяных месторождении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208681" y="2998967"/>
            <a:ext cx="356315" cy="194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758186" y="1036049"/>
            <a:ext cx="305053" cy="194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404284" y="1757191"/>
            <a:ext cx="356315" cy="194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732554" y="3925803"/>
            <a:ext cx="356315" cy="194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00450" y="2160022"/>
            <a:ext cx="4937760" cy="46166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Разработка технологических решений по повышению полноты выработки </a:t>
            </a:r>
            <a:r>
              <a:rPr lang="ru-RU" sz="1200" dirty="0" err="1" smtClean="0">
                <a:solidFill>
                  <a:schemeClr val="tx2"/>
                </a:solidFill>
                <a:latin typeface="Arial Narrow" pitchFamily="34" charset="0"/>
              </a:rPr>
              <a:t>трудноизвлекаемых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 запасов нефти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7453206" y="1731432"/>
            <a:ext cx="356315" cy="194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4398885" y="2809061"/>
            <a:ext cx="356315" cy="194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7307964" y="2641392"/>
            <a:ext cx="356315" cy="484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33299" y="219089"/>
            <a:ext cx="7831394" cy="41345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85378"/>
              </p:ext>
            </p:extLst>
          </p:nvPr>
        </p:nvGraphicFramePr>
        <p:xfrm>
          <a:off x="113320" y="841695"/>
          <a:ext cx="8841659" cy="405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2167738"/>
                <a:gridCol w="1473200"/>
                <a:gridCol w="977900"/>
                <a:gridCol w="1371600"/>
                <a:gridCol w="1308100"/>
                <a:gridCol w="1141269"/>
              </a:tblGrid>
              <a:tr h="7493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 этапа работ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Покупка и доставка иностранной научно-технической литературы по теме НИОКР, содержащей результаты актуальных экспериментальных и промысловых исследований, перевод литературы на русский язык для конкурентного замещения импортных технологий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10.01.2019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31.12.2019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Статья ВАК в журнале «Деловой журнал «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Neftegaz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ru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» на тему «Обобщение мирового опыта примененияновых технологий воздействия на пласт»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Национальный рейтинг университетов ИА «ИНТЕРФАКС»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Рейтинг «Эксперт РА»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643620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Создание и проведение специализированного курса обучения с углубленным познанием физико-химических процессов в реальных пластовых системах, изучением методов управления свойствами пластовой системы посредством физических полей и химизации процессов воздействия на пласт и моделированием на гидродинамических моделях реальных объектов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10.01.2019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31.12.2019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Формирование УМК по дисциплине «Современные проблемы разработки нефтяных месторождений»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10.01.2019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01.03.2019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Презентационный материал, </a:t>
                      </a:r>
                      <a:b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Учебно-методическое пособие по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дисциплине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софинансирования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затрат на обучение студентов со стороны корпораций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585324,64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6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249234"/>
            <a:ext cx="7831394" cy="41345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41494"/>
              </p:ext>
            </p:extLst>
          </p:nvPr>
        </p:nvGraphicFramePr>
        <p:xfrm>
          <a:off x="193707" y="944043"/>
          <a:ext cx="8841659" cy="342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2167738"/>
                <a:gridCol w="723481"/>
                <a:gridCol w="927519"/>
                <a:gridCol w="1343409"/>
                <a:gridCol w="2136391"/>
                <a:gridCol w="1141269"/>
              </a:tblGrid>
              <a:tr h="5179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9610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2.2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Формирование УМК по дисциплине «Методы прогнозирования выработки запасов нефтяных месторождений»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01.03.2019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01.06.2019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Презентационный материал,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Учебно-методическое пособие по дисциплине,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Практический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кейс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софинансирования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затрат на обучение студентов со стороны корпораций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707479,64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969610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Формирование УМК по дисциплине «Управление рисками при разработке нефтяных месторождений»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01.07.2019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01.12.2019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Презентационный материал,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Учебно-методическое пособие по дисциплине,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Практический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кейс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софинансирования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затрат на обучение студентов со стороны корпораций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1307141,00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96961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2.4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Формирование УМК по спец. дисциплине «Физико-химические методы управления пластовыми системами при разработке нефтяных месторождений»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01.03.2019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01.07.2019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Презентационный материал,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Учебное пособие по дисциплине,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Комплекс лабораторных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работ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софинансирования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затрат на обучение студентов со стороны корпораций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1440398,00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5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03155" y="339670"/>
            <a:ext cx="7831394" cy="41345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5269"/>
              </p:ext>
            </p:extLst>
          </p:nvPr>
        </p:nvGraphicFramePr>
        <p:xfrm>
          <a:off x="173610" y="1065126"/>
          <a:ext cx="8841659" cy="353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645224"/>
                <a:gridCol w="844061"/>
                <a:gridCol w="773723"/>
                <a:gridCol w="1914630"/>
                <a:gridCol w="2120900"/>
                <a:gridCol w="1141269"/>
              </a:tblGrid>
              <a:tr h="5858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7421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Разработка методики прогнозирования выработки трудноизвлекаемых запасов нефти на территории Тюменской области с использованием алгоритма Р.И. Медведского и А.А. Севастьянова «АЛГОМЕС»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01.01.2019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31.12.2020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Монография на  тему «Прогнозирования выработки запасов нефти из сложнопостроенных коллекторов»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Статьи ВАК в журнале «Деловой журнал «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Neftegaz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ru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» на тему: «Прогнозирования выработки запасов нефти из сложнопостроенных коллекторов на территории Тюменской области»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Статья в журнале 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WoS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Geosciences»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 на тему: «Оценка добычного потенциала сложнопостроенных коллекторов Тюменской области»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53975"/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Web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Science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, в расчете на 100 НПР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53975"/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Национальный рейтинг университетов ИА «ИНТЕРФАКС»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Рейтинг «Эксперт РА»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4108584,26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Исследование мирового опыта реализации передовых проектов по применению физико-химических технологий воздействия на нефтяной пласт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01.03.2019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31.12.2019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Статья ВАК в журнале «Нефтепромысловое дело» по теме: «Обобщение технологических факторов, влияющих на эффективность выработки запасов»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Национальный рейтинг университетов ИА «ИНТЕРФАКС»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Рейтинг «Эксперт РА»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53397" y="279381"/>
            <a:ext cx="7831394" cy="41345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14375"/>
              </p:ext>
            </p:extLst>
          </p:nvPr>
        </p:nvGraphicFramePr>
        <p:xfrm>
          <a:off x="88291" y="933994"/>
          <a:ext cx="8841659" cy="3946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605030"/>
                <a:gridCol w="753627"/>
                <a:gridCol w="788703"/>
                <a:gridCol w="3173278"/>
                <a:gridCol w="1422400"/>
                <a:gridCol w="696769"/>
              </a:tblGrid>
              <a:tr h="5179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Проведение лабораторных экспериментальных исследований по изучению физико-химических процессов извлечения нефти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01.07.2019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01.07.2020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Статьи ВАК в журнале «Деловой журнал «</a:t>
                      </a:r>
                      <a:r>
                        <a:rPr lang="en-US" sz="900" dirty="0" err="1">
                          <a:effectLst/>
                          <a:latin typeface="Times New Roman"/>
                          <a:ea typeface="Times New Roman"/>
                        </a:rPr>
                        <a:t>Neftegaz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US" sz="900" dirty="0" err="1">
                          <a:effectLst/>
                          <a:latin typeface="Times New Roman"/>
                          <a:ea typeface="Times New Roman"/>
                        </a:rPr>
                        <a:t>ru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«Исследование влияния компонентного состава водных растворов на капиллярное давление»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Статья в журнале </a:t>
                      </a:r>
                      <a:r>
                        <a:rPr lang="en-US" sz="900" dirty="0" err="1">
                          <a:effectLst/>
                          <a:latin typeface="Times New Roman"/>
                          <a:ea typeface="Times New Roman"/>
                        </a:rPr>
                        <a:t>WoS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Geosciences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на тему: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«Изучение адсорбционных свойств горной породы и остаточной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нефтенасыщенности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при щелочном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заводнении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Статья в журнале </a:t>
                      </a:r>
                      <a:r>
                        <a:rPr lang="en-US" sz="900" dirty="0" err="1">
                          <a:effectLst/>
                          <a:latin typeface="Times New Roman"/>
                          <a:ea typeface="Times New Roman"/>
                        </a:rPr>
                        <a:t>WoS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Geosciences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на тему: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«Исследование влияния электромагнитного воздействия на величину коэффициента вытеснения нефти»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Патент №1«Способ разработки нефтяного месторождения»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Патент №2 «Способ разработки нефтяного месторождения»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Патент №2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«Технология воздействия на пласт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53975"/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Web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Science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, в расчете на 100 НПР;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Национальный рейтинг университетов ИА «ИНТЕРФАКС»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Рейтинг «Эксперт РА»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53975"/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2517857,00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Формирование программного продукта для оценки эффективности выработки запасов нефтяного месторождения, содержащего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трудноизвлекаемые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запасы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01.07.2019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31.12.2019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Программный модуль для ПК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53975"/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Доля доходов от НИОКТР в интересах индустриальных партнеров региона в общей структуре внебюджетных источников финансирования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403650,00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6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62962" y="168848"/>
            <a:ext cx="7831394" cy="41345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81605"/>
              </p:ext>
            </p:extLst>
          </p:nvPr>
        </p:nvGraphicFramePr>
        <p:xfrm>
          <a:off x="88291" y="701297"/>
          <a:ext cx="8841659" cy="4115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886384"/>
                <a:gridCol w="703385"/>
                <a:gridCol w="763674"/>
                <a:gridCol w="1939332"/>
                <a:gridCol w="2450263"/>
                <a:gridCol w="696769"/>
              </a:tblGrid>
              <a:tr h="5179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Окончание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дд.мм.гг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1389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Предоставление рабочих мест обучающимся по спецкурсу в рамках действия договора НИОКР для проектирования разработки нефтяных месторождении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01.07.2019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31.12.2020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Трудовой договор с обучающимися на период выполнения работ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Доля выпускников, трудоустроившихся в течение календарного года в регионе, следующего за годом выпуска, в общей численности выпускников, обучавшихся по ОПОП 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1793282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308100"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Для реализации стратегии развития Тюменской области 2020-2030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г.г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 оценка перспектив повышения уровней добычи нефти на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сложнопостроенных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коллекторах с применением новых технологий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01.06.2020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31.12.2020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Статья в журнале </a:t>
                      </a:r>
                      <a:r>
                        <a:rPr lang="en-US" sz="900">
                          <a:effectLst/>
                          <a:latin typeface="Times New Roman"/>
                          <a:ea typeface="Times New Roman"/>
                        </a:rPr>
                        <a:t>WoS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Geosciences» по теме:</a:t>
                      </a: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 «Оценка эффективности новых технологий на сложнопостроенных коллекторах»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53975"/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Web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Science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, в расчете на 100 НПР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53975"/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Национальный рейтинг университетов ИА «ИНТЕРФАКС»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Рейтинг «Эксперт РА»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101550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308100">
                <a:tc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Подведение итогов апробации спецкурса и подача заявки на регистрацию новой образовательной программы «Повышение эффективности разработки месторождений с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трудноизвлекаемыми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запасами» по направлению подготовки «Нефтегазовое дело»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01.11.2020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31.12.2020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Учебный план образовательной программы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Общая численность студентов, обучающихся по программам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бакалавриата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специалитета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, магистратуры по очной форме обучения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Доходы ВУЗа из всех источников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8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9699</TotalTime>
  <Words>1990</Words>
  <Application>Microsoft Office PowerPoint</Application>
  <PresentationFormat>Экран (16:9)</PresentationFormat>
  <Paragraphs>436</Paragraphs>
  <Slides>24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шаблон ТИУ</vt:lpstr>
      <vt:lpstr>Формула</vt:lpstr>
      <vt:lpstr>Equation</vt:lpstr>
      <vt:lpstr>Презентация PowerPoint</vt:lpstr>
      <vt:lpstr>Общая информация</vt:lpstr>
      <vt:lpstr>Презентация PowerPoint</vt:lpstr>
      <vt:lpstr>Презентация PowerPoint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Календарный план  (дорожная карта) выполнения НИОКР </vt:lpstr>
      <vt:lpstr>Презентация PowerPoint</vt:lpstr>
      <vt:lpstr>Одной из ее основных задач будет оценка эффективности применения геолого-технических мероприятий с выявлением эффекта от интенсификации добычи или повышения нефтеотдачи</vt:lpstr>
      <vt:lpstr>Предполагаемые достижимые результаты. (Результаты собственных лабораторных экспериментов).</vt:lpstr>
      <vt:lpstr>Серия лабораторных исследований по изучению влияния физических полей на компоненты пластовой системы Частоты, мощность и радиус влияния </vt:lpstr>
      <vt:lpstr>Влияние  волнового поля на полноту вытеснения нефти водой</vt:lpstr>
      <vt:lpstr>Адсорбция ПАВ при волновом воздействии</vt:lpstr>
      <vt:lpstr>Активность ионов</vt:lpstr>
      <vt:lpstr>Презентация PowerPoint</vt:lpstr>
      <vt:lpstr>Участок воздействия </vt:lpstr>
      <vt:lpstr>Презентация PowerPoint</vt:lpstr>
      <vt:lpstr>Презентация PowerPoint</vt:lpstr>
      <vt:lpstr>Временный научный коллектив</vt:lpstr>
      <vt:lpstr>Экономическая целесообразность  привлечения ВНК к разработке НИОКР </vt:lpstr>
      <vt:lpstr>Наша миссия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user</cp:lastModifiedBy>
  <cp:revision>760</cp:revision>
  <cp:lastPrinted>2018-10-05T09:58:21Z</cp:lastPrinted>
  <dcterms:created xsi:type="dcterms:W3CDTF">2016-12-17T11:57:02Z</dcterms:created>
  <dcterms:modified xsi:type="dcterms:W3CDTF">2018-10-05T10:10:07Z</dcterms:modified>
</cp:coreProperties>
</file>