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1" r:id="rId3"/>
    <p:sldId id="373" r:id="rId4"/>
    <p:sldId id="374" r:id="rId5"/>
    <p:sldId id="376" r:id="rId6"/>
    <p:sldId id="385" r:id="rId7"/>
    <p:sldId id="379" r:id="rId8"/>
    <p:sldId id="380" r:id="rId9"/>
    <p:sldId id="381" r:id="rId10"/>
    <p:sldId id="382" r:id="rId11"/>
    <p:sldId id="383" r:id="rId12"/>
    <p:sldId id="365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2E8A95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96957" autoAdjust="0"/>
  </p:normalViewPr>
  <p:slideViewPr>
    <p:cSldViewPr snapToGrid="0">
      <p:cViewPr varScale="1">
        <p:scale>
          <a:sx n="90" d="100"/>
          <a:sy n="90" d="100"/>
        </p:scale>
        <p:origin x="-840" y="-102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us\Desktop\&#1079;&#1072;&#1103;&#1074;&#1082;&#1080;\&#1082;&#1072;&#1090;&#1072;&#1083;&#1080;&#1079;&#1072;&#1090;&#1086;&#1088;&#1099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Доля россйиских катализаторов на внутреннем рынке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2777777777777777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055555555555556"/>
                  <c:y val="7.8703703703703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Лист1!$B$4:$B$5</c:f>
              <c:strCache>
                <c:ptCount val="2"/>
                <c:pt idx="0">
                  <c:v>импортные катализаторы</c:v>
                </c:pt>
                <c:pt idx="1">
                  <c:v>отечественные катализаторы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13271</c:v>
                </c:pt>
                <c:pt idx="1">
                  <c:v>1154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imnevala@tyuiu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888361"/>
            <a:ext cx="883622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Разработка и тестирование сложных </a:t>
            </a:r>
            <a:r>
              <a:rPr lang="ru-RU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металлооксидных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катализаторов</a:t>
            </a:r>
            <a:endParaRPr lang="ru-RU" sz="32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 Narrow"/>
            </a:endParaRPr>
          </a:p>
          <a:p>
            <a:pPr algn="ctr"/>
            <a:endParaRPr lang="ru-RU" sz="32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 Narrow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У</a:t>
            </a: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тилизация </a:t>
            </a: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газообразных отходов </a:t>
            </a: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ТЭК </a:t>
            </a:r>
            <a:endParaRPr lang="ru-RU" sz="2800" dirty="0" smtClean="0">
              <a:solidFill>
                <a:schemeClr val="bg1"/>
              </a:solidFill>
              <a:latin typeface="Arial Narrow" panose="020B0606020202030204" pitchFamily="34" charset="0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6370" y="40124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.х.н., профессор, 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Пимнева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Л.А.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Рынки сбыта готовой продукции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pic>
        <p:nvPicPr>
          <p:cNvPr id="5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66382"/>
            <a:ext cx="7858125" cy="417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Научный задел по проекту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184" y="1099038"/>
            <a:ext cx="4334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Чертежи разработанного каталитического модуля</a:t>
            </a:r>
          </a:p>
          <a:p>
            <a:pPr algn="just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 Смета на оборудование и материалы для производства модуля</a:t>
            </a:r>
          </a:p>
          <a:p>
            <a:pPr algn="just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 Технология получения катализатора</a:t>
            </a: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4. Результаты предварительных тестов катализатора </a:t>
            </a: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5. Протокол совместного совещения с филиалом ООО </a:t>
            </a:r>
            <a:r>
              <a:rPr lang="ru-RU" dirty="0">
                <a:latin typeface="Arial Narrow" panose="020B0606020202030204" pitchFamily="34" charset="0"/>
              </a:rPr>
              <a:t>«ЛЛК-Интернешнл</a:t>
            </a:r>
            <a:r>
              <a:rPr lang="ru-RU" dirty="0" smtClean="0">
                <a:latin typeface="Arial Narrow" panose="020B0606020202030204" pitchFamily="34" charset="0"/>
              </a:rPr>
              <a:t>» в Тюмени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0792" y="1002873"/>
            <a:ext cx="43697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0">
              <a:buFontTx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Пимнева Л.А. Применение ионного обмена для синтеза сложного оксида, Фундаментальные исследования. – 2006. – № 10 – С. 70-71</a:t>
            </a:r>
          </a:p>
          <a:p>
            <a:pPr marL="87313" lvl="0">
              <a:buFontTx/>
              <a:buAutoNum type="arabicPeriod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Пимнева Л.А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. Термолиз фосфорнокислого катионита с сорбированными ионами иттрия, бария и меди.  </a:t>
            </a:r>
            <a:r>
              <a:rPr lang="ru-RU" sz="1600" dirty="0">
                <a:latin typeface="Arial Narrow" panose="020B0606020202030204" pitchFamily="34" charset="0"/>
              </a:rPr>
              <a:t>Фундаментальные исследования. – </a:t>
            </a:r>
            <a:r>
              <a:rPr lang="ru-RU" sz="1600" dirty="0" smtClean="0">
                <a:latin typeface="Arial Narrow" panose="020B0606020202030204" pitchFamily="34" charset="0"/>
              </a:rPr>
              <a:t>2014. </a:t>
            </a:r>
            <a:r>
              <a:rPr lang="ru-RU" sz="1600" dirty="0">
                <a:latin typeface="Arial Narrow" panose="020B0606020202030204" pitchFamily="34" charset="0"/>
              </a:rPr>
              <a:t>– № </a:t>
            </a:r>
            <a:r>
              <a:rPr lang="ru-RU" sz="1600" dirty="0" smtClean="0">
                <a:latin typeface="Arial Narrow" panose="020B0606020202030204" pitchFamily="34" charset="0"/>
              </a:rPr>
              <a:t>8(3)</a:t>
            </a:r>
            <a:r>
              <a:rPr lang="ru-RU" sz="1600" dirty="0">
                <a:latin typeface="Arial Narrow" panose="020B0606020202030204" pitchFamily="34" charset="0"/>
              </a:rPr>
              <a:t> – С. </a:t>
            </a:r>
            <a:r>
              <a:rPr lang="ru-RU" sz="1600" dirty="0" smtClean="0">
                <a:latin typeface="Arial Narrow" panose="020B0606020202030204" pitchFamily="34" charset="0"/>
              </a:rPr>
              <a:t>614-619</a:t>
            </a:r>
          </a:p>
          <a:p>
            <a:pPr marL="87313">
              <a:buFontTx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Пимнева Л.А., Загорская А.А., Иванько А.Н. Использование каталитической очистки для подавления газовых выбросов Уренгойского НГКМ. Фундаментальные исследования, </a:t>
            </a:r>
            <a:r>
              <a:rPr lang="ru-RU" sz="1600" dirty="0">
                <a:latin typeface="Arial Narrow" panose="020B0606020202030204" pitchFamily="34" charset="0"/>
              </a:rPr>
              <a:t>2016. – № 5 (часть 2) – С. </a:t>
            </a:r>
            <a:r>
              <a:rPr lang="ru-RU" sz="1600" dirty="0" smtClean="0">
                <a:latin typeface="Arial Narrow" panose="020B0606020202030204" pitchFamily="34" charset="0"/>
              </a:rPr>
              <a:t>279-283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277" y="4046666"/>
            <a:ext cx="347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Перечень имеющися по проекту материалов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6591" y="4000499"/>
            <a:ext cx="347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Список публикаций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Д.х.н. , профессор, заведующий кафедрой ОиСХ, Пимнева Л.А.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Телефон: 28-39-20,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e-mail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hlinkClick r:id="rId4"/>
              </a:rPr>
              <a:t>pimnevala@tyuiu.ru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>
                <a:latin typeface="Arial Narrow" panose="020B0606020202030204" pitchFamily="34" charset="0"/>
              </a:rPr>
              <a:pPr/>
              <a:t>2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93204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261938"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Тема проекта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Утилизация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газообразных отходов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ТЭК</a:t>
            </a:r>
          </a:p>
          <a:p>
            <a:pPr marL="457200" indent="-457200" algn="just" defTabSz="261938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 проекта: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получение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катализаторов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утилизации газообразных отходов топливно-энергетического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комплекса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целью получения модифицированного углерода.</a:t>
            </a:r>
          </a:p>
          <a:p>
            <a:pPr marL="457200" indent="-457200" algn="just" defTabSz="261938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Общая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продолжительность выполнения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НИОКР: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год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>
                <a:latin typeface="Arial Narrow" panose="020B0606020202030204" pitchFamily="34" charset="0"/>
              </a:rPr>
              <a:pPr/>
              <a:t>3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105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</a:t>
            </a:r>
            <a:b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681326"/>
              </p:ext>
            </p:extLst>
          </p:nvPr>
        </p:nvGraphicFramePr>
        <p:xfrm>
          <a:off x="275771" y="843559"/>
          <a:ext cx="5675085" cy="3771617"/>
        </p:xfrm>
        <a:graphic>
          <a:graphicData uri="http://schemas.openxmlformats.org/drawingml/2006/table">
            <a:tbl>
              <a:tblPr/>
              <a:tblGrid>
                <a:gridCol w="5675085"/>
              </a:tblGrid>
              <a:tr h="377161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300" b="0" dirty="0">
                          <a:effectLst/>
                          <a:latin typeface="inherit"/>
                        </a:rPr>
                        <a:t/>
                      </a:r>
                      <a:br>
                        <a:rPr lang="ru-RU" sz="1300" b="0" dirty="0">
                          <a:effectLst/>
                          <a:latin typeface="inherit"/>
                        </a:rPr>
                      </a:br>
                      <a:r>
                        <a:rPr lang="ru-RU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Примерно 92% всех используемых в России катализаторов представляют продукты произведенные в США, Германии и Японии.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данном этапе развития промышленности необходимо создавать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отечественные катализаторы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максимально активные, селективные, стабильные и недорогие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             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новых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металлоксидных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материалов позволит не только снизить себестоимость производства катализаторов, но и снизить себестоимость производств с использованием данных материалов. В перспективе новые методы получения катализаторов представляют собой новую отрасль экономики для Тюменской области, создающую основу для развития производств, использующих вторичные материальные ресурсы</a:t>
                      </a:r>
                    </a:p>
                  </a:txBody>
                  <a:tcPr marL="33968" marR="33968" marT="33968" marB="339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928565"/>
              </p:ext>
            </p:extLst>
          </p:nvPr>
        </p:nvGraphicFramePr>
        <p:xfrm>
          <a:off x="6157451" y="1084035"/>
          <a:ext cx="2847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57450" y="3887317"/>
            <a:ext cx="2986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Внутренняя потребность в катализаторах в РФ составляет около 15 тыс тонн в год. 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>
                <a:latin typeface="Arial Narrow" panose="020B0606020202030204" pitchFamily="34" charset="0"/>
              </a:rPr>
              <a:pPr/>
              <a:t>4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Цель НИОКР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28600" y="1911626"/>
            <a:ext cx="7905135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Задачи: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818816"/>
            <a:ext cx="8668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1938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Получение максимально эффективных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катализаторов для утилизации газообразных отходов топливно-энергетического комплекса с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последующим использованием продуктов катализа.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1" y="2350524"/>
            <a:ext cx="8668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оптимальных условий для получения сложных гетерогенных катализаторов на базе Cu и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Mn</a:t>
            </a:r>
          </a:p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Изготовление опытных образцов вариабельного состава</a:t>
            </a:r>
          </a:p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конструирование модельной установки для проверки эффективности полученного катализатора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Тестирование полученных катализаторов на площадке индустриальных партнеров с использованием аутентичной модельной установки</a:t>
            </a:r>
          </a:p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Изучение продуктов катализа</a:t>
            </a:r>
          </a:p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Валидация и верификация полученных результатов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>
                <a:latin typeface="Arial Narrow" panose="020B0606020202030204" pitchFamily="34" charset="0"/>
              </a:rPr>
              <a:pPr/>
              <a:t>5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286090"/>
              </p:ext>
            </p:extLst>
          </p:nvPr>
        </p:nvGraphicFramePr>
        <p:xfrm>
          <a:off x="88291" y="1039873"/>
          <a:ext cx="8841659" cy="3822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52"/>
                <a:gridCol w="1541190"/>
                <a:gridCol w="1003270"/>
                <a:gridCol w="1120289"/>
                <a:gridCol w="1240027"/>
                <a:gridCol w="1915829"/>
                <a:gridCol w="1619202"/>
              </a:tblGrid>
              <a:tr h="50146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Наименование этапа работ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Начало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(дд.мм.гг)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Окончание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(дд.мм.гг)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Вид документа и результат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Показатели ПРОУ, на которые оказывает влияние результат 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Сумма затрат, руб.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7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Моделирование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 состава и условий получения катализатора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Январь 2019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Март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промышленные образцы катализатора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Протоколы испытаний катализатора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Доля студентов,</a:t>
                      </a:r>
                    </a:p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привлеченных к научно-</a:t>
                      </a:r>
                    </a:p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исследовательской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499 098,12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71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Проектирование модуля для подключения к источнику загрязнения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Апрель  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Июнь 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Проектно-конструкторская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 документация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Модуль  для промышленных испытаний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проведенных</a:t>
                      </a:r>
                    </a:p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совместных научных совещаний</a:t>
                      </a:r>
                    </a:p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 предприятиями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1 632 208,1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5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Тестирование катализатора в промышленных условиях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Июль 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Сентябрь 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Протокол испытаний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публикаций,</a:t>
                      </a:r>
                    </a:p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индексируемых в</a:t>
                      </a:r>
                    </a:p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информационно-</a:t>
                      </a:r>
                    </a:p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аналитической системе 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WoS</a:t>
                      </a:r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176 280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5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Анализ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 полученных резльтатов 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Октябрь 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Декабрь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 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Отчет о НИОКР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публикаций,</a:t>
                      </a:r>
                    </a:p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индексируемых в</a:t>
                      </a:r>
                    </a:p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информационно-</a:t>
                      </a:r>
                    </a:p>
                    <a:p>
                      <a:pPr algn="ctr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аналитической системе 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WoS</a:t>
                      </a:r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176 280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9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Итого по проекту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2 483 866,3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Объект 2"/>
          <p:cNvSpPr>
            <a:spLocks noGrp="1"/>
          </p:cNvSpPr>
          <p:nvPr/>
        </p:nvSpPr>
        <p:spPr>
          <a:xfrm>
            <a:off x="499970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>
                <a:solidFill>
                  <a:srgbClr val="8064A2">
                    <a:lumMod val="75000"/>
                  </a:srgbClr>
                </a:solidFill>
                <a:latin typeface="Arial Narrow" panose="020B0606020202030204" pitchFamily="34" charset="0"/>
              </a:rPr>
              <a:pPr/>
              <a:t>6</a:t>
            </a:fld>
            <a:endParaRPr lang="en-US" dirty="0">
              <a:solidFill>
                <a:srgbClr val="8064A2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1600" y="195486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ru-RU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91586"/>
              </p:ext>
            </p:extLst>
          </p:nvPr>
        </p:nvGraphicFramePr>
        <p:xfrm>
          <a:off x="205286" y="566255"/>
          <a:ext cx="8607669" cy="43672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3812"/>
                <a:gridCol w="1052623"/>
                <a:gridCol w="956930"/>
                <a:gridCol w="478465"/>
                <a:gridCol w="1360968"/>
                <a:gridCol w="3762308"/>
                <a:gridCol w="712563"/>
              </a:tblGrid>
              <a:tr h="669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Ф.И.О. (полностью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Ученая степень и звание (при наличии)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Возраст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Должность и место работы или учебы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Опыт и компетенции по тематике проекта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Подпись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6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en-US" sz="800" dirty="0" smtClean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800" dirty="0" smtClean="0"/>
                        <a:t>Пимнева Людмила Анатольевна (Руководитель)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/>
                        <a:t>Д.х.н., профессор 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64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800" dirty="0" smtClean="0"/>
                        <a:t>зав.кафедрой ОиСХ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Докторская диссертация по указанной теме, поддержанная</a:t>
                      </a:r>
                      <a:r>
                        <a:rPr lang="ru-RU" sz="800" baseline="0" dirty="0" smtClean="0">
                          <a:effectLst/>
                        </a:rPr>
                        <a:t> заявка РФФИ в 2013 по схожей тематике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Загорская Алла Александровна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44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Ст. преподаватель кафедры ТБ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Участие в тендере на разработку сооружений каталитической очистки для ООО «Ачимгаз», </a:t>
                      </a:r>
                      <a:r>
                        <a:rPr lang="ru-RU" sz="800" dirty="0" smtClean="0">
                          <a:effectLst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800" dirty="0" smtClean="0"/>
                        <a:t>Ларичев Сергей Витальевич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37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800" dirty="0" smtClean="0"/>
                        <a:t>Начальник проектно-конструкторского отдела ЦПИИР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Участие в успешно реализованных ФЦП:</a:t>
                      </a: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«Разработка технологии формирования сочленения («стыка») основного и бокового стволов в многоствольных скважинах, обеспечивающего доступ в оба ствола в процессе эксплуатации скважины».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«Разработка, проектирование, изготовление и монтаж линии по нанесению защитных покрытий</a:t>
                      </a:r>
                      <a:r>
                        <a:rPr lang="ru-RU" sz="800" dirty="0" smtClean="0">
                          <a:effectLst/>
                        </a:rPr>
                        <a:t>».</a:t>
                      </a:r>
                      <a:endParaRPr lang="ru-RU" sz="8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3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800" kern="1200" dirty="0" smtClean="0"/>
                        <a:t>Мышкин Кирилл Сергеевич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25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800" kern="1200" dirty="0" smtClean="0"/>
                        <a:t>Инженер-конструктор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800" dirty="0" smtClean="0"/>
                        <a:t>конструкторского отдела ЦПИИР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Участие в успешно реализованных ФЦП:</a:t>
                      </a: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«Разработка технологии формирования сочленения («стыка») основного и бокового стволов в многоствольных скважинах, обеспечивающего доступ в оба ствола в процессе эксплуатации скважины».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«Разработка, проектирование, изготовление и монтаж линии по нанесению защитных покрытий».</a:t>
                      </a:r>
                      <a:endParaRPr lang="ru-RU" sz="8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Сидунов Сергей Александрович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21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</a:t>
                      </a:r>
                      <a:r>
                        <a:rPr lang="ru-RU" sz="800" baseline="0" dirty="0" smtClean="0"/>
                        <a:t> курс, ИЗОС15-1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Участник</a:t>
                      </a:r>
                      <a:r>
                        <a:rPr lang="ru-RU" sz="800" baseline="0" dirty="0" smtClean="0">
                          <a:effectLst/>
                        </a:rPr>
                        <a:t> «Навигатора </a:t>
                      </a:r>
                      <a:r>
                        <a:rPr lang="ru-RU" sz="800" baseline="0" dirty="0" err="1" smtClean="0">
                          <a:effectLst/>
                        </a:rPr>
                        <a:t>иноватора</a:t>
                      </a:r>
                      <a:r>
                        <a:rPr lang="ru-RU" sz="800" baseline="0" dirty="0" smtClean="0">
                          <a:effectLst/>
                        </a:rPr>
                        <a:t>», </a:t>
                      </a:r>
                      <a:r>
                        <a:rPr lang="en-US" sz="800" baseline="0" dirty="0" err="1" smtClean="0">
                          <a:effectLst/>
                        </a:rPr>
                        <a:t>Scolcovo</a:t>
                      </a:r>
                      <a:r>
                        <a:rPr lang="en-US" sz="800" baseline="0" dirty="0" smtClean="0">
                          <a:effectLst/>
                        </a:rPr>
                        <a:t> Community -2018, </a:t>
                      </a:r>
                      <a:r>
                        <a:rPr lang="ru-RU" sz="800" baseline="0" dirty="0" smtClean="0">
                          <a:effectLst/>
                        </a:rPr>
                        <a:t>участник программы «Умник»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Лапик Олег Игоревич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21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</a:t>
                      </a:r>
                      <a:r>
                        <a:rPr lang="ru-RU" sz="800" baseline="0" dirty="0" smtClean="0"/>
                        <a:t> курс, ИЗОС15-1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800" dirty="0" smtClean="0">
                          <a:effectLst/>
                        </a:rPr>
                        <a:t>Участник</a:t>
                      </a:r>
                      <a:r>
                        <a:rPr lang="ru-RU" sz="800" baseline="0" dirty="0" smtClean="0">
                          <a:effectLst/>
                        </a:rPr>
                        <a:t> «Навигатора </a:t>
                      </a:r>
                      <a:r>
                        <a:rPr lang="ru-RU" sz="800" baseline="0" dirty="0" err="1" smtClean="0">
                          <a:effectLst/>
                        </a:rPr>
                        <a:t>иноватора</a:t>
                      </a:r>
                      <a:r>
                        <a:rPr lang="ru-RU" sz="800" baseline="0" dirty="0" smtClean="0">
                          <a:effectLst/>
                        </a:rPr>
                        <a:t>», </a:t>
                      </a:r>
                      <a:r>
                        <a:rPr lang="en-US" sz="800" baseline="0" dirty="0" err="1" smtClean="0">
                          <a:effectLst/>
                        </a:rPr>
                        <a:t>Scolcovo</a:t>
                      </a:r>
                      <a:r>
                        <a:rPr lang="en-US" sz="800" baseline="0" dirty="0" smtClean="0">
                          <a:effectLst/>
                        </a:rPr>
                        <a:t> Community -2018, </a:t>
                      </a:r>
                      <a:r>
                        <a:rPr lang="ru-RU" sz="800" baseline="0" dirty="0" smtClean="0">
                          <a:effectLst/>
                        </a:rPr>
                        <a:t>участник программы «Умник»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Щекин Андрей Николаевич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21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</a:t>
                      </a:r>
                      <a:r>
                        <a:rPr lang="ru-RU" sz="800" baseline="0" dirty="0" smtClean="0"/>
                        <a:t> курс, ИЗОС15-1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800" dirty="0" smtClean="0">
                          <a:effectLst/>
                        </a:rPr>
                        <a:t>Участник</a:t>
                      </a:r>
                      <a:r>
                        <a:rPr lang="ru-RU" sz="800" baseline="0" dirty="0" smtClean="0">
                          <a:effectLst/>
                        </a:rPr>
                        <a:t> «Навигатора </a:t>
                      </a:r>
                      <a:r>
                        <a:rPr lang="ru-RU" sz="800" baseline="0" dirty="0" err="1" smtClean="0">
                          <a:effectLst/>
                        </a:rPr>
                        <a:t>иноватора</a:t>
                      </a:r>
                      <a:r>
                        <a:rPr lang="ru-RU" sz="800" baseline="0" dirty="0" smtClean="0">
                          <a:effectLst/>
                        </a:rPr>
                        <a:t>», </a:t>
                      </a:r>
                      <a:r>
                        <a:rPr lang="en-US" sz="800" baseline="0" dirty="0" err="1" smtClean="0">
                          <a:effectLst/>
                        </a:rPr>
                        <a:t>Scolcovo</a:t>
                      </a:r>
                      <a:r>
                        <a:rPr lang="en-US" sz="800" baseline="0" dirty="0" smtClean="0">
                          <a:effectLst/>
                        </a:rPr>
                        <a:t> Community -2018, </a:t>
                      </a:r>
                      <a:r>
                        <a:rPr lang="ru-RU" sz="800" baseline="0" dirty="0" smtClean="0">
                          <a:effectLst/>
                        </a:rPr>
                        <a:t>участник программы «Умник»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18" t="14470" r="62261" b="73540"/>
          <a:stretch/>
        </p:blipFill>
        <p:spPr>
          <a:xfrm>
            <a:off x="8200771" y="3833423"/>
            <a:ext cx="542259" cy="243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56" t="50000" r="73125" b="37158"/>
          <a:stretch/>
        </p:blipFill>
        <p:spPr>
          <a:xfrm>
            <a:off x="8258422" y="4215453"/>
            <a:ext cx="315939" cy="2764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06" t="52300" r="39912" b="38191"/>
          <a:stretch/>
        </p:blipFill>
        <p:spPr>
          <a:xfrm>
            <a:off x="8151294" y="4505858"/>
            <a:ext cx="613915" cy="34024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771" y="1372893"/>
            <a:ext cx="551815" cy="22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56" t="19845" r="44982" b="69018"/>
          <a:stretch/>
        </p:blipFill>
        <p:spPr>
          <a:xfrm>
            <a:off x="8128629" y="1733109"/>
            <a:ext cx="501677" cy="329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3" t="24806" r="33334" b="63100"/>
          <a:stretch/>
        </p:blipFill>
        <p:spPr>
          <a:xfrm rot="5400000">
            <a:off x="8203427" y="2998382"/>
            <a:ext cx="457200" cy="622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5" t="24806" r="19300" b="63100"/>
          <a:stretch/>
        </p:blipFill>
        <p:spPr>
          <a:xfrm rot="5400000">
            <a:off x="8242762" y="2147778"/>
            <a:ext cx="467833" cy="6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Объект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" y="816026"/>
            <a:ext cx="5433142" cy="3841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650" y="4657725"/>
            <a:ext cx="525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Каталитический модуль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88571" y="1845707"/>
            <a:ext cx="288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+ СО </a:t>
            </a:r>
            <a:r>
              <a:rPr lang="en-US" dirty="0" smtClean="0"/>
              <a:t>→ </a:t>
            </a: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ru-RU" baseline="-25000" dirty="0" smtClean="0"/>
              <a:t>2</a:t>
            </a:r>
            <a:r>
              <a:rPr lang="ru-RU" dirty="0" smtClean="0"/>
              <a:t>+</a:t>
            </a:r>
            <a:r>
              <a:rPr lang="en-US" dirty="0" smtClean="0"/>
              <a:t>Q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1" y="843559"/>
            <a:ext cx="316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Реакция нейтрализации продуктов сгорания углеводородного топлива 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715375" y="1845707"/>
            <a:ext cx="0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5001" y="2225324"/>
            <a:ext cx="3162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Установка предназначена для изучения процесса  каталической очистки газовых выбросов на сложном гетерогенном катали</a:t>
            </a:r>
            <a:r>
              <a:rPr lang="ru-RU" dirty="0"/>
              <a:t>з</a:t>
            </a:r>
            <a:r>
              <a:rPr lang="ru-RU" dirty="0" smtClean="0"/>
              <a:t>аторе С</a:t>
            </a:r>
            <a:r>
              <a:rPr lang="en-US" dirty="0" smtClean="0"/>
              <a:t>uOMnO</a:t>
            </a:r>
            <a:r>
              <a:rPr lang="en-US" baseline="-25000" dirty="0" smtClean="0"/>
              <a:t>2</a:t>
            </a:r>
            <a:r>
              <a:rPr lang="ru-RU" baseline="-25000" dirty="0" smtClean="0"/>
              <a:t> </a:t>
            </a:r>
            <a:r>
              <a:rPr lang="ru-RU" dirty="0" smtClean="0"/>
              <a:t>с целью изучения продуктов катализа, их модификации и последующего применения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2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Предмет 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988571" y="1845707"/>
            <a:ext cx="288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+ СО </a:t>
            </a:r>
            <a:r>
              <a:rPr lang="en-US" dirty="0" smtClean="0"/>
              <a:t>→ </a:t>
            </a: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ru-RU" baseline="-25000" dirty="0" smtClean="0"/>
              <a:t>2</a:t>
            </a:r>
            <a:r>
              <a:rPr lang="ru-RU" dirty="0" smtClean="0"/>
              <a:t>+</a:t>
            </a:r>
            <a:r>
              <a:rPr lang="en-US" dirty="0" smtClean="0"/>
              <a:t>Q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1" y="843559"/>
            <a:ext cx="316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Реакция нейтрализации продуктов сгорания углеводородного топлива  </a:t>
            </a:r>
            <a:endParaRPr lang="ru-RU" dirty="0"/>
          </a:p>
        </p:txBody>
      </p:sp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486216"/>
              </p:ext>
            </p:extLst>
          </p:nvPr>
        </p:nvGraphicFramePr>
        <p:xfrm>
          <a:off x="3163947" y="779946"/>
          <a:ext cx="5780027" cy="383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6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243">
                <a:tc gridSpan="2"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</a:pPr>
                      <a:r>
                        <a:rPr lang="ru-RU" sz="1800" b="0" i="1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Характеристика катализатора</a:t>
                      </a:r>
                      <a:endParaRPr lang="ru-RU" sz="1800" b="0" i="1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endParaRPr lang="ru-RU" sz="18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485"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Массовая </a:t>
                      </a:r>
                      <a:r>
                        <a:rPr lang="ru-RU" sz="18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оксидов металлов, %: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96,8%</a:t>
                      </a:r>
                      <a:endParaRPr lang="ru-RU" sz="18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243"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Диаметр, </a:t>
                      </a:r>
                      <a:r>
                        <a:rPr lang="ru-RU" sz="18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0,05-1,0</a:t>
                      </a:r>
                      <a:endParaRPr lang="ru-RU" sz="18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629"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Насыпная плотность, кг/дм</a:t>
                      </a:r>
                      <a:r>
                        <a:rPr lang="ru-RU" sz="1800" baseline="300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0,77-1,0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014"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Удельный объем, см</a:t>
                      </a:r>
                      <a:r>
                        <a:rPr lang="ru-RU" sz="1800" baseline="300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/г</a:t>
                      </a:r>
                      <a:endParaRPr lang="ru-RU" sz="18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8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4485"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Потери массы при истирании , % масс.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8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7227">
                <a:tc gridSpan="2"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2000" b="0" i="1" u="sng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Условия эксплуатации: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7243"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Рабочий диапазон, рН</a:t>
                      </a:r>
                      <a:endParaRPr lang="ru-RU" sz="18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1-14</a:t>
                      </a:r>
                      <a:endParaRPr lang="ru-RU" sz="18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14485"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Срок </a:t>
                      </a:r>
                      <a:r>
                        <a:rPr lang="ru-RU" sz="18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службы катализатора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b="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 b="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1" y="742427"/>
            <a:ext cx="3023127" cy="217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43" y="3029816"/>
            <a:ext cx="2908332" cy="203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163949" y="4610100"/>
            <a:ext cx="578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Внешний вид и характеристики катализатора </a:t>
            </a:r>
            <a:r>
              <a:rPr lang="ru-RU" dirty="0"/>
              <a:t>С</a:t>
            </a:r>
            <a:r>
              <a:rPr lang="en-US" dirty="0"/>
              <a:t>uOMnO</a:t>
            </a:r>
            <a:r>
              <a:rPr lang="en-US" baseline="-25000" dirty="0"/>
              <a:t>2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2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Степень новизны НИОКР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78459"/>
              </p:ext>
            </p:extLst>
          </p:nvPr>
        </p:nvGraphicFramePr>
        <p:xfrm>
          <a:off x="377424" y="843559"/>
          <a:ext cx="8537976" cy="410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7410"/>
                <a:gridCol w="2827410"/>
              </a:tblGrid>
              <a:tr h="307243">
                <a:tc gridSpan="3"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</a:pPr>
                      <a:r>
                        <a:rPr lang="ru-RU" sz="1800" b="0" i="1" dirty="0" smtClean="0">
                          <a:latin typeface="+mn-lt"/>
                          <a:ea typeface="Times New Roman"/>
                          <a:cs typeface="Times New Roman"/>
                        </a:rPr>
                        <a:t>Сравнительная характеристика катализаторов</a:t>
                      </a:r>
                      <a:endParaRPr lang="ru-RU" sz="18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</a:pPr>
                      <a:endParaRPr lang="ru-RU" sz="1800" b="0" i="1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485"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Разрабатываемый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материал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Существующие аналоги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4485"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Массовая 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оксидов металлов, %: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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96,8%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5-10%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243"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Потери массы при истирании , % масс.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≤15%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Химический состав </a:t>
                      </a:r>
                      <a:endParaRPr lang="ru-RU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Комплексные оксиды меди и марганца</a:t>
                      </a:r>
                      <a:endParaRPr lang="ru-RU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Оксиды алюминия с нанесением благородных металлов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014">
                <a:tc>
                  <a:txBody>
                    <a:bodyPr/>
                    <a:lstStyle/>
                    <a:p>
                      <a:pPr marL="31750" algn="l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Особые свойства 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Универсальность,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настараиваемость под заданный процесс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Селективность 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1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8342</TotalTime>
  <Words>800</Words>
  <Application>Microsoft Office PowerPoint</Application>
  <PresentationFormat>Экран (16:9)</PresentationFormat>
  <Paragraphs>203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ТИУ</vt:lpstr>
      <vt:lpstr>Презентация PowerPoint</vt:lpstr>
      <vt:lpstr>Общая информация</vt:lpstr>
      <vt:lpstr>Актуальность  проведения НИОКР и реализации проекта в целом  </vt:lpstr>
      <vt:lpstr>Цель НИОКР  </vt:lpstr>
      <vt:lpstr>Календарный план  (дорожная карта) выполнения НИОКР </vt:lpstr>
      <vt:lpstr>Временный научный коллектив</vt:lpstr>
      <vt:lpstr>Объект НИОКР </vt:lpstr>
      <vt:lpstr>Предмет  НИОКР </vt:lpstr>
      <vt:lpstr>Степень новизны НИОКР</vt:lpstr>
      <vt:lpstr>Рынки сбыта готовой продукции</vt:lpstr>
      <vt:lpstr>Научный задел по проекту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Алла Александровна Загорская</cp:lastModifiedBy>
  <cp:revision>730</cp:revision>
  <cp:lastPrinted>2018-09-13T06:50:36Z</cp:lastPrinted>
  <dcterms:created xsi:type="dcterms:W3CDTF">2016-12-17T11:57:02Z</dcterms:created>
  <dcterms:modified xsi:type="dcterms:W3CDTF">2018-09-25T12:08:11Z</dcterms:modified>
</cp:coreProperties>
</file>