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1" r:id="rId3"/>
    <p:sldId id="373" r:id="rId4"/>
    <p:sldId id="374" r:id="rId5"/>
    <p:sldId id="379" r:id="rId6"/>
    <p:sldId id="380" r:id="rId7"/>
    <p:sldId id="382" r:id="rId8"/>
    <p:sldId id="383" r:id="rId9"/>
    <p:sldId id="378" r:id="rId10"/>
    <p:sldId id="365" r:id="rId11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00FF00"/>
    <a:srgbClr val="9900CC"/>
    <a:srgbClr val="1F497D"/>
    <a:srgbClr val="37ABA0"/>
    <a:srgbClr val="2E8A95"/>
    <a:srgbClr val="E4E4E4"/>
    <a:srgbClr val="3DB2BF"/>
    <a:srgbClr val="372B61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6" autoAdjust="0"/>
    <p:restoredTop sz="96957" autoAdjust="0"/>
  </p:normalViewPr>
  <p:slideViewPr>
    <p:cSldViewPr>
      <p:cViewPr varScale="1">
        <p:scale>
          <a:sx n="88" d="100"/>
          <a:sy n="88" d="100"/>
        </p:scale>
        <p:origin x="67" y="432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1" y="4761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7235" y="174153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 Narrow"/>
              </a:rPr>
              <a:t>Математические  модели ресурса металлоконструкций и их экспериментальная </a:t>
            </a:r>
            <a:r>
              <a:rPr lang="ru-RU" sz="3200" b="1" dirty="0">
                <a:solidFill>
                  <a:schemeClr val="bg1">
                    <a:lumMod val="85000"/>
                  </a:schemeClr>
                </a:solidFill>
                <a:latin typeface="+mj-lt"/>
                <a:cs typeface="Arial Narrow"/>
              </a:rPr>
              <a:t>а</a:t>
            </a:r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 Narrow"/>
              </a:rPr>
              <a:t>пробация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812" y="41649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60413" y="441867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</a:rPr>
              <a:t>Н.Я.Головина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251520" y="3355497"/>
            <a:ext cx="864096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cs typeface="Arial Narrow"/>
              </a:rPr>
              <a:t>Тема: разработка </a:t>
            </a:r>
            <a:r>
              <a:rPr lang="ru-RU" sz="2400" dirty="0">
                <a:solidFill>
                  <a:schemeClr val="bg1"/>
                </a:solidFill>
                <a:cs typeface="Arial Narrow"/>
              </a:rPr>
              <a:t>метода оценки ресурса </a:t>
            </a:r>
            <a:r>
              <a:rPr lang="ru-RU" sz="2400" dirty="0" smtClean="0">
                <a:solidFill>
                  <a:schemeClr val="bg1"/>
                </a:solidFill>
                <a:cs typeface="Arial Narrow"/>
              </a:rPr>
              <a:t>материалов </a:t>
            </a:r>
            <a:r>
              <a:rPr lang="ru-RU" sz="2400" dirty="0" err="1" smtClean="0">
                <a:solidFill>
                  <a:schemeClr val="bg1"/>
                </a:solidFill>
                <a:cs typeface="Arial Narrow"/>
              </a:rPr>
              <a:t>сильфонных</a:t>
            </a:r>
            <a:r>
              <a:rPr lang="ru-RU" sz="2400" dirty="0" smtClean="0">
                <a:solidFill>
                  <a:schemeClr val="bg1"/>
                </a:solidFill>
                <a:cs typeface="Arial Narrow"/>
              </a:rPr>
              <a:t> </a:t>
            </a:r>
            <a:r>
              <a:rPr lang="ru-RU" sz="2400" dirty="0">
                <a:solidFill>
                  <a:schemeClr val="bg1"/>
                </a:solidFill>
                <a:cs typeface="Arial Narrow"/>
              </a:rPr>
              <a:t>компенсаторов нефтегазовой отрасли</a:t>
            </a:r>
            <a:endParaRPr lang="ru-RU" sz="2400" baseline="30000" dirty="0">
              <a:solidFill>
                <a:schemeClr val="bg1"/>
              </a:solidFill>
              <a:cs typeface="Arial Narrow"/>
            </a:endParaRPr>
          </a:p>
          <a:p>
            <a:pPr algn="r"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cs typeface="Arial Narrow"/>
              </a:rPr>
              <a:t>при осевых нелинейных колебаниях</a:t>
            </a:r>
            <a:endParaRPr lang="ru-RU" sz="2400" baseline="30000" dirty="0">
              <a:solidFill>
                <a:schemeClr val="bg1"/>
              </a:solidFill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58764" y="4138751"/>
            <a:ext cx="2577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cs typeface="Arial Narrow"/>
              </a:rPr>
              <a:t>ПЕРВЫЙ ВУЗ КОРПОРАЦИЙ</a:t>
            </a:r>
          </a:p>
          <a:p>
            <a:pPr algn="ctr"/>
            <a:r>
              <a:rPr lang="sk-SK" sz="1400" dirty="0" smtClean="0">
                <a:solidFill>
                  <a:schemeClr val="bg1">
                    <a:lumMod val="85000"/>
                  </a:schemeClr>
                </a:solidFill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6393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47356" y="2503284"/>
            <a:ext cx="4645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Н.Я.Головина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+7 922 7873499,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-mail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ntgolovina@rambler.ru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Общая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информация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771550"/>
            <a:ext cx="8189217" cy="417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AutoNum type="arabicPeriod"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Тема НИОКР</a:t>
            </a:r>
            <a:endParaRPr lang="en-US" sz="2000" b="1" i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Разработка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метода оценки ресурса материалов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сильфонных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 компенсаторов нефтегазовой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отрасли</a:t>
            </a:r>
            <a:r>
              <a:rPr lang="en-US" sz="2000" b="1" i="1" baseline="300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при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осевых нелинейных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 Narrow"/>
              </a:rPr>
              <a:t>колебаниях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2. Аннотация проекта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Целью проекта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</a:rPr>
              <a:t>является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 разработка нового научного направления по определению ресурса металлических элементов конструкций, в частности сильфонов.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Проект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 Narrow"/>
              </a:rPr>
              <a:t>подразумевает создание математических моделей пластичных материалов и определения ресурса, а также экспериментальные подтверждения созданных моделей.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Arial Narrow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3. Общая продолжительность выполнения НИОКР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мес.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19" y="123478"/>
            <a:ext cx="8640960" cy="80950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Актуальность </a:t>
            </a:r>
            <a:br>
              <a:rPr lang="ru-RU" sz="2800" b="1" i="1" dirty="0" smtClean="0">
                <a:solidFill>
                  <a:schemeClr val="tx2"/>
                </a:solidFill>
              </a:rPr>
            </a:br>
            <a:r>
              <a:rPr lang="ru-RU" sz="2800" b="1" i="1" dirty="0" smtClean="0">
                <a:solidFill>
                  <a:schemeClr val="tx2"/>
                </a:solidFill>
              </a:rPr>
              <a:t>проведения НИОКР и реализации проекта в целом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251519" y="932983"/>
            <a:ext cx="8640960" cy="4015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5600" algn="just">
              <a:spcBef>
                <a:spcPts val="600"/>
              </a:spcBef>
              <a:buNone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«Одной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из важнейших научно-технических проблем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XXI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 века становится проблема продления ресурса безопасной эксплуатации потенциально опасных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</a:rPr>
              <a:t>высокорисковых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 объектов. К числу таких систем относятся и объекты нефтяной и газовой промышленности, например магистральные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</a:rPr>
              <a:t>газонефтепродуктопроводы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, основная часть которых выработала 50-75 % назначенного ресурса, а некоторые находятся в «запредельном» состоянии (с выработкой 150-200 % ресурса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)» *</a:t>
            </a:r>
          </a:p>
          <a:p>
            <a:pPr marL="0" indent="355600" algn="just">
              <a:spcBef>
                <a:spcPts val="600"/>
              </a:spcBef>
              <a:buNone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Определение ресурса элементов конструкций напрямую зависит от ресурса используемого металла. Необходимо создание надежного метода расчета ресурса металла.</a:t>
            </a:r>
          </a:p>
          <a:p>
            <a:pPr marL="0" indent="355600" algn="just">
              <a:spcBef>
                <a:spcPts val="600"/>
              </a:spcBef>
              <a:buNone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Результаты данного проекта будут являться основой докторской диссертации, в которой предполагается обосновать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новое научное направление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по определению ресурса металла и использовать новое научное направление для расчета ресурса металлоконструкций с разработкой соответствующего программного обеспечения.</a:t>
            </a:r>
            <a:endParaRPr lang="en-US" sz="1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355600" algn="just">
              <a:spcBef>
                <a:spcPts val="600"/>
              </a:spcBef>
              <a:buNone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Результаты работы будут полезны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таких приоритетных направлений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</a:rPr>
              <a:t>развития Тюменской области, как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</a:rPr>
              <a:t>нефтегазовый комплекс, транспортный комплекс, строительный комплекс и ЖКХ, машиностроение, научно-инновационная сфера.</a:t>
            </a:r>
          </a:p>
          <a:p>
            <a:pPr marL="0" indent="355600" algn="just">
              <a:spcBef>
                <a:spcPts val="600"/>
              </a:spcBef>
              <a:buNone/>
            </a:pPr>
            <a:endParaRPr lang="ru-RU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355600" algn="just">
              <a:spcBef>
                <a:spcPts val="600"/>
              </a:spcBef>
              <a:buNone/>
            </a:pPr>
            <a:r>
              <a:rPr lang="ru-RU" sz="900" i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ru-RU" sz="900" i="1" dirty="0" err="1">
                <a:solidFill>
                  <a:schemeClr val="accent1">
                    <a:lumMod val="50000"/>
                  </a:schemeClr>
                </a:solidFill>
              </a:rPr>
              <a:t>Кузьбожев</a:t>
            </a:r>
            <a:r>
              <a:rPr lang="ru-RU" sz="900" i="1" dirty="0">
                <a:solidFill>
                  <a:schemeClr val="accent1">
                    <a:lumMod val="50000"/>
                  </a:schemeClr>
                </a:solidFill>
              </a:rPr>
              <a:t> Александр Сергеевич. Материаловедческие критерии оценки надежности металла, методы прогнозирования ресурса газотранспортных систем : диссертация ... доктора технических наук : 05.02.01 / </a:t>
            </a:r>
            <a:r>
              <a:rPr lang="ru-RU" sz="900" i="1" dirty="0" err="1">
                <a:solidFill>
                  <a:schemeClr val="accent1">
                    <a:lumMod val="50000"/>
                  </a:schemeClr>
                </a:solidFill>
              </a:rPr>
              <a:t>Кузьбожев</a:t>
            </a:r>
            <a:r>
              <a:rPr lang="ru-RU" sz="900" i="1" dirty="0">
                <a:solidFill>
                  <a:schemeClr val="accent1">
                    <a:lumMod val="50000"/>
                  </a:schemeClr>
                </a:solidFill>
              </a:rPr>
              <a:t> Александр Сергеевич; [Место защиты: </a:t>
            </a:r>
            <a:r>
              <a:rPr lang="ru-RU" sz="900" i="1" dirty="0" err="1">
                <a:solidFill>
                  <a:schemeClr val="accent1">
                    <a:lumMod val="50000"/>
                  </a:schemeClr>
                </a:solidFill>
              </a:rPr>
              <a:t>Моск</a:t>
            </a:r>
            <a:r>
              <a:rPr lang="ru-RU" sz="900" i="1" dirty="0">
                <a:solidFill>
                  <a:schemeClr val="accent1">
                    <a:lumMod val="50000"/>
                  </a:schemeClr>
                </a:solidFill>
              </a:rPr>
              <a:t>. гос. вечер. металлург. ин-т].- Москва, 2009.- 315 с.: ил. </a:t>
            </a:r>
            <a:endParaRPr lang="ru-RU" sz="9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/>
        </p:nvSpPr>
        <p:spPr>
          <a:xfrm>
            <a:off x="251520" y="1167228"/>
            <a:ext cx="8640959" cy="3643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251520" y="1190867"/>
            <a:ext cx="8640960" cy="3619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1" y="346089"/>
            <a:ext cx="8640960" cy="4974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Цель НИОКР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51520" y="1911626"/>
            <a:ext cx="8640961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251521" y="841781"/>
            <a:ext cx="8640960" cy="994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Разработка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нового научного направления по определению ресурса металлических элементов конструкций</a:t>
            </a:r>
            <a:endParaRPr lang="ru-RU" sz="27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Заголовок 9"/>
          <p:cNvSpPr txBox="1">
            <a:spLocks/>
          </p:cNvSpPr>
          <p:nvPr/>
        </p:nvSpPr>
        <p:spPr>
          <a:xfrm>
            <a:off x="262608" y="2325080"/>
            <a:ext cx="8640961" cy="2560472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1.1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Создание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математической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модели пластичных материалов</a:t>
            </a:r>
          </a:p>
          <a:p>
            <a:pPr algn="l"/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1.2 Создание математической модели ресурса </a:t>
            </a:r>
            <a:endParaRPr lang="ru-RU" sz="17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1.3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Создание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математической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модели нелинейных колебаний с учетом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диссипации</a:t>
            </a:r>
          </a:p>
          <a:p>
            <a:pPr algn="l"/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1.4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Создание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математической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модели сильфона</a:t>
            </a:r>
          </a:p>
          <a:p>
            <a:pPr algn="l"/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2.1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Экспериментальные подтверждения созданной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модели пластичных материалов</a:t>
            </a:r>
          </a:p>
          <a:p>
            <a:pPr algn="l"/>
            <a:r>
              <a:rPr lang="ru-RU" sz="1700" b="1" dirty="0" smtClean="0">
                <a:solidFill>
                  <a:schemeClr val="tx2"/>
                </a:solidFill>
                <a:latin typeface="+mn-lt"/>
              </a:rPr>
              <a:t>2.2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Экспериментальные подтверждения созданной модели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ресурса</a:t>
            </a:r>
          </a:p>
          <a:p>
            <a:pPr algn="l"/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2.3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Экспериментальные подтверждения созданной модели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</a:rPr>
              <a:t>нелинейных колебаний с учетом диссипации</a:t>
            </a:r>
          </a:p>
          <a:p>
            <a:pPr algn="l"/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2.4 </a:t>
            </a:r>
            <a:r>
              <a:rPr lang="ru-RU" sz="17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Экспериментальные подтверждения созданной модели </a:t>
            </a:r>
            <a:r>
              <a:rPr lang="ru-RU" sz="17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сильфона</a:t>
            </a: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1F497D"/>
                </a:solidFill>
              </a:rPr>
              <a:t>Календарный план </a:t>
            </a:r>
            <a:r>
              <a:rPr lang="ru-RU" sz="2800" b="1" i="1" dirty="0" smtClean="0">
                <a:solidFill>
                  <a:srgbClr val="1F497D"/>
                </a:solidFill>
              </a:rPr>
              <a:t>выполнения </a:t>
            </a:r>
            <a:r>
              <a:rPr lang="ru-RU" sz="2800" b="1" i="1" dirty="0">
                <a:solidFill>
                  <a:srgbClr val="1F497D"/>
                </a:solidFill>
              </a:rPr>
              <a:t>НИОКР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55008"/>
              </p:ext>
            </p:extLst>
          </p:nvPr>
        </p:nvGraphicFramePr>
        <p:xfrm>
          <a:off x="251520" y="699543"/>
          <a:ext cx="8640002" cy="4175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60"/>
                <a:gridCol w="3161684"/>
                <a:gridCol w="611528"/>
                <a:gridCol w="611528"/>
                <a:gridCol w="1642296"/>
                <a:gridCol w="1684056"/>
                <a:gridCol w="691250"/>
              </a:tblGrid>
              <a:tr h="27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 smtClean="0">
                          <a:effectLst/>
                        </a:rPr>
                        <a:t>№ п/п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>
                          <a:effectLst/>
                        </a:rPr>
                        <a:t>Наименование этапа работ</a:t>
                      </a:r>
                      <a:endParaRPr lang="ru-RU" sz="9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>
                          <a:effectLst/>
                        </a:rPr>
                        <a:t>Начало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>
                          <a:effectLst/>
                        </a:rPr>
                        <a:t>(дд.мм.гг)</a:t>
                      </a:r>
                      <a:endParaRPr lang="ru-RU" sz="9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Окончание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(</a:t>
                      </a:r>
                      <a:r>
                        <a:rPr lang="ru-RU" sz="900" i="0" dirty="0" err="1">
                          <a:effectLst/>
                        </a:rPr>
                        <a:t>дд.мм.гг</a:t>
                      </a:r>
                      <a:r>
                        <a:rPr lang="ru-RU" sz="900" i="0" dirty="0">
                          <a:effectLst/>
                        </a:rPr>
                        <a:t>)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Вид документа и результат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Показатели ПРОУ, на которые оказывает влияние результат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Сумма затрат, руб.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35843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>
                          <a:effectLst/>
                        </a:rPr>
                        <a:t>1 квартал</a:t>
                      </a:r>
                      <a:endParaRPr lang="ru-RU" sz="9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1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Разработка математических моделей материалов: хрупкого, пластичного, пластичного с упрочнением. Исследования на сходимость с результатами эксперимента.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01.01.2019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31.03.2019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Научные публикации в ведущих Российских изданиях и журналах, индексируемых Б.Д. Scopus и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10">
                  <a:txBody>
                    <a:bodyPr/>
                    <a:lstStyle/>
                    <a:p>
                      <a:pPr marL="228600" marR="0" lvl="0" indent="-1397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Объем НИОКР в расчете на 1 НПР</a:t>
                      </a:r>
                    </a:p>
                    <a:p>
                      <a:pPr marL="228600" marR="0" lvl="0" indent="-1397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1397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информационно-аналитической системе научного цитирования Scopus</a:t>
                      </a:r>
                    </a:p>
                    <a:p>
                      <a:pPr marL="228600" marR="0" lvl="0" indent="-1397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Национальный рейтинг университетов ИА «ИНТЕРФАКС» (Оценка деятельности университета в сфере «Исследования»)</a:t>
                      </a:r>
                    </a:p>
                    <a:p>
                      <a:pPr marL="228600" marR="0" lvl="0" indent="-1397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НПР, имеющих ученую степень доктора наук в общей численности НПР</a:t>
                      </a:r>
                    </a:p>
                  </a:txBody>
                  <a:tcPr marL="0" marR="0" marT="0" marB="0"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з/п членам ВНК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 </a:t>
                      </a:r>
                      <a:r>
                        <a:rPr lang="ru-RU" sz="9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025 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0000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3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2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Постановка эксперимента на статическое растяжение пластичных материалов на испытательной машине INSTRON 3382 лаборатории сопротивления материалов ТИУ Строительного института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01.01.2019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31.03.2019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Протокол испытаний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5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3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Обучение на курсах повышения «Анализ и визуализация данных в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Microsoft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Excel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2016/2013» (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Н.Я.Головина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01.02.2019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28.02.2019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обучение.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Удостоверение о повышении квалификации.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30 000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358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4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Стандартизация машины INSTRON 3382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01.01.2019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31.01.2019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Сертификат колибровки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10 000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7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5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Приобретение и транспортировка образцов для проведения испытаний на статическое растяжение и ресурсные испытания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01.01.2019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31.01.2019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поставки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ru-RU" sz="9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3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6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Научные публикации в ведущих Российских изданиях и журналах, индексируемых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б.д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Scopus и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i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01.01.2019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31.03.2019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оказание посреднических услуг по публикации, квитанции об оплате.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100 000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71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7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Приобретение канцелярских товаров, карт памяти, съёмный жёсткий диск, ноутбук.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01.01.2019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28.02.2019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Кассовые чеки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100 000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075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8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Оплата коммунальных и клининговых услуг, связанных с проведением эксперимента на испытательной машине INSTRON 3382 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01.01.2019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31.03.2019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оказание услуг, квитанции об оплате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9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Командировка для участия в проведении эксперимента в г. Тюмень и предоставления квартального отчета (Головина Н.Я.)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15.03.2019</a:t>
                      </a:r>
                      <a:endParaRPr lang="ru-RU" sz="900" b="1" i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31.03.2019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Отчет по командировочным расходам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091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35843">
                <a:tc gridSpan="6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</a:rPr>
                        <a:t>Всего за 1 квартал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2 </a:t>
                      </a:r>
                      <a:r>
                        <a:rPr lang="ru-RU" sz="9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375 </a:t>
                      </a:r>
                      <a:r>
                        <a:rPr lang="ru-RU" sz="9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51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1F497D"/>
                </a:solidFill>
              </a:rPr>
              <a:t>Календарный план </a:t>
            </a:r>
            <a:r>
              <a:rPr lang="ru-RU" sz="2800" b="1" i="1" dirty="0" smtClean="0">
                <a:solidFill>
                  <a:srgbClr val="1F497D"/>
                </a:solidFill>
              </a:rPr>
              <a:t>выполнения </a:t>
            </a:r>
            <a:r>
              <a:rPr lang="ru-RU" sz="2800" b="1" i="1" dirty="0">
                <a:solidFill>
                  <a:srgbClr val="1F497D"/>
                </a:solidFill>
              </a:rPr>
              <a:t>НИОКР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76165"/>
              </p:ext>
            </p:extLst>
          </p:nvPr>
        </p:nvGraphicFramePr>
        <p:xfrm>
          <a:off x="251520" y="699542"/>
          <a:ext cx="8639999" cy="4252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336800"/>
                <a:gridCol w="732672"/>
                <a:gridCol w="732672"/>
                <a:gridCol w="1790208"/>
                <a:gridCol w="1867967"/>
                <a:gridCol w="891648"/>
              </a:tblGrid>
              <a:tr h="138590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effectLst/>
                        </a:rPr>
                        <a:t>2 квартал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Разработка нового научного направления по определению ресурса металлических элементов конструкций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01.04.2019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Научные публикации в ведущих Российских изданиях и журналах, индексируемых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б.д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Scopus и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rowSpan="9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Объем НИОКР в расчете на 1 НПР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информационно-аналитической системе научного цитирования Scopus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Национальный рейтинг университетов ИА «ИНТЕРФАКС» (Оценка деятельности университета в сфере «Исследования»)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НПР, имеющих ученую степень доктора наук в общей численности НПР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1" marR="33271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з/п членам ВНК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2 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025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</a:tr>
              <a:tr h="35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Продолжение эксперимента на статическое растяжение пластичных материалов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01.04.2019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Протокол испытаний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Ресурсные испытания материалов на испытательной машине INSTRON 3382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01.01.2019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Протокол испытаний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3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Закупка образцов для проведения ресурсных испытаний сильфонов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01.04.2019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приобретение и поставку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</a:tr>
              <a:tr h="46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Транспортировка образцов сильфонов для проведения ресурсных испытаний в Курганский центр испытаний, (АНО "КЦИСС") 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01.04.2019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30.06.2019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Транспортная накладная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</a:tr>
              <a:tr h="573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Научные публикации в ведущих Российских изданиях и журналах, индексируемых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б.д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Scopus и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01.04.2019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оказание посреднических услуг по публикации, квитанции об оплате.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150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</a:tr>
              <a:tr h="46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16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Командировка для участия в проведении эксперимента в г. Тюмень и предоставления квартального отчета (Головина Н.Я.)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Отчет по командировочным расходам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</a:tr>
              <a:tr h="428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17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Командировка на научную конференцию для выступления с докладом по результатам исследований (Белов П.А.)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01.04.2019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Отчет по командировочным расходам, программа конференции, публикация.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</a:tr>
              <a:tr h="469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18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Оплата коммунальных и клининговых услуг, связанных с проведением эксперимента на испытательной машине INSTRON 3382 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01.04.2019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оказание услуг, квитанции об оплате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</a:tr>
              <a:tr h="138590">
                <a:tc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Всего за 2 квартал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945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71" marR="3327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84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1F497D"/>
                </a:solidFill>
              </a:rPr>
              <a:t>Календарный план </a:t>
            </a:r>
            <a:r>
              <a:rPr lang="ru-RU" sz="2800" b="1" i="1" dirty="0" smtClean="0">
                <a:solidFill>
                  <a:srgbClr val="1F497D"/>
                </a:solidFill>
              </a:rPr>
              <a:t>выполнения </a:t>
            </a:r>
            <a:r>
              <a:rPr lang="ru-RU" sz="2800" b="1" i="1" dirty="0">
                <a:solidFill>
                  <a:srgbClr val="1F497D"/>
                </a:solidFill>
              </a:rPr>
              <a:t>НИОКР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969683"/>
              </p:ext>
            </p:extLst>
          </p:nvPr>
        </p:nvGraphicFramePr>
        <p:xfrm>
          <a:off x="251520" y="771550"/>
          <a:ext cx="8640000" cy="4017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336801"/>
                <a:gridCol w="732671"/>
                <a:gridCol w="732671"/>
                <a:gridCol w="1790209"/>
                <a:gridCol w="1867968"/>
                <a:gridCol w="891648"/>
              </a:tblGrid>
              <a:tr h="9173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effectLst/>
                        </a:rPr>
                        <a:t>3 квартал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19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Разработка математических моделей колебаний с диссипацией (физически и геометрически нелинейных)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01.07.2019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30.09.2019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Научные публикации в ведущих Российских изданиях и журналах, индексируемых Б.Д Scopus и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rowSpan="8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 Объем НИОКР в расчете на 1 НПР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Web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of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Science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Число публикаций организации, индексируемых в информационно-аналитической системе научного цитирования Scopus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Национальный рейтинг университетов ИА «ИНТЕРФАКС» (Оценка деятельности университета в сфере «Исследования»)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Доля НПР, имеющих ученую степень доктора наук в общей численности НПР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35069" marR="3506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з/п членам ВНК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2 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025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</a:tr>
              <a:tr h="36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Постановка эксперимента на подтверждения созданной модели нелинейных колебаний с учетом диссипации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01.07.2019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30.09.2019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Протокол испытаний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Ресурсные испытания сильфонов Курганский центр испытаний, (АНО "КЦИСС")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01.07.2019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30.09.2019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проведение испытаний, протокол испытаний.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</a:tr>
              <a:tr h="36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Научные публикации в ведущих Российских изданиях и журналах, индексируемых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б.д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Scopus и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01.07.2019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30.09.2019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оказание посреднических услуг по публикации, квитанции об оплате.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150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</a:tr>
              <a:tr h="45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23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Командировка для участия в проведении испытаний в г. Курган, Курганский центр испытаний, (АНО "КЦИСС") (Старцев Ю. А.)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01.07.2019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31.08.2019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Отчет по командировочным расходам.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</a:tr>
              <a:tr h="366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Командировка на научную конференцию для выступления с докладом по результатам исследований (Лурье С.А.)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01.04.2019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30.06.2019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Отчет по командировочным расходам, программа конференции, публикация.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</a:tr>
              <a:tr h="45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Командировка для участия в проведении эксперимента в г. Тюмень и предоставления квартального отчета (Головина Н.Я.)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15.09.2019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30.09.2019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Отчет по командировочным расходам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</a:tr>
              <a:tr h="45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26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Оплата коммунальных и клининговых услуг, связанных с проведением эксперимента на испытательной машине INSTRON 3382 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01.07.2019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30.09.2019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оказание услуг, квитанции об оплате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</a:tr>
              <a:tr h="91732">
                <a:tc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Всего за 3 квартал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855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069" marR="350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617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1F497D"/>
                </a:solidFill>
              </a:rPr>
              <a:t>Календарный план </a:t>
            </a:r>
            <a:r>
              <a:rPr lang="ru-RU" sz="2800" b="1" i="1" dirty="0" smtClean="0">
                <a:solidFill>
                  <a:srgbClr val="1F497D"/>
                </a:solidFill>
              </a:rPr>
              <a:t>выполнения </a:t>
            </a:r>
            <a:r>
              <a:rPr lang="ru-RU" sz="2800" b="1" i="1" dirty="0">
                <a:solidFill>
                  <a:srgbClr val="1F497D"/>
                </a:solidFill>
              </a:rPr>
              <a:t>НИОКР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58000"/>
              </p:ext>
            </p:extLst>
          </p:nvPr>
        </p:nvGraphicFramePr>
        <p:xfrm>
          <a:off x="251520" y="699542"/>
          <a:ext cx="8640001" cy="4198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2336800"/>
                <a:gridCol w="732673"/>
                <a:gridCol w="732673"/>
                <a:gridCol w="1790207"/>
                <a:gridCol w="1867968"/>
                <a:gridCol w="891648"/>
              </a:tblGrid>
              <a:tr h="9697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effectLst/>
                        </a:rPr>
                        <a:t>4 квартал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27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Проектирование сильфона на прочность и ресурс в рамках разработанного научного направления и сравнение с экспериментом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01.10.2019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31.12.2019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Научные публикации в ведущих Российских изданиях и журналах, индексируемых Б.Д Scopus и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Диссертационная работа.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rowSpan="6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Объем НИОКР в расчете на 1 НПР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Web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Число публикаций организации, индексируемых в информационно-аналитической системе научного цитирования Scopus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Национальный рейтинг университетов ИА «ИНТЕРФАКС»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Доля НПР, имеющих ученую степень доктора наук в общей численности НПР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F81B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73" marR="3707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з/п членам ВНК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2 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025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</a:tr>
              <a:tr h="387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28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Продолжение ресурсных испытаний материалов на испытательной машине INSTRON 3382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01.10.2019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31.12.2019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Протокол испытаний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29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Оформление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патентов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математические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модели, программного пакет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прогнозирования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ресурса металлических элементов конструкций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Научные публикации в ведущих Российских изданиях и журналах, индексируемых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б.д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Scopus и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Web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01.10.2019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31.12.2019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Патент на способ прогнозирования ресурса металлических элементов конструкций.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оказание посреднических услуг по публикации, квитанции об оплате.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200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</a:tr>
              <a:tr h="3878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30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Командировка на научную конференцию для выступления с докладом по результатам исследований (Лурье С.А.)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01.10.2019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31.12.2019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Отчет по командировочным расходам, программа конференции, публикация.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</a:tr>
              <a:tr h="48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31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Командировка для участия в проведении эксперимента в г. Тюмень и предоставления квартального отчета (Головина Н.Я.)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15.12.2019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31.12.2019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Отчет по командировочным расходам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</a:tr>
              <a:tr h="48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32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Оплата коммунальных и клининговых услуг, связанных с проведением эксперимента на испытательной машине INSTRON 3382 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01.10.2019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31.12.2019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Договор на оказание услуг, квитанции об оплате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50 000</a:t>
                      </a:r>
                      <a:endParaRPr lang="ru-RU" sz="9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</a:tr>
              <a:tr h="96974">
                <a:tc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Всего за 4 квартал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2 375 000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</a:tr>
              <a:tr h="96974">
                <a:tc grid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 b="1">
                          <a:effectLst/>
                        </a:rPr>
                        <a:t>Итого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10 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550 </a:t>
                      </a:r>
                      <a:r>
                        <a:rPr lang="ru-RU" sz="9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000</a:t>
                      </a:r>
                      <a:endParaRPr lang="ru-R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073" marR="370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39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56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4F81BD">
                    <a:lumMod val="50000"/>
                  </a:srgbClr>
                </a:solidFill>
              </a:rPr>
              <a:t>Временный научный коллектив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253571"/>
              </p:ext>
            </p:extLst>
          </p:nvPr>
        </p:nvGraphicFramePr>
        <p:xfrm>
          <a:off x="457200" y="1059582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1656184"/>
                <a:gridCol w="1944216"/>
                <a:gridCol w="4186808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Фамилия</a:t>
                      </a:r>
                      <a:r>
                        <a:rPr lang="ru-RU" sz="1200" baseline="0" dirty="0" smtClean="0"/>
                        <a:t> И.О. члена ВНК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Ученое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звание, ученая степень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Должность, место работы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Головина Наталья Яковлевна </a:t>
                      </a:r>
                    </a:p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РНК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доцент, кандидат технических наук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доцент кафедры эксплуатации транспортных и технологических машин филиала Тюменского индустриального университета в городе Сургуте (филиал ТИУ в г. Сургуте), Сургут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Белов Пётр Анатольевич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доктор физико-математических наук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ведущий научный сотрудник института прикладной механики Российской академии наук (ИПРИМ РАН), Москва</a:t>
                      </a:r>
                    </a:p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Кучерюк Виктор Иванович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профессор, кандидат технических наук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профессор кафедры теоретической и прикладной механики института транспорта, Тюменского индустриального университета (ИНТРА ТИУ), Тюмень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Лурье Сергей Альбертович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профессор, доктор технических наук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зав. лаб. института прикладной механики Российской академии наук (ИПРИМ РАН), Москва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Старцев Юрий Александрович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зав. лаб. сопротивления материалов строительного института Тюменского индустриального университета (СИ ТИУ), Тюмень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7880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9428</TotalTime>
  <Words>1483</Words>
  <Application>Microsoft Office PowerPoint</Application>
  <PresentationFormat>Экран (16:9)</PresentationFormat>
  <Paragraphs>312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</vt:lpstr>
      <vt:lpstr>Цель НИОКР</vt:lpstr>
      <vt:lpstr>Календарный план выполнения НИОКР </vt:lpstr>
      <vt:lpstr>Календарный план выполнения НИОКР </vt:lpstr>
      <vt:lpstr>Календарный план выполнения НИОКР </vt:lpstr>
      <vt:lpstr>Календарный план выполнения НИОКР </vt:lpstr>
      <vt:lpstr>Временный научный коллектив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Головина Наталья Яковлевна</cp:lastModifiedBy>
  <cp:revision>790</cp:revision>
  <cp:lastPrinted>2018-09-13T06:50:36Z</cp:lastPrinted>
  <dcterms:created xsi:type="dcterms:W3CDTF">2016-12-17T11:57:02Z</dcterms:created>
  <dcterms:modified xsi:type="dcterms:W3CDTF">2018-10-03T08:17:17Z</dcterms:modified>
</cp:coreProperties>
</file>