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20"/>
  </p:notesMasterIdLst>
  <p:handoutMasterIdLst>
    <p:handoutMasterId r:id="rId21"/>
  </p:handoutMasterIdLst>
  <p:sldIdLst>
    <p:sldId id="256" r:id="rId2"/>
    <p:sldId id="373" r:id="rId3"/>
    <p:sldId id="387" r:id="rId4"/>
    <p:sldId id="388" r:id="rId5"/>
    <p:sldId id="389" r:id="rId6"/>
    <p:sldId id="392" r:id="rId7"/>
    <p:sldId id="390" r:id="rId8"/>
    <p:sldId id="374" r:id="rId9"/>
    <p:sldId id="371" r:id="rId10"/>
    <p:sldId id="376" r:id="rId11"/>
    <p:sldId id="386" r:id="rId12"/>
    <p:sldId id="383" r:id="rId13"/>
    <p:sldId id="384" r:id="rId14"/>
    <p:sldId id="391" r:id="rId15"/>
    <p:sldId id="385" r:id="rId16"/>
    <p:sldId id="380" r:id="rId17"/>
    <p:sldId id="377" r:id="rId18"/>
    <p:sldId id="365" r:id="rId19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6">
          <p15:clr>
            <a:srgbClr val="A4A3A4"/>
          </p15:clr>
        </p15:guide>
        <p15:guide id="2" orient="horz" pos="3030">
          <p15:clr>
            <a:srgbClr val="A4A3A4"/>
          </p15:clr>
        </p15:guide>
        <p15:guide id="3" orient="horz" pos="1351">
          <p15:clr>
            <a:srgbClr val="A4A3A4"/>
          </p15:clr>
        </p15:guide>
        <p15:guide id="4" orient="horz" pos="1632">
          <p15:clr>
            <a:srgbClr val="A4A3A4"/>
          </p15:clr>
        </p15:guide>
        <p15:guide id="5" orient="horz" pos="706">
          <p15:clr>
            <a:srgbClr val="A4A3A4"/>
          </p15:clr>
        </p15:guide>
        <p15:guide id="6" orient="horz" pos="355">
          <p15:clr>
            <a:srgbClr val="A4A3A4"/>
          </p15:clr>
        </p15:guide>
        <p15:guide id="7" orient="horz" pos="1880">
          <p15:clr>
            <a:srgbClr val="A4A3A4"/>
          </p15:clr>
        </p15:guide>
        <p15:guide id="8" orient="horz" pos="491">
          <p15:clr>
            <a:srgbClr val="A4A3A4"/>
          </p15:clr>
        </p15:guide>
        <p15:guide id="9" pos="2910">
          <p15:clr>
            <a:srgbClr val="A4A3A4"/>
          </p15:clr>
        </p15:guide>
        <p15:guide id="10" pos="340">
          <p15:clr>
            <a:srgbClr val="A4A3A4"/>
          </p15:clr>
        </p15:guide>
        <p15:guide id="11" pos="1559">
          <p15:clr>
            <a:srgbClr val="A4A3A4"/>
          </p15:clr>
        </p15:guide>
        <p15:guide id="12" pos="4031">
          <p15:clr>
            <a:srgbClr val="A4A3A4"/>
          </p15:clr>
        </p15:guide>
        <p15:guide id="13" pos="5410">
          <p15:clr>
            <a:srgbClr val="A4A3A4"/>
          </p15:clr>
        </p15:guide>
        <p15:guide id="14" pos="49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A95"/>
    <a:srgbClr val="E4E4E4"/>
    <a:srgbClr val="3DB2BF"/>
    <a:srgbClr val="372B61"/>
    <a:srgbClr val="37ABA0"/>
    <a:srgbClr val="48A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9" autoAdjust="0"/>
    <p:restoredTop sz="96915" autoAdjust="0"/>
  </p:normalViewPr>
  <p:slideViewPr>
    <p:cSldViewPr snapToGrid="0">
      <p:cViewPr varScale="1">
        <p:scale>
          <a:sx n="141" d="100"/>
          <a:sy n="141" d="100"/>
        </p:scale>
        <p:origin x="282" y="108"/>
      </p:cViewPr>
      <p:guideLst>
        <p:guide orient="horz" pos="2756"/>
        <p:guide orient="horz" pos="3030"/>
        <p:guide orient="horz" pos="1351"/>
        <p:guide orient="horz" pos="1632"/>
        <p:guide orient="horz" pos="706"/>
        <p:guide orient="horz" pos="355"/>
        <p:guide orient="horz" pos="1880"/>
        <p:guide orient="horz" pos="491"/>
        <p:guide pos="2910"/>
        <p:guide pos="340"/>
        <p:guide pos="1559"/>
        <p:guide pos="4031"/>
        <p:guide pos="5410"/>
        <p:guide pos="49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49A1EFD-7A7D-45D8-8D14-6216EA3D3DF5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9D872F54-B054-48CC-AA19-B2A5509DA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48F198E2-19E9-48F7-81BF-3E68B08F6E24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F070C96C-E352-4AFB-A977-BC7D8C251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0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C96C-E352-4AFB-A977-BC7D8C2513D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98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31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0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5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72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00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48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2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8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9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3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karovaoa\Desktop\шаблон презентации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60" cy="516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A984-A4F0-41B3-9738-B2144BD11549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72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36" r:id="rId13"/>
    <p:sldLayoutId id="214748365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2141" y="1888361"/>
            <a:ext cx="883622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Transient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thermal</a:t>
            </a:r>
            <a:endParaRPr lang="ru-RU" sz="2800" b="1" dirty="0" smtClean="0">
              <a:solidFill>
                <a:schemeClr val="bg1">
                  <a:lumMod val="8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800" dirty="0">
              <a:solidFill>
                <a:schemeClr val="bg1">
                  <a:lumMod val="8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процессами теплопередачи на предприятиях транспорта углеводородов в сложных природно-климатических условиях и А</a:t>
            </a:r>
            <a:r>
              <a:rPr lang="ru-RU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рктики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471" y="113120"/>
            <a:ext cx="2938369" cy="15683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36370" y="446510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Ю.Д. Земенков </a:t>
            </a:r>
            <a:r>
              <a:rPr lang="ru-RU" sz="1400" b="1" dirty="0">
                <a:solidFill>
                  <a:schemeClr val="bg1"/>
                </a:solidFill>
                <a:latin typeface="Arial Narrow" pitchFamily="34" charset="0"/>
              </a:rPr>
              <a:t>д.т.н., профессор</a:t>
            </a:r>
            <a:endParaRPr lang="ru-RU" sz="1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251810"/>
            <a:ext cx="7831394" cy="41345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Календарный план </a:t>
            </a:r>
            <a:r>
              <a:rPr lang="ru-RU" sz="2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7" name="Объект 2"/>
          <p:cNvSpPr>
            <a:spLocks noGrp="1"/>
          </p:cNvSpPr>
          <p:nvPr/>
        </p:nvSpPr>
        <p:spPr>
          <a:xfrm>
            <a:off x="4999703" y="266956"/>
            <a:ext cx="2595716" cy="4198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452738"/>
              </p:ext>
            </p:extLst>
          </p:nvPr>
        </p:nvGraphicFramePr>
        <p:xfrm>
          <a:off x="190630" y="444732"/>
          <a:ext cx="8543584" cy="448214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21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8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5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2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97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1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427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№п/п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 этапа работ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Начало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дд.мм.гг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Окончание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(дд.мм.гг)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Вид документа и результат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Показатели ПРОУ, на которые оказывает влияние результат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Сумма затрат, тыс.руб.*.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Встречи с Руководителями проекта, исполнителями, анализ возможностей и ролей участия в проекте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Май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Июнь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з/п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Составление плана работ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Май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Июнь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з/п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13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Формирование плана участия представителей ТИУ в конференциях, форумах и т.д. с представлением результатов работы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Май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Июнь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Удельный вес численности обучающихся (приведенного контингента) по программам магистратуры и подготовки научно-педагогических кадров в аспирантуре в общей численности приведенного контингента, обучающихся по основным образовательным программам высшего образования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з/п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Определить требования к промежуточным результатам работы, составить смету затрат на публикацию статей в журналах, входящих в базы цитирования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Scopus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WoS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Июнь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Июль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Число публикаций организации, индексируемых в информационно-аналитической системе научного цитирования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Scopus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Web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Science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з/п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291715" algn="l"/>
                        </a:tabLs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Оформление результатов исследований, подготовка статей, сдача в издательство 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Сентябрь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Октябрь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Число публикаций организации, индексируемых в информационно-аналитической системе научного цитирования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Scopus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Web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9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Science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 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291715" algn="l"/>
                        </a:tabLs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Разработка методологического обеспечения, оптимизации проектных и эксплуатационных решений, алгоритмического комплекса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Ноябрь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Декабрь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з/п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Закупка оборудования, программного обеспечения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Декабрь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1450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2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Стажировки, конференции, повышение квалификации, получение специфических знаний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течении 2019 года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  <a:endParaRPr lang="ru-RU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341277" y="4840766"/>
            <a:ext cx="22541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dirty="0">
                <a:latin typeface="Arial Narrow" panose="020B0606020202030204" pitchFamily="34" charset="0"/>
              </a:rPr>
              <a:t>Ю.Д. </a:t>
            </a:r>
            <a:r>
              <a:rPr lang="ru-RU" sz="1200" b="1" dirty="0" err="1">
                <a:latin typeface="Arial Narrow" panose="020B0606020202030204" pitchFamily="34" charset="0"/>
              </a:rPr>
              <a:t>Земенков</a:t>
            </a:r>
            <a:r>
              <a:rPr lang="ru-RU" sz="1200" b="1" dirty="0">
                <a:latin typeface="Arial Narrow" panose="020B0606020202030204" pitchFamily="34" charset="0"/>
              </a:rPr>
              <a:t> д.т.н., профессор</a:t>
            </a:r>
            <a:endParaRPr lang="ru-RU" sz="1200" b="1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9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758738"/>
              </p:ext>
            </p:extLst>
          </p:nvPr>
        </p:nvGraphicFramePr>
        <p:xfrm>
          <a:off x="291828" y="723495"/>
          <a:ext cx="8560071" cy="4110084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583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7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4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941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32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67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Разработка действующей компьютерной модели и стенда для изучения теплового состояния трубопроводов в ММГ грунтах, Верификация моделей с помощью специализированного программного обеспечения</a:t>
                      </a:r>
                      <a:endParaRPr lang="ru-RU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Январь</a:t>
                      </a:r>
                      <a:endParaRPr lang="ru-RU" sz="9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</a:t>
                      </a:r>
                      <a:endParaRPr lang="ru-RU" sz="9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Июнь</a:t>
                      </a:r>
                      <a:endParaRPr lang="ru-RU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</a:t>
                      </a:r>
                      <a:endParaRPr lang="ru-RU" sz="9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9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9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з/п</a:t>
                      </a:r>
                    </a:p>
                  </a:txBody>
                  <a:tcPr marL="16530" marR="1653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6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Подготовка статей и сдача в издательства конференций и журналов, индекс в </a:t>
                      </a:r>
                      <a:r>
                        <a:rPr lang="ru-RU" sz="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Scopus</a:t>
                      </a: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ru-RU" sz="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WoS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Май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r>
                        <a:rPr lang="en-US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Июнь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r>
                        <a:rPr lang="en-US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Число публикаций организации, индексируемых в информационно-аналитической системе научного цитирования Scopus, Web of Science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Стажировки, конференции, апробация,  повышение квалификации, получение специфических знаний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течении года 2020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Закупка оборудования и деталей для сборки экспериментального стенда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Сентябрь 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Октябрь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Получение свидетельства о государственной регистрации программного обеспечения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Май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Июль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з/п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Подготовка заявки на разработку, разработка технического задания, разработка ПО,</a:t>
                      </a:r>
                      <a:r>
                        <a:rPr lang="ru-RU" sz="9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Создание экспериментальных стендов, разработка ПО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Март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Ионь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2000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7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Регулярные консультации разработчика, коррекция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течении года 2021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з/п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Стажировки, конференции, апробация,  повышение квалификации, получение специфических знаний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течении года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3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Подготовка статей и сдача в издательства конференций и журналов, индексируемых в </a:t>
                      </a: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Scopus</a:t>
                      </a: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WoS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Март 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</a:t>
                      </a: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Апрель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</a:t>
                      </a:r>
                      <a:r>
                        <a:rPr lang="en-US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Число публикаций организации, индексируемых в информационно-аналитической системе научного цитирования </a:t>
                      </a:r>
                      <a:r>
                        <a:rPr lang="ru-RU" sz="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Scopus</a:t>
                      </a: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ru-RU" sz="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Web</a:t>
                      </a: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</a:t>
                      </a: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Science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26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Закупка дополнительных материалов (Дополнительные модули и ПО, лицензии, расходные материалы)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Ноябрь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Декабрь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6530" marR="1653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Заголовок 9"/>
          <p:cNvSpPr txBox="1">
            <a:spLocks/>
          </p:cNvSpPr>
          <p:nvPr/>
        </p:nvSpPr>
        <p:spPr>
          <a:xfrm>
            <a:off x="116732" y="75603"/>
            <a:ext cx="7831394" cy="4134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smtClean="0">
                <a:solidFill>
                  <a:schemeClr val="tx2"/>
                </a:solidFill>
                <a:latin typeface="Arial Narrow" pitchFamily="34" charset="0"/>
              </a:rPr>
              <a:t>Календарный план </a:t>
            </a:r>
            <a:br>
              <a:rPr lang="ru-RU" sz="20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endParaRPr lang="ru-RU" sz="1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80039" y="4829743"/>
            <a:ext cx="22541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dirty="0">
                <a:latin typeface="Arial Narrow" panose="020B0606020202030204" pitchFamily="34" charset="0"/>
              </a:rPr>
              <a:t>Ю.Д. </a:t>
            </a:r>
            <a:r>
              <a:rPr lang="ru-RU" sz="1200" b="1" dirty="0" err="1">
                <a:latin typeface="Arial Narrow" panose="020B0606020202030204" pitchFamily="34" charset="0"/>
              </a:rPr>
              <a:t>Земенков</a:t>
            </a:r>
            <a:r>
              <a:rPr lang="ru-RU" sz="1200" b="1" dirty="0">
                <a:latin typeface="Arial Narrow" panose="020B0606020202030204" pitchFamily="34" charset="0"/>
              </a:rPr>
              <a:t> д.т.н., профессор</a:t>
            </a:r>
            <a:endParaRPr lang="ru-RU" sz="1200" b="1" i="1" dirty="0">
              <a:latin typeface="Arial Narrow" pitchFamily="34" charset="0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05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3914" y="63500"/>
            <a:ext cx="8229600" cy="85725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Предполагаемая научная и научно-техническая продукция</a:t>
            </a:r>
            <a:endParaRPr lang="ru-RU" sz="2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Программный комплекс для расчета тепловых процессов в системе «Трубопровод-грунт», основанный на разработанных методиках</a:t>
            </a:r>
          </a:p>
          <a:p>
            <a:pPr lvl="1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Расчеты распределения температурных потоков от нефтепровода к </a:t>
            </a:r>
            <a:r>
              <a:rPr lang="ru-RU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многолетнемёрзлому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грунту, а так же прогнозирование проектного положения трубопровода.</a:t>
            </a:r>
          </a:p>
          <a:p>
            <a:pPr lvl="1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Расчет изменения физических свойств нефтепродукта в зависимости от времени остановки «горячего» трубопровода, определение времени безопасной остановки и минимального давления для преодоления сдвиговых напряжений после остановки трубопровода</a:t>
            </a:r>
          </a:p>
          <a:p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Сезонно-действующее охлаждающее устройство модернизированной конструкции, обеспечивающее более эффективное </a:t>
            </a:r>
            <a:r>
              <a:rPr lang="ru-RU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промораживание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грунта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80039" y="4829743"/>
            <a:ext cx="22541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dirty="0">
                <a:latin typeface="Arial Narrow" panose="020B0606020202030204" pitchFamily="34" charset="0"/>
              </a:rPr>
              <a:t>Ю.Д. </a:t>
            </a:r>
            <a:r>
              <a:rPr lang="ru-RU" sz="1200" b="1" dirty="0" err="1">
                <a:latin typeface="Arial Narrow" panose="020B0606020202030204" pitchFamily="34" charset="0"/>
              </a:rPr>
              <a:t>Земенков</a:t>
            </a:r>
            <a:r>
              <a:rPr lang="ru-RU" sz="1200" b="1" dirty="0">
                <a:latin typeface="Arial Narrow" panose="020B0606020202030204" pitchFamily="34" charset="0"/>
              </a:rPr>
              <a:t> д.т.н., профессор</a:t>
            </a:r>
            <a:endParaRPr lang="ru-RU" sz="1200" b="1" i="1" dirty="0">
              <a:latin typeface="Arial Narrow" pitchFamily="34" charset="0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4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973"/>
            <a:ext cx="8229600" cy="54305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Преимущества</a:t>
            </a:r>
            <a:endParaRPr lang="ru-RU" sz="2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02" y="566403"/>
            <a:ext cx="8229600" cy="339447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Разработанное специализированного ПО может использоваться в научной и проектной деятельности</a:t>
            </a:r>
          </a:p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Разработанная конструкция </a:t>
            </a:r>
            <a:r>
              <a:rPr lang="ru-RU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термостабилизатора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грунта будет иметь повышенную холодильную мощность по сравнению с аналогами при сравнимых габаритах и себестоимости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80039" y="4829743"/>
            <a:ext cx="22541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dirty="0">
                <a:latin typeface="Arial Narrow" panose="020B0606020202030204" pitchFamily="34" charset="0"/>
              </a:rPr>
              <a:t>Ю.Д. </a:t>
            </a:r>
            <a:r>
              <a:rPr lang="ru-RU" sz="1200" b="1" dirty="0" err="1">
                <a:latin typeface="Arial Narrow" panose="020B0606020202030204" pitchFamily="34" charset="0"/>
              </a:rPr>
              <a:t>Земенков</a:t>
            </a:r>
            <a:r>
              <a:rPr lang="ru-RU" sz="1200" b="1" dirty="0">
                <a:latin typeface="Arial Narrow" panose="020B0606020202030204" pitchFamily="34" charset="0"/>
              </a:rPr>
              <a:t> д.т.н., профессор</a:t>
            </a:r>
            <a:endParaRPr lang="ru-RU" sz="1200" b="1" i="1" dirty="0">
              <a:latin typeface="Arial Narrow" pitchFamily="34" charset="0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791" y="2524962"/>
            <a:ext cx="3298613" cy="2418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90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343" y="643523"/>
            <a:ext cx="8884920" cy="240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Комплекс интеллектуального технологического менеджмента надежности и эффективности нефтегазовых систем (</a:t>
            </a:r>
            <a:r>
              <a:rPr lang="ru-RU" b="1" dirty="0" err="1"/>
              <a:t>Collaborative</a:t>
            </a:r>
            <a:r>
              <a:rPr lang="ru-RU" b="1" dirty="0"/>
              <a:t> </a:t>
            </a:r>
            <a:r>
              <a:rPr lang="ru-RU" b="1" dirty="0" err="1"/>
              <a:t>intellectual</a:t>
            </a:r>
            <a:r>
              <a:rPr lang="ru-RU" b="1" dirty="0"/>
              <a:t> </a:t>
            </a:r>
            <a:r>
              <a:rPr lang="ru-RU" b="1" dirty="0" err="1"/>
              <a:t>technological</a:t>
            </a:r>
            <a:r>
              <a:rPr lang="ru-RU" b="1" dirty="0"/>
              <a:t> </a:t>
            </a:r>
            <a:r>
              <a:rPr lang="ru-RU" b="1" dirty="0" err="1"/>
              <a:t>reability</a:t>
            </a:r>
            <a:r>
              <a:rPr lang="ru-RU" b="1" dirty="0"/>
              <a:t> </a:t>
            </a:r>
            <a:r>
              <a:rPr lang="ru-RU" b="1" dirty="0" err="1"/>
              <a:t>and</a:t>
            </a:r>
            <a:r>
              <a:rPr lang="ru-RU" b="1" dirty="0"/>
              <a:t> </a:t>
            </a:r>
            <a:r>
              <a:rPr lang="ru-RU" b="1" dirty="0" err="1"/>
              <a:t>efficiency</a:t>
            </a:r>
            <a:r>
              <a:rPr lang="ru-RU" b="1" dirty="0"/>
              <a:t> </a:t>
            </a:r>
            <a:r>
              <a:rPr lang="ru-RU" b="1" dirty="0" err="1"/>
              <a:t>management</a:t>
            </a:r>
            <a:r>
              <a:rPr lang="ru-RU" b="1" dirty="0"/>
              <a:t> </a:t>
            </a:r>
            <a:r>
              <a:rPr lang="ru-RU" b="1" dirty="0" err="1"/>
              <a:t>oil</a:t>
            </a:r>
            <a:r>
              <a:rPr lang="ru-RU" b="1" dirty="0"/>
              <a:t> </a:t>
            </a:r>
            <a:r>
              <a:rPr lang="ru-RU" b="1" dirty="0" err="1"/>
              <a:t>and</a:t>
            </a:r>
            <a:r>
              <a:rPr lang="ru-RU" b="1" dirty="0"/>
              <a:t> </a:t>
            </a:r>
            <a:r>
              <a:rPr lang="ru-RU" b="1" dirty="0" err="1"/>
              <a:t>gas</a:t>
            </a:r>
            <a:r>
              <a:rPr lang="ru-RU" b="1" dirty="0"/>
              <a:t> </a:t>
            </a:r>
            <a:r>
              <a:rPr lang="ru-RU" b="1" dirty="0" err="1"/>
              <a:t>sistems</a:t>
            </a:r>
            <a:r>
              <a:rPr lang="ru-RU" b="1" dirty="0"/>
              <a:t> (CI-TREMS)</a:t>
            </a:r>
          </a:p>
          <a:p>
            <a:pPr indent="182563" algn="just">
              <a:lnSpc>
                <a:spcPct val="80000"/>
              </a:lnSpc>
            </a:pPr>
            <a:endParaRPr lang="ru-RU" sz="1400" b="1" i="1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2563" algn="just">
              <a:lnSpc>
                <a:spcPct val="80000"/>
              </a:lnSpc>
            </a:pPr>
            <a:r>
              <a:rPr lang="ru-RU" sz="1400" b="1" i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принципиально </a:t>
            </a:r>
            <a:r>
              <a:rPr lang="ru-RU" sz="14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новая технология с-</a:t>
            </a:r>
            <a:r>
              <a:rPr lang="en-US" sz="1400" b="1" i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</a:t>
            </a:r>
            <a:r>
              <a:rPr lang="ru-RU" sz="14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интеллектуального инструментального </a:t>
            </a:r>
            <a:r>
              <a:rPr lang="ru-RU" sz="1400" b="1" i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нейросетевого</a:t>
            </a:r>
            <a:r>
              <a:rPr lang="ru-RU" sz="14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инжинирингового контроля, прогнозирования  и предупреждения нештатных ситуаций, инцидентов, аварий, оптимизации и обеспечения эффективности  технических решений при управлении процессами промышленных предприятий. </a:t>
            </a:r>
          </a:p>
          <a:p>
            <a:pPr indent="182563" algn="just">
              <a:lnSpc>
                <a:spcPct val="80000"/>
              </a:lnSpc>
            </a:pPr>
            <a:r>
              <a:rPr lang="ru-RU" sz="1400" b="1" i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ситуаций, инцидентов, аварий, оптимизации и обеспечения эффективности  технических решений при управлении процессами промышленных предприятий. </a:t>
            </a:r>
          </a:p>
          <a:p>
            <a:pPr algn="just"/>
            <a:endParaRPr lang="ru-RU" b="1" dirty="0" smtClean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02D2C5-4EBB-4FCA-A222-7DFA9714DA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343" y="2877981"/>
            <a:ext cx="3492591" cy="1915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79E6B7-369D-410E-8754-B1BD1728F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166" y="2713689"/>
            <a:ext cx="2639797" cy="1987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6BF568-DC9C-4D20-868E-8E8F8F158D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169"/>
          <a:stretch/>
        </p:blipFill>
        <p:spPr>
          <a:xfrm>
            <a:off x="6151963" y="2957158"/>
            <a:ext cx="2701606" cy="198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266312" y="181484"/>
            <a:ext cx="2755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Преимущества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08517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71497" y="184117"/>
            <a:ext cx="8229600" cy="61111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Ожидаемый научный и </a:t>
            </a:r>
            <a:r>
              <a:rPr lang="en-US" sz="2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научно-технический результат</a:t>
            </a:r>
            <a:endParaRPr lang="ru-RU" sz="2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Публикация статей в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научных журналах, входящих в перечень ВАК,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SCOPUS</a:t>
            </a: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работы будут использованы при написании кандидатских и докторских диссертаций</a:t>
            </a:r>
          </a:p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с магистрантами, написание магистерских диссертаций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80039" y="4829743"/>
            <a:ext cx="22541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dirty="0">
                <a:latin typeface="Arial Narrow" panose="020B0606020202030204" pitchFamily="34" charset="0"/>
              </a:rPr>
              <a:t>Ю.Д. </a:t>
            </a:r>
            <a:r>
              <a:rPr lang="ru-RU" sz="1200" b="1" dirty="0" err="1">
                <a:latin typeface="Arial Narrow" panose="020B0606020202030204" pitchFamily="34" charset="0"/>
              </a:rPr>
              <a:t>Земенков</a:t>
            </a:r>
            <a:r>
              <a:rPr lang="ru-RU" sz="1200" b="1" dirty="0">
                <a:latin typeface="Arial Narrow" panose="020B0606020202030204" pitchFamily="34" charset="0"/>
              </a:rPr>
              <a:t> д.т.н., профессор</a:t>
            </a:r>
            <a:endParaRPr lang="ru-RU" sz="1200" b="1" i="1" dirty="0">
              <a:latin typeface="Arial Narrow" pitchFamily="34" charset="0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3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76" y="79519"/>
            <a:ext cx="8229600" cy="39713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Показатели</a:t>
            </a:r>
            <a:endParaRPr lang="ru-RU" sz="2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885914"/>
              </p:ext>
            </p:extLst>
          </p:nvPr>
        </p:nvGraphicFramePr>
        <p:xfrm>
          <a:off x="77821" y="696596"/>
          <a:ext cx="8949447" cy="4331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9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4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6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5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4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288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 п/п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41" marR="33341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Мероприятия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41" marR="33341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Результаты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41" marR="3334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Показатели из дорожной карты Программы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41" marR="3334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41" marR="33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Значение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41" marR="3334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41" marR="33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Разработка учебного тренажера;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стажировки, конференции, апробация,  повышение квалификации, получение специфических знаний 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41" marR="33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Увеличение заинтересованности предприятий к программам, реализуемым с привлечением сотрудников высокой квалификации и с применением современных информационных технологий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41" marR="33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 слушателей программ ДПО, обучающихся по заказу юридических лиц, %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41" marR="33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увеличение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41" marR="3334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1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41" marR="33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Закупка оборудования, программного обеспечения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41" marR="33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Повышение уровня и качества учебного и научного процесса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41" marR="33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Обновление фонда учебно- лабораторных корпусов базового ВУЗа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Повышение интенсивности использования учебно- лабораторного фонда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41" marR="33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повышение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41" marR="3334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41" marR="33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Подготовка статей и публикациях издательствах конференций и журналов, индексируемых</a:t>
                      </a:r>
                      <a:b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в Scopus, WoS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41" marR="33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Повышение публикативной активности ППС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41" marR="33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spc="-3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</a:t>
                      </a:r>
                      <a:r>
                        <a:rPr lang="ru-RU" sz="1000" spc="-4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публикаций, индексируемых </a:t>
                      </a: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</a:t>
                      </a:r>
                      <a:r>
                        <a:rPr lang="ru-RU" sz="1000" spc="-3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информационно- аналитической </a:t>
                      </a:r>
                      <a:r>
                        <a:rPr lang="ru-RU" sz="1000" spc="-3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системе </a:t>
                      </a:r>
                      <a:r>
                        <a:rPr lang="ru-RU" sz="1000" spc="-4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научного </a:t>
                      </a:r>
                      <a:r>
                        <a:rPr lang="ru-RU" sz="1000" spc="-3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цитирования Scopus, </a:t>
                      </a: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</a:t>
                      </a:r>
                      <a:r>
                        <a:rPr lang="ru-RU" sz="1000" spc="-3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расчете </a:t>
                      </a: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</a:t>
                      </a:r>
                      <a:r>
                        <a:rPr lang="ru-RU" sz="1000" spc="-2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 </a:t>
                      </a:r>
                      <a:r>
                        <a:rPr lang="ru-RU" sz="1000" spc="-2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НПР </a:t>
                      </a:r>
                      <a:r>
                        <a:rPr lang="ru-RU" sz="1000" spc="-1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 </a:t>
                      </a:r>
                      <a:r>
                        <a:rPr lang="ru-RU" sz="1000" spc="-3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текущий </a:t>
                      </a:r>
                      <a:r>
                        <a:rPr lang="ru-RU" sz="1000" spc="-4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год </a:t>
                      </a: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</a:t>
                      </a:r>
                      <a:r>
                        <a:rPr lang="ru-RU" sz="1000" spc="-3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ед.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41" marR="33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+3 статьи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41" marR="3334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02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41" marR="33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Обучение и получение руководителем и участниками сертификата по управлению проектами (на 3-х)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41" marR="33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Увеличение доля руководящих работников, прошедших обучение по проектным технологиям</a:t>
                      </a:r>
                      <a:endParaRPr lang="ru-RU" sz="9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41" marR="33341" marT="0" marB="0"/>
                </a:tc>
                <a:tc>
                  <a:txBody>
                    <a:bodyPr/>
                    <a:lstStyle/>
                    <a:p>
                      <a:pPr marL="63500" marR="250825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 руководящих работников, прошедших обучение по проектным технологиям, %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работников, принимавших участие в деятельности рабочих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41" marR="333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увеличение</a:t>
                      </a:r>
                      <a:endParaRPr lang="ru-RU" sz="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341" marR="3334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280039" y="4829743"/>
            <a:ext cx="22541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dirty="0">
                <a:latin typeface="Arial Narrow" panose="020B0606020202030204" pitchFamily="34" charset="0"/>
              </a:rPr>
              <a:t>Ю.Д. </a:t>
            </a:r>
            <a:r>
              <a:rPr lang="ru-RU" sz="1200" b="1" dirty="0" err="1">
                <a:latin typeface="Arial Narrow" panose="020B0606020202030204" pitchFamily="34" charset="0"/>
              </a:rPr>
              <a:t>Земенков</a:t>
            </a:r>
            <a:r>
              <a:rPr lang="ru-RU" sz="1200" b="1" dirty="0">
                <a:latin typeface="Arial Narrow" panose="020B0606020202030204" pitchFamily="34" charset="0"/>
              </a:rPr>
              <a:t> д.т.н., профессор</a:t>
            </a:r>
            <a:endParaRPr lang="ru-RU" sz="1200" b="1" i="1" dirty="0">
              <a:latin typeface="Arial Narrow" pitchFamily="34" charset="0"/>
            </a:endParaRP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378870" y="44427"/>
            <a:ext cx="5184058" cy="413454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tx2"/>
                </a:solidFill>
                <a:latin typeface="Arial Narrow" pitchFamily="34" charset="0"/>
              </a:rPr>
              <a:t>Н</a:t>
            </a:r>
            <a:r>
              <a:rPr lang="ru-RU" sz="2000" b="1" i="1" dirty="0" smtClean="0">
                <a:solidFill>
                  <a:schemeClr val="tx2"/>
                </a:solidFill>
                <a:latin typeface="Arial Narrow" pitchFamily="34" charset="0"/>
              </a:rPr>
              <a:t>аучный коллектив</a:t>
            </a:r>
            <a:endParaRPr lang="ru-RU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04844" y="1999127"/>
            <a:ext cx="3674297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rgbClr val="1139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Руководитель проекта:</a:t>
            </a:r>
          </a:p>
          <a:p>
            <a:pPr algn="ctr">
              <a:lnSpc>
                <a:spcPct val="80000"/>
              </a:lnSpc>
            </a:pPr>
            <a:r>
              <a:rPr lang="ru-RU" sz="1200" dirty="0" smtClean="0">
                <a:solidFill>
                  <a:srgbClr val="1139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Земенков</a:t>
            </a:r>
            <a:r>
              <a:rPr lang="ru-RU" sz="1200" dirty="0">
                <a:solidFill>
                  <a:srgbClr val="1139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solidFill>
                  <a:srgbClr val="1139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Юрий Дмитриевич, д.т.н</a:t>
            </a:r>
            <a:r>
              <a:rPr lang="ru-RU" sz="1200" dirty="0">
                <a:solidFill>
                  <a:srgbClr val="1139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профессор,</a:t>
            </a:r>
          </a:p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rgbClr val="1139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заведующий </a:t>
            </a:r>
            <a:r>
              <a:rPr lang="ru-RU" sz="1200" dirty="0" smtClean="0">
                <a:solidFill>
                  <a:srgbClr val="1139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кафедрой «Транспорт углеводородных</a:t>
            </a:r>
            <a:r>
              <a:rPr lang="ru-RU" sz="1200" dirty="0">
                <a:solidFill>
                  <a:srgbClr val="1139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solidFill>
                  <a:srgbClr val="1139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ресурсов</a:t>
            </a:r>
            <a:r>
              <a:rPr lang="ru-RU" sz="1200" dirty="0">
                <a:solidFill>
                  <a:srgbClr val="1139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6" r="19877" b="18276"/>
          <a:stretch/>
        </p:blipFill>
        <p:spPr>
          <a:xfrm>
            <a:off x="630490" y="240625"/>
            <a:ext cx="1926686" cy="18040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41701" y="2109927"/>
            <a:ext cx="2203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Чекардовский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Сергей </a:t>
            </a:r>
          </a:p>
          <a:p>
            <a:pPr algn="just"/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Михайлович</a:t>
            </a:r>
            <a:r>
              <a:rPr lang="ru-RU" sz="1200" dirty="0" smtClean="0">
                <a:solidFill>
                  <a:srgbClr val="1139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к.т.н</a:t>
            </a:r>
            <a:r>
              <a:rPr lang="ru-RU" sz="1200" dirty="0">
                <a:solidFill>
                  <a:srgbClr val="1139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доцент</a:t>
            </a:r>
            <a:endParaRPr lang="ru-RU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3" t="10736" r="25230" b="-2301"/>
          <a:stretch/>
        </p:blipFill>
        <p:spPr>
          <a:xfrm>
            <a:off x="3747983" y="392749"/>
            <a:ext cx="1607218" cy="18045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4" t="10825" r="27498" b="18677"/>
          <a:stretch/>
        </p:blipFill>
        <p:spPr>
          <a:xfrm>
            <a:off x="744790" y="2734909"/>
            <a:ext cx="1641640" cy="175164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7201" y="4473954"/>
            <a:ext cx="2291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Воронин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Константин 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Сергеевич, </a:t>
            </a:r>
            <a:r>
              <a:rPr lang="ru-RU" sz="1200" dirty="0" smtClean="0">
                <a:solidFill>
                  <a:srgbClr val="1139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к.т.н</a:t>
            </a:r>
            <a:r>
              <a:rPr lang="ru-RU" sz="1200" dirty="0">
                <a:solidFill>
                  <a:srgbClr val="1139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доцент</a:t>
            </a:r>
            <a:endParaRPr lang="ru-RU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50986" y="4524754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Голик Василий Викторович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Ст. преподаватель</a:t>
            </a:r>
            <a:endParaRPr lang="en-US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2" t="15956" r="27008"/>
          <a:stretch/>
        </p:blipFill>
        <p:spPr>
          <a:xfrm>
            <a:off x="6841689" y="2734909"/>
            <a:ext cx="1506447" cy="175440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572211" y="4463916"/>
            <a:ext cx="2160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Якупов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Азамат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ru-RU" sz="12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Ульфатович</a:t>
            </a:r>
            <a:r>
              <a:rPr lang="en-US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solidFill>
                  <a:srgbClr val="1139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Ассистент</a:t>
            </a:r>
            <a:endParaRPr lang="ru-RU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2" descr="D:\IMG_837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0" t="12313" r="13992"/>
          <a:stretch/>
        </p:blipFill>
        <p:spPr bwMode="auto">
          <a:xfrm>
            <a:off x="5869363" y="406112"/>
            <a:ext cx="1739980" cy="175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765730" y="2140934"/>
            <a:ext cx="1993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Земенкова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Мария 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Юрьевна, </a:t>
            </a:r>
            <a:r>
              <a:rPr lang="ru-RU" sz="1200" dirty="0" smtClean="0">
                <a:solidFill>
                  <a:srgbClr val="1139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к.т.н</a:t>
            </a:r>
            <a:r>
              <a:rPr lang="ru-RU" sz="1200" dirty="0">
                <a:solidFill>
                  <a:srgbClr val="11398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доцент</a:t>
            </a:r>
            <a:endParaRPr lang="ru-RU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55201" y="4843286"/>
            <a:ext cx="22541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dirty="0">
                <a:latin typeface="Arial Narrow" panose="020B0606020202030204" pitchFamily="34" charset="0"/>
              </a:rPr>
              <a:t>Ю.Д. </a:t>
            </a:r>
            <a:r>
              <a:rPr lang="ru-RU" sz="1200" b="1" dirty="0" err="1">
                <a:latin typeface="Arial Narrow" panose="020B0606020202030204" pitchFamily="34" charset="0"/>
              </a:rPr>
              <a:t>Земенков</a:t>
            </a:r>
            <a:r>
              <a:rPr lang="ru-RU" sz="1200" b="1" dirty="0">
                <a:latin typeface="Arial Narrow" panose="020B0606020202030204" pitchFamily="34" charset="0"/>
              </a:rPr>
              <a:t> д.т.н., профессор</a:t>
            </a:r>
            <a:endParaRPr lang="ru-RU" sz="1200" b="1" i="1" dirty="0"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8" t="9682" r="21467"/>
          <a:stretch/>
        </p:blipFill>
        <p:spPr>
          <a:xfrm>
            <a:off x="3816964" y="2757549"/>
            <a:ext cx="1574709" cy="17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53989" y="4653410"/>
            <a:ext cx="10197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www.tyuiu.ru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382" y="142776"/>
            <a:ext cx="1885556" cy="984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5976" y="1762924"/>
            <a:ext cx="66335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Благодарю за внимание!</a:t>
            </a:r>
            <a:endParaRPr lang="ru-RU" sz="44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80039" y="4829743"/>
            <a:ext cx="22541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dirty="0">
                <a:latin typeface="Arial Narrow" panose="020B0606020202030204" pitchFamily="34" charset="0"/>
              </a:rPr>
              <a:t>Ю.Д. </a:t>
            </a:r>
            <a:r>
              <a:rPr lang="ru-RU" sz="1200" b="1" dirty="0" err="1">
                <a:latin typeface="Arial Narrow" panose="020B0606020202030204" pitchFamily="34" charset="0"/>
              </a:rPr>
              <a:t>Земенков</a:t>
            </a:r>
            <a:r>
              <a:rPr lang="ru-RU" sz="1200" b="1" dirty="0">
                <a:latin typeface="Arial Narrow" panose="020B0606020202030204" pitchFamily="34" charset="0"/>
              </a:rPr>
              <a:t> д.т.н., профессор</a:t>
            </a:r>
            <a:endParaRPr lang="ru-RU" sz="1200" b="1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7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55643" y="162623"/>
            <a:ext cx="7595419" cy="68093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2"/>
                </a:solidFill>
                <a:latin typeface="Arial Narrow" pitchFamily="34" charset="0"/>
              </a:rPr>
              <a:t>Актуальность </a:t>
            </a:r>
            <a:br>
              <a:rPr lang="ru-RU" sz="28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2000" b="1" i="1" dirty="0" smtClean="0">
                <a:solidFill>
                  <a:schemeClr val="tx2"/>
                </a:solidFill>
                <a:latin typeface="Arial Narrow" pitchFamily="34" charset="0"/>
              </a:rPr>
              <a:t>проведения НИОКР и реализации проекта в целом </a:t>
            </a:r>
            <a:endParaRPr lang="ru-RU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E8A0145-3DB4-44D8-A1E2-9E2185469312}"/>
              </a:ext>
            </a:extLst>
          </p:cNvPr>
          <p:cNvSpPr/>
          <p:nvPr/>
        </p:nvSpPr>
        <p:spPr>
          <a:xfrm>
            <a:off x="87549" y="1043941"/>
            <a:ext cx="8949447" cy="416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Большое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количество объектов добычи нефти и газа необходимо обеспечить оптимальным количеством трубопроводных сетей, а это связанно как с множеством проектных исследований и экспериментов поведения нефтепровода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многолетнемёрзлых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грунтах в непосредственной близости от объектов хранения.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связи с вышеперечисленным представляется актуальной разработка уточнённой и эффективной методики теплового расчёта нефтепроводов и разработки исследовательского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стенда,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програмного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обеспечения позволяющего учитывать большое количество факторов влияющих на нефтепровод, 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Данный метод позволит изучить воздействие нефтепровода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многолетнемёрзлые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грунты арктической зоны и позволит более корректно подбирать материал для прокладки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b="1" i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400" b="1" dirty="0" smtClean="0">
                <a:latin typeface="Arial Narrow" panose="020B0606020202030204" pitchFamily="34" charset="0"/>
              </a:rPr>
              <a:t>- </a:t>
            </a:r>
            <a:r>
              <a:rPr lang="ru-RU" sz="1400" b="1" i="1" u="sng" dirty="0" smtClean="0">
                <a:latin typeface="Arial Narrow" panose="020B0606020202030204" pitchFamily="34" charset="0"/>
              </a:rPr>
              <a:t>Программа </a:t>
            </a:r>
            <a:r>
              <a:rPr lang="ru-RU" sz="1400" b="1" i="1" u="sng" dirty="0">
                <a:latin typeface="Arial Narrow" panose="020B0606020202030204" pitchFamily="34" charset="0"/>
              </a:rPr>
              <a:t>Правительства России по </a:t>
            </a:r>
            <a:r>
              <a:rPr lang="ru-RU" sz="1400" b="1" i="1" u="sng" dirty="0" err="1">
                <a:latin typeface="Arial Narrow" panose="020B0606020202030204" pitchFamily="34" charset="0"/>
              </a:rPr>
              <a:t>импортозамещению</a:t>
            </a:r>
            <a:r>
              <a:rPr lang="ru-RU" sz="1400" b="1" i="1" u="sng" dirty="0">
                <a:latin typeface="Arial Narrow" panose="020B0606020202030204" pitchFamily="34" charset="0"/>
              </a:rPr>
              <a:t> до 2020 </a:t>
            </a:r>
            <a:r>
              <a:rPr lang="ru-RU" sz="1400" b="1" i="1" u="sng" dirty="0" smtClean="0">
                <a:latin typeface="Arial Narrow" panose="020B0606020202030204" pitchFamily="34" charset="0"/>
              </a:rPr>
              <a:t>года;</a:t>
            </a:r>
            <a:endParaRPr lang="ru-RU" sz="1400" b="1" i="1" u="sng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400" b="1" i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Энергетическая стратегия России на период до 2030 г.: утв. распоряжением Правительства РФ от 13 ноября 2009 г. № 1715-р.;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Руководство по безопасности «Методические основы по проведению анализа опасностей и оценки риска аварий на опасных производственных объектах»: приказ </a:t>
            </a:r>
            <a:r>
              <a:rPr lang="ru-RU" sz="1400" b="1" i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Ростехнадзора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от 11.04.2016 №144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ru-RU" sz="1400" b="1" i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</a:t>
            </a:r>
            <a:r>
              <a:rPr lang="ru-RU" sz="14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Тюменской области «Основные направления развития </a:t>
            </a:r>
            <a:r>
              <a:rPr lang="ru-RU" sz="1400" b="1" i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 </a:t>
            </a:r>
            <a:r>
              <a:rPr lang="ru-RU" sz="14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защиты населения и территорий от чрезвычайных ситуаций природного и техногенного характера» </a:t>
            </a:r>
            <a:r>
              <a:rPr lang="ru-RU" sz="1400" b="1" i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sz="14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22.12.2014 № 650-п;</a:t>
            </a:r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4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Государственная программа Тюменской области «Недропользование и охрана окружающей среды» до 2020 года;</a:t>
            </a:r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ru-RU" sz="1400" b="1" i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</a:t>
            </a:r>
            <a:r>
              <a:rPr lang="ru-RU" sz="14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Тюменской области " Развитие образования и науки" до 2020 года и на плановый период до 2025 </a:t>
            </a:r>
            <a:r>
              <a:rPr lang="ru-RU" sz="1400" b="1" i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года и другие.</a:t>
            </a:r>
          </a:p>
          <a:p>
            <a:pPr algn="just">
              <a:lnSpc>
                <a:spcPct val="90000"/>
              </a:lnSpc>
              <a:buFontTx/>
              <a:buChar char="-"/>
            </a:pPr>
            <a:endParaRPr lang="ru-RU" sz="1400" b="1" i="1" dirty="0" smtClean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06498" y="4810647"/>
            <a:ext cx="22541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dirty="0">
                <a:latin typeface="Arial Narrow" panose="020B0606020202030204" pitchFamily="34" charset="0"/>
              </a:rPr>
              <a:t>Ю.Д. </a:t>
            </a:r>
            <a:r>
              <a:rPr lang="ru-RU" sz="1200" b="1" dirty="0" err="1">
                <a:latin typeface="Arial Narrow" panose="020B0606020202030204" pitchFamily="34" charset="0"/>
              </a:rPr>
              <a:t>Земенков</a:t>
            </a:r>
            <a:r>
              <a:rPr lang="ru-RU" sz="1200" b="1" dirty="0">
                <a:latin typeface="Arial Narrow" panose="020B0606020202030204" pitchFamily="34" charset="0"/>
              </a:rPr>
              <a:t> д.т.н., профессор</a:t>
            </a:r>
            <a:endParaRPr lang="ru-RU" sz="1200" b="1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02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55643" y="162623"/>
            <a:ext cx="7595419" cy="68093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Актуальность </a:t>
            </a:r>
            <a:endParaRPr lang="ru-RU" sz="2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406498" y="4810647"/>
            <a:ext cx="22541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dirty="0">
                <a:latin typeface="Arial Narrow" panose="020B0606020202030204" pitchFamily="34" charset="0"/>
              </a:rPr>
              <a:t>Ю.Д. </a:t>
            </a:r>
            <a:r>
              <a:rPr lang="ru-RU" sz="1200" b="1" dirty="0" err="1">
                <a:latin typeface="Arial Narrow" panose="020B0606020202030204" pitchFamily="34" charset="0"/>
              </a:rPr>
              <a:t>Земенков</a:t>
            </a:r>
            <a:r>
              <a:rPr lang="ru-RU" sz="1200" b="1" dirty="0">
                <a:latin typeface="Arial Narrow" panose="020B0606020202030204" pitchFamily="34" charset="0"/>
              </a:rPr>
              <a:t> д.т.н., профессор</a:t>
            </a:r>
            <a:endParaRPr lang="ru-RU" sz="1200" b="1" i="1" dirty="0">
              <a:latin typeface="Arial Narrow" pitchFamily="34" charset="0"/>
            </a:endParaRPr>
          </a:p>
        </p:txBody>
      </p:sp>
      <p:pic>
        <p:nvPicPr>
          <p:cNvPr id="1026" name="Picture 2" descr="C:\Users\bim\Desktop\вечномерзлый грун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53" y="1061440"/>
            <a:ext cx="4829340" cy="273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36564" y="829555"/>
            <a:ext cx="41370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65%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территории Российской Федерации составляют вечномерзлые грунты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Согласно СП 25.13330.2012 «Основания и фундаменты на вечномерзлых грунтах» строительство на вечномерзлых грунтах ведется по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принципу (сохранение грунта в мерзлом состоянии на протяжении всего срока эксплуатации объекта)  </a:t>
            </a:r>
          </a:p>
        </p:txBody>
      </p:sp>
    </p:spTree>
    <p:extLst>
      <p:ext uri="{BB962C8B-B14F-4D97-AF65-F5344CB8AC3E}">
        <p14:creationId xmlns:p14="http://schemas.microsoft.com/office/powerpoint/2010/main" val="164151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69943" y="73723"/>
            <a:ext cx="7595419" cy="68093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Актуальность </a:t>
            </a:r>
            <a:endParaRPr lang="ru-RU" sz="2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406498" y="4810647"/>
            <a:ext cx="22541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dirty="0">
                <a:latin typeface="Arial Narrow" panose="020B0606020202030204" pitchFamily="34" charset="0"/>
              </a:rPr>
              <a:t>Ю.Д. </a:t>
            </a:r>
            <a:r>
              <a:rPr lang="ru-RU" sz="1200" b="1" dirty="0" err="1">
                <a:latin typeface="Arial Narrow" panose="020B0606020202030204" pitchFamily="34" charset="0"/>
              </a:rPr>
              <a:t>Земенков</a:t>
            </a:r>
            <a:r>
              <a:rPr lang="ru-RU" sz="1200" b="1" dirty="0">
                <a:latin typeface="Arial Narrow" panose="020B0606020202030204" pitchFamily="34" charset="0"/>
              </a:rPr>
              <a:t> д.т.н., профессор</a:t>
            </a:r>
            <a:endParaRPr lang="ru-RU" sz="1200" b="1" i="1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7888" y="3692376"/>
            <a:ext cx="36774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Производственные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мощности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выпуска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темостабилизаторов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последние 10 лет выросли на 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20 %</a:t>
            </a:r>
            <a:endParaRPr lang="ru-RU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3" descr="C:\Users\bim\Desktop\17245568405901bbabb00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4" y="985292"/>
            <a:ext cx="4968552" cy="276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bim\Desktop\увеличение количества предприятий по производству термостабилизаторов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382" y="1201316"/>
            <a:ext cx="4021122" cy="208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6920" y="673238"/>
            <a:ext cx="4608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Арктическая зона Российской Федерации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60031" y="608776"/>
            <a:ext cx="424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 предприятий производящих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термостабилизаторы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514576"/>
            <a:ext cx="482453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Согласно Государственной программе РФ №1064 от 31.08.2017 Предусмотрена реализация 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проектов по строительству и реконструкции объектов в Арктической зоне</a:t>
            </a:r>
          </a:p>
          <a:p>
            <a:pPr algn="just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реализацию выделяют более </a:t>
            </a:r>
            <a:r>
              <a:rPr lang="ru-RU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190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млрд. рублей.</a:t>
            </a:r>
          </a:p>
          <a:p>
            <a:pPr algn="just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58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69943" y="73723"/>
            <a:ext cx="7595419" cy="68093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Актуальность </a:t>
            </a:r>
            <a:endParaRPr lang="ru-RU" sz="2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406498" y="4810647"/>
            <a:ext cx="22541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dirty="0">
                <a:latin typeface="Arial Narrow" panose="020B0606020202030204" pitchFamily="34" charset="0"/>
              </a:rPr>
              <a:t>Ю.Д. </a:t>
            </a:r>
            <a:r>
              <a:rPr lang="ru-RU" sz="1200" b="1" dirty="0" err="1">
                <a:latin typeface="Arial Narrow" panose="020B0606020202030204" pitchFamily="34" charset="0"/>
              </a:rPr>
              <a:t>Земенков</a:t>
            </a:r>
            <a:r>
              <a:rPr lang="ru-RU" sz="1200" b="1" dirty="0">
                <a:latin typeface="Arial Narrow" panose="020B0606020202030204" pitchFamily="34" charset="0"/>
              </a:rPr>
              <a:t> д.т.н., профессор</a:t>
            </a:r>
            <a:endParaRPr lang="ru-RU" sz="1200" b="1" i="1" dirty="0"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5516" y="840329"/>
            <a:ext cx="8712968" cy="2337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стратегического развития ПАО «</a:t>
            </a: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Транснефть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</a:p>
          <a:p>
            <a:pPr marL="177800" algn="just">
              <a:lnSpc>
                <a:spcPct val="150000"/>
              </a:lnSpc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период до 2020 года (утв. решением совета директоров ПАО «АК «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Транснефть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протокол №2 от 31.01.2012 года)</a:t>
            </a:r>
          </a:p>
          <a:p>
            <a:pPr marL="266700" indent="-266700" algn="just">
              <a:lnSpc>
                <a:spcPct val="150000"/>
              </a:lnSpc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Обеспечение надежности системы магистральных нефтепроводов и нефтепродуктопроводов.</a:t>
            </a:r>
          </a:p>
        </p:txBody>
      </p:sp>
    </p:spTree>
    <p:extLst>
      <p:ext uri="{BB962C8B-B14F-4D97-AF65-F5344CB8AC3E}">
        <p14:creationId xmlns:p14="http://schemas.microsoft.com/office/powerpoint/2010/main" val="235165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750481"/>
            <a:ext cx="4057227" cy="2222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9"/>
          <p:cNvSpPr>
            <a:spLocks noGrp="1"/>
          </p:cNvSpPr>
          <p:nvPr>
            <p:ph type="title"/>
          </p:nvPr>
        </p:nvSpPr>
        <p:spPr>
          <a:xfrm>
            <a:off x="126067" y="199204"/>
            <a:ext cx="8229600" cy="27492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Актуальность </a:t>
            </a:r>
            <a:endParaRPr lang="ru-RU" sz="2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6309" t="30103" r="26310" b="32476"/>
          <a:stretch/>
        </p:blipFill>
        <p:spPr>
          <a:xfrm>
            <a:off x="2439774" y="2918753"/>
            <a:ext cx="3966426" cy="217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05" y="545535"/>
            <a:ext cx="3317796" cy="2488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8961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82" y="2680215"/>
            <a:ext cx="3149706" cy="2362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29" y="596774"/>
            <a:ext cx="3612519" cy="2032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9"/>
          <p:cNvSpPr>
            <a:spLocks noGrp="1"/>
          </p:cNvSpPr>
          <p:nvPr>
            <p:ph type="title"/>
          </p:nvPr>
        </p:nvSpPr>
        <p:spPr>
          <a:xfrm>
            <a:off x="269943" y="73723"/>
            <a:ext cx="7595419" cy="68093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Актуальность </a:t>
            </a:r>
            <a:endParaRPr lang="ru-RU" sz="2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626" y="596774"/>
            <a:ext cx="3190758" cy="2370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298" y="2906724"/>
            <a:ext cx="4451782" cy="2044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306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27000" y="161264"/>
            <a:ext cx="7971503" cy="41345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НИОКР  </a:t>
            </a:r>
            <a:endParaRPr lang="ru-RU" sz="1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318121" y="1768675"/>
            <a:ext cx="7905135" cy="413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Задачи: </a:t>
            </a:r>
            <a:endParaRPr lang="ru-RU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/>
        </p:nvSpPr>
        <p:spPr>
          <a:xfrm>
            <a:off x="4859593" y="266956"/>
            <a:ext cx="2595716" cy="4198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</p:txBody>
      </p:sp>
      <p:sp>
        <p:nvSpPr>
          <p:cNvPr id="8" name="Заголовок 9"/>
          <p:cNvSpPr txBox="1">
            <a:spLocks/>
          </p:cNvSpPr>
          <p:nvPr/>
        </p:nvSpPr>
        <p:spPr>
          <a:xfrm>
            <a:off x="584821" y="503335"/>
            <a:ext cx="7905135" cy="1338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технических </a:t>
            </a:r>
            <a:r>
              <a:rPr lang="ru-RU" sz="2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решений по обеспечению эффективности и надежности </a:t>
            </a:r>
            <a:r>
              <a:rPr lang="ru-RU" sz="2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трубопроводного </a:t>
            </a:r>
            <a:r>
              <a:rPr lang="ru-RU" sz="2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транспорта </a:t>
            </a:r>
            <a:r>
              <a:rPr lang="ru-RU" sz="2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нефти и газа в суровых климатических условиях</a:t>
            </a:r>
            <a:endParaRPr lang="ru-RU" sz="1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Заголовок 9"/>
          <p:cNvSpPr txBox="1">
            <a:spLocks/>
          </p:cNvSpPr>
          <p:nvPr/>
        </p:nvSpPr>
        <p:spPr>
          <a:xfrm>
            <a:off x="534021" y="2197050"/>
            <a:ext cx="7905135" cy="23722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методики и программного комплекса для оценки теплового  состояния трубопровода в мерзлых грунтах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и программная реализация методики определения физических свойств высоковязкой нефти при остановке «горячего» нефтепровода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эффективности </a:t>
            </a:r>
            <a:r>
              <a:rPr lang="ru-RU" sz="20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термостабилизации</a:t>
            </a:r>
            <a:r>
              <a:rPr lang="ru-RU" sz="20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грунта за счет оптимизации конструкции СОУ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80039" y="4810647"/>
            <a:ext cx="22541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dirty="0">
                <a:latin typeface="Arial Narrow" panose="020B0606020202030204" pitchFamily="34" charset="0"/>
              </a:rPr>
              <a:t>Ю.Д. </a:t>
            </a:r>
            <a:r>
              <a:rPr lang="ru-RU" sz="1200" b="1" dirty="0" err="1">
                <a:latin typeface="Arial Narrow" panose="020B0606020202030204" pitchFamily="34" charset="0"/>
              </a:rPr>
              <a:t>Земенков</a:t>
            </a:r>
            <a:r>
              <a:rPr lang="ru-RU" sz="1200" b="1" dirty="0">
                <a:latin typeface="Arial Narrow" panose="020B0606020202030204" pitchFamily="34" charset="0"/>
              </a:rPr>
              <a:t> д.т.н., профессор</a:t>
            </a:r>
            <a:endParaRPr lang="ru-RU" sz="1200" b="1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6927" y="108702"/>
            <a:ext cx="8229600" cy="41345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Общая </a:t>
            </a:r>
            <a:r>
              <a:rPr lang="ru-RU" sz="24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</a:t>
            </a:r>
            <a:endParaRPr lang="ru-RU" sz="24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408189"/>
              </p:ext>
            </p:extLst>
          </p:nvPr>
        </p:nvGraphicFramePr>
        <p:xfrm>
          <a:off x="510160" y="709862"/>
          <a:ext cx="7859950" cy="4133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9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29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20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Оценка</a:t>
                      </a:r>
                      <a:r>
                        <a:rPr lang="ru-RU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теплового состояния трубопроводов в многолетнемерзлых грунтах</a:t>
                      </a:r>
                      <a:endParaRPr lang="ru-RU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Моделирование тепловых</a:t>
                      </a:r>
                      <a:r>
                        <a:rPr lang="ru-RU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режимов сезонно-действующих охлаждающих устройств</a:t>
                      </a:r>
                      <a:endParaRPr lang="ru-RU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2089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6683"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Создание технологического стенда для изучения температурного поля</a:t>
                      </a:r>
                      <a:r>
                        <a:rPr lang="ru-RU" sz="1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нефтепровода и комплексной оценку теплового состояния окружающего грунта для предотвращения</a:t>
                      </a:r>
                      <a:r>
                        <a:rPr lang="ru-RU" sz="11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деформаций конструкции.</a:t>
                      </a:r>
                      <a:endParaRPr lang="ru-RU" sz="11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ru-RU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Создание</a:t>
                      </a:r>
                      <a:r>
                        <a:rPr lang="ru-RU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программного комплекса для комплексной оценки теплового состояния, обеспечения безопасной эксплуатации трубопроводов в мёрзлых грунтах. </a:t>
                      </a:r>
                      <a:endParaRPr lang="ru-RU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Математическое моделирование процесса работы сезонно-действующего охлаждающего устройства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установленного в опорах при надземном способе прокладке трубопровода;</a:t>
                      </a:r>
                    </a:p>
                    <a:p>
                      <a:pPr marL="171450" indent="-171450" algn="l" defTabSz="914400" rtl="0" eaLnBrk="1" latinLnBrk="0" hangingPunct="1">
                        <a:buFontTx/>
                        <a:buChar char="-"/>
                      </a:pP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Разработка методики для определения оптимальных параметров работы </a:t>
                      </a:r>
                      <a:r>
                        <a:rPr lang="ru-RU" sz="1100" kern="1200" baseline="0" dirty="0" err="1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термостабилизатора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171450" indent="-171450" algn="ctr" defTabSz="914400" rtl="0" eaLnBrk="1" latinLnBrk="0" hangingPunct="1">
                        <a:buFontTx/>
                        <a:buChar char="-"/>
                      </a:pPr>
                      <a:endParaRPr lang="ru-RU" sz="900" kern="1200" dirty="0">
                        <a:solidFill>
                          <a:schemeClr val="dk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435836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75" y="1521878"/>
            <a:ext cx="2944539" cy="1710396"/>
          </a:xfrm>
          <a:prstGeom prst="rect">
            <a:avLst/>
          </a:prstGeom>
        </p:spPr>
      </p:pic>
      <p:pic>
        <p:nvPicPr>
          <p:cNvPr id="1026" name="Picture 2" descr="D:\термостабилизаторы\разобрать\картинки\Игольчато-оребрен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50" y="1521878"/>
            <a:ext cx="2393534" cy="171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77746" y="4754378"/>
            <a:ext cx="22541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dirty="0">
                <a:latin typeface="Arial Narrow" panose="020B0606020202030204" pitchFamily="34" charset="0"/>
              </a:rPr>
              <a:t>Ю.Д. </a:t>
            </a:r>
            <a:r>
              <a:rPr lang="ru-RU" sz="1200" b="1" dirty="0" err="1">
                <a:latin typeface="Arial Narrow" panose="020B0606020202030204" pitchFamily="34" charset="0"/>
              </a:rPr>
              <a:t>Земенков</a:t>
            </a:r>
            <a:r>
              <a:rPr lang="ru-RU" sz="1200" b="1" dirty="0">
                <a:latin typeface="Arial Narrow" panose="020B0606020202030204" pitchFamily="34" charset="0"/>
              </a:rPr>
              <a:t> д.т.н., профессор</a:t>
            </a:r>
            <a:endParaRPr lang="ru-RU" sz="1200" b="1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17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ТИ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ТИУ</Template>
  <TotalTime>8546</TotalTime>
  <Words>1295</Words>
  <Application>Microsoft Office PowerPoint</Application>
  <PresentationFormat>Экран (16:9)</PresentationFormat>
  <Paragraphs>308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Tahoma</vt:lpstr>
      <vt:lpstr>Times New Roman</vt:lpstr>
      <vt:lpstr>Wingdings</vt:lpstr>
      <vt:lpstr>шаблон ТИУ</vt:lpstr>
      <vt:lpstr>Презентация PowerPoint</vt:lpstr>
      <vt:lpstr>Актуальность  проведения НИОКР и реализации проекта в целом </vt:lpstr>
      <vt:lpstr>Актуальность </vt:lpstr>
      <vt:lpstr>Актуальность </vt:lpstr>
      <vt:lpstr>Актуальность </vt:lpstr>
      <vt:lpstr>Актуальность </vt:lpstr>
      <vt:lpstr>Актуальность </vt:lpstr>
      <vt:lpstr>Цель НИОКР  </vt:lpstr>
      <vt:lpstr>Общая информация</vt:lpstr>
      <vt:lpstr>Календарный план  </vt:lpstr>
      <vt:lpstr>Презентация PowerPoint</vt:lpstr>
      <vt:lpstr>Предполагаемая научная и научно-техническая продукция</vt:lpstr>
      <vt:lpstr>Преимущества</vt:lpstr>
      <vt:lpstr>Презентация PowerPoint</vt:lpstr>
      <vt:lpstr>Ожидаемый научный и  научно-технический результат</vt:lpstr>
      <vt:lpstr>Показатели</vt:lpstr>
      <vt:lpstr>Научный коллектив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МОЖЕТ ДАЖЕ В ДВЕ СТРОЧКИ</dc:title>
  <dc:creator>user</dc:creator>
  <cp:lastModifiedBy>Dark</cp:lastModifiedBy>
  <cp:revision>753</cp:revision>
  <cp:lastPrinted>2018-10-03T11:33:52Z</cp:lastPrinted>
  <dcterms:created xsi:type="dcterms:W3CDTF">2016-12-17T11:57:02Z</dcterms:created>
  <dcterms:modified xsi:type="dcterms:W3CDTF">2018-10-17T18:04:29Z</dcterms:modified>
</cp:coreProperties>
</file>