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1" r:id="rId3"/>
    <p:sldId id="373" r:id="rId4"/>
    <p:sldId id="374" r:id="rId5"/>
    <p:sldId id="376" r:id="rId6"/>
    <p:sldId id="379" r:id="rId7"/>
    <p:sldId id="380" r:id="rId8"/>
    <p:sldId id="381" r:id="rId9"/>
    <p:sldId id="382" r:id="rId10"/>
    <p:sldId id="383" r:id="rId11"/>
    <p:sldId id="384" r:id="rId12"/>
    <p:sldId id="377" r:id="rId13"/>
    <p:sldId id="365" r:id="rId1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96957" autoAdjust="0"/>
  </p:normalViewPr>
  <p:slideViewPr>
    <p:cSldViewPr snapToGrid="0">
      <p:cViewPr>
        <p:scale>
          <a:sx n="100" d="100"/>
          <a:sy n="100" d="100"/>
        </p:scale>
        <p:origin x="-402" y="-762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888361"/>
            <a:ext cx="88362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 Narrow"/>
                <a:cs typeface="Arial Narrow"/>
              </a:rPr>
              <a:t>Разработка лабораторного комплекса для исследования физико-химического воздействия на водно-дисперсные системы в процессах добычи, транспортировки и переработки углеводородного </a:t>
            </a:r>
            <a:r>
              <a:rPr lang="ru-RU" sz="2000" dirty="0" smtClean="0">
                <a:solidFill>
                  <a:srgbClr val="FF0000"/>
                </a:solidFill>
                <a:latin typeface="Arial Narrow"/>
                <a:cs typeface="Arial Narrow"/>
              </a:rPr>
              <a:t>сырья</a:t>
            </a:r>
          </a:p>
          <a:p>
            <a:pPr algn="ctr"/>
            <a:endParaRPr lang="ru-RU" sz="3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Тема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НИОКР:  Лабораторные исследования углеводородного сырья 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6370" y="40124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К.В. Чернова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i="1" dirty="0">
                <a:solidFill>
                  <a:srgbClr val="0070C0"/>
                </a:solidFill>
              </a:rPr>
              <a:t>Календарный план </a:t>
            </a:r>
            <a:br>
              <a:rPr lang="ru-RU" sz="2500" b="1" i="1" dirty="0">
                <a:solidFill>
                  <a:srgbClr val="0070C0"/>
                </a:solidFill>
              </a:rPr>
            </a:br>
            <a:r>
              <a:rPr lang="ru-RU" sz="2500" b="1" i="1" dirty="0">
                <a:solidFill>
                  <a:srgbClr val="0070C0"/>
                </a:solidFill>
              </a:rPr>
              <a:t>(дорожная карта) выполнения НИОКР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077398"/>
              </p:ext>
            </p:extLst>
          </p:nvPr>
        </p:nvGraphicFramePr>
        <p:xfrm>
          <a:off x="257174" y="1068388"/>
          <a:ext cx="8448675" cy="3865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600"/>
                <a:gridCol w="1420687"/>
                <a:gridCol w="948269"/>
                <a:gridCol w="1058871"/>
                <a:gridCol w="1488421"/>
                <a:gridCol w="1641034"/>
                <a:gridCol w="1287793"/>
              </a:tblGrid>
              <a:tr h="79977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№п/п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Наименование этапа работ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Начало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(дд.мм.гг)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Окончание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(дд.мм.гг)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Вид документа и результат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Показатели ПРОУ, на которые оказывает влияние результат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Сумма затрат, руб.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 anchor="ctr"/>
                </a:tc>
              </a:tr>
              <a:tr h="3065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Проведение серии экспериментов по физико-химическому воздействию а перекачиваемые среды с моделированием транспортировки сырья по трубопроводам внутризаводской сети Тобольской площадки </a:t>
                      </a:r>
                      <a:r>
                        <a:rPr lang="ru-RU" sz="800" dirty="0" err="1">
                          <a:effectLst/>
                        </a:rPr>
                        <a:t>СИБУРа</a:t>
                      </a:r>
                      <a:r>
                        <a:rPr lang="ru-RU" sz="800" dirty="0">
                          <a:effectLst/>
                        </a:rPr>
                        <a:t> с целью оценки эффективности применяемых ингибиторов. По результатам – разработка предложения о сотрудничестве.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15.10.2019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15.11.2019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Результаты эксперимента оформить в виде постера для </a:t>
                      </a:r>
                      <a:r>
                        <a:rPr lang="ru-RU" sz="800" dirty="0" err="1">
                          <a:effectLst/>
                        </a:rPr>
                        <a:t>постерной</a:t>
                      </a:r>
                      <a:r>
                        <a:rPr lang="ru-RU" sz="800" dirty="0">
                          <a:effectLst/>
                        </a:rPr>
                        <a:t> конференции в ТИИ, и доклада на конференции «</a:t>
                      </a:r>
                      <a:r>
                        <a:rPr lang="ru-RU" sz="800" dirty="0" err="1">
                          <a:effectLst/>
                        </a:rPr>
                        <a:t>Поиск.Творчество</a:t>
                      </a:r>
                      <a:r>
                        <a:rPr lang="ru-RU" sz="800" dirty="0">
                          <a:effectLst/>
                        </a:rPr>
                        <a:t>. Перспектива» при участии </a:t>
                      </a:r>
                      <a:r>
                        <a:rPr lang="ru-RU" sz="800" dirty="0" err="1" smtClean="0">
                          <a:effectLst/>
                        </a:rPr>
                        <a:t>СИБУРа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в ТИИ. 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П. 9.1 Показателей результативности - Объем доходов университета от управления результатами интеллектуальной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деятельности (доходы от заказных НИОКР, доходы от предоставляемых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услуг) (в перспективе)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97500,00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67" marR="526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41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i="1" dirty="0">
                <a:solidFill>
                  <a:srgbClr val="0070C0"/>
                </a:solidFill>
              </a:rPr>
              <a:t>Календарный план </a:t>
            </a:r>
            <a:br>
              <a:rPr lang="ru-RU" sz="2500" b="1" i="1" dirty="0">
                <a:solidFill>
                  <a:srgbClr val="0070C0"/>
                </a:solidFill>
              </a:rPr>
            </a:br>
            <a:r>
              <a:rPr lang="ru-RU" sz="2500" b="1" i="1" dirty="0">
                <a:solidFill>
                  <a:srgbClr val="0070C0"/>
                </a:solidFill>
              </a:rPr>
              <a:t>(дорожная карта) выполнения НИОКР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202684"/>
              </p:ext>
            </p:extLst>
          </p:nvPr>
        </p:nvGraphicFramePr>
        <p:xfrm>
          <a:off x="361950" y="1830387"/>
          <a:ext cx="8458199" cy="1951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280"/>
                <a:gridCol w="1422289"/>
                <a:gridCol w="949337"/>
                <a:gridCol w="1060064"/>
                <a:gridCol w="1490098"/>
                <a:gridCol w="1642886"/>
                <a:gridCol w="1289245"/>
              </a:tblGrid>
              <a:tr h="731639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№п/п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1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Оформление отчетов по НИОКР. Разработка и утверждение плана работы на следующий период.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15.11.2019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25.12.2019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Отчет. План работы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105500,00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88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3" y="480115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коллектив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</a:b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30795"/>
              </p:ext>
            </p:extLst>
          </p:nvPr>
        </p:nvGraphicFramePr>
        <p:xfrm>
          <a:off x="360984" y="661356"/>
          <a:ext cx="8296274" cy="4423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844"/>
                <a:gridCol w="1787717"/>
                <a:gridCol w="1644278"/>
                <a:gridCol w="650102"/>
                <a:gridCol w="1898055"/>
                <a:gridCol w="1644278"/>
              </a:tblGrid>
              <a:tr h="174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Ф.И.О. (полностью)*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Ученая степень и звание (при наличии)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Возраст**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Должность и место работы или учебы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Опыт и компетенции по тематике проекта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 anchor="ctr"/>
                </a:tc>
              </a:tr>
              <a:tr h="43666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</a:tr>
              <a:tr h="480331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Чернова Катерина Владимировна</a:t>
                      </a:r>
                    </a:p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руководитель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К.т.н.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39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Доцент кафедры ЭЭ филиала ТИУ в г. Тобольск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16 лет, 64 научных труда, в т.ч. 13 в изданиях, рекомендованных ВАК МО РФ, 1 в изданиях, индексируемых БД </a:t>
                      </a:r>
                      <a:r>
                        <a:rPr lang="en-US" sz="900">
                          <a:effectLst/>
                        </a:rPr>
                        <a:t>Scopus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</a:tr>
              <a:tr h="218332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Иванов Геннадий Викторович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К.т.н. доцент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38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И.О. заведующего кафедры </a:t>
                      </a:r>
                      <a:r>
                        <a:rPr lang="ru-RU" sz="900" dirty="0">
                          <a:effectLst/>
                        </a:rPr>
                        <a:t>ЭЭ филиала ТИУ в г. Тобольск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8 лет, автор 50 научных трудов, </a:t>
                      </a:r>
                      <a:r>
                        <a:rPr lang="ru-RU" sz="900" dirty="0" err="1" smtClean="0">
                          <a:effectLst/>
                        </a:rPr>
                        <a:t>в.т.ч</a:t>
                      </a:r>
                      <a:r>
                        <a:rPr lang="ru-RU" sz="900" dirty="0" smtClean="0">
                          <a:effectLst/>
                        </a:rPr>
                        <a:t>  19 в изданиях, рекомендованных ВАК МО РФ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</a:tr>
              <a:tr h="261999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Леонов Евгений Николаевич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 err="1">
                          <a:effectLst/>
                        </a:rPr>
                        <a:t>К.т.н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37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Доцент кафедры ЭЭ филиала ТИУ в г. Тобольск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16 лет, автор 66 научных трудов,</a:t>
                      </a:r>
                      <a:r>
                        <a:rPr lang="ru-RU" sz="900" baseline="0" dirty="0" smtClean="0">
                          <a:effectLst/>
                        </a:rPr>
                        <a:t> в </a:t>
                      </a:r>
                      <a:r>
                        <a:rPr lang="ru-RU" sz="900" baseline="0" dirty="0" err="1" smtClean="0">
                          <a:effectLst/>
                        </a:rPr>
                        <a:t>т.ч</a:t>
                      </a:r>
                      <a:r>
                        <a:rPr lang="ru-RU" sz="900" baseline="0" dirty="0" smtClean="0">
                          <a:effectLst/>
                        </a:rPr>
                        <a:t>. 5 в изданиях, рекомендованных ВАК МО РФ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</a:tr>
              <a:tr h="349332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Петухова Наталья Николаевна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38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Старший преподаватель кафедры ЭЭ филиала ТИУ в г. Тобольск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16 лет, 24 научных труда, в </a:t>
                      </a:r>
                      <a:r>
                        <a:rPr lang="ru-RU" sz="900" dirty="0" err="1">
                          <a:effectLst/>
                        </a:rPr>
                        <a:t>т.ч</a:t>
                      </a:r>
                      <a:r>
                        <a:rPr lang="ru-RU" sz="900" dirty="0">
                          <a:effectLst/>
                        </a:rPr>
                        <a:t>. 3 в изданиях, рекомендованных ВАК МО РФ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</a:tr>
              <a:tr h="480331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Никитин Константин Иванович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Д.т.н., профессор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60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Профессор кафедры </a:t>
                      </a:r>
                      <a:r>
                        <a:rPr lang="ru-RU" sz="900" dirty="0">
                          <a:effectLst/>
                        </a:rPr>
                        <a:t>ЭЭ филиала ТИУ в г. </a:t>
                      </a:r>
                      <a:r>
                        <a:rPr lang="ru-RU" sz="900" dirty="0" err="1">
                          <a:effectLst/>
                        </a:rPr>
                        <a:t>ТОбольск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37 лет, 166 научных трудов, среди них 40 в изданиях, рекомендованных ВАК МО РФ, 8 в изданиях, индексируемых БД </a:t>
                      </a:r>
                      <a:r>
                        <a:rPr lang="ru-RU" sz="900" dirty="0" err="1">
                          <a:effectLst/>
                        </a:rPr>
                        <a:t>Scopus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</a:tr>
              <a:tr h="261999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Чупова Дарья Игоревна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Студент группы ЭСб-15 филиала ТИУ в г. Тобольск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</a:tr>
              <a:tr h="265968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Гладков Иван Николаевич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Студент группы ЭСб-17 филиала ТИУ в г. Тобольск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1 год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</a:tr>
              <a:tr h="285817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Загородников Михаил Валерьевич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Студент группы ЭСб-17 филиала ТИУ в г. Тобольск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1 год,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</a:tr>
              <a:tr h="285817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Панкин Александр Сергеевич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</a:rPr>
                        <a:t>Студент группы ЭСб-17 филиала ТИУ в г. Тобольск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1 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</a:tr>
              <a:tr h="285817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10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Охотников Вячеслав Васильевич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</a:rPr>
                        <a:t>Студент группы ЭСб-17 филиала ТИУ в г. Тобольск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1 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037" marR="178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Чернова К.В.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89199533241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chernovakv@tyuiu.ru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93204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Тема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НИОКР </a:t>
            </a:r>
            <a:r>
              <a:rPr lang="ru-RU" sz="2000" b="1" i="1" dirty="0" smtClean="0">
                <a:solidFill>
                  <a:srgbClr val="FF0000"/>
                </a:solidFill>
                <a:latin typeface="Arial" charset="0"/>
              </a:rPr>
              <a:t>Лабораторные исследования углеводородного сырья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Аннотация проекта </a:t>
            </a:r>
            <a:r>
              <a:rPr lang="ru-RU" sz="2000" b="1" i="1" dirty="0" smtClean="0">
                <a:solidFill>
                  <a:srgbClr val="FF0000"/>
                </a:solidFill>
                <a:latin typeface="Arial" charset="0"/>
              </a:rPr>
              <a:t>Разработка лабораторного комплекса, позволяющего как стационарно, так и в полевых и производственных условиях осуществлять исследования воздействия на углеводороды нефти и газа химическими и физическими методами с моделированием реальных термобарических условий </a:t>
            </a:r>
            <a:endParaRPr lang="ru-RU" sz="2000" b="1" i="1" dirty="0" smtClean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Общая продолжительность выполнения НИОКР</a:t>
            </a:r>
            <a:r>
              <a:rPr lang="ru-RU" sz="20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12 месяцев</a:t>
            </a: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104"/>
            <a:ext cx="9020175" cy="4713395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  <a:latin typeface="Arial Narrow" pitchFamily="34" charset="0"/>
              </a:rPr>
              <a:t>Актуальность </a:t>
            </a:r>
            <a:r>
              <a:rPr lang="ru-RU" sz="2200" b="1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Arial Narrow" pitchFamily="34" charset="0"/>
              </a:rPr>
              <a:t>проведения НИОКР и реализации проекта в </a:t>
            </a:r>
            <a:r>
              <a:rPr lang="ru-RU" sz="2200" b="1" i="1" dirty="0" smtClean="0">
                <a:solidFill>
                  <a:srgbClr val="FF0000"/>
                </a:solidFill>
                <a:latin typeface="Arial Narrow" pitchFamily="34" charset="0"/>
              </a:rPr>
              <a:t>целом</a:t>
            </a:r>
            <a:br>
              <a:rPr lang="ru-RU" sz="2200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На существующем этапе развития добычи, транспортировки и переработки нефти и газа остро стоит вопрос экономичности и </a:t>
            </a:r>
            <a:r>
              <a:rPr lang="ru-RU" sz="2000" b="1" i="1" dirty="0" err="1" smtClean="0">
                <a:solidFill>
                  <a:schemeClr val="tx2"/>
                </a:solidFill>
                <a:latin typeface="Arial Narrow" pitchFamily="34" charset="0"/>
              </a:rPr>
              <a:t>экологичности</a:t>
            </a:r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 данных процессов. Решение этих вопросов однозначно связано с совершенствованием технологии химизации процессов и снижению расхода дорогостоящих и часто токсичных химических реагентов, используемых в </a:t>
            </a:r>
            <a:r>
              <a:rPr lang="ru-RU" sz="2000" b="1" i="1" dirty="0" err="1" smtClean="0">
                <a:solidFill>
                  <a:schemeClr val="tx2"/>
                </a:solidFill>
                <a:latin typeface="Arial Narrow" pitchFamily="34" charset="0"/>
              </a:rPr>
              <a:t>нефтегазодобыче</a:t>
            </a:r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 на данный момент. Для этого оптимально использование силовых полей. </a:t>
            </a:r>
            <a:b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Разработка лабораторного комплекса для оценки совместного физико-химического воздействия на среды позволит оценивать эффективность существующих процессов химизации и разработать оптимальные технологии и режимы обработки сред, что снизит негативное воздействие на окружающую среду и, за счет экономии реагентов, уменьшит затраты на основные процессы нефтегазовой отрасли.  </a:t>
            </a:r>
            <a:r>
              <a:rPr lang="ru-RU" sz="2000" b="1" i="1" dirty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2000" b="1" i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2900"/>
            <a:ext cx="7971503" cy="1568725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itchFamily="34" charset="0"/>
              </a:rPr>
              <a:t>Цель </a:t>
            </a:r>
            <a:r>
              <a:rPr lang="ru-RU" sz="2400" b="1" i="1" dirty="0" smtClean="0">
                <a:solidFill>
                  <a:srgbClr val="FF0000"/>
                </a:solidFill>
                <a:latin typeface="Arial Narrow" pitchFamily="34" charset="0"/>
              </a:rPr>
              <a:t>НИОКР</a:t>
            </a:r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: Разработка комплекса лабораторного оборудования и методики обработки результатов лабораторных исследований для оценки эффективности и подбора оптимальной технологии воздействия на углеводородное сырье  </a:t>
            </a:r>
            <a:endParaRPr lang="ru-RU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685800" y="2066925"/>
            <a:ext cx="8067675" cy="2981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FF0000"/>
                </a:solidFill>
                <a:latin typeface="Arial Narrow" pitchFamily="34" charset="0"/>
              </a:rPr>
              <a:t>Задачи:</a:t>
            </a:r>
          </a:p>
          <a:p>
            <a:endParaRPr lang="ru-RU" sz="3600" b="1" i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514350" indent="-514350" algn="l">
              <a:buAutoNum type="arabicPeriod"/>
            </a:pPr>
            <a:r>
              <a:rPr lang="ru-RU" sz="3600" b="1" i="1" dirty="0" smtClean="0">
                <a:solidFill>
                  <a:schemeClr val="tx2"/>
                </a:solidFill>
                <a:latin typeface="Arial Narrow" pitchFamily="34" charset="0"/>
              </a:rPr>
              <a:t>Расчет и изготовление лабораторного комплекса</a:t>
            </a:r>
          </a:p>
          <a:p>
            <a:pPr marL="514350" indent="-514350" algn="l">
              <a:buAutoNum type="arabicPeriod"/>
            </a:pPr>
            <a:r>
              <a:rPr lang="ru-RU" sz="3600" b="1" i="1" dirty="0" smtClean="0">
                <a:solidFill>
                  <a:schemeClr val="tx2"/>
                </a:solidFill>
                <a:latin typeface="Arial Narrow" pitchFamily="34" charset="0"/>
              </a:rPr>
              <a:t>Подготовка методики проведения экспериментов и обработки результатов</a:t>
            </a:r>
          </a:p>
          <a:p>
            <a:pPr marL="514350" indent="-514350" algn="l">
              <a:buAutoNum type="arabicPeriod"/>
            </a:pPr>
            <a:r>
              <a:rPr lang="ru-RU" sz="3600" b="1" i="1" dirty="0" smtClean="0">
                <a:solidFill>
                  <a:schemeClr val="tx2"/>
                </a:solidFill>
                <a:latin typeface="Arial Narrow" pitchFamily="34" charset="0"/>
              </a:rPr>
              <a:t>Пробная серия опытов с сырьем для Тобольской площадки </a:t>
            </a:r>
            <a:r>
              <a:rPr lang="ru-RU" sz="3600" b="1" i="1" dirty="0" err="1" smtClean="0">
                <a:solidFill>
                  <a:schemeClr val="tx2"/>
                </a:solidFill>
                <a:latin typeface="Arial Narrow" pitchFamily="34" charset="0"/>
              </a:rPr>
              <a:t>СИБУРа</a:t>
            </a:r>
            <a:r>
              <a:rPr lang="ru-RU" sz="3600" b="1" i="1" dirty="0" smtClean="0">
                <a:solidFill>
                  <a:schemeClr val="tx2"/>
                </a:solidFill>
                <a:latin typeface="Arial Narrow" pitchFamily="34" charset="0"/>
              </a:rPr>
              <a:t> и разработка предложений по оптимизации процессов химизации</a:t>
            </a:r>
          </a:p>
          <a:p>
            <a:pPr marL="514350" indent="-514350" algn="l">
              <a:buAutoNum type="arabicPeriod"/>
            </a:pPr>
            <a:r>
              <a:rPr lang="ru-RU" sz="3600" b="1" i="1" dirty="0" smtClean="0">
                <a:solidFill>
                  <a:schemeClr val="tx2"/>
                </a:solidFill>
                <a:latin typeface="Arial Narrow" pitchFamily="34" charset="0"/>
              </a:rPr>
              <a:t>Разработка предложений по оказанию услуг по совершенствованию технологии химизации для нефтегазодобывающих предприятий Тюменской области</a:t>
            </a:r>
            <a:endParaRPr lang="ru-RU" sz="3600" b="1" i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l"/>
            <a:r>
              <a:rPr lang="ru-RU" sz="3600" b="1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99970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642313"/>
              </p:ext>
            </p:extLst>
          </p:nvPr>
        </p:nvGraphicFramePr>
        <p:xfrm>
          <a:off x="794388" y="1084166"/>
          <a:ext cx="7606662" cy="3394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722"/>
                <a:gridCol w="1325918"/>
                <a:gridCol w="863135"/>
                <a:gridCol w="963807"/>
                <a:gridCol w="1066821"/>
                <a:gridCol w="1648227"/>
                <a:gridCol w="1393032"/>
              </a:tblGrid>
              <a:tr h="590274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№п/п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</a:tr>
              <a:tr h="2803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компоновки, конструкции и расчет параметров стенда для исследования физико-химического воздействия на водно-дисперсные системы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10.01.2019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15.02.2019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Техническое задание на изготовление стенда. Техническое задание на проведение закупочной процедуры на покупные элементы и приборы. По результатам – написание статьи в издания из списка рекомендованных ВАК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105500,00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Календарный план 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(дорожная карта) выполнения НИОКР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937462"/>
              </p:ext>
            </p:extLst>
          </p:nvPr>
        </p:nvGraphicFramePr>
        <p:xfrm>
          <a:off x="552451" y="1371600"/>
          <a:ext cx="8296274" cy="3087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711"/>
                <a:gridCol w="1395060"/>
                <a:gridCol w="931163"/>
                <a:gridCol w="1039771"/>
                <a:gridCol w="1461572"/>
                <a:gridCol w="1611434"/>
                <a:gridCol w="1264563"/>
              </a:tblGrid>
              <a:tr h="661647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№п/п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6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Подготовка и осуществление закупочной процедуры, получение комплектующих, сборка и монтаж стенда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15.02.2019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15.05.2019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 закупочной процедуре – договора поставки, счета-фактуры, накладные. По монтажу – сборочные чертежи, регламент на монтаж стенда, акт монтажа, акт приемки. Подготовка заявки на патентование (полезная модель).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П.8.1 Показателей результативности – работа с Центром сертификации и ФИПС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1592500,00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9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Календарный план 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(дорожная карта) выполнения НИОКР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81537"/>
              </p:ext>
            </p:extLst>
          </p:nvPr>
        </p:nvGraphicFramePr>
        <p:xfrm>
          <a:off x="476251" y="1068388"/>
          <a:ext cx="8000999" cy="3394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615"/>
                <a:gridCol w="1345408"/>
                <a:gridCol w="898022"/>
                <a:gridCol w="1002764"/>
                <a:gridCol w="1409553"/>
                <a:gridCol w="1554081"/>
                <a:gridCol w="1219556"/>
              </a:tblGrid>
              <a:tr h="88541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№п/п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</a:tr>
              <a:tr h="2508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Доводка, испытания стенда, поверка приборного комплекса, уточнение погрешностей измерений, разработка методических указаний по проведению всех видов предусмотренных исследований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15.05.2019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15.08.2019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 результатам разработки методических указаний – подготовка статьи в издание, индексируемое БД </a:t>
                      </a:r>
                      <a:r>
                        <a:rPr lang="en-US" sz="1000">
                          <a:effectLst/>
                        </a:rPr>
                        <a:t>Scopus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Пункт. 7 Ключевых показатели результативности деятельности вуза,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соответствие с Программой развития опорного университета (ПРОУ) ТИУ - Число публикаций организации, индексируемых в информационно-аналитической системе научного цитирования Scopus, в расчете на 100 НПР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374500,00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4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i="1" dirty="0">
                <a:solidFill>
                  <a:srgbClr val="0070C0"/>
                </a:solidFill>
              </a:rPr>
              <a:t>Календарный план </a:t>
            </a:r>
            <a:br>
              <a:rPr lang="ru-RU" sz="2500" b="1" i="1" dirty="0">
                <a:solidFill>
                  <a:srgbClr val="0070C0"/>
                </a:solidFill>
              </a:rPr>
            </a:br>
            <a:r>
              <a:rPr lang="ru-RU" sz="2500" b="1" i="1" dirty="0">
                <a:solidFill>
                  <a:srgbClr val="0070C0"/>
                </a:solidFill>
              </a:rPr>
              <a:t>(дорожная карта) выполнения НИОКР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445074"/>
              </p:ext>
            </p:extLst>
          </p:nvPr>
        </p:nvGraphicFramePr>
        <p:xfrm>
          <a:off x="466723" y="1296986"/>
          <a:ext cx="8143876" cy="3236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823"/>
                <a:gridCol w="1369434"/>
                <a:gridCol w="914058"/>
                <a:gridCol w="1020671"/>
                <a:gridCol w="1434724"/>
                <a:gridCol w="1581833"/>
                <a:gridCol w="1241333"/>
              </a:tblGrid>
              <a:tr h="60692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№п/п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9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математического аппарата обработки результатов экспериментов с использованием методов математической статистики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15.08.2019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15.09.2019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методических указаний по обработке результата экспериментов. По результатам – подготовка статьи в издание из списка рекомендованных ВАК, участие обучающихся с докладом  в профильной конференции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125500,00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84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Календарный план 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(дорожная карта) выполнения НИОКР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203639"/>
              </p:ext>
            </p:extLst>
          </p:nvPr>
        </p:nvGraphicFramePr>
        <p:xfrm>
          <a:off x="447674" y="1219200"/>
          <a:ext cx="8094356" cy="3394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286"/>
                <a:gridCol w="1361107"/>
                <a:gridCol w="908499"/>
                <a:gridCol w="1014465"/>
                <a:gridCol w="1426000"/>
                <a:gridCol w="1572214"/>
                <a:gridCol w="1233785"/>
              </a:tblGrid>
              <a:tr h="84851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№п/п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Наименование этапа работ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Начало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(дд.мм.гг)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Окончание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(дд.мм.гг)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Вид документа и результат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Показатели ПРОУ, на которые оказывает влияние результат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Сумма затрат, 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 anchor="ctr"/>
                </a:tc>
              </a:tr>
              <a:tr h="2545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Проведение первой серии экспериментов по физико-химическому воздействию на водно-дисперсные системы с моделированием режимов транспортировки скважинной продукции в условиях Арктического шельфа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15.09.2019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15.10.2019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Описание эксперимента с результатами оформить в виде доклада для участия в конференции по профилю исследований.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Организация и проведения семинара для ознакомления сотрудников и обучающихся ТИИ с возможностями лабораторного комплекса.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97500,00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29953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7963</TotalTime>
  <Words>1059</Words>
  <Application>Microsoft Office PowerPoint</Application>
  <PresentationFormat>Экран (16:9)</PresentationFormat>
  <Paragraphs>235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ТИУ</vt:lpstr>
      <vt:lpstr>Презентация PowerPoint</vt:lpstr>
      <vt:lpstr>Общая информация</vt:lpstr>
      <vt:lpstr>Актуальность  проведения НИОКР и реализации проекта в целом  На существующем этапе развития добычи, транспортировки и переработки нефти и газа остро стоит вопрос экономичности и экологичности данных процессов. Решение этих вопросов однозначно связано с совершенствованием технологии химизации процессов и снижению расхода дорогостоящих и часто токсичных химических реагентов, используемых в нефтегазодобыче на данный момент. Для этого оптимально использование силовых полей.  Разработка лабораторного комплекса для оценки совместного физико-химического воздействия на среды позволит оценивать эффективность существующих процессов химизации и разработать оптимальные технологии и режимы обработки сред, что снизит негативное воздействие на окружающую среду и, за счет экономии реагентов, уменьшит затраты на основные процессы нефтегазовой отрасли.    </vt:lpstr>
      <vt:lpstr>Цель НИОКР: Разработка комплекса лабораторного оборудования и методики обработки результатов лабораторных исследований для оценки эффективности и подбора оптимальной технологии воздействия на углеводородное сырье  </vt:lpstr>
      <vt:lpstr>Календарный план  (дорожная карта) выполнения НИОКР </vt:lpstr>
      <vt:lpstr>Календарный план  (дорожная карта) выполнения НИОКР </vt:lpstr>
      <vt:lpstr>Календарный план  (дорожная карта) выполнения НИОКР </vt:lpstr>
      <vt:lpstr>Календарный план  (дорожная карта) выполнения НИОКР </vt:lpstr>
      <vt:lpstr>Календарный план  (дорожная карта) выполнения НИОКР </vt:lpstr>
      <vt:lpstr>Календарный план  (дорожная карта) выполнения НИОКР </vt:lpstr>
      <vt:lpstr>Календарный план  (дорожная карта) выполнения НИОКР </vt:lpstr>
      <vt:lpstr>Временный научный коллектив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Чернова Катерина Владимировна</cp:lastModifiedBy>
  <cp:revision>710</cp:revision>
  <cp:lastPrinted>2018-09-13T06:50:36Z</cp:lastPrinted>
  <dcterms:created xsi:type="dcterms:W3CDTF">2016-12-17T11:57:02Z</dcterms:created>
  <dcterms:modified xsi:type="dcterms:W3CDTF">2018-10-02T06:47:42Z</dcterms:modified>
</cp:coreProperties>
</file>