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1" r:id="rId3"/>
    <p:sldId id="373" r:id="rId4"/>
    <p:sldId id="374" r:id="rId5"/>
    <p:sldId id="376" r:id="rId6"/>
    <p:sldId id="379" r:id="rId7"/>
    <p:sldId id="377" r:id="rId8"/>
    <p:sldId id="380" r:id="rId9"/>
    <p:sldId id="381" r:id="rId10"/>
    <p:sldId id="382" r:id="rId11"/>
    <p:sldId id="383" r:id="rId12"/>
    <p:sldId id="385" r:id="rId13"/>
    <p:sldId id="384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65" r:id="rId2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>
        <p:scale>
          <a:sx n="129" d="100"/>
          <a:sy n="129" d="100"/>
        </p:scale>
        <p:origin x="-1236" y="-450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312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Укрепленные местные грунты 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неорганическими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вяжущими с добавками в транспортном, гидротехническом и подземном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строительстве</a:t>
            </a:r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endParaRPr lang="ru-RU" sz="2800" dirty="0" smtClean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05077" y="4351613"/>
            <a:ext cx="507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д.т.н.,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профессор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заслуженный работник ВШ РФ 	А.Н Шуваев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43" y="397702"/>
            <a:ext cx="8871147" cy="857250"/>
          </a:xfrm>
        </p:spPr>
        <p:txBody>
          <a:bodyPr>
            <a:noAutofit/>
          </a:bodyPr>
          <a:lstStyle/>
          <a:p>
            <a:pPr algn="l"/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Изложение сущности и степени новизны 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НИОКР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, 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 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также преимуществ конечного инновационного продукта по сравнению с аналогами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097" y="1474395"/>
            <a:ext cx="85983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Данная </a:t>
            </a:r>
            <a:r>
              <a:rPr lang="ru-RU" dirty="0"/>
              <a:t>работа проводится впервые, в продолжение работ по развитию  СП 34.13330.2012 Авто-мобильные дороги (актуализированная редакция СНиП 2.05.02-85),  СНиП 3.06.03-85,  «Правила проектирования и строительства автомобильных дорог в сложных условиях», ГОСТ 23558-94. «Смеси щебеночно-гравийно-песчаные и грунты, обработанные неорганическими вяжущими материалами, для  дорожного и аэродромного строительства» и ГОСТ 30491-97 «Смеси органоминеральные и грунты, укрепленные органическими  вяжущими материалами, для  дорожного и аэродромного строительства» в виду  отсутствия в них  правил проектирования дорожных конструкций из укрепленных грунтов и организации и технологии их строительства. Отличительной особенностью является коренное изменение требований к гранулометрическому составу исходных грунтов, разработке новых требований к уплотнению смесей и методике выбора эффективных добавок. </a:t>
            </a:r>
          </a:p>
        </p:txBody>
      </p:sp>
    </p:spTree>
    <p:extLst>
      <p:ext uri="{BB962C8B-B14F-4D97-AF65-F5344CB8AC3E}">
        <p14:creationId xmlns:p14="http://schemas.microsoft.com/office/powerpoint/2010/main" val="156554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72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Описание ожидаемого научного и научно-технического результата НИОКР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477" y="1240693"/>
            <a:ext cx="87752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укрепленным грунтам гидрофобных свойств, существенно увеличит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морозо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и водостойкость. Это позволит расширить область применения рассматриваемого материала, используя его не только для строительства дорожных одежд и укрепления откосов, но и для строительства гидротехнических и подземных инженерных сооружений;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прочности в 1,5 – 2,0 раза (до 15 МПа)  переводит УГ в класс укатываемых цементных бетонов. Это обеспечит снижение стоимости устройства всей дорожной одежды в 1,5 – 2,0 раза  и увеличит межремонтный срок ремонта ДО с 3 – 5 лет до 10 – 15.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процесса формирования цементного камня в 1,5 – 2 раза и снижение температуры замерзания воды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цементогрунтовой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смеси (эффект солевых добавок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CaCl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Это обеспечит проведение процессов гидролиза, гидратации, кристаллизации при пониженных температурах, что позволит увеличить строительный сезон  на 2 – 3 месяца за счёт увеличения градиента температурного регламента проведения производства работ на 10 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весной и осенью.</a:t>
            </a:r>
          </a:p>
        </p:txBody>
      </p:sp>
    </p:spTree>
    <p:extLst>
      <p:ext uri="{BB962C8B-B14F-4D97-AF65-F5344CB8AC3E}">
        <p14:creationId xmlns:p14="http://schemas.microsoft.com/office/powerpoint/2010/main" val="117602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24" y="360832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Описание предполагаемой научной и научно-технической продукции, предназначенной для реализации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5471" y="1629249"/>
            <a:ext cx="8686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приготовление составов химических добавок для укрепления грунтов,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приготовление составов полимерных  добавок для укрепления грунтов,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на устройство конструктивных слоев дорожных из укрепленных грунтов с химическими и полимерными добавками;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на устройство конструктивных элементов гидротехнических и подземных инженерных сооружений;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реализация полимерных и химических добавки;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реализация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цементогрунтовых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смесей;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конструктивных слоев дорожных из укрепленных грунтов с химическими и полимерными добавками;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 для учебного процесса в ТИУ и переподготовки специалистов  производственных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2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061362"/>
            <a:ext cx="8480323" cy="857250"/>
          </a:xfrm>
        </p:spPr>
        <p:txBody>
          <a:bodyPr>
            <a:noAutofit/>
          </a:bodyPr>
          <a:lstStyle/>
          <a:p>
            <a:pPr algn="l"/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Описание потенциала коммерциализации 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научного 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проекта, в рамках которого выполняется НИОКР (потенциальный рынок сбыта, планируемые объемы продаж и потребители технологической инновации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ru-RU" sz="29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076" y="2437104"/>
            <a:ext cx="8347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данном проекте предусмотрена стратегия разработки двух новых товаров. Применение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укрепленных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грунтов (УГ) взамен привозных каменных материалов и разработка и  изготовление импортозамещающих полимерных и химических добавков. Отличаем в данном проекте от традиционных композиций является введение химическими и полимерными добавок, существенно изменяющих физико-механические  свойства материалов. Это позволяет перевести новый товар (УГ) в другую группу, расширяющую его область применения на производстве и получить  импортозамещающие добавки.  До 1985 года вопросами оптимизации укрепленных грунтов занимались две организации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Союздорнии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 Омский филиал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Союздорнии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В настоящий момент они ликвидированы.</a:t>
            </a:r>
          </a:p>
        </p:txBody>
      </p:sp>
    </p:spTree>
    <p:extLst>
      <p:ext uri="{BB962C8B-B14F-4D97-AF65-F5344CB8AC3E}">
        <p14:creationId xmlns:p14="http://schemas.microsoft.com/office/powerpoint/2010/main" val="167012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512842"/>
              </p:ext>
            </p:extLst>
          </p:nvPr>
        </p:nvGraphicFramePr>
        <p:xfrm>
          <a:off x="1077712" y="225927"/>
          <a:ext cx="6407105" cy="530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Документ" r:id="rId3" imgW="6257794" imgH="5181572" progId="Word.Document.12">
                  <p:embed/>
                </p:oleObj>
              </mc:Choice>
              <mc:Fallback>
                <p:oleObj name="Документ" r:id="rId3" imgW="6257794" imgH="5181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712" y="225927"/>
                        <a:ext cx="6407105" cy="5304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9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354" y="3254432"/>
            <a:ext cx="87310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потребителями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услуг и материалов являются: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транспорта РФ, ОАО «НК «Роснефть», ПАО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министерство науки и высшего образования РФ;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регионов и городов (Тюменская область, ХМАО, ЯНАО, городов и муниципалитетов);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по добыче рудных и нерудных полезных ископаемых в Сибири;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транспортной системы.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978822"/>
              </p:ext>
            </p:extLst>
          </p:nvPr>
        </p:nvGraphicFramePr>
        <p:xfrm>
          <a:off x="226310" y="375157"/>
          <a:ext cx="7420742" cy="332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Документ" r:id="rId3" imgW="6257794" imgH="2801034" progId="Word.Document.12">
                  <p:embed/>
                </p:oleObj>
              </mc:Choice>
              <mc:Fallback>
                <p:oleObj name="Документ" r:id="rId3" imgW="6257794" imgH="2801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310" y="375157"/>
                        <a:ext cx="7420742" cy="3320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8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44" y="840142"/>
            <a:ext cx="8937514" cy="857250"/>
          </a:xfrm>
        </p:spPr>
        <p:txBody>
          <a:bodyPr>
            <a:noAutofit/>
          </a:bodyPr>
          <a:lstStyle/>
          <a:p>
            <a:pPr algn="l"/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Практическая значимость НИОКР и проекта в 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целом 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(описание эффекта от внедрения </a:t>
            </a:r>
            <a:r>
              <a:rPr lang="ru-RU" sz="2900" b="1" i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технологичес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-кой 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инновации, эффекта </a:t>
            </a:r>
            <a:r>
              <a:rPr lang="ru-RU" sz="2900" b="1" i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импортозамещения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 на государственном и региональном уровнях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ru-RU" sz="29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37" y="2001163"/>
            <a:ext cx="890065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Одной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из проблем  в области строительства дорожных одежд является отсутствие  каменных материалов более чем на 90% территории РФ. Наиболее перспективным материалом являются местные грунты, обработанные неорганическими вяжущими, но низкая водостойкость и морозостойкость  ограничивает их применение.  В течение последних пятнадцати лет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зару-бежными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учеными получен ряд поверхностно-активных добавок (ПАВ), активно влияющих на формирование дорожно-строительных материалов, а именно - на укрепленные грунты. Анализ, проведенный в течение последних пяти лет) оказал, что не все предлагаемые на рынке полимерные добавки эффективны в строительных конструкциях.  Было апробировано более 20 отечественных и зарубежных марок. Стоимость этих добавок без таможенных сборов составляет от 5 до 20 долларов США. Причем  наблюдается нестабильность их свойств  в  процессе транспортировки и хранения. Это ограничивает использование импортных полимерных добавок, особенно в суровых климатических условиях Сибири.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128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845" y="960532"/>
            <a:ext cx="8590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предлагаемом проекте основным исходным ресурсом являются местные грунты. Обработка грунта неорганическим  вяжущим, решает перевод его из рыхлого состояния  в скальное  на основе физико-химических и химических процессов на разделе двух фаз и в самом вяжущем. Строительный рынок широко заполнен зарубежными и отечественными полимерными добавками предназначенными в основном  только для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цементо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- и асфальтобетонов. Автоматически эти полимерные добавки невозможно использовать по причине большой разницы химических процессов. Исходя из этого планируется привлечь к реализации проекта квалифицированных химиков и химические лаборатории университета для получения новых полимерных добавок на основе применения местного сырья. В качестве местного  сырья будут использоваться отходы нефтехимических комбинатов (г. Тобольск, г. Омск, г. Иркутск и т.д.) или их продукция. Кроме того, получаемые в нефтегазоносных районах в результате бурения скважин отработанные буровые растворы (ОБР) также рассматриваются нами как потенциальный источник сырья. В данном случае решается злободневная экологическая задача по утилизации ОБР. </a:t>
            </a:r>
          </a:p>
        </p:txBody>
      </p:sp>
    </p:spTree>
    <p:extLst>
      <p:ext uri="{BB962C8B-B14F-4D97-AF65-F5344CB8AC3E}">
        <p14:creationId xmlns:p14="http://schemas.microsoft.com/office/powerpoint/2010/main" val="352796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717" y="950214"/>
            <a:ext cx="8686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Предварительные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расчеты показывают, что стоимость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импортозаменяющих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отечественных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полимерных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добавок  будет на порядок ниже по сравнению с зарубежными. Промышленное изготовление полимерных добавок будет производиться в отечественных реакторах и вспомогательном оборудовании, а приготовление смесей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грунт+вяжущее+добавка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- в смесителях принудительного перемешивания отечественного производства.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Для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 запланировано подготовка специалистов для работы на химических реакторов и грунтосмесительных установках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842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36" y="1061362"/>
            <a:ext cx="8657296" cy="857250"/>
          </a:xfrm>
        </p:spPr>
        <p:txBody>
          <a:bodyPr>
            <a:noAutofit/>
          </a:bodyPr>
          <a:lstStyle/>
          <a:p>
            <a:pPr algn="l"/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Описание возможностей реализации 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инновационного 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проекта на территории Тюменской области (включая описание возможности открытия производства и создания рабочих мест, оказания услуг и производства новой продукции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ru-RU" sz="29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31" y="2581732"/>
            <a:ext cx="8531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После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выполнения работ по гранту, созданная лаборатория продолжить научные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в рамках применения и использования полимерных и химических добавок для модификации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цементогрунта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основе местных грунтов. Целью продолжения работ, будет являться использование и внедрение вновь получаемых и не исследуемых ранее полимерных веществ и добавок улучшающих свойства местных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грунтов, а также разработка индустриальных методов укрепления грунтов.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7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 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806691"/>
            <a:ext cx="8574630" cy="4148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Тема НИОКР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Ресурсосберегающие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импортозамещающие материалы и технологии в транспортном, гидротехническом и подземном строительстве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условиях Сибири и Арктики</a:t>
            </a:r>
            <a:r>
              <a:rPr lang="ru-RU" sz="2000" b="1" i="1" baseline="300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</a:p>
          <a:p>
            <a:pPr marL="514350" indent="-514350" algn="just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Аннотация проекта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Сибирь и Арктика характеризуется сложны-ми природно-климатическими условиями и отсутствием местных строительных материалов. В данном проекте предусматривается разработка искусственных высокопрочных материалов на основе применения местных некондиционных грунтов, обработанных неорганическими вяжущими с химическими полимерными добавками. Полученные материалы планируется использовать для устройства конструктивных слоев в транспортном, гидротехническом 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подземном строительстве в условиях Сибири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Арктики взамен привозных каменных материалов и ж/бетонных изделий. Разработанные материалы характеризуются повышенной прочностью и долговечностью по сравнению с традиционными и снижением стоимости строительства в 1,2 – 2 раза.</a:t>
            </a:r>
            <a:endPara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Общая продолжительность выполнения НИОКР </a:t>
            </a:r>
            <a:r>
              <a:rPr lang="ru-RU" sz="2000" dirty="0" smtClean="0">
                <a:latin typeface="Arial" charset="0"/>
              </a:rPr>
              <a:t>5 лет 2019-2020 гг. финансирование ТИУ; 2021-2022 гг. </a:t>
            </a:r>
            <a:r>
              <a:rPr lang="ru-RU" sz="2000" dirty="0" err="1" smtClean="0">
                <a:latin typeface="Arial" charset="0"/>
              </a:rPr>
              <a:t>софинансирование</a:t>
            </a:r>
            <a:r>
              <a:rPr lang="ru-RU" sz="2000" dirty="0" smtClean="0">
                <a:latin typeface="Arial" charset="0"/>
              </a:rPr>
              <a:t>; 2023 г. прибыль за счет коммерциализации проекта.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i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219" y="448092"/>
            <a:ext cx="85393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Оборудование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персонал лаборатории планируется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задействовать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работ по научному сопровождению, техническому надзору и контролю качества за строительством сооружений из местных грунтов, обработанных минеральными вяжущими с добавками, как на объектах Тюменской области, так и на территории соседних областей.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Лаборатория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будет использоваться для проведения учебных и лабораторных занятий, для повышения квалификационного уровня и улучшения качества подготовки бакалавров и магистров по инженерным направлениям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последующего функционирования лаборатории, финансовые средства предполагается получать за счет коммерческой деятельности и  создания производственной базы для широкого внедрения в Сибири разработанных ресурсосберегающих материалов, конструкций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техноло-гий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Внедрение планируется организовать путем создания следующих подразделений ТИУ: </a:t>
            </a:r>
          </a:p>
        </p:txBody>
      </p:sp>
    </p:spTree>
    <p:extLst>
      <p:ext uri="{BB962C8B-B14F-4D97-AF65-F5344CB8AC3E}">
        <p14:creationId xmlns:p14="http://schemas.microsoft.com/office/powerpoint/2010/main" val="18593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607" y="250345"/>
            <a:ext cx="8627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Проектно-сметный отдел. Целью которого является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в процессе разработки проектов современных материалов 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в обязательном порядке собственных разработок.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инженерно-геологических изысканий сооружений. Поиск и разведка местных строительных материалов. Разработка проектно-сметной документации. Проведение авторского надзора. Экспертиза внешних проектов. Создается за счет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источников.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Строительная лаборатория.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работ. Испытания строительных материалов и их составляющих по определению  физико-механических характеристик. Управление контролем качества производства работ. Проведение технического надзора и  технических экспертиз строительных и транспортных конструкций. Проведение испытаний и расчет несущей способности инженерных сооружений и их элементов. Создается за счет средств инвестиционных и внешних источников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Производственный цех по приготовлению полимерных добавок и ПАВ по рецептуре и техно-логии, разработанные ВНК ТИУ, производительностью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2,5-5,0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тонн в месяц. Строительство цеха планируется в течение  2021 года. Производство добавок и ПАВ в 2021 г. В состав предприятия входят:</a:t>
            </a:r>
          </a:p>
        </p:txBody>
      </p:sp>
    </p:spTree>
    <p:extLst>
      <p:ext uri="{BB962C8B-B14F-4D97-AF65-F5344CB8AC3E}">
        <p14:creationId xmlns:p14="http://schemas.microsoft.com/office/powerpoint/2010/main" val="67586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489" y="338575"/>
            <a:ext cx="8797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химическая лаборатория контроля качества;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реактор и спецоборудование;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безопасности;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складские помещения для хранения исходных материалов и готовой продукции;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и бытовые помещения.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Продукцию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планируется реализовывать в течение круглого года. Создается за счет средств инвестиционных и внешних источников.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Мобильная смесительная установка производительностью до 100 тонн в час  по приготовлению дорожных полуфабрикатных смесей. Каменный материал + органические и минеральные вяжущие + полимерные добавки (ПАВ), грунты+ органические и минеральные вяжущие + полимерные добавки (ПАВ).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Комплектность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смеситель, одноковшовый погрузчик, автоцистерна, трейлер (без тягача), бортовой автомобиль G=3,0 тонны, административный и лабораторный передвижной вагончик, система безопасности. В летний период установка работает под открытым небом, в зимний - в отапливаемом помещении.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Создается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инвестиционных и внешних источников.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Строительно-монтажный участок планируется создать в 2021-2022 г за счет внешних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159049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Описание имеющегося задела для НИОКР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699" y="1353487"/>
            <a:ext cx="8037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2008 году по заданию Минтранса РФ сотрудниками ВНК были разработаны составы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укрепленных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грунтов с применением  немецких полимерных добавок.  Построены опытные участки на полигоне МАДИ (ТУ) и в Мурманске. Получены обнадеживающие результаты. Прекращение работ связано со сменой руководства Минтранса закрытием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Союздорнии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экономическим дефолтом 2009 года. Для реализации проекта будут привлекаться квалифицированные специалисты по теплофизике и физической химии, имеющие большой опыт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54379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963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Степень влияния результатов проекта на выполнение показателей ПРОУ и приоритетного проекта «Вузы как центры пространства создания инноваций» (на какие показатели и какими действиями результаты проекта влияют)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724" y="2362800"/>
            <a:ext cx="8037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834" y="2503441"/>
            <a:ext cx="8037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весь период научно-производственной деятельности планируется: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издание статей ВАК – 18;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издание статей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Scopus/Web of Science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 подготовить и защитить 12 магистерских диссертаций;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 подготовить и защитить 3 кандидатские диссертации (2 к.т.н., 1 к.х.н.) 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разработать стандартов: предприятия (СТП) – 6;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региональных нормативных документов – 3;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федеральных нормативных документов – 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8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Шуваев Анатолий Николаевич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сот. +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7(908)874-39-27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e-mail: anshuvaev46@mail.ru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shuvaevan@tyuiu.ru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39213" y="1117328"/>
            <a:ext cx="85466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время, увеличивающиеся  объемы строительства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рекон-струкции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транспортном, гидротехническом и подземном строительстве требуют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 по разработке ресурсосберегающих и импортозамещающих материалов и технологии на базе местных ресурсов.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Одними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таких материалов являются местные грунты укрепленные цементом с добавками,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заменяющие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привозные каменные материалы и железобетон.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Современные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теоретические основы материаловедения,  технические и материальные возможности производства позволяют разработать новые способы и методы получения искусственных каменных материалов на базе укрепленных грунтов и  новую нормативную базу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материаловедению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технологии в транспортном, гидротехническом и подземном строительстве  для особых условиях Сибири и Арктики.</a:t>
            </a:r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42853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703443"/>
            <a:ext cx="7905135" cy="446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Задачи: 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432" y="657480"/>
            <a:ext cx="844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Разработка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теоретических основ и практических методов строительства транспортных, гидротехнических и других сооружений  из местных грунтов,  укрепленных минеральными вяжущими с полимерными добавками и  поверхностно-активными веществами в условиях 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Сибири и Арктики.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435" y="1987362"/>
            <a:ext cx="834021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987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Получение композиционных материалов на основе грунтов, минеральных вяжущих и полимерных добавок с формированием прочных и долговечных структур;</a:t>
            </a:r>
          </a:p>
          <a:p>
            <a:pPr algn="just">
              <a:spcAft>
                <a:spcPts val="0"/>
              </a:spcAft>
              <a:tabLst>
                <a:tab pos="269875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2 Разработка механизма управления процессами формирования структур системы «грунт-вяжущее-полимерная добавка»;</a:t>
            </a:r>
          </a:p>
          <a:p>
            <a:pPr algn="just">
              <a:spcAft>
                <a:spcPts val="0"/>
              </a:spcAft>
              <a:tabLst>
                <a:tab pos="269875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3 Обоснование требований к строительным материалам системы «грунт-вяжущее-полимерная добавка» для работы в условиях Сибири;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4. Разработка технологического и организационного комплекса по строительству элементов и конструкций для транспортных, гидротехнических и других сооружений из укрепленных грунтов с полимерными добавками и поверхностно-активными веществами.</a:t>
            </a:r>
          </a:p>
          <a:p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5. Разработка новых химических добавок на базе местного сырья из отходов химической 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промышленности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Сибири.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149838"/>
              </p:ext>
            </p:extLst>
          </p:nvPr>
        </p:nvGraphicFramePr>
        <p:xfrm>
          <a:off x="198438" y="1128610"/>
          <a:ext cx="8711704" cy="487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Документ" r:id="rId3" imgW="9387620" imgH="5904604" progId="Word.Document.12">
                  <p:embed/>
                </p:oleObj>
              </mc:Choice>
              <mc:Fallback>
                <p:oleObj name="Документ" r:id="rId3" imgW="9387620" imgH="59046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8" y="1128610"/>
                        <a:ext cx="8711704" cy="4873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543431"/>
              </p:ext>
            </p:extLst>
          </p:nvPr>
        </p:nvGraphicFramePr>
        <p:xfrm>
          <a:off x="606869" y="705771"/>
          <a:ext cx="7770214" cy="483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Документ" r:id="rId3" imgW="9387620" imgH="5834829" progId="Word.Document.12">
                  <p:embed/>
                </p:oleObj>
              </mc:Choice>
              <mc:Fallback>
                <p:oleObj name="Документ" r:id="rId3" imgW="9387620" imgH="5834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869" y="705771"/>
                        <a:ext cx="7770214" cy="4832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26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62411" y="362131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80501"/>
              </p:ext>
            </p:extLst>
          </p:nvPr>
        </p:nvGraphicFramePr>
        <p:xfrm>
          <a:off x="1733005" y="843559"/>
          <a:ext cx="5213479" cy="415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589"/>
                <a:gridCol w="1063271"/>
                <a:gridCol w="977959"/>
                <a:gridCol w="715120"/>
                <a:gridCol w="1154230"/>
                <a:gridCol w="903310"/>
              </a:tblGrid>
              <a:tr h="831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Ф.И.О.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(полностью)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Ученая степень и звание (при наличии)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Возраст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Должность и место работы или учебы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Опыт и компетенции по тематике проекта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 anchor="ctr"/>
                </a:tc>
              </a:tr>
              <a:tr h="166245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</a:tr>
              <a:tr h="831229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Шуваев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Анатолий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Николаевич (руководитель)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д.т.н.,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профессор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консультант, кафедра «Геотехника», СТРОИН, ТИУ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50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</a:tr>
              <a:tr h="664983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Панова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Марина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Владимировна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к.т.н.,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доцент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доцент, кафедра «Строительные материалы», СТРОИН, ТИУ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12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</a:tr>
              <a:tr h="664983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Тестешев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Александр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Александрович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к.т.н.,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доцент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доцент, кафедра АДиА, СТРОИН, ТИУ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18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</a:tr>
              <a:tr h="498737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Куюков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Сергей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Анатольевич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к.т.н.,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доцент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доцент, кафедра АДиА, СТРОИН, ТИУ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14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</a:tr>
              <a:tr h="498737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Пимнева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Людмила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Анатольевна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д.х.н.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130" algn="l"/>
                        </a:tabLst>
                      </a:pPr>
                      <a:r>
                        <a:rPr lang="ru-RU" sz="1000">
                          <a:effectLst/>
                        </a:rPr>
                        <a:t>профессор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64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зав. кафедрой «Химии» СТРОИН, ТИУ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20 лет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74" marR="603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8" y="2059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Объект, предмет и гипотеза </a:t>
            </a:r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НИОКР</a:t>
            </a:r>
            <a:r>
              <a:rPr lang="ru-RU" sz="2900" b="1" i="1" dirty="0"/>
              <a:t/>
            </a:r>
            <a:br>
              <a:rPr lang="ru-RU" sz="2900" b="1" i="1" dirty="0"/>
            </a:br>
            <a:endParaRPr lang="ru-RU" sz="2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973" y="773865"/>
            <a:ext cx="865730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Объектами исследований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применения их результатов являются: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автомобильные дороги общего пользования и нефтегазопромысловые дороги, проезды и площадки;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гидротехнические сооружения: водоотводные и оросительные каналы, подпорные стенки, причалы, водопропускные трубы и т. д..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аэродромы;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объекты подземного строительства. 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Предметом исследований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является ресурсосберегающий материал полученный из местных грунтов обработанных неорганическими вяжущими с импортозамещающими полимерными и химическими добавками. Повышенные физико-механические свойства материала позволят применять его взамен привозных каменных материалов и цементных бетонов в несущих конструктивных элементах строительных конструкций. Формирование структуры материала происходит на основе физико-химических реакций и базируются на фундаментальной науке.</a:t>
            </a:r>
          </a:p>
        </p:txBody>
      </p:sp>
    </p:spTree>
    <p:extLst>
      <p:ext uri="{BB962C8B-B14F-4D97-AF65-F5344CB8AC3E}">
        <p14:creationId xmlns:p14="http://schemas.microsoft.com/office/powerpoint/2010/main" val="371793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05978"/>
            <a:ext cx="8045245" cy="857250"/>
          </a:xfrm>
        </p:spPr>
        <p:txBody>
          <a:bodyPr>
            <a:noAutofit/>
          </a:bodyPr>
          <a:lstStyle/>
          <a:p>
            <a:pPr algn="l"/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Методологическая </a:t>
            </a:r>
            <a:r>
              <a:rPr lang="ru-RU" sz="29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основа и </a:t>
            </a: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методы </a:t>
            </a:r>
            <a:b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9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исследования</a:t>
            </a:r>
            <a:endParaRPr lang="ru-RU" sz="29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69753"/>
            <a:ext cx="8229600" cy="337185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Методология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 базируется на фундаментальных положениях грунтоведения,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грунтов, инженерной геологии, физико-химической механики дисперсных структур, теории упругости, теплофизики, физической химии, теории укладок и упаковок, математического планирования эксперимента, теории надежности, теории прочности и применением методов математической статистики и теории вероятности на всех этапах исследования с использованием программ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TempKeeper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SmartVideo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др., являющихся симбиозом численного и аналитически вычисленных процессов и обеспечивающих высокую точность результатов данной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0225046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8123</TotalTime>
  <Words>2244</Words>
  <Application>Microsoft Office PowerPoint</Application>
  <PresentationFormat>Экран (16:9)</PresentationFormat>
  <Paragraphs>170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шаблон ТИУ</vt:lpstr>
      <vt:lpstr>Документ</vt:lpstr>
      <vt:lpstr>Презентация PowerPoint</vt:lpstr>
      <vt:lpstr>Общая информация </vt:lpstr>
      <vt:lpstr>Актуальность  проведения НИОКР и реализации проекта в целом </vt:lpstr>
      <vt:lpstr>Цель НИОКР  </vt:lpstr>
      <vt:lpstr>Календарный план  (дорожная карта) выполнения НИОКР </vt:lpstr>
      <vt:lpstr>Презентация PowerPoint</vt:lpstr>
      <vt:lpstr>Временный научный коллектив</vt:lpstr>
      <vt:lpstr>Объект, предмет и гипотеза НИОКР </vt:lpstr>
      <vt:lpstr>Методологическая основа и методы  исследования</vt:lpstr>
      <vt:lpstr>Изложение сущности и степени новизны  НИОКР, а также преимуществ конечного инновационного продукта по сравнению с аналогами</vt:lpstr>
      <vt:lpstr>Описание ожидаемого научного и научно-технического результата НИОКР</vt:lpstr>
      <vt:lpstr>Описание предполагаемой научной и научно-технической продукции, предназначенной для реализации</vt:lpstr>
      <vt:lpstr>Описание потенциала коммерциализации  научного проекта, в рамках которого выполняется НИОКР (потенциальный рынок сбыта, планируемые объемы продаж и потребители технологической инновации) </vt:lpstr>
      <vt:lpstr>Презентация PowerPoint</vt:lpstr>
      <vt:lpstr>Презентация PowerPoint</vt:lpstr>
      <vt:lpstr>Практическая значимость НИОКР и проекта в  целом (описание эффекта от внедрения технологичес-кой инновации, эффекта импортозамещения на государственном и региональном уровнях) </vt:lpstr>
      <vt:lpstr>Презентация PowerPoint</vt:lpstr>
      <vt:lpstr>Презентация PowerPoint</vt:lpstr>
      <vt:lpstr>Описание возможностей реализации  инновационного проекта на территории Тюменской области (включая описание возможности открытия производства и создания рабочих мест, оказания услуг и производства новой продукции) </vt:lpstr>
      <vt:lpstr>Презентация PowerPoint</vt:lpstr>
      <vt:lpstr>Презентация PowerPoint</vt:lpstr>
      <vt:lpstr>Презентация PowerPoint</vt:lpstr>
      <vt:lpstr>Описание имеющегося задела для НИОКР</vt:lpstr>
      <vt:lpstr>Степень влияния результатов проекта на выполнение показателей ПРОУ и приоритетного проекта «Вузы как центры пространства создания инноваций» (на какие показатели и какими действиями результаты проекта влияют)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ШуваевАН</cp:lastModifiedBy>
  <cp:revision>729</cp:revision>
  <cp:lastPrinted>2018-10-01T10:09:35Z</cp:lastPrinted>
  <dcterms:created xsi:type="dcterms:W3CDTF">2016-12-17T11:57:02Z</dcterms:created>
  <dcterms:modified xsi:type="dcterms:W3CDTF">2018-10-01T10:19:26Z</dcterms:modified>
</cp:coreProperties>
</file>