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1" r:id="rId3"/>
    <p:sldId id="373" r:id="rId4"/>
    <p:sldId id="374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65" r:id="rId23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6">
          <p15:clr>
            <a:srgbClr val="A4A3A4"/>
          </p15:clr>
        </p15:guide>
        <p15:guide id="2" orient="horz" pos="3030">
          <p15:clr>
            <a:srgbClr val="A4A3A4"/>
          </p15:clr>
        </p15:guide>
        <p15:guide id="3" orient="horz" pos="1351">
          <p15:clr>
            <a:srgbClr val="A4A3A4"/>
          </p15:clr>
        </p15:guide>
        <p15:guide id="4" orient="horz" pos="1632">
          <p15:clr>
            <a:srgbClr val="A4A3A4"/>
          </p15:clr>
        </p15:guide>
        <p15:guide id="5" orient="horz" pos="706">
          <p15:clr>
            <a:srgbClr val="A4A3A4"/>
          </p15:clr>
        </p15:guide>
        <p15:guide id="6" orient="horz" pos="355">
          <p15:clr>
            <a:srgbClr val="A4A3A4"/>
          </p15:clr>
        </p15:guide>
        <p15:guide id="7" orient="horz" pos="1880">
          <p15:clr>
            <a:srgbClr val="A4A3A4"/>
          </p15:clr>
        </p15:guide>
        <p15:guide id="8" orient="horz" pos="491">
          <p15:clr>
            <a:srgbClr val="A4A3A4"/>
          </p15:clr>
        </p15:guide>
        <p15:guide id="9" pos="2910">
          <p15:clr>
            <a:srgbClr val="A4A3A4"/>
          </p15:clr>
        </p15:guide>
        <p15:guide id="10" pos="340">
          <p15:clr>
            <a:srgbClr val="A4A3A4"/>
          </p15:clr>
        </p15:guide>
        <p15:guide id="11" pos="1559">
          <p15:clr>
            <a:srgbClr val="A4A3A4"/>
          </p15:clr>
        </p15:guide>
        <p15:guide id="12" pos="4031">
          <p15:clr>
            <a:srgbClr val="A4A3A4"/>
          </p15:clr>
        </p15:guide>
        <p15:guide id="13" pos="5410">
          <p15:clr>
            <a:srgbClr val="A4A3A4"/>
          </p15:clr>
        </p15:guide>
        <p15:guide id="14" pos="49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A95"/>
    <a:srgbClr val="E4E4E4"/>
    <a:srgbClr val="3DB2BF"/>
    <a:srgbClr val="372B61"/>
    <a:srgbClr val="37ABA0"/>
    <a:srgbClr val="48A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5" autoAdjust="0"/>
    <p:restoredTop sz="96957" autoAdjust="0"/>
  </p:normalViewPr>
  <p:slideViewPr>
    <p:cSldViewPr snapToGrid="0">
      <p:cViewPr varScale="1">
        <p:scale>
          <a:sx n="108" d="100"/>
          <a:sy n="108" d="100"/>
        </p:scale>
        <p:origin x="78" y="510"/>
      </p:cViewPr>
      <p:guideLst>
        <p:guide orient="horz" pos="2756"/>
        <p:guide orient="horz" pos="3030"/>
        <p:guide orient="horz" pos="1351"/>
        <p:guide orient="horz" pos="1632"/>
        <p:guide orient="horz" pos="706"/>
        <p:guide orient="horz" pos="355"/>
        <p:guide orient="horz" pos="1880"/>
        <p:guide orient="horz" pos="491"/>
        <p:guide pos="2910"/>
        <p:guide pos="340"/>
        <p:guide pos="1559"/>
        <p:guide pos="4031"/>
        <p:guide pos="5410"/>
        <p:guide pos="49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49A1EFD-7A7D-45D8-8D14-6216EA3D3DF5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9D872F54-B054-48CC-AA19-B2A5509DA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0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48F198E2-19E9-48F7-81BF-3E68B08F6E24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F070C96C-E352-4AFB-A977-BC7D8C2513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0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A984-A4F0-41B3-9738-B2144BD1154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31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80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5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42155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42155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42155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A984-A4F0-41B3-9738-B2144BD1154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72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A984-A4F0-41B3-9738-B2144BD1154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00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A984-A4F0-41B3-9738-B2144BD1154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48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2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8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9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3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karovaoa\Desktop\шаблон презентации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51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A984-A4F0-41B3-9738-B2144BD1154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72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36" r:id="rId13"/>
    <p:sldLayoutId id="214748365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471" y="113120"/>
            <a:ext cx="2938369" cy="1568374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034251" y="1024437"/>
            <a:ext cx="5662424" cy="2623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Терморегулирование процесса механической обработки жаропрочных, труднообрабатываемых материалов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1879" y="2950832"/>
            <a:ext cx="674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НИОКР: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 развития Тюменской области –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Машиностроение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5905" y="3707983"/>
            <a:ext cx="3321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ВНК (РНП): Некрасов Роман Юрьевич, к.т.н., доцент, заведующий кафедры «Технология машиностроения»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5905" y="4697141"/>
            <a:ext cx="279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Подпись</a:t>
            </a:r>
            <a:r>
              <a:rPr lang="ru-RU" dirty="0" smtClean="0"/>
              <a:t>________________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7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-71957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исследования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НИОКР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729" y="3279538"/>
            <a:ext cx="2826167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4" y="684677"/>
            <a:ext cx="8229600" cy="132324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Стеллит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сормайт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используются для наплавки на поверхность плашки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превентора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его изготовлении и ремонте, а так же при наплавке уплотнительных поверхностей запорной арматуры. Возможно применение данных материалов при восстановлении и ремонте валов, лопаток и других элементов конструкции газотурбинных двигателей газоперекачивающих установок.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76" y="3279538"/>
            <a:ext cx="1832553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16" y="1663805"/>
            <a:ext cx="3801768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84" y="1663805"/>
            <a:ext cx="1859015" cy="18000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84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исследования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НИОКР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73724"/>
            <a:ext cx="3824654" cy="3974122"/>
          </a:xfrm>
        </p:spPr>
        <p:txBody>
          <a:bodyPr>
            <a:normAutofit fontScale="40000" lnSpcReduction="20000"/>
          </a:bodyPr>
          <a:lstStyle/>
          <a:p>
            <a:pPr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на решение проблемы обработки изделий с высокими требованиями к износостойкости и высокой твёрдостью, такие как стеллит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сормайт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труднообрабатываемые, жаропрочные сплавы с высоким содержанием хрома, такие как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инконель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очень тяжело поддаются механообработке так, что вопрос о её экономической эффективности долгое время даже не стоял. Кроме того борьба за качество поверхностного слоя, не говоря уже о его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наноструктурировании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 сих пор не обоснована с научной точки зрения.                      </a:t>
            </a:r>
          </a:p>
          <a:p>
            <a:pPr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Решением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стоящих перед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-обработчиками задач, могут стать современные методы терморегулирование процесса резания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718" y="1968785"/>
            <a:ext cx="2116935" cy="1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9" y="3237386"/>
            <a:ext cx="2558334" cy="170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9" y="857250"/>
            <a:ext cx="2474050" cy="1391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2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7054" y="197186"/>
            <a:ext cx="8229600" cy="8572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Объект, Методологическая основа и методы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Методологическая 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- специально-научная.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методология отдельных специальных наук.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Теоретические методы: анализ и обобщение специальной литературы, публикаций в периодических изданиях, посвященных исследованию способов терморегулирования в процессе механической обработки; математическое моделирование процессов интенсификации теплоотвода из зоны резания; проведение необходимых опытно-конструкторских работ для выполнения НИОКР.</a:t>
            </a:r>
          </a:p>
          <a:p>
            <a:pPr marL="152396" algn="just"/>
            <a:endParaRPr lang="ru-RU" spc="1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Эмпирические 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методы: разработка конструкции и изготовление экспериментальной установки; проведение экспериментов; разработка методологии и установление эмпирических зависимостей между интенсификацией теплоотвода из зоны резания, режимов резания и качеством поверхностного слоя обрабатываемой детали; фиксация результатов.</a:t>
            </a:r>
          </a:p>
          <a:p>
            <a:pPr marL="152396" algn="just"/>
            <a:endParaRPr lang="ru-RU" spc="1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Методы 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статистической обработки (математический метод): сравнительный анализ результатов, качественный и количественный анализ статистических данных.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9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508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показателей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ПРОУ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показателя результативности ПРОУ: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«Число публикаций организации, индексируемых в информационно-аналитической системе научного цитирования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расчете на 100 НПР» в ходе выполнения проекта будет подготовлена 1 статья в издании входящем в международную базу цитирования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(1-2 квартиля)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«Число публикаций организации, индексируемых в информационно-аналитической системе научного цитирования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расчете на 100 НПР» - 1 статья в журналах в международную базу цитирования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«Доля НПР, имеющих ученую степень кандидата и доктора наук в общей численности НПР (без внешних совместителей и работающих по договору ГПХ)» – планируется подготовка 2ух кандидатских и 1 докторской диссертаций.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«Объем НИОКР в расчете на 1 НПР» - планируется заключение хоз. договорных работ с компаниями производителями запорной арматуры на внедрение результатов инновационной научной деятельности ВНК.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4977" y="74094"/>
            <a:ext cx="8229600" cy="85725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Необходимое оборудование для успешной реализации проекта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490505"/>
              </p:ext>
            </p:extLst>
          </p:nvPr>
        </p:nvGraphicFramePr>
        <p:xfrm>
          <a:off x="87923" y="931344"/>
          <a:ext cx="8968154" cy="37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16">
                  <a:extLst>
                    <a:ext uri="{9D8B030D-6E8A-4147-A177-3AD203B41FA5}">
                      <a16:colId xmlns="" xmlns:a16="http://schemas.microsoft.com/office/drawing/2014/main" val="2637225798"/>
                    </a:ext>
                  </a:extLst>
                </a:gridCol>
                <a:gridCol w="7105983">
                  <a:extLst>
                    <a:ext uri="{9D8B030D-6E8A-4147-A177-3AD203B41FA5}">
                      <a16:colId xmlns="" xmlns:a16="http://schemas.microsoft.com/office/drawing/2014/main" val="944944148"/>
                    </a:ext>
                  </a:extLst>
                </a:gridCol>
                <a:gridCol w="1422555">
                  <a:extLst>
                    <a:ext uri="{9D8B030D-6E8A-4147-A177-3AD203B41FA5}">
                      <a16:colId xmlns="" xmlns:a16="http://schemas.microsoft.com/office/drawing/2014/main" val="1413975622"/>
                    </a:ext>
                  </a:extLst>
                </a:gridCol>
              </a:tblGrid>
              <a:tr h="487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Статьи расходов по видам расходов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Сумма за счет средств ТИУ, руб.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8486974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Токарный станок ТС16А16Ф3 с ЧПУ </a:t>
                      </a:r>
                      <a:r>
                        <a:rPr lang="en-US" sz="1100" dirty="0">
                          <a:effectLst/>
                        </a:rPr>
                        <a:t>Siemens</a:t>
                      </a:r>
                      <a:r>
                        <a:rPr lang="ru-RU" sz="1100" dirty="0">
                          <a:effectLst/>
                        </a:rPr>
                        <a:t> 808</a:t>
                      </a:r>
                      <a:r>
                        <a:rPr lang="en-US" sz="1100" dirty="0">
                          <a:effectLst/>
                        </a:rPr>
                        <a:t>D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</a:rPr>
                        <a:t>1 210 000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27829207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Портативный твердомер ТЭМП - 4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29 885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8540754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Профилометр Т</a:t>
                      </a:r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ru-RU" sz="1100" dirty="0">
                          <a:effectLst/>
                        </a:rPr>
                        <a:t>110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66 254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2753586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Пирометр </a:t>
                      </a:r>
                      <a:r>
                        <a:rPr lang="en-US" sz="1100" dirty="0">
                          <a:effectLst/>
                        </a:rPr>
                        <a:t>Fluke 561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</a:rPr>
                        <a:t>13 943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2309971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Тепловизор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Testo</a:t>
                      </a:r>
                      <a:r>
                        <a:rPr lang="en-US" sz="1100" dirty="0">
                          <a:effectLst/>
                        </a:rPr>
                        <a:t> 875-2i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</a:rPr>
                        <a:t>249 000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8842202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Токарные резцы для наружного точения со сменными пластинами ECKNL-2020</a:t>
                      </a:r>
                      <a:r>
                        <a:rPr lang="en-US" sz="1100" dirty="0">
                          <a:effectLst/>
                        </a:rPr>
                        <a:t>K</a:t>
                      </a:r>
                      <a:r>
                        <a:rPr lang="ru-RU" sz="11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56 109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26233955"/>
                  </a:ext>
                </a:extLst>
              </a:tr>
              <a:tr h="471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Расточные державки </a:t>
                      </a:r>
                      <a:r>
                        <a:rPr lang="en-US" sz="1100" dirty="0">
                          <a:effectLst/>
                        </a:rPr>
                        <a:t>S</a:t>
                      </a:r>
                      <a:r>
                        <a:rPr lang="ru-RU" sz="1100" dirty="0">
                          <a:effectLst/>
                        </a:rPr>
                        <a:t>20</a:t>
                      </a:r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en-US" sz="1100" dirty="0">
                          <a:effectLst/>
                        </a:rPr>
                        <a:t>DCLNR</a:t>
                      </a:r>
                      <a:r>
                        <a:rPr lang="ru-RU" sz="1100" dirty="0">
                          <a:effectLst/>
                        </a:rPr>
                        <a:t>-12 и  Режущие пластины для токарных резцов </a:t>
                      </a:r>
                      <a:r>
                        <a:rPr lang="en-US" sz="1100" dirty="0">
                          <a:effectLst/>
                        </a:rPr>
                        <a:t>CNGG</a:t>
                      </a:r>
                      <a:r>
                        <a:rPr lang="ru-RU" sz="1100" dirty="0">
                          <a:effectLst/>
                        </a:rPr>
                        <a:t>120401-</a:t>
                      </a:r>
                      <a:r>
                        <a:rPr lang="en-US" sz="1100" dirty="0">
                          <a:effectLst/>
                        </a:rPr>
                        <a:t>FJ VP</a:t>
                      </a:r>
                      <a:r>
                        <a:rPr lang="ru-RU" sz="1100" dirty="0">
                          <a:effectLst/>
                        </a:rPr>
                        <a:t>10</a:t>
                      </a:r>
                      <a:r>
                        <a:rPr lang="en-US" sz="1100" dirty="0">
                          <a:effectLst/>
                        </a:rPr>
                        <a:t>RT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121 128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2461036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 err="1">
                          <a:effectLst/>
                        </a:rPr>
                        <a:t>Смазочно</a:t>
                      </a:r>
                      <a:r>
                        <a:rPr lang="ru-RU" sz="1100" dirty="0">
                          <a:effectLst/>
                        </a:rPr>
                        <a:t> охлаждающая </a:t>
                      </a:r>
                      <a:r>
                        <a:rPr lang="ru-RU" sz="1100" dirty="0" smtClean="0">
                          <a:effectLst/>
                        </a:rPr>
                        <a:t>жидкость </a:t>
                      </a:r>
                      <a:r>
                        <a:rPr lang="ru-RU" sz="1100" dirty="0">
                          <a:effectLst/>
                        </a:rPr>
                        <a:t>СИНАПОЛ-БПЕ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67 880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01003864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Заготовки из жаропрочных и труднообрабатываемых сплавов </a:t>
                      </a:r>
                      <a:r>
                        <a:rPr lang="en-US" sz="1100" dirty="0">
                          <a:effectLst/>
                        </a:rPr>
                        <a:t>RD</a:t>
                      </a:r>
                      <a:r>
                        <a:rPr lang="ru-RU" sz="1100" dirty="0">
                          <a:effectLst/>
                        </a:rPr>
                        <a:t>330</a:t>
                      </a:r>
                      <a:r>
                        <a:rPr lang="en-US" sz="1100" dirty="0">
                          <a:effectLst/>
                        </a:rPr>
                        <a:t>D</a:t>
                      </a:r>
                      <a:r>
                        <a:rPr lang="ru-RU" sz="1100" dirty="0">
                          <a:effectLst/>
                        </a:rPr>
                        <a:t>32-</a:t>
                      </a:r>
                      <a:r>
                        <a:rPr lang="en-US" sz="1100" dirty="0">
                          <a:effectLst/>
                        </a:rPr>
                        <a:t>ZZ</a:t>
                      </a:r>
                      <a:r>
                        <a:rPr lang="ru-RU" sz="1100" dirty="0">
                          <a:effectLst/>
                        </a:rPr>
                        <a:t>870</a:t>
                      </a:r>
                      <a:r>
                        <a:rPr lang="en-US" sz="1100" dirty="0">
                          <a:effectLst/>
                        </a:rPr>
                        <a:t>G</a:t>
                      </a: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en-US" sz="1100" dirty="0">
                          <a:effectLst/>
                        </a:rPr>
                        <a:t>H</a:t>
                      </a: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80 962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75341741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 dirty="0">
                          <a:effectLst/>
                        </a:rPr>
                        <a:t>Система ЧПУ GSK980TDb для токарных станков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235 000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0296412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 dirty="0">
                          <a:effectLst/>
                        </a:rPr>
                        <a:t>Компрессор с осушителем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200 000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0172914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 dirty="0">
                          <a:effectLst/>
                        </a:rPr>
                        <a:t>Вертикально-фрезерный станок с ЧПУ F310 TC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</a:rPr>
                        <a:t>2 040 200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3777572"/>
                  </a:ext>
                </a:extLst>
              </a:tr>
              <a:tr h="235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Автоматическая установка для наплавки внутренних и наружных поверхностей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</a:rPr>
                        <a:t>690 000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286497"/>
              </p:ext>
            </p:extLst>
          </p:nvPr>
        </p:nvGraphicFramePr>
        <p:xfrm>
          <a:off x="0" y="4757928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</a:t>
            </a:r>
            <a:fld id="{4BE390D4-FDB4-CC44-85FA-6AD83676FFD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9954" y="97613"/>
            <a:ext cx="8397503" cy="85725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 от применения интенсивного теплоотвода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-129987" y="1042786"/>
            <a:ext cx="8017536" cy="50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зависимость шероховатости поверхности от скорости обработки детали с наплавленным слоем материала ЦН12М (стеллит)</a:t>
            </a:r>
          </a:p>
          <a:p>
            <a:endParaRPr lang="ru-RU" sz="1400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93" y="1522540"/>
            <a:ext cx="4980899" cy="32516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756363" y="1567859"/>
            <a:ext cx="767529" cy="422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70892" y="1522540"/>
            <a:ext cx="1542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охлаждения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охлаждением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49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2900" y="-14196"/>
            <a:ext cx="8229600" cy="857250"/>
          </a:xfrm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Ожидаемые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научные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069" y="843054"/>
            <a:ext cx="8229600" cy="1859572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основании данных полученных в ходе экспериментов, а также их анализа будет сформулирована теория терморегулирования в процессе механической обработки (твердого точения) жаропрочных и труднообрабатываемых материалов. Установлены эмпирические зависимости качества поверхностного слоя от интенсивности и способа теплоотвода. Разработаны практические рекомендации по определению режимов теплоотвода в зависимости от типа обрабатываемого материала и интенсивности процесса.</a:t>
            </a:r>
          </a:p>
          <a:p>
            <a:pPr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	Получение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университетом исключительных прав на результаты научной деятельности ВНК.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346" y="247987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957" y="247987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11" y="2479876"/>
            <a:ext cx="273634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11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2" y="12675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реализации проекта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7928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pc="15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актуален для компаний и предприятий, занимающихся изготовлением и ремонтом изделий трубопроводной запорной арматуры, ответственных изделий нефтегазового машиностроения. </a:t>
            </a:r>
          </a:p>
          <a:p>
            <a:endParaRPr lang="ru-RU" spc="1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pc="15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 </a:t>
            </a:r>
            <a:r>
              <a:rPr lang="ru-RU" spc="1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сегодняшний день в разработке данного проекта заинтересованы такие компании, как: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55" y="2319003"/>
            <a:ext cx="1330678" cy="826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00" y="2319002"/>
            <a:ext cx="2148042" cy="826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34" y="4030487"/>
            <a:ext cx="2614155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931" y="3904487"/>
            <a:ext cx="1045162" cy="7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222" y="4624487"/>
            <a:ext cx="1170579" cy="25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33" y="3325636"/>
            <a:ext cx="3060000" cy="720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0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Смета проекта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81679"/>
              </p:ext>
            </p:extLst>
          </p:nvPr>
        </p:nvGraphicFramePr>
        <p:xfrm>
          <a:off x="184638" y="665704"/>
          <a:ext cx="8818685" cy="4040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7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58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8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dirty="0">
                          <a:effectLst/>
                        </a:rPr>
                        <a:t>Статьи расходов по видам расходов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dirty="0">
                          <a:effectLst/>
                        </a:rPr>
                        <a:t>Сумма за счет средств ТИУ, руб.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65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Заработная плата и оплата работ (услуг) по гражданско-правовым договорам членам ВНК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5 760 000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00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Приобретение для выполнения НИОКР оборудования, комплектующих и расходных материалов, включая их доставку, монтаж, пусконаладочные работы, настройку и регулировку, сервисное обслуживание в период выполнения НИОКР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effectLst/>
                        </a:rPr>
                        <a:t>5 360 361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6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Командировочные расходы членов ВНК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150 000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73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Услуги и работы по выполнению НИОКР по договорам со сторонними организациями, связанные с реализацией проекта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1 610 000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2719"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Итого: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effectLst/>
                        </a:rPr>
                        <a:t>12 880 361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8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2961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Временный научный коллектив</a:t>
            </a:r>
            <a:endParaRPr lang="ru-RU" sz="3200" dirty="0"/>
          </a:p>
        </p:txBody>
      </p:sp>
      <p:graphicFrame>
        <p:nvGraphicFramePr>
          <p:cNvPr id="4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88594"/>
              </p:ext>
            </p:extLst>
          </p:nvPr>
        </p:nvGraphicFramePr>
        <p:xfrm>
          <a:off x="235778" y="655906"/>
          <a:ext cx="8741169" cy="401281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24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82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7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27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54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933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2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Ф.И.О. (полностью)*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Ученая степень и звание (при наличии)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Возраст**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Должность и место работы или учебы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Опыт и компетенции по тематике проекта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3900"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 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Некрасов Роман Юрьевич, Руководитель ВНК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Кандидат технических наук, доцент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 34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ТИУ, заведующий кафедры «Технология машиностроения»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Президентская программа повышения квалификации инженерных кадров.</a:t>
                      </a:r>
                      <a:br>
                        <a:rPr lang="ru-RU" sz="1050">
                          <a:effectLst/>
                        </a:rPr>
                      </a:br>
                      <a:r>
                        <a:rPr lang="ru-RU" sz="1050">
                          <a:effectLst/>
                        </a:rPr>
                        <a:t>"Компьютерные технологии и автоматизация конструкторско-технологической подготовки машиностроительных производств"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2293"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Кокорин Илья Николаевич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Без ученой степени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24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ТИУ, аспирант кафедры «Технология машиностроения»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031"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Темпель Юлия Александровна 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Без ученой степени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25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ТИУ, аспирант кафедры «Технология машиностроения»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2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 4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 Темпель Ольга Александровна 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Без ученой степени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 25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>
                          <a:effectLst/>
                        </a:rPr>
                        <a:t>ТИУ, аспирант кафедры «Технология машиностроения»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026" marR="681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61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51" y="639202"/>
            <a:ext cx="87190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экспериментальных исследований и анализа полученных данных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выведен ряд моделей позволяющих управлять технологическими процессами механической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обработки с использованием дополнительных систем охлаждения 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смазки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 резания, с целью достижения оптимальных температурных и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трибологических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параметров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процесса. 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7675"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сегодняшний момент механообработка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современных материалов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условии достижения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заданного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поверхностного слоя экономически не эффективна с точки зрения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материальных затрат, а подходы к управлению процессами повышения качества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поверхностного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слоя, не говоря уже о его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наноструктурировании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 сих пор не обоснованы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 точки зрения. 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Решением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обусловленных проблем могут стать современные методы автоматизации на основе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нейросетевых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 и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мехатронных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 терморегулирования процесса резания при обработке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повышения общей надежности изделий нефтегазового машиностроения.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602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813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Временный научный коллектив</a:t>
            </a:r>
            <a:endParaRPr lang="ru-RU" sz="3200" dirty="0"/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144377"/>
              </p:ext>
            </p:extLst>
          </p:nvPr>
        </p:nvGraphicFramePr>
        <p:xfrm>
          <a:off x="123094" y="729120"/>
          <a:ext cx="8897813" cy="366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8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29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6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383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40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3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 dirty="0">
                          <a:effectLst/>
                        </a:rPr>
                        <a:t>Ф.И.О. (полностью)*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 dirty="0">
                          <a:effectLst/>
                        </a:rPr>
                        <a:t>Ученая степень и звание (при наличии)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>
                          <a:effectLst/>
                        </a:rPr>
                        <a:t>Возраст**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>
                          <a:effectLst/>
                        </a:rPr>
                        <a:t>Должность и место работы или учебы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800" dirty="0">
                          <a:effectLst/>
                        </a:rPr>
                        <a:t>Опыт и компетенции по тематике проекта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Стариков Александр Иванович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Без ученой степени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38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ТИУ. Старший преподаватель кафедры «Технология машиностроения»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Президентская программа повышения квалификации инженерных кадров.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"Компьютерные технологии и автоматизация конструкторско-технологической подготовки машиностроительных производств"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Калаев Александр Павлович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Без ученой степени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ТИУ, администратор модульного обучения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8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7 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Кузьмин Максим Сергеевич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Без ученой степени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 dirty="0">
                          <a:effectLst/>
                        </a:rPr>
                        <a:t>ТИУ, студент группы МАШмп-18-1 кафедры «Технология машиностроения»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8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Никитенко Яна Федоровна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Без ученой степени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000">
                          <a:effectLst/>
                        </a:rPr>
                        <a:t>ТИУ, студент группы МАШмп-18-1 кафедры «Технология машиностроения»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405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7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Существенной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проблемой современного машиностроения является избыточное повышение температуры за счет выработки тепла в процессе резания. Особенную актуальность проблема обретает в условиях твёрдого точения труднообрабатываемых материалов используемых при производстве и ремонте изделий нефтегазового и турбинного машиностроения.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основании данных полученных в ходе экспериментов, а также их анализа сформулирована теория терморегулирования в процессе механической обработки (твердого точения) жаропрочных и труднообрабатываемых материалов. </a:t>
            </a:r>
          </a:p>
          <a:p>
            <a:pPr marL="0" indent="34290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 реализации проекта будут установлены эмпирические зависимости качества поверхностного слоя от интенсивности и способа теплоотвода. Разработаны практические рекомендации по определению режимов теплоотвода в зависимости от типа обрабатываемого материала и интенсивности процесса. Предложены конструкции инструмента и других дополнительных систем осуществления терморегуляции в процессе механообработки.</a:t>
            </a:r>
          </a:p>
          <a:p>
            <a:pPr marL="0" indent="34290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Университетом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получены исключительные права на результаты деятельности ВНК.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7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53989" y="4653410"/>
            <a:ext cx="1019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  <a:t>www.tyuiu.ru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5408" y="3890619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  <a:t>ПЕРВЫЙ ВУЗ </a:t>
            </a:r>
            <a:b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</a:b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  <a:t>КОРПОРАЦИЙ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382" y="142776"/>
            <a:ext cx="1885556" cy="984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5976" y="1420024"/>
            <a:ext cx="5977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Narrow" pitchFamily="34" charset="0"/>
              </a:rPr>
              <a:t>Благодарю за внимание!</a:t>
            </a:r>
            <a:endParaRPr lang="ru-RU" sz="4400" b="1" i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3125" y="2425639"/>
            <a:ext cx="3321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ВНК (РНП): Некрасов Роман Юрьевич, к.т.н., доцент, заведующий кафедры «Технология машиностроения»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Объект 2"/>
          <p:cNvSpPr>
            <a:spLocks noGrp="1"/>
          </p:cNvSpPr>
          <p:nvPr/>
        </p:nvSpPr>
        <p:spPr>
          <a:xfrm>
            <a:off x="414513" y="843559"/>
            <a:ext cx="8189217" cy="396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513" y="-31912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23448" y="634482"/>
            <a:ext cx="5456258" cy="4194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Целями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являются: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процесса механической обработки труднообрабатываемых, жаропрочных сплавов и наплавленных материалов.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Разработка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методологии применения систем охлаждения с замкнутым контуром, используемых для твёрдого точения.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06" y="1491732"/>
            <a:ext cx="323683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38124" y="214268"/>
            <a:ext cx="7971503" cy="41345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sz="27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" name="Объект 2"/>
          <p:cNvSpPr>
            <a:spLocks noGrp="1"/>
          </p:cNvSpPr>
          <p:nvPr/>
        </p:nvSpPr>
        <p:spPr>
          <a:xfrm>
            <a:off x="414513" y="843559"/>
            <a:ext cx="8189217" cy="396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ru-RU" dirty="0" smtClean="0">
              <a:solidFill>
                <a:srgbClr val="565656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ru-RU" b="1" dirty="0" smtClean="0">
              <a:solidFill>
                <a:srgbClr val="565656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endParaRPr lang="ru-RU" sz="1800" dirty="0">
              <a:solidFill>
                <a:srgbClr val="565656"/>
              </a:solidFill>
              <a:latin typeface="Arial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5817" y="716298"/>
            <a:ext cx="89066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Существенной проблемой современного машиностроения является избыточное повышение температуры за счет выработки тепла в процессе резания. Температура ускоряет износ инструмента, уменьшает точность обработки и качество обработанных поверхностей. Поэтому исследования по управлению температурой резания, путем увеличения теплоотдачи являются самыми актуальными для повышения качества обработки.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6393" y="3785864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80</a:t>
            </a:r>
            <a:endParaRPr lang="ru-RU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2834461" y="378578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160</a:t>
            </a:r>
            <a:endParaRPr lang="ru-RU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3267393" y="378578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240</a:t>
            </a:r>
            <a:endParaRPr lang="ru-RU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3644419" y="378578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320</a:t>
            </a:r>
            <a:endParaRPr lang="ru-RU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4111986" y="3785787"/>
            <a:ext cx="510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м/мин</a:t>
            </a:r>
            <a:endParaRPr lang="ru-RU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8859" y="3929817"/>
            <a:ext cx="995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Скорость трения</a:t>
            </a:r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925519" y="4090429"/>
            <a:ext cx="25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Рисунок 1 – Зависимость износостойкости 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инструментальных материалов: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 – быстрорежущая сталь Р18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 – твердый сплав Т15К6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74744" y="2667238"/>
            <a:ext cx="1015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Износостойкость</a:t>
            </a:r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681702" y="3472490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4×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2894" y="3077825"/>
            <a:ext cx="551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12×10</a:t>
            </a:r>
            <a:r>
              <a:rPr lang="ru-RU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426" y="2638468"/>
            <a:ext cx="551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20×10</a:t>
            </a:r>
            <a:r>
              <a:rPr lang="ru-RU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2427" y="2237545"/>
            <a:ext cx="551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28×10</a:t>
            </a:r>
            <a:r>
              <a:rPr lang="ru-RU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2428" y="1856016"/>
            <a:ext cx="551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36×10</a:t>
            </a:r>
            <a:r>
              <a:rPr lang="ru-RU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5662" y="2013928"/>
            <a:ext cx="417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Т° С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03794" y="3943699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v, </a:t>
            </a:r>
            <a:r>
              <a:rPr lang="ru-RU" sz="900" dirty="0" smtClean="0"/>
              <a:t>м/мин</a:t>
            </a:r>
            <a:endParaRPr lang="ru-RU" sz="9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203841" y="2762536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мкм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3820" y="4100174"/>
            <a:ext cx="34131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Рисунок 2 – Связь между скоростью изнашивания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инструмента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режимом обработки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(v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s)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и температурой 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езания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Т°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С: 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-s=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0,09 мм/об; 2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0,135 мм/об; 3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0,2 мм/об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4" y="1817478"/>
            <a:ext cx="4301476" cy="203059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4212565" y="2759377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мкм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204594"/>
              </p:ext>
            </p:extLst>
          </p:nvPr>
        </p:nvGraphicFramePr>
        <p:xfrm>
          <a:off x="0" y="4754436"/>
          <a:ext cx="6096000" cy="374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4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8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76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исследования подтверждается работами российских и зарубежных ученых изучающих вопросы терморегулирования при сухой обработке труднообрабатываемых, жаропрочных сплавов.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Ряд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подходов к созданию режущего инструмента с внутренним охлаждением сменных пластины описан в трудах C.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T.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Minton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принцип работы которых направлен на подачу охлаждающей жидкости на основание пластины через внутренние каналы токарной державки.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Применение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процессов сухой обработки рассматриваются учеными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Yanbin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Changhe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Dongzhou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Dongkun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Xiaowei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работе которых используются системы MQL для подачи минимального количества смазки при выполнении процессов шлифования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выглаживания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поверхностного слоя деталей.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9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достижения поставленных целей необходимо решить следующие задачи: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Разработать методологию терморегулирования процесса механической обработки труднообрабатываемых, жаропрочных сплавов и наплавленных материалов, в условиях твердого точения;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Проработка подходов к реализации предложенных методов с установлением эмпирических зависимостей и взаимосвязей;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Разработать математическую модель терморегулирования процесса резания, учитывающую интенсивность теплоотвода, скорость механообработки и качество получаемой поверхности;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Разработать конструкции основного и вспомогательного оборудования необходимого для реализации предложенных методов.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0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77" y="-67040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новизна проекта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243" y="790210"/>
            <a:ext cx="8229600" cy="155184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разработана методика процессов терморегулирования при обработке изделий из материалов с высокими требованиями к износостойкости и высокой твёрдостью, а также труднообрабатываемых, жаропрочных сплавов с учетом известных подходов к интенсификации теплоотдачи (MQL и внутреннее охлаждение режущего инструмента по замкнутому контуру) при сухом точении.</a:t>
            </a:r>
          </a:p>
          <a:p>
            <a:endParaRPr lang="ru-RU" dirty="0"/>
          </a:p>
        </p:txBody>
      </p:sp>
      <p:pic>
        <p:nvPicPr>
          <p:cNvPr id="4" name="Рисунок 3" descr="резец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32" y="2160711"/>
            <a:ext cx="4527299" cy="26926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6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7" y="144433"/>
            <a:ext cx="6462347" cy="31276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256168"/>
              </p:ext>
            </p:extLst>
          </p:nvPr>
        </p:nvGraphicFramePr>
        <p:xfrm>
          <a:off x="338211" y="579035"/>
          <a:ext cx="8421388" cy="415122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25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05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02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41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50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54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733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29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этапа работ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Начало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err="1">
                          <a:effectLst/>
                        </a:rPr>
                        <a:t>дд.мм.гг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Окончание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err="1">
                          <a:effectLst/>
                        </a:rPr>
                        <a:t>дд.мм.гг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Вид документа и результат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Показатели ПРОУ, на которые оказывает влияние результат 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Сумма затрат, руб.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Поиск помещения для работы проектной группы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01.01.2019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01.02.2019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Договор аренды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260 000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согласно п.4.5 сметы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Аренда помещения для хранения материалов и установки оборудования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01.02.2019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01.01.2020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Договор аренды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500 000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согласно п.4.3 сметы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Приобретение оборудования для выполнения НИОКР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01.01.2019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01.03.2019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о приобретении оборудования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2 327 281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согласно п. 2 сметы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и исследование проекта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01.03.2019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31.12.2020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Комплект документации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5 760 000 согласно п.1 сметы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конструкторско-технологической документации на изготовление экспериментальной установки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01.03.2019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01.06.2019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Комплект документации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400 000 согласно п. 4.2 сметы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548170"/>
              </p:ext>
            </p:extLst>
          </p:nvPr>
        </p:nvGraphicFramePr>
        <p:xfrm>
          <a:off x="0" y="4757928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2961"/>
            <a:ext cx="8229600" cy="8572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489342"/>
              </p:ext>
            </p:extLst>
          </p:nvPr>
        </p:nvGraphicFramePr>
        <p:xfrm>
          <a:off x="433250" y="621040"/>
          <a:ext cx="8197279" cy="409320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794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46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09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13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71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89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447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08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№ п/п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этапа работ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Начало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(дд.мм.гг)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Окончание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</a:t>
                      </a:r>
                      <a:r>
                        <a:rPr lang="ru-RU" sz="1050" dirty="0" err="1">
                          <a:effectLst/>
                        </a:rPr>
                        <a:t>дд.мм.гг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Вид документа и результат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Показатели ПРОУ, на которые оказывает влияние результат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Сумма затрат, руб.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Тестирование оборудования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01.09.2019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01.10.2019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Отчет проверки оборудования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0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Проведение испытаний по теме НИОКР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1.10.2019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1.05.2020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Документация о проделанной работе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Участие в мероприятиях с целью предоставления результатов исследований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1.01.2020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1.06.2020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Сертификат о очном выступления на мероприятиях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100 000 согласно п. 3.1 сметы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29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Публикация результатов научной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1.10.2020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Публикации в журнале и международных базах цитирования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200 000 согласно п.4.4 сметы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0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Составление отчетных данных о результатах проведения научной работы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1.10.2020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1.12.2020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Отчеты о проведении НИОКР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78" marR="53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26037"/>
              </p:ext>
            </p:extLst>
          </p:nvPr>
        </p:nvGraphicFramePr>
        <p:xfrm>
          <a:off x="0" y="4717140"/>
          <a:ext cx="6096000" cy="38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0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Руководитель ВНК (РНП): Некрасов Роман Юрьевич, к.т.н., доцент, заведующий кафедры «Технология машиностроения»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Подпись ___________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48288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6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ТИ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ТИУ</Template>
  <TotalTime>7928</TotalTime>
  <Words>1548</Words>
  <Application>Microsoft Office PowerPoint</Application>
  <PresentationFormat>Экран (16:9)</PresentationFormat>
  <Paragraphs>369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Times New Roman</vt:lpstr>
      <vt:lpstr>шаблон ТИУ</vt:lpstr>
      <vt:lpstr>Презентация PowerPoint</vt:lpstr>
      <vt:lpstr>Аннотация</vt:lpstr>
      <vt:lpstr>Цель проекта</vt:lpstr>
      <vt:lpstr>Актуальность</vt:lpstr>
      <vt:lpstr>Актуальность</vt:lpstr>
      <vt:lpstr>Задачи проекта</vt:lpstr>
      <vt:lpstr>Научная новизна проекта </vt:lpstr>
      <vt:lpstr>Календарный план</vt:lpstr>
      <vt:lpstr>Календарный план</vt:lpstr>
      <vt:lpstr>Объект исследования НИОКР</vt:lpstr>
      <vt:lpstr>Объект исследования НИОКР</vt:lpstr>
      <vt:lpstr>Объект, Методологическая основа и методы исследования</vt:lpstr>
      <vt:lpstr>Повышение показателей ПРОУ</vt:lpstr>
      <vt:lpstr>Необходимое оборудование для успешной реализации проекта</vt:lpstr>
      <vt:lpstr>Эффект от применения интенсивного теплоотвода</vt:lpstr>
      <vt:lpstr>Ожидаемые научные результаты</vt:lpstr>
      <vt:lpstr>Возможности реализации проекта</vt:lpstr>
      <vt:lpstr>Смета проекта</vt:lpstr>
      <vt:lpstr>Временный научный коллектив</vt:lpstr>
      <vt:lpstr>Временный научный коллектив</vt:lpstr>
      <vt:lpstr>вывод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МОЖЕТ ДАЖЕ В ДВЕ СТРОЧКИ</dc:title>
  <dc:creator>user</dc:creator>
  <cp:lastModifiedBy>Стариков</cp:lastModifiedBy>
  <cp:revision>708</cp:revision>
  <cp:lastPrinted>2018-09-13T06:50:36Z</cp:lastPrinted>
  <dcterms:created xsi:type="dcterms:W3CDTF">2016-12-17T11:57:02Z</dcterms:created>
  <dcterms:modified xsi:type="dcterms:W3CDTF">2018-10-03T08:59:10Z</dcterms:modified>
</cp:coreProperties>
</file>