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660" r:id="rId1"/>
  </p:sldMasterIdLst>
  <p:notesMasterIdLst>
    <p:notesMasterId r:id="rId22"/>
  </p:notesMasterIdLst>
  <p:sldIdLst>
    <p:sldId id="256" r:id="rId2"/>
    <p:sldId id="257" r:id="rId3"/>
    <p:sldId id="280" r:id="rId4"/>
    <p:sldId id="296" r:id="rId5"/>
    <p:sldId id="279" r:id="rId6"/>
    <p:sldId id="291" r:id="rId7"/>
    <p:sldId id="288" r:id="rId8"/>
    <p:sldId id="292" r:id="rId9"/>
    <p:sldId id="293" r:id="rId10"/>
    <p:sldId id="297" r:id="rId11"/>
    <p:sldId id="282" r:id="rId12"/>
    <p:sldId id="283" r:id="rId13"/>
    <p:sldId id="286" r:id="rId14"/>
    <p:sldId id="287" r:id="rId15"/>
    <p:sldId id="289" r:id="rId16"/>
    <p:sldId id="284" r:id="rId17"/>
    <p:sldId id="294" r:id="rId18"/>
    <p:sldId id="285" r:id="rId19"/>
    <p:sldId id="290" r:id="rId20"/>
    <p:sldId id="295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969" autoAdjust="0"/>
  </p:normalViewPr>
  <p:slideViewPr>
    <p:cSldViewPr>
      <p:cViewPr varScale="1">
        <p:scale>
          <a:sx n="92" d="100"/>
          <a:sy n="92" d="100"/>
        </p:scale>
        <p:origin x="94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C65315F-4BD7-4682-A294-37F304E98CBB}" type="doc">
      <dgm:prSet loTypeId="urn:microsoft.com/office/officeart/2008/layout/VerticalCurvedList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916C6B7-0C9B-44BF-AC9B-A0C74D4E3DF8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Всероссийский этап олимпиады профессионального мастерства по укрупненной группе специальностей среднего профессионального образования 21.00.00 Прикладная геология, горное дело, нефтегазовое дело и геодезия. 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7EDFD34-7080-4B79-A4C7-780990F7A32B}" type="parTrans" cxnId="{779F8E28-A63B-424B-B917-286F2A2D1C2D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60C67AE-0C52-4169-85FD-B77626718A8D}" type="sibTrans" cxnId="{779F8E28-A63B-424B-B917-286F2A2D1C2D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102B6F2-FEDA-46B3-98CE-9404F2255118}">
      <dgm:prSet phldrT="[Текст]"/>
      <dgm:spPr/>
      <dgm:t>
        <a:bodyPr/>
        <a:lstStyle/>
        <a:p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V</a:t>
          </a:r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Региональный чемпионат «Молодые профессионалы» (</a:t>
          </a:r>
          <a:r>
            <a:rPr lang="en-US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Worldskills</a:t>
          </a:r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Russia</a:t>
          </a:r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) Новосибирской области. Компетенция </a:t>
          </a:r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R</a:t>
          </a:r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60 Геодезия 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51C39A7-7BD5-442C-89A5-0B20FB2F5B67}" type="parTrans" cxnId="{DBA6567E-13FD-4AD2-9EEB-D91E539B29E3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B0A129D-2328-44AC-8996-91B53B5E4D16}" type="sibTrans" cxnId="{DBA6567E-13FD-4AD2-9EEB-D91E539B29E3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DE87411-36AD-4CD7-B88A-9BA0539B9329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Методическое совещание преподавателей дисциплины «Горное дело»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2A25528-DE6E-4215-9D3D-976E1938C38C}" type="parTrans" cxnId="{DE67B023-1BC2-4048-B84B-9E4D21CB5AEC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75EE5D9-6821-4737-93E0-E256FA932EAC}" type="sibTrans" cxnId="{DE67B023-1BC2-4048-B84B-9E4D21CB5AEC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5CACCFF-35A8-44D3-901C-5FBB809FFD6B}">
      <dgm:prSet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Межрегиональная олимпиада по горному делу (направление – подземная разработка месторождений полезных ископаемых)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BBB03C4-B4CB-47E9-8A8C-F0BE42402AD3}" type="parTrans" cxnId="{0D46FCA8-06A7-4985-90BB-7EDC5474F5E3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6268CAB-214A-4E1C-A1D3-1DAD0F5AC2E7}" type="sibTrans" cxnId="{0D46FCA8-06A7-4985-90BB-7EDC5474F5E3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C4393FD-9847-473E-9764-73C834B829CB}">
      <dgm:prSet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Всероссийский конкурс «Лучший отчёт по производственной практике среди студентов, обучающихся по специальностям 21.02.09, 21.02.10, 21.02.11, 21.02.13»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18EB74E-F37A-471E-BBAD-31B96F5B362E}" type="parTrans" cxnId="{F8A6DE2D-6A3C-4FA2-8FB5-EAEDA5D6AA30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96D42BC-ABDA-445F-ACC8-E45A9779D373}" type="sibTrans" cxnId="{F8A6DE2D-6A3C-4FA2-8FB5-EAEDA5D6AA30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96F6573-3EB2-4B54-9087-FDCDB9546819}">
      <dgm:prSet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Межрегиональный конкурс дипломных  работ по специальностям 21.02.01, 21.02.02, 21.02.03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31AE8DB-CEE1-469A-BD1B-206A9F0440DF}" type="parTrans" cxnId="{EA7AB445-4CD1-4ACF-ACF2-FE43B73C47B9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8D5E106-8F5D-40A6-B8EA-EE9B6D62B0BD}" type="sibTrans" cxnId="{EA7AB445-4CD1-4ACF-ACF2-FE43B73C47B9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0D1B805-E3F4-442C-B57E-18E94C1AA48F}" type="pres">
      <dgm:prSet presAssocID="{EC65315F-4BD7-4682-A294-37F304E98CBB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336EF6FC-C0BD-4698-9EEC-3FAA605D6C2A}" type="pres">
      <dgm:prSet presAssocID="{EC65315F-4BD7-4682-A294-37F304E98CBB}" presName="Name1" presStyleCnt="0"/>
      <dgm:spPr/>
    </dgm:pt>
    <dgm:pt modelId="{3CCA17E3-C7C8-4D7D-81ED-40849F476C25}" type="pres">
      <dgm:prSet presAssocID="{EC65315F-4BD7-4682-A294-37F304E98CBB}" presName="cycle" presStyleCnt="0"/>
      <dgm:spPr/>
    </dgm:pt>
    <dgm:pt modelId="{20EE75F3-6FD8-4E6B-A643-41161445E3DA}" type="pres">
      <dgm:prSet presAssocID="{EC65315F-4BD7-4682-A294-37F304E98CBB}" presName="srcNode" presStyleLbl="node1" presStyleIdx="0" presStyleCnt="6"/>
      <dgm:spPr/>
    </dgm:pt>
    <dgm:pt modelId="{E1DCB55A-CC45-45FB-B669-84D5EAADB214}" type="pres">
      <dgm:prSet presAssocID="{EC65315F-4BD7-4682-A294-37F304E98CBB}" presName="conn" presStyleLbl="parChTrans1D2" presStyleIdx="0" presStyleCnt="1"/>
      <dgm:spPr/>
      <dgm:t>
        <a:bodyPr/>
        <a:lstStyle/>
        <a:p>
          <a:endParaRPr lang="ru-RU"/>
        </a:p>
      </dgm:t>
    </dgm:pt>
    <dgm:pt modelId="{CB84D0AE-13F1-4D4E-A17A-0AF609F9C19C}" type="pres">
      <dgm:prSet presAssocID="{EC65315F-4BD7-4682-A294-37F304E98CBB}" presName="extraNode" presStyleLbl="node1" presStyleIdx="0" presStyleCnt="6"/>
      <dgm:spPr/>
    </dgm:pt>
    <dgm:pt modelId="{81A7B02B-0461-431B-832C-346AA80412F4}" type="pres">
      <dgm:prSet presAssocID="{EC65315F-4BD7-4682-A294-37F304E98CBB}" presName="dstNode" presStyleLbl="node1" presStyleIdx="0" presStyleCnt="6"/>
      <dgm:spPr/>
    </dgm:pt>
    <dgm:pt modelId="{793F02E4-A6FC-4FD7-8496-A51161D95DDE}" type="pres">
      <dgm:prSet presAssocID="{1916C6B7-0C9B-44BF-AC9B-A0C74D4E3DF8}" presName="text_1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BD4CDA-36F7-4BAC-B401-AA2627E3D7E7}" type="pres">
      <dgm:prSet presAssocID="{1916C6B7-0C9B-44BF-AC9B-A0C74D4E3DF8}" presName="accent_1" presStyleCnt="0"/>
      <dgm:spPr/>
    </dgm:pt>
    <dgm:pt modelId="{95263523-88B8-4C32-B30A-996414A562E4}" type="pres">
      <dgm:prSet presAssocID="{1916C6B7-0C9B-44BF-AC9B-A0C74D4E3DF8}" presName="accentRepeatNode" presStyleLbl="solidFgAcc1" presStyleIdx="0" presStyleCnt="6"/>
      <dgm:spPr/>
    </dgm:pt>
    <dgm:pt modelId="{9F44E4E8-0C5E-44CA-9C10-B2E5CD8E9874}" type="pres">
      <dgm:prSet presAssocID="{B102B6F2-FEDA-46B3-98CE-9404F2255118}" presName="text_2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0D86E7-1CA2-4D30-B808-9ABFAA6B9B1F}" type="pres">
      <dgm:prSet presAssocID="{B102B6F2-FEDA-46B3-98CE-9404F2255118}" presName="accent_2" presStyleCnt="0"/>
      <dgm:spPr/>
    </dgm:pt>
    <dgm:pt modelId="{C7CC0BBA-339B-4564-A079-A38B4B3D45A0}" type="pres">
      <dgm:prSet presAssocID="{B102B6F2-FEDA-46B3-98CE-9404F2255118}" presName="accentRepeatNode" presStyleLbl="solidFgAcc1" presStyleIdx="1" presStyleCnt="6"/>
      <dgm:spPr/>
    </dgm:pt>
    <dgm:pt modelId="{D2FAC56A-ADF9-436A-9BB1-D96237F9F924}" type="pres">
      <dgm:prSet presAssocID="{6DE87411-36AD-4CD7-B88A-9BA0539B9329}" presName="text_3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679C0C-9967-4881-B85C-A41F617C1CFD}" type="pres">
      <dgm:prSet presAssocID="{6DE87411-36AD-4CD7-B88A-9BA0539B9329}" presName="accent_3" presStyleCnt="0"/>
      <dgm:spPr/>
    </dgm:pt>
    <dgm:pt modelId="{7A104E16-1B1E-49DD-A15E-48D178490089}" type="pres">
      <dgm:prSet presAssocID="{6DE87411-36AD-4CD7-B88A-9BA0539B9329}" presName="accentRepeatNode" presStyleLbl="solidFgAcc1" presStyleIdx="2" presStyleCnt="6"/>
      <dgm:spPr/>
    </dgm:pt>
    <dgm:pt modelId="{CA3BF5D4-4598-4D6A-9A6C-1D3093E7674E}" type="pres">
      <dgm:prSet presAssocID="{85CACCFF-35A8-44D3-901C-5FBB809FFD6B}" presName="text_4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21342B-50D3-47C5-BC1E-E246B5321330}" type="pres">
      <dgm:prSet presAssocID="{85CACCFF-35A8-44D3-901C-5FBB809FFD6B}" presName="accent_4" presStyleCnt="0"/>
      <dgm:spPr/>
    </dgm:pt>
    <dgm:pt modelId="{E950F124-218D-44F1-8946-CC247E5930C4}" type="pres">
      <dgm:prSet presAssocID="{85CACCFF-35A8-44D3-901C-5FBB809FFD6B}" presName="accentRepeatNode" presStyleLbl="solidFgAcc1" presStyleIdx="3" presStyleCnt="6"/>
      <dgm:spPr/>
    </dgm:pt>
    <dgm:pt modelId="{FA8AF74B-CE98-4007-9A6A-4C73BC861F2B}" type="pres">
      <dgm:prSet presAssocID="{7C4393FD-9847-473E-9764-73C834B829CB}" presName="text_5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544B69-FA05-4DAA-9151-B4511C703EFD}" type="pres">
      <dgm:prSet presAssocID="{7C4393FD-9847-473E-9764-73C834B829CB}" presName="accent_5" presStyleCnt="0"/>
      <dgm:spPr/>
    </dgm:pt>
    <dgm:pt modelId="{780EAB72-ECC9-43CC-8970-46232B608633}" type="pres">
      <dgm:prSet presAssocID="{7C4393FD-9847-473E-9764-73C834B829CB}" presName="accentRepeatNode" presStyleLbl="solidFgAcc1" presStyleIdx="4" presStyleCnt="6"/>
      <dgm:spPr/>
    </dgm:pt>
    <dgm:pt modelId="{363D0ECF-13A1-45B7-B877-A071938DA568}" type="pres">
      <dgm:prSet presAssocID="{296F6573-3EB2-4B54-9087-FDCDB9546819}" presName="text_6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F75FCC-3A5A-4B36-82FB-683E4AB51D3A}" type="pres">
      <dgm:prSet presAssocID="{296F6573-3EB2-4B54-9087-FDCDB9546819}" presName="accent_6" presStyleCnt="0"/>
      <dgm:spPr/>
    </dgm:pt>
    <dgm:pt modelId="{BEDEC162-C0B7-44C0-BEED-F8A0A7682C1D}" type="pres">
      <dgm:prSet presAssocID="{296F6573-3EB2-4B54-9087-FDCDB9546819}" presName="accentRepeatNode" presStyleLbl="solidFgAcc1" presStyleIdx="5" presStyleCnt="6"/>
      <dgm:spPr/>
    </dgm:pt>
  </dgm:ptLst>
  <dgm:cxnLst>
    <dgm:cxn modelId="{DBA6567E-13FD-4AD2-9EEB-D91E539B29E3}" srcId="{EC65315F-4BD7-4682-A294-37F304E98CBB}" destId="{B102B6F2-FEDA-46B3-98CE-9404F2255118}" srcOrd="1" destOrd="0" parTransId="{851C39A7-7BD5-442C-89A5-0B20FB2F5B67}" sibTransId="{AB0A129D-2328-44AC-8996-91B53B5E4D16}"/>
    <dgm:cxn modelId="{DE67B023-1BC2-4048-B84B-9E4D21CB5AEC}" srcId="{EC65315F-4BD7-4682-A294-37F304E98CBB}" destId="{6DE87411-36AD-4CD7-B88A-9BA0539B9329}" srcOrd="2" destOrd="0" parTransId="{62A25528-DE6E-4215-9D3D-976E1938C38C}" sibTransId="{175EE5D9-6821-4737-93E0-E256FA932EAC}"/>
    <dgm:cxn modelId="{779F8E28-A63B-424B-B917-286F2A2D1C2D}" srcId="{EC65315F-4BD7-4682-A294-37F304E98CBB}" destId="{1916C6B7-0C9B-44BF-AC9B-A0C74D4E3DF8}" srcOrd="0" destOrd="0" parTransId="{B7EDFD34-7080-4B79-A4C7-780990F7A32B}" sibTransId="{760C67AE-0C52-4169-85FD-B77626718A8D}"/>
    <dgm:cxn modelId="{A8C55B42-3E4C-426B-B404-D760E91FA0CD}" type="presOf" srcId="{1916C6B7-0C9B-44BF-AC9B-A0C74D4E3DF8}" destId="{793F02E4-A6FC-4FD7-8496-A51161D95DDE}" srcOrd="0" destOrd="0" presId="urn:microsoft.com/office/officeart/2008/layout/VerticalCurvedList"/>
    <dgm:cxn modelId="{85FFB197-FBA9-4EDD-9EA5-E0850D78A0A1}" type="presOf" srcId="{6DE87411-36AD-4CD7-B88A-9BA0539B9329}" destId="{D2FAC56A-ADF9-436A-9BB1-D96237F9F924}" srcOrd="0" destOrd="0" presId="urn:microsoft.com/office/officeart/2008/layout/VerticalCurvedList"/>
    <dgm:cxn modelId="{EA7AB445-4CD1-4ACF-ACF2-FE43B73C47B9}" srcId="{EC65315F-4BD7-4682-A294-37F304E98CBB}" destId="{296F6573-3EB2-4B54-9087-FDCDB9546819}" srcOrd="5" destOrd="0" parTransId="{031AE8DB-CEE1-469A-BD1B-206A9F0440DF}" sibTransId="{28D5E106-8F5D-40A6-B8EA-EE9B6D62B0BD}"/>
    <dgm:cxn modelId="{330939BE-F766-4BE1-AA75-BE9CCAC86025}" type="presOf" srcId="{B102B6F2-FEDA-46B3-98CE-9404F2255118}" destId="{9F44E4E8-0C5E-44CA-9C10-B2E5CD8E9874}" srcOrd="0" destOrd="0" presId="urn:microsoft.com/office/officeart/2008/layout/VerticalCurvedList"/>
    <dgm:cxn modelId="{AC6F81C0-0431-4AF7-8402-FF9D2AE7A457}" type="presOf" srcId="{85CACCFF-35A8-44D3-901C-5FBB809FFD6B}" destId="{CA3BF5D4-4598-4D6A-9A6C-1D3093E7674E}" srcOrd="0" destOrd="0" presId="urn:microsoft.com/office/officeart/2008/layout/VerticalCurvedList"/>
    <dgm:cxn modelId="{0D46FCA8-06A7-4985-90BB-7EDC5474F5E3}" srcId="{EC65315F-4BD7-4682-A294-37F304E98CBB}" destId="{85CACCFF-35A8-44D3-901C-5FBB809FFD6B}" srcOrd="3" destOrd="0" parTransId="{0BBB03C4-B4CB-47E9-8A8C-F0BE42402AD3}" sibTransId="{E6268CAB-214A-4E1C-A1D3-1DAD0F5AC2E7}"/>
    <dgm:cxn modelId="{8FF2EE84-0718-470B-AC26-4927470CDF59}" type="presOf" srcId="{7C4393FD-9847-473E-9764-73C834B829CB}" destId="{FA8AF74B-CE98-4007-9A6A-4C73BC861F2B}" srcOrd="0" destOrd="0" presId="urn:microsoft.com/office/officeart/2008/layout/VerticalCurvedList"/>
    <dgm:cxn modelId="{F8A6DE2D-6A3C-4FA2-8FB5-EAEDA5D6AA30}" srcId="{EC65315F-4BD7-4682-A294-37F304E98CBB}" destId="{7C4393FD-9847-473E-9764-73C834B829CB}" srcOrd="4" destOrd="0" parTransId="{318EB74E-F37A-471E-BBAD-31B96F5B362E}" sibTransId="{796D42BC-ABDA-445F-ACC8-E45A9779D373}"/>
    <dgm:cxn modelId="{A26CCB0C-1276-42FB-AA2B-8F4C6DE95FEC}" type="presOf" srcId="{EC65315F-4BD7-4682-A294-37F304E98CBB}" destId="{B0D1B805-E3F4-442C-B57E-18E94C1AA48F}" srcOrd="0" destOrd="0" presId="urn:microsoft.com/office/officeart/2008/layout/VerticalCurvedList"/>
    <dgm:cxn modelId="{4FD0A93B-A554-4147-8E64-6305C17AA923}" type="presOf" srcId="{296F6573-3EB2-4B54-9087-FDCDB9546819}" destId="{363D0ECF-13A1-45B7-B877-A071938DA568}" srcOrd="0" destOrd="0" presId="urn:microsoft.com/office/officeart/2008/layout/VerticalCurvedList"/>
    <dgm:cxn modelId="{8E09EED6-8BCF-43A5-BD3B-D5E57ABE3632}" type="presOf" srcId="{760C67AE-0C52-4169-85FD-B77626718A8D}" destId="{E1DCB55A-CC45-45FB-B669-84D5EAADB214}" srcOrd="0" destOrd="0" presId="urn:microsoft.com/office/officeart/2008/layout/VerticalCurvedList"/>
    <dgm:cxn modelId="{69372A96-89FB-4C3B-A0D0-D26C831A807E}" type="presParOf" srcId="{B0D1B805-E3F4-442C-B57E-18E94C1AA48F}" destId="{336EF6FC-C0BD-4698-9EEC-3FAA605D6C2A}" srcOrd="0" destOrd="0" presId="urn:microsoft.com/office/officeart/2008/layout/VerticalCurvedList"/>
    <dgm:cxn modelId="{CA55A502-7DFA-4213-BB2F-59B14CB4D54B}" type="presParOf" srcId="{336EF6FC-C0BD-4698-9EEC-3FAA605D6C2A}" destId="{3CCA17E3-C7C8-4D7D-81ED-40849F476C25}" srcOrd="0" destOrd="0" presId="urn:microsoft.com/office/officeart/2008/layout/VerticalCurvedList"/>
    <dgm:cxn modelId="{C18DBDA8-13CD-4E58-B7F3-59F2A22C2C31}" type="presParOf" srcId="{3CCA17E3-C7C8-4D7D-81ED-40849F476C25}" destId="{20EE75F3-6FD8-4E6B-A643-41161445E3DA}" srcOrd="0" destOrd="0" presId="urn:microsoft.com/office/officeart/2008/layout/VerticalCurvedList"/>
    <dgm:cxn modelId="{0786FC22-D6A8-4F43-9476-662CC6A07C70}" type="presParOf" srcId="{3CCA17E3-C7C8-4D7D-81ED-40849F476C25}" destId="{E1DCB55A-CC45-45FB-B669-84D5EAADB214}" srcOrd="1" destOrd="0" presId="urn:microsoft.com/office/officeart/2008/layout/VerticalCurvedList"/>
    <dgm:cxn modelId="{0CA3CDBD-1424-4219-95FA-F0EDCD2367FC}" type="presParOf" srcId="{3CCA17E3-C7C8-4D7D-81ED-40849F476C25}" destId="{CB84D0AE-13F1-4D4E-A17A-0AF609F9C19C}" srcOrd="2" destOrd="0" presId="urn:microsoft.com/office/officeart/2008/layout/VerticalCurvedList"/>
    <dgm:cxn modelId="{6D151EE0-9F07-45AC-8F8B-731F230C0BEB}" type="presParOf" srcId="{3CCA17E3-C7C8-4D7D-81ED-40849F476C25}" destId="{81A7B02B-0461-431B-832C-346AA80412F4}" srcOrd="3" destOrd="0" presId="urn:microsoft.com/office/officeart/2008/layout/VerticalCurvedList"/>
    <dgm:cxn modelId="{31A83127-0391-4934-B297-C78C29EEECF1}" type="presParOf" srcId="{336EF6FC-C0BD-4698-9EEC-3FAA605D6C2A}" destId="{793F02E4-A6FC-4FD7-8496-A51161D95DDE}" srcOrd="1" destOrd="0" presId="urn:microsoft.com/office/officeart/2008/layout/VerticalCurvedList"/>
    <dgm:cxn modelId="{4331431E-9C99-48B2-9D73-9211323DFA58}" type="presParOf" srcId="{336EF6FC-C0BD-4698-9EEC-3FAA605D6C2A}" destId="{53BD4CDA-36F7-4BAC-B401-AA2627E3D7E7}" srcOrd="2" destOrd="0" presId="urn:microsoft.com/office/officeart/2008/layout/VerticalCurvedList"/>
    <dgm:cxn modelId="{AB246226-EBA8-40F9-AC1C-23E0E95A933C}" type="presParOf" srcId="{53BD4CDA-36F7-4BAC-B401-AA2627E3D7E7}" destId="{95263523-88B8-4C32-B30A-996414A562E4}" srcOrd="0" destOrd="0" presId="urn:microsoft.com/office/officeart/2008/layout/VerticalCurvedList"/>
    <dgm:cxn modelId="{86A5240E-3FBC-4209-9E83-C4785C05E790}" type="presParOf" srcId="{336EF6FC-C0BD-4698-9EEC-3FAA605D6C2A}" destId="{9F44E4E8-0C5E-44CA-9C10-B2E5CD8E9874}" srcOrd="3" destOrd="0" presId="urn:microsoft.com/office/officeart/2008/layout/VerticalCurvedList"/>
    <dgm:cxn modelId="{51B2317B-A240-4256-A187-3402E4857D78}" type="presParOf" srcId="{336EF6FC-C0BD-4698-9EEC-3FAA605D6C2A}" destId="{C50D86E7-1CA2-4D30-B808-9ABFAA6B9B1F}" srcOrd="4" destOrd="0" presId="urn:microsoft.com/office/officeart/2008/layout/VerticalCurvedList"/>
    <dgm:cxn modelId="{B6F9B188-CDBB-4856-9A44-85E190737996}" type="presParOf" srcId="{C50D86E7-1CA2-4D30-B808-9ABFAA6B9B1F}" destId="{C7CC0BBA-339B-4564-A079-A38B4B3D45A0}" srcOrd="0" destOrd="0" presId="urn:microsoft.com/office/officeart/2008/layout/VerticalCurvedList"/>
    <dgm:cxn modelId="{C39FD477-4A62-4368-B84F-B3E675A84702}" type="presParOf" srcId="{336EF6FC-C0BD-4698-9EEC-3FAA605D6C2A}" destId="{D2FAC56A-ADF9-436A-9BB1-D96237F9F924}" srcOrd="5" destOrd="0" presId="urn:microsoft.com/office/officeart/2008/layout/VerticalCurvedList"/>
    <dgm:cxn modelId="{75944815-574A-4879-A27C-7031C1B9EECA}" type="presParOf" srcId="{336EF6FC-C0BD-4698-9EEC-3FAA605D6C2A}" destId="{F6679C0C-9967-4881-B85C-A41F617C1CFD}" srcOrd="6" destOrd="0" presId="urn:microsoft.com/office/officeart/2008/layout/VerticalCurvedList"/>
    <dgm:cxn modelId="{9D0E6FA6-ED50-44B1-A86C-8AF093F72661}" type="presParOf" srcId="{F6679C0C-9967-4881-B85C-A41F617C1CFD}" destId="{7A104E16-1B1E-49DD-A15E-48D178490089}" srcOrd="0" destOrd="0" presId="urn:microsoft.com/office/officeart/2008/layout/VerticalCurvedList"/>
    <dgm:cxn modelId="{D02559CC-C9DC-4447-974F-CD8A936867A9}" type="presParOf" srcId="{336EF6FC-C0BD-4698-9EEC-3FAA605D6C2A}" destId="{CA3BF5D4-4598-4D6A-9A6C-1D3093E7674E}" srcOrd="7" destOrd="0" presId="urn:microsoft.com/office/officeart/2008/layout/VerticalCurvedList"/>
    <dgm:cxn modelId="{1A2EC86C-8AD0-41FF-AEE4-3C7D6C3F521F}" type="presParOf" srcId="{336EF6FC-C0BD-4698-9EEC-3FAA605D6C2A}" destId="{AF21342B-50D3-47C5-BC1E-E246B5321330}" srcOrd="8" destOrd="0" presId="urn:microsoft.com/office/officeart/2008/layout/VerticalCurvedList"/>
    <dgm:cxn modelId="{80AE4396-22D1-40A3-BCE8-3EDA20C81B8B}" type="presParOf" srcId="{AF21342B-50D3-47C5-BC1E-E246B5321330}" destId="{E950F124-218D-44F1-8946-CC247E5930C4}" srcOrd="0" destOrd="0" presId="urn:microsoft.com/office/officeart/2008/layout/VerticalCurvedList"/>
    <dgm:cxn modelId="{591DCA8D-3558-4F61-BDEC-787EB2CAFD98}" type="presParOf" srcId="{336EF6FC-C0BD-4698-9EEC-3FAA605D6C2A}" destId="{FA8AF74B-CE98-4007-9A6A-4C73BC861F2B}" srcOrd="9" destOrd="0" presId="urn:microsoft.com/office/officeart/2008/layout/VerticalCurvedList"/>
    <dgm:cxn modelId="{FCB661D9-59D2-49FC-A648-9DDE85D56281}" type="presParOf" srcId="{336EF6FC-C0BD-4698-9EEC-3FAA605D6C2A}" destId="{71544B69-FA05-4DAA-9151-B4511C703EFD}" srcOrd="10" destOrd="0" presId="urn:microsoft.com/office/officeart/2008/layout/VerticalCurvedList"/>
    <dgm:cxn modelId="{CF59E078-AC2E-44BB-9099-BAB8C2BADE7E}" type="presParOf" srcId="{71544B69-FA05-4DAA-9151-B4511C703EFD}" destId="{780EAB72-ECC9-43CC-8970-46232B608633}" srcOrd="0" destOrd="0" presId="urn:microsoft.com/office/officeart/2008/layout/VerticalCurvedList"/>
    <dgm:cxn modelId="{E28B58BD-6A68-4F06-AAED-EDC8BAB43BD5}" type="presParOf" srcId="{336EF6FC-C0BD-4698-9EEC-3FAA605D6C2A}" destId="{363D0ECF-13A1-45B7-B877-A071938DA568}" srcOrd="11" destOrd="0" presId="urn:microsoft.com/office/officeart/2008/layout/VerticalCurvedList"/>
    <dgm:cxn modelId="{2E843C09-82F7-40E0-A4E4-654CAC877005}" type="presParOf" srcId="{336EF6FC-C0BD-4698-9EEC-3FAA605D6C2A}" destId="{8EF75FCC-3A5A-4B36-82FB-683E4AB51D3A}" srcOrd="12" destOrd="0" presId="urn:microsoft.com/office/officeart/2008/layout/VerticalCurvedList"/>
    <dgm:cxn modelId="{9CE67EC9-0552-4CA8-A8C9-F422A23D356A}" type="presParOf" srcId="{8EF75FCC-3A5A-4B36-82FB-683E4AB51D3A}" destId="{BEDEC162-C0B7-44C0-BEED-F8A0A7682C1D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E27D226-4CBF-4988-83F8-8BAA35FC2E28}" type="doc">
      <dgm:prSet loTypeId="urn:microsoft.com/office/officeart/2008/layout/AlternatingHexagon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9D80D16-32B6-4FE4-BD67-06C4E784DA28}">
      <dgm:prSet phldrT="[Текст]" custT="1"/>
      <dgm:spPr/>
      <dgm:t>
        <a:bodyPr/>
        <a:lstStyle/>
        <a:p>
          <a:r>
            <a:rPr lang="ru-RU" sz="1000" dirty="0" smtClean="0"/>
            <a:t>Размещение актуальной информации на Портале ФУМО СПО</a:t>
          </a:r>
          <a:endParaRPr lang="ru-RU" sz="1000" dirty="0"/>
        </a:p>
      </dgm:t>
    </dgm:pt>
    <dgm:pt modelId="{DDECD908-AE2F-43BC-BF58-C2E7318C8A62}" type="parTrans" cxnId="{5CE2D13F-9E37-4DA7-A160-43CFD7C873E1}">
      <dgm:prSet/>
      <dgm:spPr/>
      <dgm:t>
        <a:bodyPr/>
        <a:lstStyle/>
        <a:p>
          <a:endParaRPr lang="ru-RU"/>
        </a:p>
      </dgm:t>
    </dgm:pt>
    <dgm:pt modelId="{809636E9-09A3-4A63-BCE8-E037BF82AE95}" type="sibTrans" cxnId="{5CE2D13F-9E37-4DA7-A160-43CFD7C873E1}">
      <dgm:prSet/>
      <dgm:spPr/>
      <dgm:t>
        <a:bodyPr/>
        <a:lstStyle/>
        <a:p>
          <a:r>
            <a:rPr lang="ru-RU" dirty="0" smtClean="0"/>
            <a:t>Размещение на сайтах Новосибирского техникума геодезии и картографии</a:t>
          </a:r>
          <a:endParaRPr lang="ru-RU" dirty="0"/>
        </a:p>
      </dgm:t>
    </dgm:pt>
    <dgm:pt modelId="{06DACE9F-629A-4CB1-938B-7F4927E978ED}">
      <dgm:prSet phldrT="[Текст]" custT="1"/>
      <dgm:spPr/>
      <dgm:t>
        <a:bodyPr/>
        <a:lstStyle/>
        <a:p>
          <a:r>
            <a:rPr lang="ru-RU" sz="1000" dirty="0" smtClean="0"/>
            <a:t>Размещение актуальной информации на сайте ФУМО (или специальный раздел на сайте образовательной организации)</a:t>
          </a:r>
          <a:endParaRPr lang="ru-RU" sz="1000" dirty="0"/>
        </a:p>
      </dgm:t>
    </dgm:pt>
    <dgm:pt modelId="{A796AB93-CA6C-43CE-B10B-F81E42954642}" type="parTrans" cxnId="{670B709C-C02D-4EF9-B368-CC51EF816590}">
      <dgm:prSet/>
      <dgm:spPr/>
      <dgm:t>
        <a:bodyPr/>
        <a:lstStyle/>
        <a:p>
          <a:endParaRPr lang="ru-RU"/>
        </a:p>
      </dgm:t>
    </dgm:pt>
    <dgm:pt modelId="{8E75F2F8-5E18-4C0F-AAA0-291498A2E133}" type="sibTrans" cxnId="{670B709C-C02D-4EF9-B368-CC51EF816590}">
      <dgm:prSet custT="1"/>
      <dgm:spPr/>
      <dgm:t>
        <a:bodyPr/>
        <a:lstStyle/>
        <a:p>
          <a:r>
            <a:rPr lang="ru-RU" sz="1000" dirty="0" smtClean="0"/>
            <a:t>Публикации на сайтах-членов и партеров ФУМО, отражающих деятельность ФУМО</a:t>
          </a:r>
          <a:endParaRPr lang="ru-RU" sz="1000" dirty="0"/>
        </a:p>
      </dgm:t>
    </dgm:pt>
    <dgm:pt modelId="{3A8EA1A9-9911-4773-BDDB-2099C7B1653F}">
      <dgm:prSet phldrT="[Текст]" custT="1"/>
      <dgm:spPr/>
      <dgm:t>
        <a:bodyPr/>
        <a:lstStyle/>
        <a:p>
          <a:r>
            <a:rPr lang="ru-RU" sz="1000" dirty="0" smtClean="0"/>
            <a:t>Публикации в федеральных СМИ, отражающих деятельность ФУМО</a:t>
          </a:r>
          <a:endParaRPr lang="ru-RU" sz="1000" dirty="0"/>
        </a:p>
      </dgm:t>
    </dgm:pt>
    <dgm:pt modelId="{36B06A20-FBCE-4118-9964-E2890635DD44}" type="parTrans" cxnId="{A797643B-8610-4198-B8DF-41D492DFB14E}">
      <dgm:prSet/>
      <dgm:spPr/>
      <dgm:t>
        <a:bodyPr/>
        <a:lstStyle/>
        <a:p>
          <a:endParaRPr lang="ru-RU"/>
        </a:p>
      </dgm:t>
    </dgm:pt>
    <dgm:pt modelId="{906D5B2B-DAFD-4DC1-B97A-6EE90816EA3C}" type="sibTrans" cxnId="{A797643B-8610-4198-B8DF-41D492DFB14E}">
      <dgm:prSet custT="1"/>
      <dgm:spPr/>
      <dgm:t>
        <a:bodyPr/>
        <a:lstStyle/>
        <a:p>
          <a:r>
            <a:rPr lang="ru-RU" sz="1000" dirty="0" smtClean="0"/>
            <a:t>Публикации в региональных СМИ, отражающих деятельность ФУМО</a:t>
          </a:r>
          <a:endParaRPr lang="ru-RU" sz="1000" dirty="0"/>
        </a:p>
      </dgm:t>
    </dgm:pt>
    <dgm:pt modelId="{AA8B00DA-E5E1-47E2-8B8A-B550EB8A5524}" type="pres">
      <dgm:prSet presAssocID="{DE27D226-4CBF-4988-83F8-8BAA35FC2E28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69943E48-E5A8-424A-AA51-B7CC892AC68E}" type="pres">
      <dgm:prSet presAssocID="{69D80D16-32B6-4FE4-BD67-06C4E784DA28}" presName="composite" presStyleCnt="0"/>
      <dgm:spPr/>
    </dgm:pt>
    <dgm:pt modelId="{4C5A3447-9CE7-47D0-A4BE-4653373A8CE9}" type="pres">
      <dgm:prSet presAssocID="{69D80D16-32B6-4FE4-BD67-06C4E784DA28}" presName="Parent1" presStyleLbl="node1" presStyleIdx="0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F34B2A-95FB-44EF-BFA9-11D0C57FBFED}" type="pres">
      <dgm:prSet presAssocID="{69D80D16-32B6-4FE4-BD67-06C4E784DA28}" presName="Childtext1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9C9706-5AB5-4729-8F72-084CA12225C6}" type="pres">
      <dgm:prSet presAssocID="{69D80D16-32B6-4FE4-BD67-06C4E784DA28}" presName="BalanceSpacing" presStyleCnt="0"/>
      <dgm:spPr/>
    </dgm:pt>
    <dgm:pt modelId="{7B619BFE-DB15-486D-9E15-4CE92DEBC33B}" type="pres">
      <dgm:prSet presAssocID="{69D80D16-32B6-4FE4-BD67-06C4E784DA28}" presName="BalanceSpacing1" presStyleCnt="0"/>
      <dgm:spPr/>
    </dgm:pt>
    <dgm:pt modelId="{27438931-2C83-4C7C-8980-BD7119267391}" type="pres">
      <dgm:prSet presAssocID="{809636E9-09A3-4A63-BCE8-E037BF82AE95}" presName="Accent1Text" presStyleLbl="node1" presStyleIdx="1" presStyleCnt="6" custLinFactX="100000" custLinFactY="70206" custLinFactNeighborX="118025" custLinFactNeighborY="100000"/>
      <dgm:spPr/>
      <dgm:t>
        <a:bodyPr/>
        <a:lstStyle/>
        <a:p>
          <a:endParaRPr lang="ru-RU"/>
        </a:p>
      </dgm:t>
    </dgm:pt>
    <dgm:pt modelId="{AF5A9D5C-4979-4AED-AED6-F4E551B3EA4E}" type="pres">
      <dgm:prSet presAssocID="{809636E9-09A3-4A63-BCE8-E037BF82AE95}" presName="spaceBetweenRectangles" presStyleCnt="0"/>
      <dgm:spPr/>
    </dgm:pt>
    <dgm:pt modelId="{B55F6C87-8214-49E0-ABDD-95755E36BD76}" type="pres">
      <dgm:prSet presAssocID="{06DACE9F-629A-4CB1-938B-7F4927E978ED}" presName="composite" presStyleCnt="0"/>
      <dgm:spPr/>
    </dgm:pt>
    <dgm:pt modelId="{215048B7-AFD7-40C6-AE67-3EFB72AFD185}" type="pres">
      <dgm:prSet presAssocID="{06DACE9F-629A-4CB1-938B-7F4927E978ED}" presName="Parent1" presStyleLbl="node1" presStyleIdx="2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48ABC9-4D74-4E25-9C12-F236A99E5868}" type="pres">
      <dgm:prSet presAssocID="{06DACE9F-629A-4CB1-938B-7F4927E978ED}" presName="Childtext1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903E18-62B4-4512-BCF1-2169B8E010D3}" type="pres">
      <dgm:prSet presAssocID="{06DACE9F-629A-4CB1-938B-7F4927E978ED}" presName="BalanceSpacing" presStyleCnt="0"/>
      <dgm:spPr/>
    </dgm:pt>
    <dgm:pt modelId="{74E30196-024E-4BD7-A16A-25036EF09980}" type="pres">
      <dgm:prSet presAssocID="{06DACE9F-629A-4CB1-938B-7F4927E978ED}" presName="BalanceSpacing1" presStyleCnt="0"/>
      <dgm:spPr/>
    </dgm:pt>
    <dgm:pt modelId="{3A2B43EA-DF70-4EAF-A837-2E58B6C6F4B1}" type="pres">
      <dgm:prSet presAssocID="{8E75F2F8-5E18-4C0F-AAA0-291498A2E133}" presName="Accent1Text" presStyleLbl="node1" presStyleIdx="3" presStyleCnt="6"/>
      <dgm:spPr/>
      <dgm:t>
        <a:bodyPr/>
        <a:lstStyle/>
        <a:p>
          <a:endParaRPr lang="ru-RU"/>
        </a:p>
      </dgm:t>
    </dgm:pt>
    <dgm:pt modelId="{C6588450-D356-4D81-9242-D14A703A7E5C}" type="pres">
      <dgm:prSet presAssocID="{8E75F2F8-5E18-4C0F-AAA0-291498A2E133}" presName="spaceBetweenRectangles" presStyleCnt="0"/>
      <dgm:spPr/>
    </dgm:pt>
    <dgm:pt modelId="{9AFF2161-9ECA-46C3-97EA-8C8CF2375973}" type="pres">
      <dgm:prSet presAssocID="{3A8EA1A9-9911-4773-BDDB-2099C7B1653F}" presName="composite" presStyleCnt="0"/>
      <dgm:spPr/>
    </dgm:pt>
    <dgm:pt modelId="{EFB870F0-6954-4C81-965F-E9B9CA000BB1}" type="pres">
      <dgm:prSet presAssocID="{3A8EA1A9-9911-4773-BDDB-2099C7B1653F}" presName="Parent1" presStyleLbl="node1" presStyleIdx="4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0E27EC-5862-4463-B833-9E94B93D6644}" type="pres">
      <dgm:prSet presAssocID="{3A8EA1A9-9911-4773-BDDB-2099C7B1653F}" presName="Childtext1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7CBCF1-3A48-467A-BC82-C105972B2D8C}" type="pres">
      <dgm:prSet presAssocID="{3A8EA1A9-9911-4773-BDDB-2099C7B1653F}" presName="BalanceSpacing" presStyleCnt="0"/>
      <dgm:spPr/>
    </dgm:pt>
    <dgm:pt modelId="{39D272BA-7D7C-4DC0-B20D-CA1B2B56A8DB}" type="pres">
      <dgm:prSet presAssocID="{3A8EA1A9-9911-4773-BDDB-2099C7B1653F}" presName="BalanceSpacing1" presStyleCnt="0"/>
      <dgm:spPr/>
    </dgm:pt>
    <dgm:pt modelId="{777D6CFC-C3C9-4D6A-8CB4-D2EA37F12911}" type="pres">
      <dgm:prSet presAssocID="{906D5B2B-DAFD-4DC1-B97A-6EE90816EA3C}" presName="Accent1Text" presStyleLbl="node1" presStyleIdx="5" presStyleCnt="6"/>
      <dgm:spPr/>
      <dgm:t>
        <a:bodyPr/>
        <a:lstStyle/>
        <a:p>
          <a:endParaRPr lang="ru-RU"/>
        </a:p>
      </dgm:t>
    </dgm:pt>
  </dgm:ptLst>
  <dgm:cxnLst>
    <dgm:cxn modelId="{CDE4EDAE-D450-4B5E-A0EE-9BEE6C3971FF}" type="presOf" srcId="{3A8EA1A9-9911-4773-BDDB-2099C7B1653F}" destId="{EFB870F0-6954-4C81-965F-E9B9CA000BB1}" srcOrd="0" destOrd="0" presId="urn:microsoft.com/office/officeart/2008/layout/AlternatingHexagons"/>
    <dgm:cxn modelId="{EE43644E-A0A4-4F23-B60B-253CD3019063}" type="presOf" srcId="{809636E9-09A3-4A63-BCE8-E037BF82AE95}" destId="{27438931-2C83-4C7C-8980-BD7119267391}" srcOrd="0" destOrd="0" presId="urn:microsoft.com/office/officeart/2008/layout/AlternatingHexagons"/>
    <dgm:cxn modelId="{5F8CE08C-A2AF-456E-B127-C3A489A5A175}" type="presOf" srcId="{8E75F2F8-5E18-4C0F-AAA0-291498A2E133}" destId="{3A2B43EA-DF70-4EAF-A837-2E58B6C6F4B1}" srcOrd="0" destOrd="0" presId="urn:microsoft.com/office/officeart/2008/layout/AlternatingHexagons"/>
    <dgm:cxn modelId="{E594860B-FDBA-4189-8668-4DD1115A0E6A}" type="presOf" srcId="{DE27D226-4CBF-4988-83F8-8BAA35FC2E28}" destId="{AA8B00DA-E5E1-47E2-8B8A-B550EB8A5524}" srcOrd="0" destOrd="0" presId="urn:microsoft.com/office/officeart/2008/layout/AlternatingHexagons"/>
    <dgm:cxn modelId="{8B1B467B-200C-4A2E-B862-8C77B0C05E2C}" type="presOf" srcId="{06DACE9F-629A-4CB1-938B-7F4927E978ED}" destId="{215048B7-AFD7-40C6-AE67-3EFB72AFD185}" srcOrd="0" destOrd="0" presId="urn:microsoft.com/office/officeart/2008/layout/AlternatingHexagons"/>
    <dgm:cxn modelId="{670B709C-C02D-4EF9-B368-CC51EF816590}" srcId="{DE27D226-4CBF-4988-83F8-8BAA35FC2E28}" destId="{06DACE9F-629A-4CB1-938B-7F4927E978ED}" srcOrd="1" destOrd="0" parTransId="{A796AB93-CA6C-43CE-B10B-F81E42954642}" sibTransId="{8E75F2F8-5E18-4C0F-AAA0-291498A2E133}"/>
    <dgm:cxn modelId="{5CE2D13F-9E37-4DA7-A160-43CFD7C873E1}" srcId="{DE27D226-4CBF-4988-83F8-8BAA35FC2E28}" destId="{69D80D16-32B6-4FE4-BD67-06C4E784DA28}" srcOrd="0" destOrd="0" parTransId="{DDECD908-AE2F-43BC-BF58-C2E7318C8A62}" sibTransId="{809636E9-09A3-4A63-BCE8-E037BF82AE95}"/>
    <dgm:cxn modelId="{A797643B-8610-4198-B8DF-41D492DFB14E}" srcId="{DE27D226-4CBF-4988-83F8-8BAA35FC2E28}" destId="{3A8EA1A9-9911-4773-BDDB-2099C7B1653F}" srcOrd="2" destOrd="0" parTransId="{36B06A20-FBCE-4118-9964-E2890635DD44}" sibTransId="{906D5B2B-DAFD-4DC1-B97A-6EE90816EA3C}"/>
    <dgm:cxn modelId="{1F3411ED-3F4F-4236-8317-601ED6EE3E44}" type="presOf" srcId="{69D80D16-32B6-4FE4-BD67-06C4E784DA28}" destId="{4C5A3447-9CE7-47D0-A4BE-4653373A8CE9}" srcOrd="0" destOrd="0" presId="urn:microsoft.com/office/officeart/2008/layout/AlternatingHexagons"/>
    <dgm:cxn modelId="{FEE43BA1-5434-4579-9E52-904218E0B09A}" type="presOf" srcId="{906D5B2B-DAFD-4DC1-B97A-6EE90816EA3C}" destId="{777D6CFC-C3C9-4D6A-8CB4-D2EA37F12911}" srcOrd="0" destOrd="0" presId="urn:microsoft.com/office/officeart/2008/layout/AlternatingHexagons"/>
    <dgm:cxn modelId="{957D6CB6-BB17-4F23-8D32-76CDC5AFFC28}" type="presParOf" srcId="{AA8B00DA-E5E1-47E2-8B8A-B550EB8A5524}" destId="{69943E48-E5A8-424A-AA51-B7CC892AC68E}" srcOrd="0" destOrd="0" presId="urn:microsoft.com/office/officeart/2008/layout/AlternatingHexagons"/>
    <dgm:cxn modelId="{424D900E-FA19-43BB-86CA-F9658FE14C6E}" type="presParOf" srcId="{69943E48-E5A8-424A-AA51-B7CC892AC68E}" destId="{4C5A3447-9CE7-47D0-A4BE-4653373A8CE9}" srcOrd="0" destOrd="0" presId="urn:microsoft.com/office/officeart/2008/layout/AlternatingHexagons"/>
    <dgm:cxn modelId="{6A66F1D9-D210-4072-A031-5DEFD0BDB4F1}" type="presParOf" srcId="{69943E48-E5A8-424A-AA51-B7CC892AC68E}" destId="{DCF34B2A-95FB-44EF-BFA9-11D0C57FBFED}" srcOrd="1" destOrd="0" presId="urn:microsoft.com/office/officeart/2008/layout/AlternatingHexagons"/>
    <dgm:cxn modelId="{07717529-AA8C-4179-A29C-2C2A04A934CD}" type="presParOf" srcId="{69943E48-E5A8-424A-AA51-B7CC892AC68E}" destId="{8C9C9706-5AB5-4729-8F72-084CA12225C6}" srcOrd="2" destOrd="0" presId="urn:microsoft.com/office/officeart/2008/layout/AlternatingHexagons"/>
    <dgm:cxn modelId="{731AAF77-FAA2-4EB4-BDF6-6CD75EB98BDE}" type="presParOf" srcId="{69943E48-E5A8-424A-AA51-B7CC892AC68E}" destId="{7B619BFE-DB15-486D-9E15-4CE92DEBC33B}" srcOrd="3" destOrd="0" presId="urn:microsoft.com/office/officeart/2008/layout/AlternatingHexagons"/>
    <dgm:cxn modelId="{A293B726-95EA-4A2D-A98B-869137491535}" type="presParOf" srcId="{69943E48-E5A8-424A-AA51-B7CC892AC68E}" destId="{27438931-2C83-4C7C-8980-BD7119267391}" srcOrd="4" destOrd="0" presId="urn:microsoft.com/office/officeart/2008/layout/AlternatingHexagons"/>
    <dgm:cxn modelId="{A26D9792-4ECE-4E8E-924D-94E1F00F2F79}" type="presParOf" srcId="{AA8B00DA-E5E1-47E2-8B8A-B550EB8A5524}" destId="{AF5A9D5C-4979-4AED-AED6-F4E551B3EA4E}" srcOrd="1" destOrd="0" presId="urn:microsoft.com/office/officeart/2008/layout/AlternatingHexagons"/>
    <dgm:cxn modelId="{5EDB3AAD-7805-409F-89D6-8EE9B043B338}" type="presParOf" srcId="{AA8B00DA-E5E1-47E2-8B8A-B550EB8A5524}" destId="{B55F6C87-8214-49E0-ABDD-95755E36BD76}" srcOrd="2" destOrd="0" presId="urn:microsoft.com/office/officeart/2008/layout/AlternatingHexagons"/>
    <dgm:cxn modelId="{C6FE3A77-3E3D-4F21-BA1F-6C6EE0FC0D1E}" type="presParOf" srcId="{B55F6C87-8214-49E0-ABDD-95755E36BD76}" destId="{215048B7-AFD7-40C6-AE67-3EFB72AFD185}" srcOrd="0" destOrd="0" presId="urn:microsoft.com/office/officeart/2008/layout/AlternatingHexagons"/>
    <dgm:cxn modelId="{39454D44-45F4-4992-B477-0D1F57701E83}" type="presParOf" srcId="{B55F6C87-8214-49E0-ABDD-95755E36BD76}" destId="{2A48ABC9-4D74-4E25-9C12-F236A99E5868}" srcOrd="1" destOrd="0" presId="urn:microsoft.com/office/officeart/2008/layout/AlternatingHexagons"/>
    <dgm:cxn modelId="{AD3D9C70-1987-4825-AA89-7294E002F1E6}" type="presParOf" srcId="{B55F6C87-8214-49E0-ABDD-95755E36BD76}" destId="{07903E18-62B4-4512-BCF1-2169B8E010D3}" srcOrd="2" destOrd="0" presId="urn:microsoft.com/office/officeart/2008/layout/AlternatingHexagons"/>
    <dgm:cxn modelId="{080BB3D9-D452-42FC-8BE1-654A30C25E16}" type="presParOf" srcId="{B55F6C87-8214-49E0-ABDD-95755E36BD76}" destId="{74E30196-024E-4BD7-A16A-25036EF09980}" srcOrd="3" destOrd="0" presId="urn:microsoft.com/office/officeart/2008/layout/AlternatingHexagons"/>
    <dgm:cxn modelId="{44C89896-484D-4B40-9F08-7025CC76FB45}" type="presParOf" srcId="{B55F6C87-8214-49E0-ABDD-95755E36BD76}" destId="{3A2B43EA-DF70-4EAF-A837-2E58B6C6F4B1}" srcOrd="4" destOrd="0" presId="urn:microsoft.com/office/officeart/2008/layout/AlternatingHexagons"/>
    <dgm:cxn modelId="{DB931CA1-E338-40EB-86B5-9B73DE57AF97}" type="presParOf" srcId="{AA8B00DA-E5E1-47E2-8B8A-B550EB8A5524}" destId="{C6588450-D356-4D81-9242-D14A703A7E5C}" srcOrd="3" destOrd="0" presId="urn:microsoft.com/office/officeart/2008/layout/AlternatingHexagons"/>
    <dgm:cxn modelId="{606664EF-DECF-4277-83BC-611C3228A02F}" type="presParOf" srcId="{AA8B00DA-E5E1-47E2-8B8A-B550EB8A5524}" destId="{9AFF2161-9ECA-46C3-97EA-8C8CF2375973}" srcOrd="4" destOrd="0" presId="urn:microsoft.com/office/officeart/2008/layout/AlternatingHexagons"/>
    <dgm:cxn modelId="{CC44B5B1-82AC-4959-948E-20CF937E0058}" type="presParOf" srcId="{9AFF2161-9ECA-46C3-97EA-8C8CF2375973}" destId="{EFB870F0-6954-4C81-965F-E9B9CA000BB1}" srcOrd="0" destOrd="0" presId="urn:microsoft.com/office/officeart/2008/layout/AlternatingHexagons"/>
    <dgm:cxn modelId="{005A0D92-2C9D-48AD-93CE-B80ECEE629E3}" type="presParOf" srcId="{9AFF2161-9ECA-46C3-97EA-8C8CF2375973}" destId="{E30E27EC-5862-4463-B833-9E94B93D6644}" srcOrd="1" destOrd="0" presId="urn:microsoft.com/office/officeart/2008/layout/AlternatingHexagons"/>
    <dgm:cxn modelId="{7BB54599-F69C-414E-8193-8D479203CEC0}" type="presParOf" srcId="{9AFF2161-9ECA-46C3-97EA-8C8CF2375973}" destId="{8D7CBCF1-3A48-467A-BC82-C105972B2D8C}" srcOrd="2" destOrd="0" presId="urn:microsoft.com/office/officeart/2008/layout/AlternatingHexagons"/>
    <dgm:cxn modelId="{946380C9-F330-47C3-8382-4405FDB911B3}" type="presParOf" srcId="{9AFF2161-9ECA-46C3-97EA-8C8CF2375973}" destId="{39D272BA-7D7C-4DC0-B20D-CA1B2B56A8DB}" srcOrd="3" destOrd="0" presId="urn:microsoft.com/office/officeart/2008/layout/AlternatingHexagons"/>
    <dgm:cxn modelId="{64A4BD6E-360A-440B-A3C0-38E7AD0AA8BE}" type="presParOf" srcId="{9AFF2161-9ECA-46C3-97EA-8C8CF2375973}" destId="{777D6CFC-C3C9-4D6A-8CB4-D2EA37F12911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F9C78C3-E75C-4F5A-8B30-D6CC2E29727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0E4F1FE-3200-4B6E-BAEB-00E11B9E9A21}">
      <dgm:prSet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pPr algn="ctr" rtl="0"/>
          <a:r>
            <a: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Организовать Всероссийское обсуждение перечня и содержания профессий и специальностей УГПС</a:t>
          </a:r>
          <a:endParaRPr lang="ru-RU" sz="28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453AEE7-54BE-4B2B-80AC-3F4F0E139BA0}" type="parTrans" cxnId="{C233BA28-02C5-4C39-A5B8-8E9684EC9961}">
      <dgm:prSet/>
      <dgm:spPr/>
      <dgm:t>
        <a:bodyPr/>
        <a:lstStyle/>
        <a:p>
          <a:endParaRPr lang="ru-RU"/>
        </a:p>
      </dgm:t>
    </dgm:pt>
    <dgm:pt modelId="{1B82E1A3-ED0B-47D5-B310-A5D47A4210AB}" type="sibTrans" cxnId="{C233BA28-02C5-4C39-A5B8-8E9684EC9961}">
      <dgm:prSet/>
      <dgm:spPr/>
      <dgm:t>
        <a:bodyPr/>
        <a:lstStyle/>
        <a:p>
          <a:endParaRPr lang="ru-RU"/>
        </a:p>
      </dgm:t>
    </dgm:pt>
    <dgm:pt modelId="{4F22AA3E-39FB-49DA-8775-AD309EF7D8F3}" type="pres">
      <dgm:prSet presAssocID="{EF9C78C3-E75C-4F5A-8B30-D6CC2E29727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15C7F2C-E780-4035-8391-AB0ACF410DA8}" type="pres">
      <dgm:prSet presAssocID="{80E4F1FE-3200-4B6E-BAEB-00E11B9E9A21}" presName="parentText" presStyleLbl="node1" presStyleIdx="0" presStyleCnt="1" custScaleY="136996" custLinFactNeighborX="763" custLinFactNeighborY="-6849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233BA28-02C5-4C39-A5B8-8E9684EC9961}" srcId="{EF9C78C3-E75C-4F5A-8B30-D6CC2E297275}" destId="{80E4F1FE-3200-4B6E-BAEB-00E11B9E9A21}" srcOrd="0" destOrd="0" parTransId="{1453AEE7-54BE-4B2B-80AC-3F4F0E139BA0}" sibTransId="{1B82E1A3-ED0B-47D5-B310-A5D47A4210AB}"/>
    <dgm:cxn modelId="{79B371FF-7BE3-4899-A259-791248362FB4}" type="presOf" srcId="{80E4F1FE-3200-4B6E-BAEB-00E11B9E9A21}" destId="{215C7F2C-E780-4035-8391-AB0ACF410DA8}" srcOrd="0" destOrd="0" presId="urn:microsoft.com/office/officeart/2005/8/layout/vList2"/>
    <dgm:cxn modelId="{DE8C7A5E-705F-4AD0-819E-E38936CE45FB}" type="presOf" srcId="{EF9C78C3-E75C-4F5A-8B30-D6CC2E297275}" destId="{4F22AA3E-39FB-49DA-8775-AD309EF7D8F3}" srcOrd="0" destOrd="0" presId="urn:microsoft.com/office/officeart/2005/8/layout/vList2"/>
    <dgm:cxn modelId="{9A83329E-6649-4DC8-8D33-A1E9999014D5}" type="presParOf" srcId="{4F22AA3E-39FB-49DA-8775-AD309EF7D8F3}" destId="{215C7F2C-E780-4035-8391-AB0ACF410DA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F9C78C3-E75C-4F5A-8B30-D6CC2E297275}" type="doc">
      <dgm:prSet loTypeId="urn:microsoft.com/office/officeart/2005/8/layout/vList2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0E4F1FE-3200-4B6E-BAEB-00E11B9E9A21}">
      <dgm:prSet custT="1"/>
      <dgm:spPr/>
      <dgm:t>
        <a:bodyPr/>
        <a:lstStyle/>
        <a:p>
          <a:pPr algn="l" rtl="0"/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Создание базы данных об образовательных организациях, реализующих программы СПО по профилю ФУМО</a:t>
          </a:r>
          <a:endParaRPr lang="ru-RU" sz="1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453AEE7-54BE-4B2B-80AC-3F4F0E139BA0}" type="parTrans" cxnId="{C233BA28-02C5-4C39-A5B8-8E9684EC9961}">
      <dgm:prSet/>
      <dgm:spPr/>
      <dgm:t>
        <a:bodyPr/>
        <a:lstStyle/>
        <a:p>
          <a:endParaRPr lang="ru-RU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B82E1A3-ED0B-47D5-B310-A5D47A4210AB}" type="sibTrans" cxnId="{C233BA28-02C5-4C39-A5B8-8E9684EC9961}">
      <dgm:prSet/>
      <dgm:spPr/>
      <dgm:t>
        <a:bodyPr/>
        <a:lstStyle/>
        <a:p>
          <a:endParaRPr lang="ru-RU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1B0E732-1AD9-46D1-BEE6-CCA6711F4E4C}">
      <dgm:prSet custT="1"/>
      <dgm:spPr/>
      <dgm:t>
        <a:bodyPr/>
        <a:lstStyle/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Трансляция лучших практик реализации ФГОС СПО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3F4BAE0-FD0C-4770-B099-F160C26DE4A7}" type="parTrans" cxnId="{0F12E743-534E-4A12-AB8A-10057AFD5BD2}">
      <dgm:prSet/>
      <dgm:spPr/>
      <dgm:t>
        <a:bodyPr/>
        <a:lstStyle/>
        <a:p>
          <a:endParaRPr lang="ru-RU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DDEC381-0D9B-46A8-AD58-3FF3070737AC}" type="sibTrans" cxnId="{0F12E743-534E-4A12-AB8A-10057AFD5BD2}">
      <dgm:prSet/>
      <dgm:spPr/>
      <dgm:t>
        <a:bodyPr/>
        <a:lstStyle/>
        <a:p>
          <a:endParaRPr lang="ru-RU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8014C89-B5C4-4E73-BAF8-89B9642B1C1E}">
      <dgm:prSet custT="1"/>
      <dgm:spPr/>
      <dgm:t>
        <a:bodyPr/>
        <a:lstStyle/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Участие ФУМО в независимой оценке качества образования и профессионально-общественной аккредитации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4533154-D60B-4CB8-AFAB-63C3667E4841}" type="parTrans" cxnId="{0FEF6C48-ECC1-4BC4-9F14-D47F43E1A5CE}">
      <dgm:prSet/>
      <dgm:spPr/>
      <dgm:t>
        <a:bodyPr/>
        <a:lstStyle/>
        <a:p>
          <a:endParaRPr lang="ru-RU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E9B8D4F-CED1-41A9-9B8A-C96EE3CEDCE9}" type="sibTrans" cxnId="{0FEF6C48-ECC1-4BC4-9F14-D47F43E1A5CE}">
      <dgm:prSet/>
      <dgm:spPr/>
      <dgm:t>
        <a:bodyPr/>
        <a:lstStyle/>
        <a:p>
          <a:endParaRPr lang="ru-RU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435CF06-921E-4EAE-A086-1DEC8633EC1E}">
      <dgm:prSet custT="1"/>
      <dgm:spPr/>
      <dgm:t>
        <a:bodyPr/>
        <a:lstStyle/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Методическое сопровождение демонстрационного экзамена;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9A0352F-CABD-457F-BB7B-6A453AC78B9A}" type="parTrans" cxnId="{7149D0C0-9417-40AE-8118-C950981B895A}">
      <dgm:prSet/>
      <dgm:spPr/>
      <dgm:t>
        <a:bodyPr/>
        <a:lstStyle/>
        <a:p>
          <a:endParaRPr lang="ru-RU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CF22C39-036E-4875-B06A-F82598FBE050}" type="sibTrans" cxnId="{7149D0C0-9417-40AE-8118-C950981B895A}">
      <dgm:prSet/>
      <dgm:spPr/>
      <dgm:t>
        <a:bodyPr/>
        <a:lstStyle/>
        <a:p>
          <a:endParaRPr lang="ru-RU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169BCF8-075D-429F-9E58-6D937CEF152A}">
      <dgm:prSet custT="1"/>
      <dgm:spPr/>
      <dgm:t>
        <a:bodyPr/>
        <a:lstStyle/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Участие в повышении квалификации педагогических работников; 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0BB24B8-8FCE-494E-812F-3B3F11A271B6}" type="parTrans" cxnId="{BAA34781-D72D-40DA-A041-8F1F00FAF018}">
      <dgm:prSet/>
      <dgm:spPr/>
      <dgm:t>
        <a:bodyPr/>
        <a:lstStyle/>
        <a:p>
          <a:endParaRPr lang="ru-RU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2A3E863-A7DA-4CE0-AF12-B151130EDB1E}" type="sibTrans" cxnId="{BAA34781-D72D-40DA-A041-8F1F00FAF018}">
      <dgm:prSet/>
      <dgm:spPr/>
      <dgm:t>
        <a:bodyPr/>
        <a:lstStyle/>
        <a:p>
          <a:endParaRPr lang="ru-RU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544B8CC-84E5-4A88-A2F7-224DFF35EF5C}">
      <dgm:prSet custT="1"/>
      <dgm:spPr/>
      <dgm:t>
        <a:bodyPr/>
        <a:lstStyle/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Проведение </a:t>
          </a:r>
          <a:r>
            <a:rPr lang="ru-RU" sz="1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вебинаров</a:t>
          </a:r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в соответствии с направлениями работы ФУМО;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946CCF2-B4A0-49E0-93AE-49BF7EA9A987}" type="parTrans" cxnId="{62001A5A-4091-4561-96E2-9D33CE4E96AD}">
      <dgm:prSet/>
      <dgm:spPr/>
      <dgm:t>
        <a:bodyPr/>
        <a:lstStyle/>
        <a:p>
          <a:endParaRPr lang="ru-RU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85FA2A6-0113-433B-A161-A0582417682B}" type="sibTrans" cxnId="{62001A5A-4091-4561-96E2-9D33CE4E96AD}">
      <dgm:prSet/>
      <dgm:spPr/>
      <dgm:t>
        <a:bodyPr/>
        <a:lstStyle/>
        <a:p>
          <a:endParaRPr lang="ru-RU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5F6253F-4DEC-48EB-8B59-FAF5CDD733A6}">
      <dgm:prSet custT="1"/>
      <dgm:spPr/>
      <dgm:t>
        <a:bodyPr/>
        <a:lstStyle/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Методическое сопровождение внедрения актуализированных ФГОС;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9F4084E-15E2-4CBC-A11C-3044D337C633}" type="parTrans" cxnId="{0C6444DD-B4A3-4723-A803-64E5D40C9C36}">
      <dgm:prSet/>
      <dgm:spPr/>
      <dgm:t>
        <a:bodyPr/>
        <a:lstStyle/>
        <a:p>
          <a:endParaRPr lang="ru-RU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E5A61BD-8543-4796-8E32-EEB55A4E3C7B}" type="sibTrans" cxnId="{0C6444DD-B4A3-4723-A803-64E5D40C9C36}">
      <dgm:prSet/>
      <dgm:spPr/>
      <dgm:t>
        <a:bodyPr/>
        <a:lstStyle/>
        <a:p>
          <a:endParaRPr lang="ru-RU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1236D66-1C26-4EDC-9FA0-2437BD95F5F9}">
      <dgm:prSet custT="1"/>
      <dgm:spPr/>
      <dgm:t>
        <a:bodyPr/>
        <a:lstStyle/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Методическое сопровождение разработки примерных основных образовательных программ по актуализированным ФГОС;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DB2F01A-227E-434D-8104-97D333463417}" type="parTrans" cxnId="{96DE2B38-2F67-40C3-A231-71ECEB109633}">
      <dgm:prSet/>
      <dgm:spPr/>
      <dgm:t>
        <a:bodyPr/>
        <a:lstStyle/>
        <a:p>
          <a:endParaRPr lang="ru-RU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C0D5434-6767-48D6-A2E2-C6E79EAED175}" type="sibTrans" cxnId="{96DE2B38-2F67-40C3-A231-71ECEB109633}">
      <dgm:prSet/>
      <dgm:spPr/>
      <dgm:t>
        <a:bodyPr/>
        <a:lstStyle/>
        <a:p>
          <a:endParaRPr lang="ru-RU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F8E8F0B-4A50-4FEB-B1DD-C364D5FD4DD1}">
      <dgm:prSet custT="1"/>
      <dgm:spPr/>
      <dgm:t>
        <a:bodyPr/>
        <a:lstStyle/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Создание дискуссионной  площадки для обсуждения основных вопросов деятельности ФУМО.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ABEBBED-17C3-4E2B-BEB6-DBC893540D38}" type="parTrans" cxnId="{1390E52E-DEBA-41DC-9810-81A63D858E0D}">
      <dgm:prSet/>
      <dgm:spPr/>
      <dgm:t>
        <a:bodyPr/>
        <a:lstStyle/>
        <a:p>
          <a:endParaRPr lang="ru-RU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CF23D7C-2A4E-4690-B4C9-8718AC0E1964}" type="sibTrans" cxnId="{1390E52E-DEBA-41DC-9810-81A63D858E0D}">
      <dgm:prSet/>
      <dgm:spPr/>
      <dgm:t>
        <a:bodyPr/>
        <a:lstStyle/>
        <a:p>
          <a:endParaRPr lang="ru-RU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F22AA3E-39FB-49DA-8775-AD309EF7D8F3}" type="pres">
      <dgm:prSet presAssocID="{EF9C78C3-E75C-4F5A-8B30-D6CC2E29727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15C7F2C-E780-4035-8391-AB0ACF410DA8}" type="pres">
      <dgm:prSet presAssocID="{80E4F1FE-3200-4B6E-BAEB-00E11B9E9A21}" presName="parentText" presStyleLbl="node1" presStyleIdx="0" presStyleCnt="9" custScaleY="47414" custLinFactNeighborX="763" custLinFactNeighborY="-6849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801AEE-2FFA-410A-A306-65D0026FB63A}" type="pres">
      <dgm:prSet presAssocID="{1B82E1A3-ED0B-47D5-B310-A5D47A4210AB}" presName="spacer" presStyleCnt="0"/>
      <dgm:spPr/>
      <dgm:t>
        <a:bodyPr/>
        <a:lstStyle/>
        <a:p>
          <a:endParaRPr lang="ru-RU"/>
        </a:p>
      </dgm:t>
    </dgm:pt>
    <dgm:pt modelId="{14E8D86B-8A0B-49A7-8FA7-79E8A7711650}" type="pres">
      <dgm:prSet presAssocID="{81B0E732-1AD9-46D1-BEE6-CCA6711F4E4C}" presName="parentText" presStyleLbl="node1" presStyleIdx="1" presStyleCnt="9" custScaleY="4058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0568F7-2C0E-4282-842E-73D5B11C7923}" type="pres">
      <dgm:prSet presAssocID="{EDDEC381-0D9B-46A8-AD58-3FF3070737AC}" presName="spacer" presStyleCnt="0"/>
      <dgm:spPr/>
      <dgm:t>
        <a:bodyPr/>
        <a:lstStyle/>
        <a:p>
          <a:endParaRPr lang="ru-RU"/>
        </a:p>
      </dgm:t>
    </dgm:pt>
    <dgm:pt modelId="{FBD4AB21-4F4B-4B4B-9A93-B1CF5BDAA031}" type="pres">
      <dgm:prSet presAssocID="{68014C89-B5C4-4E73-BAF8-89B9642B1C1E}" presName="parentText" presStyleLbl="node1" presStyleIdx="2" presStyleCnt="9" custScaleY="4229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9FDB31-B2D8-4683-B727-8104ADCBB136}" type="pres">
      <dgm:prSet presAssocID="{BE9B8D4F-CED1-41A9-9B8A-C96EE3CEDCE9}" presName="spacer" presStyleCnt="0"/>
      <dgm:spPr/>
      <dgm:t>
        <a:bodyPr/>
        <a:lstStyle/>
        <a:p>
          <a:endParaRPr lang="ru-RU"/>
        </a:p>
      </dgm:t>
    </dgm:pt>
    <dgm:pt modelId="{042F452E-401E-41BA-9A3E-DFCCF30B004F}" type="pres">
      <dgm:prSet presAssocID="{5435CF06-921E-4EAE-A086-1DEC8633EC1E}" presName="parentText" presStyleLbl="node1" presStyleIdx="3" presStyleCnt="9" custScaleY="37642" custLinFactNeighborY="13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CA3C76-7B86-457B-90D9-C4C6A2B4C36A}" type="pres">
      <dgm:prSet presAssocID="{6CF22C39-036E-4875-B06A-F82598FBE050}" presName="spacer" presStyleCnt="0"/>
      <dgm:spPr/>
      <dgm:t>
        <a:bodyPr/>
        <a:lstStyle/>
        <a:p>
          <a:endParaRPr lang="ru-RU"/>
        </a:p>
      </dgm:t>
    </dgm:pt>
    <dgm:pt modelId="{F8B6A558-184E-42BC-8109-8FEF1F596C34}" type="pres">
      <dgm:prSet presAssocID="{A169BCF8-075D-429F-9E58-6D937CEF152A}" presName="parentText" presStyleLbl="node1" presStyleIdx="4" presStyleCnt="9" custScaleY="3506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FA70BA-BBB1-4088-8585-75A812086FD3}" type="pres">
      <dgm:prSet presAssocID="{E2A3E863-A7DA-4CE0-AF12-B151130EDB1E}" presName="spacer" presStyleCnt="0"/>
      <dgm:spPr/>
      <dgm:t>
        <a:bodyPr/>
        <a:lstStyle/>
        <a:p>
          <a:endParaRPr lang="ru-RU"/>
        </a:p>
      </dgm:t>
    </dgm:pt>
    <dgm:pt modelId="{F44C8A1D-D5C5-4168-87E1-F0F3063D3BC4}" type="pres">
      <dgm:prSet presAssocID="{0544B8CC-84E5-4A88-A2F7-224DFF35EF5C}" presName="parentText" presStyleLbl="node1" presStyleIdx="5" presStyleCnt="9" custScaleY="4314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5108EE-E077-49C2-9C84-BC3BACBA7FAD}" type="pres">
      <dgm:prSet presAssocID="{A85FA2A6-0113-433B-A161-A0582417682B}" presName="spacer" presStyleCnt="0"/>
      <dgm:spPr/>
      <dgm:t>
        <a:bodyPr/>
        <a:lstStyle/>
        <a:p>
          <a:endParaRPr lang="ru-RU"/>
        </a:p>
      </dgm:t>
    </dgm:pt>
    <dgm:pt modelId="{DA4ED55C-636D-446B-827D-ED8CEC91D038}" type="pres">
      <dgm:prSet presAssocID="{15F6253F-4DEC-48EB-8B59-FAF5CDD733A6}" presName="parentText" presStyleLbl="node1" presStyleIdx="6" presStyleCnt="9" custScaleY="4321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84AB22-9AFF-4DB8-BF62-883C3517DB16}" type="pres">
      <dgm:prSet presAssocID="{3E5A61BD-8543-4796-8E32-EEB55A4E3C7B}" presName="spacer" presStyleCnt="0"/>
      <dgm:spPr/>
      <dgm:t>
        <a:bodyPr/>
        <a:lstStyle/>
        <a:p>
          <a:endParaRPr lang="ru-RU"/>
        </a:p>
      </dgm:t>
    </dgm:pt>
    <dgm:pt modelId="{AB2CBB66-16F7-489C-AC33-62BA0C60E5AE}" type="pres">
      <dgm:prSet presAssocID="{01236D66-1C26-4EDC-9FA0-2437BD95F5F9}" presName="parentText" presStyleLbl="node1" presStyleIdx="7" presStyleCnt="9" custScaleY="4299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2A9FCA-77A9-4D39-ABAA-0539EB19B114}" type="pres">
      <dgm:prSet presAssocID="{8C0D5434-6767-48D6-A2E2-C6E79EAED175}" presName="spacer" presStyleCnt="0"/>
      <dgm:spPr/>
      <dgm:t>
        <a:bodyPr/>
        <a:lstStyle/>
        <a:p>
          <a:endParaRPr lang="ru-RU"/>
        </a:p>
      </dgm:t>
    </dgm:pt>
    <dgm:pt modelId="{357BF939-CF04-4975-86FD-ACC005579174}" type="pres">
      <dgm:prSet presAssocID="{1F8E8F0B-4A50-4FEB-B1DD-C364D5FD4DD1}" presName="parentText" presStyleLbl="node1" presStyleIdx="8" presStyleCnt="9" custScaleY="4551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641FB6D-BE04-456A-B177-F88EC12E7311}" type="presOf" srcId="{81B0E732-1AD9-46D1-BEE6-CCA6711F4E4C}" destId="{14E8D86B-8A0B-49A7-8FA7-79E8A7711650}" srcOrd="0" destOrd="0" presId="urn:microsoft.com/office/officeart/2005/8/layout/vList2"/>
    <dgm:cxn modelId="{0C6444DD-B4A3-4723-A803-64E5D40C9C36}" srcId="{EF9C78C3-E75C-4F5A-8B30-D6CC2E297275}" destId="{15F6253F-4DEC-48EB-8B59-FAF5CDD733A6}" srcOrd="6" destOrd="0" parTransId="{09F4084E-15E2-4CBC-A11C-3044D337C633}" sibTransId="{3E5A61BD-8543-4796-8E32-EEB55A4E3C7B}"/>
    <dgm:cxn modelId="{96DE2B38-2F67-40C3-A231-71ECEB109633}" srcId="{EF9C78C3-E75C-4F5A-8B30-D6CC2E297275}" destId="{01236D66-1C26-4EDC-9FA0-2437BD95F5F9}" srcOrd="7" destOrd="0" parTransId="{ADB2F01A-227E-434D-8104-97D333463417}" sibTransId="{8C0D5434-6767-48D6-A2E2-C6E79EAED175}"/>
    <dgm:cxn modelId="{874EA774-D46C-4A30-A84A-D47D1A8442B6}" type="presOf" srcId="{68014C89-B5C4-4E73-BAF8-89B9642B1C1E}" destId="{FBD4AB21-4F4B-4B4B-9A93-B1CF5BDAA031}" srcOrd="0" destOrd="0" presId="urn:microsoft.com/office/officeart/2005/8/layout/vList2"/>
    <dgm:cxn modelId="{0FEF6C48-ECC1-4BC4-9F14-D47F43E1A5CE}" srcId="{EF9C78C3-E75C-4F5A-8B30-D6CC2E297275}" destId="{68014C89-B5C4-4E73-BAF8-89B9642B1C1E}" srcOrd="2" destOrd="0" parTransId="{44533154-D60B-4CB8-AFAB-63C3667E4841}" sibTransId="{BE9B8D4F-CED1-41A9-9B8A-C96EE3CEDCE9}"/>
    <dgm:cxn modelId="{BAA34781-D72D-40DA-A041-8F1F00FAF018}" srcId="{EF9C78C3-E75C-4F5A-8B30-D6CC2E297275}" destId="{A169BCF8-075D-429F-9E58-6D937CEF152A}" srcOrd="4" destOrd="0" parTransId="{D0BB24B8-8FCE-494E-812F-3B3F11A271B6}" sibTransId="{E2A3E863-A7DA-4CE0-AF12-B151130EDB1E}"/>
    <dgm:cxn modelId="{1390E52E-DEBA-41DC-9810-81A63D858E0D}" srcId="{EF9C78C3-E75C-4F5A-8B30-D6CC2E297275}" destId="{1F8E8F0B-4A50-4FEB-B1DD-C364D5FD4DD1}" srcOrd="8" destOrd="0" parTransId="{7ABEBBED-17C3-4E2B-BEB6-DBC893540D38}" sibTransId="{2CF23D7C-2A4E-4690-B4C9-8718AC0E1964}"/>
    <dgm:cxn modelId="{D8DE6AA2-C99E-477D-8455-3B02C5786B7E}" type="presOf" srcId="{1F8E8F0B-4A50-4FEB-B1DD-C364D5FD4DD1}" destId="{357BF939-CF04-4975-86FD-ACC005579174}" srcOrd="0" destOrd="0" presId="urn:microsoft.com/office/officeart/2005/8/layout/vList2"/>
    <dgm:cxn modelId="{D2A7C2B0-7BD6-4822-B9D5-9734B88F0DC4}" type="presOf" srcId="{5435CF06-921E-4EAE-A086-1DEC8633EC1E}" destId="{042F452E-401E-41BA-9A3E-DFCCF30B004F}" srcOrd="0" destOrd="0" presId="urn:microsoft.com/office/officeart/2005/8/layout/vList2"/>
    <dgm:cxn modelId="{C374C991-FBBF-496F-BC6B-7C8ABC076327}" type="presOf" srcId="{0544B8CC-84E5-4A88-A2F7-224DFF35EF5C}" destId="{F44C8A1D-D5C5-4168-87E1-F0F3063D3BC4}" srcOrd="0" destOrd="0" presId="urn:microsoft.com/office/officeart/2005/8/layout/vList2"/>
    <dgm:cxn modelId="{7149D0C0-9417-40AE-8118-C950981B895A}" srcId="{EF9C78C3-E75C-4F5A-8B30-D6CC2E297275}" destId="{5435CF06-921E-4EAE-A086-1DEC8633EC1E}" srcOrd="3" destOrd="0" parTransId="{D9A0352F-CABD-457F-BB7B-6A453AC78B9A}" sibTransId="{6CF22C39-036E-4875-B06A-F82598FBE050}"/>
    <dgm:cxn modelId="{62001A5A-4091-4561-96E2-9D33CE4E96AD}" srcId="{EF9C78C3-E75C-4F5A-8B30-D6CC2E297275}" destId="{0544B8CC-84E5-4A88-A2F7-224DFF35EF5C}" srcOrd="5" destOrd="0" parTransId="{D946CCF2-B4A0-49E0-93AE-49BF7EA9A987}" sibTransId="{A85FA2A6-0113-433B-A161-A0582417682B}"/>
    <dgm:cxn modelId="{0F12E743-534E-4A12-AB8A-10057AFD5BD2}" srcId="{EF9C78C3-E75C-4F5A-8B30-D6CC2E297275}" destId="{81B0E732-1AD9-46D1-BEE6-CCA6711F4E4C}" srcOrd="1" destOrd="0" parTransId="{53F4BAE0-FD0C-4770-B099-F160C26DE4A7}" sibTransId="{EDDEC381-0D9B-46A8-AD58-3FF3070737AC}"/>
    <dgm:cxn modelId="{1A5565BB-F5CB-470C-9F8B-3B5943FD3376}" type="presOf" srcId="{01236D66-1C26-4EDC-9FA0-2437BD95F5F9}" destId="{AB2CBB66-16F7-489C-AC33-62BA0C60E5AE}" srcOrd="0" destOrd="0" presId="urn:microsoft.com/office/officeart/2005/8/layout/vList2"/>
    <dgm:cxn modelId="{9B0C181A-BCD7-416B-A1B4-9B7D617277F9}" type="presOf" srcId="{15F6253F-4DEC-48EB-8B59-FAF5CDD733A6}" destId="{DA4ED55C-636D-446B-827D-ED8CEC91D038}" srcOrd="0" destOrd="0" presId="urn:microsoft.com/office/officeart/2005/8/layout/vList2"/>
    <dgm:cxn modelId="{2E811A19-497A-4AFD-B0C6-46F380DB3166}" type="presOf" srcId="{80E4F1FE-3200-4B6E-BAEB-00E11B9E9A21}" destId="{215C7F2C-E780-4035-8391-AB0ACF410DA8}" srcOrd="0" destOrd="0" presId="urn:microsoft.com/office/officeart/2005/8/layout/vList2"/>
    <dgm:cxn modelId="{69E8E160-EC44-41C9-B927-4FB92773DEA0}" type="presOf" srcId="{A169BCF8-075D-429F-9E58-6D937CEF152A}" destId="{F8B6A558-184E-42BC-8109-8FEF1F596C34}" srcOrd="0" destOrd="0" presId="urn:microsoft.com/office/officeart/2005/8/layout/vList2"/>
    <dgm:cxn modelId="{A7E4D140-FA78-4B2C-AA11-0B96200354F2}" type="presOf" srcId="{EF9C78C3-E75C-4F5A-8B30-D6CC2E297275}" destId="{4F22AA3E-39FB-49DA-8775-AD309EF7D8F3}" srcOrd="0" destOrd="0" presId="urn:microsoft.com/office/officeart/2005/8/layout/vList2"/>
    <dgm:cxn modelId="{C233BA28-02C5-4C39-A5B8-8E9684EC9961}" srcId="{EF9C78C3-E75C-4F5A-8B30-D6CC2E297275}" destId="{80E4F1FE-3200-4B6E-BAEB-00E11B9E9A21}" srcOrd="0" destOrd="0" parTransId="{1453AEE7-54BE-4B2B-80AC-3F4F0E139BA0}" sibTransId="{1B82E1A3-ED0B-47D5-B310-A5D47A4210AB}"/>
    <dgm:cxn modelId="{B1134F1B-EBF8-4A90-9269-AED277B85A44}" type="presParOf" srcId="{4F22AA3E-39FB-49DA-8775-AD309EF7D8F3}" destId="{215C7F2C-E780-4035-8391-AB0ACF410DA8}" srcOrd="0" destOrd="0" presId="urn:microsoft.com/office/officeart/2005/8/layout/vList2"/>
    <dgm:cxn modelId="{09076C63-61B8-45DA-A2CC-BC8229800893}" type="presParOf" srcId="{4F22AA3E-39FB-49DA-8775-AD309EF7D8F3}" destId="{23801AEE-2FFA-410A-A306-65D0026FB63A}" srcOrd="1" destOrd="0" presId="urn:microsoft.com/office/officeart/2005/8/layout/vList2"/>
    <dgm:cxn modelId="{D65AEDE1-A9AE-4A25-8BEA-59B833EC392A}" type="presParOf" srcId="{4F22AA3E-39FB-49DA-8775-AD309EF7D8F3}" destId="{14E8D86B-8A0B-49A7-8FA7-79E8A7711650}" srcOrd="2" destOrd="0" presId="urn:microsoft.com/office/officeart/2005/8/layout/vList2"/>
    <dgm:cxn modelId="{F20B2256-EBA2-443F-8970-311FAA9E59FC}" type="presParOf" srcId="{4F22AA3E-39FB-49DA-8775-AD309EF7D8F3}" destId="{680568F7-2C0E-4282-842E-73D5B11C7923}" srcOrd="3" destOrd="0" presId="urn:microsoft.com/office/officeart/2005/8/layout/vList2"/>
    <dgm:cxn modelId="{2406FB3D-C640-409F-B9C6-480FB865367C}" type="presParOf" srcId="{4F22AA3E-39FB-49DA-8775-AD309EF7D8F3}" destId="{FBD4AB21-4F4B-4B4B-9A93-B1CF5BDAA031}" srcOrd="4" destOrd="0" presId="urn:microsoft.com/office/officeart/2005/8/layout/vList2"/>
    <dgm:cxn modelId="{C83E58C0-38A3-4DD7-BB4D-6168F36CC73B}" type="presParOf" srcId="{4F22AA3E-39FB-49DA-8775-AD309EF7D8F3}" destId="{919FDB31-B2D8-4683-B727-8104ADCBB136}" srcOrd="5" destOrd="0" presId="urn:microsoft.com/office/officeart/2005/8/layout/vList2"/>
    <dgm:cxn modelId="{8844D63A-1B1C-4962-AEDE-422F0D85461F}" type="presParOf" srcId="{4F22AA3E-39FB-49DA-8775-AD309EF7D8F3}" destId="{042F452E-401E-41BA-9A3E-DFCCF30B004F}" srcOrd="6" destOrd="0" presId="urn:microsoft.com/office/officeart/2005/8/layout/vList2"/>
    <dgm:cxn modelId="{C9252D40-AA51-47E8-9432-737DD056FACE}" type="presParOf" srcId="{4F22AA3E-39FB-49DA-8775-AD309EF7D8F3}" destId="{63CA3C76-7B86-457B-90D9-C4C6A2B4C36A}" srcOrd="7" destOrd="0" presId="urn:microsoft.com/office/officeart/2005/8/layout/vList2"/>
    <dgm:cxn modelId="{848A262E-4F30-45EE-9CCF-3C102E5B8D6D}" type="presParOf" srcId="{4F22AA3E-39FB-49DA-8775-AD309EF7D8F3}" destId="{F8B6A558-184E-42BC-8109-8FEF1F596C34}" srcOrd="8" destOrd="0" presId="urn:microsoft.com/office/officeart/2005/8/layout/vList2"/>
    <dgm:cxn modelId="{0EBAB780-4DA8-478A-9B6C-AE825D14272D}" type="presParOf" srcId="{4F22AA3E-39FB-49DA-8775-AD309EF7D8F3}" destId="{C6FA70BA-BBB1-4088-8585-75A812086FD3}" srcOrd="9" destOrd="0" presId="urn:microsoft.com/office/officeart/2005/8/layout/vList2"/>
    <dgm:cxn modelId="{E8E02DFE-6226-44FB-8C9A-E56A815D1979}" type="presParOf" srcId="{4F22AA3E-39FB-49DA-8775-AD309EF7D8F3}" destId="{F44C8A1D-D5C5-4168-87E1-F0F3063D3BC4}" srcOrd="10" destOrd="0" presId="urn:microsoft.com/office/officeart/2005/8/layout/vList2"/>
    <dgm:cxn modelId="{5F4CF74A-5576-4E64-88F9-9B7BDADC1EE8}" type="presParOf" srcId="{4F22AA3E-39FB-49DA-8775-AD309EF7D8F3}" destId="{C65108EE-E077-49C2-9C84-BC3BACBA7FAD}" srcOrd="11" destOrd="0" presId="urn:microsoft.com/office/officeart/2005/8/layout/vList2"/>
    <dgm:cxn modelId="{430F1237-B543-4562-B4A1-10A732A973B4}" type="presParOf" srcId="{4F22AA3E-39FB-49DA-8775-AD309EF7D8F3}" destId="{DA4ED55C-636D-446B-827D-ED8CEC91D038}" srcOrd="12" destOrd="0" presId="urn:microsoft.com/office/officeart/2005/8/layout/vList2"/>
    <dgm:cxn modelId="{DB5CCF52-9F77-44C8-A30F-A518C08E7530}" type="presParOf" srcId="{4F22AA3E-39FB-49DA-8775-AD309EF7D8F3}" destId="{4884AB22-9AFF-4DB8-BF62-883C3517DB16}" srcOrd="13" destOrd="0" presId="urn:microsoft.com/office/officeart/2005/8/layout/vList2"/>
    <dgm:cxn modelId="{2CDF1FEB-21D1-4ED8-825B-E688F588E305}" type="presParOf" srcId="{4F22AA3E-39FB-49DA-8775-AD309EF7D8F3}" destId="{AB2CBB66-16F7-489C-AC33-62BA0C60E5AE}" srcOrd="14" destOrd="0" presId="urn:microsoft.com/office/officeart/2005/8/layout/vList2"/>
    <dgm:cxn modelId="{353942EC-D5D5-4A39-8A3D-2DEE3E58BF98}" type="presParOf" srcId="{4F22AA3E-39FB-49DA-8775-AD309EF7D8F3}" destId="{C12A9FCA-77A9-4D39-ABAA-0539EB19B114}" srcOrd="15" destOrd="0" presId="urn:microsoft.com/office/officeart/2005/8/layout/vList2"/>
    <dgm:cxn modelId="{D9AEC8D6-99FA-4C31-9043-308EFC1D9DA0}" type="presParOf" srcId="{4F22AA3E-39FB-49DA-8775-AD309EF7D8F3}" destId="{357BF939-CF04-4975-86FD-ACC005579174}" srcOrd="1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DCB55A-CC45-45FB-B669-84D5EAADB214}">
      <dsp:nvSpPr>
        <dsp:cNvPr id="0" name=""/>
        <dsp:cNvSpPr/>
      </dsp:nvSpPr>
      <dsp:spPr>
        <a:xfrm>
          <a:off x="-6350946" y="-971459"/>
          <a:ext cx="7559542" cy="7559542"/>
        </a:xfrm>
        <a:prstGeom prst="blockArc">
          <a:avLst>
            <a:gd name="adj1" fmla="val 18900000"/>
            <a:gd name="adj2" fmla="val 2700000"/>
            <a:gd name="adj3" fmla="val 286"/>
          </a:avLst>
        </a:prstGeom>
        <a:noFill/>
        <a:ln w="1270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3F02E4-A6FC-4FD7-8496-A51161D95DDE}">
      <dsp:nvSpPr>
        <dsp:cNvPr id="0" name=""/>
        <dsp:cNvSpPr/>
      </dsp:nvSpPr>
      <dsp:spPr>
        <a:xfrm>
          <a:off x="449939" y="295771"/>
          <a:ext cx="7619538" cy="59131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hueMod val="94000"/>
                <a:satMod val="130000"/>
                <a:lumMod val="13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46000"/>
            </a:srgbClr>
          </a:outerShdw>
        </a:effectLst>
        <a:scene3d>
          <a:camera prst="orthographicFront">
            <a:rot lat="0" lon="0" rev="0"/>
          </a:camera>
          <a:lightRig rig="threePt" dir="t"/>
        </a:scene3d>
        <a:sp3d prstMaterial="plastic">
          <a:bevelT w="254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69359" tIns="33020" rIns="33020" bIns="3302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Всероссийский этап олимпиады профессионального мастерства по укрупненной группе специальностей среднего профессионального образования 21.00.00 Прикладная геология, горное дело, нефтегазовое дело и геодезия. </a:t>
          </a:r>
          <a:endParaRPr lang="ru-RU" sz="13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49939" y="295771"/>
        <a:ext cx="7619538" cy="591318"/>
      </dsp:txXfrm>
    </dsp:sp>
    <dsp:sp modelId="{95263523-88B8-4C32-B30A-996414A562E4}">
      <dsp:nvSpPr>
        <dsp:cNvPr id="0" name=""/>
        <dsp:cNvSpPr/>
      </dsp:nvSpPr>
      <dsp:spPr>
        <a:xfrm>
          <a:off x="80365" y="221856"/>
          <a:ext cx="739147" cy="73914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25400" dist="12700" dir="13500000">
            <a:srgbClr val="000000">
              <a:alpha val="45000"/>
            </a:srgbClr>
          </a:inn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F44E4E8-0C5E-44CA-9C10-B2E5CD8E9874}">
      <dsp:nvSpPr>
        <dsp:cNvPr id="0" name=""/>
        <dsp:cNvSpPr/>
      </dsp:nvSpPr>
      <dsp:spPr>
        <a:xfrm>
          <a:off x="936338" y="1182636"/>
          <a:ext cx="7133138" cy="59131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hueMod val="94000"/>
                <a:satMod val="130000"/>
                <a:lumMod val="13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46000"/>
            </a:srgbClr>
          </a:outerShdw>
        </a:effectLst>
        <a:scene3d>
          <a:camera prst="orthographicFront">
            <a:rot lat="0" lon="0" rev="0"/>
          </a:camera>
          <a:lightRig rig="threePt" dir="t"/>
        </a:scene3d>
        <a:sp3d prstMaterial="plastic">
          <a:bevelT w="254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69359" tIns="33020" rIns="33020" bIns="3302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V</a:t>
          </a:r>
          <a:r>
            <a:rPr lang="ru-RU" sz="1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Региональный чемпионат «Молодые профессионалы» (</a:t>
          </a:r>
          <a:r>
            <a:rPr lang="en-US" sz="13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Worldskills</a:t>
          </a:r>
          <a:r>
            <a:rPr lang="en-US" sz="1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Russia</a:t>
          </a:r>
          <a:r>
            <a:rPr lang="ru-RU" sz="1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) Новосибирской области. Компетенция </a:t>
          </a:r>
          <a:r>
            <a:rPr lang="en-US" sz="1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R</a:t>
          </a:r>
          <a:r>
            <a:rPr lang="ru-RU" sz="1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60 Геодезия </a:t>
          </a:r>
          <a:endParaRPr lang="ru-RU" sz="13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936338" y="1182636"/>
        <a:ext cx="7133138" cy="591318"/>
      </dsp:txXfrm>
    </dsp:sp>
    <dsp:sp modelId="{C7CC0BBA-339B-4564-A079-A38B4B3D45A0}">
      <dsp:nvSpPr>
        <dsp:cNvPr id="0" name=""/>
        <dsp:cNvSpPr/>
      </dsp:nvSpPr>
      <dsp:spPr>
        <a:xfrm>
          <a:off x="566764" y="1108721"/>
          <a:ext cx="739147" cy="73914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25400" dist="12700" dir="13500000">
            <a:srgbClr val="000000">
              <a:alpha val="45000"/>
            </a:srgbClr>
          </a:inn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2FAC56A-ADF9-436A-9BB1-D96237F9F924}">
      <dsp:nvSpPr>
        <dsp:cNvPr id="0" name=""/>
        <dsp:cNvSpPr/>
      </dsp:nvSpPr>
      <dsp:spPr>
        <a:xfrm>
          <a:off x="1158756" y="2069501"/>
          <a:ext cx="6910720" cy="59131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hueMod val="94000"/>
                <a:satMod val="130000"/>
                <a:lumMod val="13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46000"/>
            </a:srgbClr>
          </a:outerShdw>
        </a:effectLst>
        <a:scene3d>
          <a:camera prst="orthographicFront">
            <a:rot lat="0" lon="0" rev="0"/>
          </a:camera>
          <a:lightRig rig="threePt" dir="t"/>
        </a:scene3d>
        <a:sp3d prstMaterial="plastic">
          <a:bevelT w="254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69359" tIns="33020" rIns="33020" bIns="3302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Методическое совещание преподавателей дисциплины «Горное дело»</a:t>
          </a:r>
          <a:endParaRPr lang="ru-RU" sz="13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158756" y="2069501"/>
        <a:ext cx="6910720" cy="591318"/>
      </dsp:txXfrm>
    </dsp:sp>
    <dsp:sp modelId="{7A104E16-1B1E-49DD-A15E-48D178490089}">
      <dsp:nvSpPr>
        <dsp:cNvPr id="0" name=""/>
        <dsp:cNvSpPr/>
      </dsp:nvSpPr>
      <dsp:spPr>
        <a:xfrm>
          <a:off x="789183" y="1995586"/>
          <a:ext cx="739147" cy="73914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25400" dist="12700" dir="13500000">
            <a:srgbClr val="000000">
              <a:alpha val="45000"/>
            </a:srgbClr>
          </a:inn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A3BF5D4-4598-4D6A-9A6C-1D3093E7674E}">
      <dsp:nvSpPr>
        <dsp:cNvPr id="0" name=""/>
        <dsp:cNvSpPr/>
      </dsp:nvSpPr>
      <dsp:spPr>
        <a:xfrm>
          <a:off x="1158756" y="2955804"/>
          <a:ext cx="6910720" cy="59131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hueMod val="94000"/>
                <a:satMod val="130000"/>
                <a:lumMod val="13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46000"/>
            </a:srgbClr>
          </a:outerShdw>
        </a:effectLst>
        <a:scene3d>
          <a:camera prst="orthographicFront">
            <a:rot lat="0" lon="0" rev="0"/>
          </a:camera>
          <a:lightRig rig="threePt" dir="t"/>
        </a:scene3d>
        <a:sp3d prstMaterial="plastic">
          <a:bevelT w="254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69359" tIns="33020" rIns="33020" bIns="3302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Межрегиональная олимпиада по горному делу (направление – подземная разработка месторождений полезных ископаемых)</a:t>
          </a:r>
          <a:endParaRPr lang="ru-RU" sz="13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158756" y="2955804"/>
        <a:ext cx="6910720" cy="591318"/>
      </dsp:txXfrm>
    </dsp:sp>
    <dsp:sp modelId="{E950F124-218D-44F1-8946-CC247E5930C4}">
      <dsp:nvSpPr>
        <dsp:cNvPr id="0" name=""/>
        <dsp:cNvSpPr/>
      </dsp:nvSpPr>
      <dsp:spPr>
        <a:xfrm>
          <a:off x="789183" y="2881889"/>
          <a:ext cx="739147" cy="73914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25400" dist="12700" dir="13500000">
            <a:srgbClr val="000000">
              <a:alpha val="45000"/>
            </a:srgbClr>
          </a:inn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A8AF74B-CE98-4007-9A6A-4C73BC861F2B}">
      <dsp:nvSpPr>
        <dsp:cNvPr id="0" name=""/>
        <dsp:cNvSpPr/>
      </dsp:nvSpPr>
      <dsp:spPr>
        <a:xfrm>
          <a:off x="936338" y="3842669"/>
          <a:ext cx="7133138" cy="59131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hueMod val="94000"/>
                <a:satMod val="130000"/>
                <a:lumMod val="13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46000"/>
            </a:srgbClr>
          </a:outerShdw>
        </a:effectLst>
        <a:scene3d>
          <a:camera prst="orthographicFront">
            <a:rot lat="0" lon="0" rev="0"/>
          </a:camera>
          <a:lightRig rig="threePt" dir="t"/>
        </a:scene3d>
        <a:sp3d prstMaterial="plastic">
          <a:bevelT w="254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69359" tIns="33020" rIns="33020" bIns="3302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Всероссийский конкурс «Лучший отчёт по производственной практике среди студентов, обучающихся по специальностям 21.02.09, 21.02.10, 21.02.11, 21.02.13»</a:t>
          </a:r>
          <a:endParaRPr lang="ru-RU" sz="13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936338" y="3842669"/>
        <a:ext cx="7133138" cy="591318"/>
      </dsp:txXfrm>
    </dsp:sp>
    <dsp:sp modelId="{780EAB72-ECC9-43CC-8970-46232B608633}">
      <dsp:nvSpPr>
        <dsp:cNvPr id="0" name=""/>
        <dsp:cNvSpPr/>
      </dsp:nvSpPr>
      <dsp:spPr>
        <a:xfrm>
          <a:off x="566764" y="3768754"/>
          <a:ext cx="739147" cy="73914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25400" dist="12700" dir="13500000">
            <a:srgbClr val="000000">
              <a:alpha val="45000"/>
            </a:srgbClr>
          </a:inn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63D0ECF-13A1-45B7-B877-A071938DA568}">
      <dsp:nvSpPr>
        <dsp:cNvPr id="0" name=""/>
        <dsp:cNvSpPr/>
      </dsp:nvSpPr>
      <dsp:spPr>
        <a:xfrm>
          <a:off x="449939" y="4729534"/>
          <a:ext cx="7619538" cy="59131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hueMod val="94000"/>
                <a:satMod val="130000"/>
                <a:lumMod val="13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46000"/>
            </a:srgbClr>
          </a:outerShdw>
        </a:effectLst>
        <a:scene3d>
          <a:camera prst="orthographicFront">
            <a:rot lat="0" lon="0" rev="0"/>
          </a:camera>
          <a:lightRig rig="threePt" dir="t"/>
        </a:scene3d>
        <a:sp3d prstMaterial="plastic">
          <a:bevelT w="254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69359" tIns="33020" rIns="33020" bIns="3302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Межрегиональный конкурс дипломных  работ по специальностям 21.02.01, 21.02.02, 21.02.03</a:t>
          </a:r>
          <a:endParaRPr lang="ru-RU" sz="13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49939" y="4729534"/>
        <a:ext cx="7619538" cy="591318"/>
      </dsp:txXfrm>
    </dsp:sp>
    <dsp:sp modelId="{BEDEC162-C0B7-44C0-BEED-F8A0A7682C1D}">
      <dsp:nvSpPr>
        <dsp:cNvPr id="0" name=""/>
        <dsp:cNvSpPr/>
      </dsp:nvSpPr>
      <dsp:spPr>
        <a:xfrm>
          <a:off x="80365" y="4655619"/>
          <a:ext cx="739147" cy="73914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25400" dist="12700" dir="13500000">
            <a:srgbClr val="000000">
              <a:alpha val="45000"/>
            </a:srgbClr>
          </a:inn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D3D641-C698-4FEF-9DB2-6774D8BB9AA4}" type="datetimeFigureOut">
              <a:rPr lang="ru-RU" smtClean="0"/>
              <a:t>26.03.2019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6FEDBE-C10B-4FE6-8076-113B46C9B9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1783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5390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7710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89090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129609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3990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790740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44218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79141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0144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7120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0701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3076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1861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7757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0839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2114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2687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4C71EC6-210F-42DE-9C53-41977AD35B3D}" type="datetimeFigureOut">
              <a:rPr lang="ru-RU" smtClean="0"/>
              <a:t>26.03.2019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687938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1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1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base.garant.ru/56718807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base.garant.ru/56718807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base.garant.ru/56718811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0"/>
            <a:ext cx="7846640" cy="3816424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Отчет о работе </a:t>
            </a:r>
            <a:b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федерального 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учебно-методического объединения в системе среднего профессионального образования по укрупненной группе профессий, специальностей 21.00.00 </a:t>
            </a: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Прикладная 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геология, горное дело, нефтегазовое дело и </a:t>
            </a: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геодезия</a:t>
            </a:r>
            <a:b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2018 год</a:t>
            </a:r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64088" y="5966001"/>
            <a:ext cx="3600400" cy="8763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sz="1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Медведев Андрей Витальевич,</a:t>
            </a:r>
          </a:p>
          <a:p>
            <a:pPr>
              <a:spcBef>
                <a:spcPts val="0"/>
              </a:spcBef>
            </a:pPr>
            <a:r>
              <a:rPr lang="ru-RU" sz="1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председатель ФУМО</a:t>
            </a:r>
            <a:endParaRPr lang="ru-RU" sz="2800" b="1" dirty="0">
              <a:solidFill>
                <a:schemeClr val="bg1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87218"/>
            <a:ext cx="1512168" cy="1443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3421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0" y="0"/>
            <a:ext cx="9144000" cy="980728"/>
            <a:chOff x="0" y="0"/>
            <a:chExt cx="9144000" cy="980728"/>
          </a:xfrm>
        </p:grpSpPr>
        <p:sp>
          <p:nvSpPr>
            <p:cNvPr id="10" name="object 72"/>
            <p:cNvSpPr/>
            <p:nvPr/>
          </p:nvSpPr>
          <p:spPr>
            <a:xfrm>
              <a:off x="0" y="0"/>
              <a:ext cx="9144000" cy="980728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89862" y="44624"/>
              <a:ext cx="918642" cy="918642"/>
            </a:xfrm>
            <a:prstGeom prst="rect">
              <a:avLst/>
            </a:prstGeom>
          </p:spPr>
        </p:pic>
      </p:grp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67544" y="241752"/>
            <a:ext cx="7380312" cy="524386"/>
          </a:xfrm>
        </p:spPr>
        <p:txBody>
          <a:bodyPr>
            <a:no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примерных основных образовательных программ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43608" y="1628801"/>
            <a:ext cx="58143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8472054"/>
              </p:ext>
            </p:extLst>
          </p:nvPr>
        </p:nvGraphicFramePr>
        <p:xfrm>
          <a:off x="289446" y="1607345"/>
          <a:ext cx="8098978" cy="463340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802834"/>
                <a:gridCol w="1296144"/>
              </a:tblGrid>
              <a:tr h="12223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и шифр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специальности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СПО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Состояние разработки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(отметить нужное)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435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21.02.03 Сооружение и эксплуатация газонефтепроводов и газонефтехранилищ</a:t>
                      </a:r>
                      <a:endParaRPr lang="ru-RU" sz="1800" b="1" kern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0546" marR="20546" marT="0" marB="0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Разработка в инициативном порядке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</a:tr>
              <a:tr h="5435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21.02.04 Землеустройство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46" marR="20546" marT="0" marB="0">
                    <a:solidFill>
                      <a:schemeClr val="tx1">
                        <a:lumMod val="85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разработке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</a:tr>
              <a:tr h="5435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21.02.05 </a:t>
                      </a: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Земельно-имущественные отношения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46" marR="20546" marT="0" marB="0">
                    <a:solidFill>
                      <a:schemeClr val="tx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</a:tr>
              <a:tr h="5435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21.02.06 </a:t>
                      </a: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Информационные системы обеспечения градостроительной деятельности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46" marR="20546" marT="0" marB="0">
                    <a:solidFill>
                      <a:schemeClr val="tx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</a:tr>
              <a:tr h="5435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21.02.07 Аэрофотогеодезия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46" marR="20546" marT="0" marB="0">
                    <a:solidFill>
                      <a:schemeClr val="tx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</a:tr>
              <a:tr h="5435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21.02.08 Прикладная геодезия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46" marR="20546" marT="0" marB="0">
                    <a:solidFill>
                      <a:schemeClr val="tx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628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0" y="0"/>
            <a:ext cx="9144000" cy="980728"/>
            <a:chOff x="0" y="0"/>
            <a:chExt cx="9144000" cy="980728"/>
          </a:xfrm>
        </p:grpSpPr>
        <p:sp>
          <p:nvSpPr>
            <p:cNvPr id="10" name="object 72"/>
            <p:cNvSpPr/>
            <p:nvPr/>
          </p:nvSpPr>
          <p:spPr>
            <a:xfrm>
              <a:off x="0" y="0"/>
              <a:ext cx="9144000" cy="980728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89862" y="44624"/>
              <a:ext cx="918642" cy="918642"/>
            </a:xfrm>
            <a:prstGeom prst="rect">
              <a:avLst/>
            </a:prstGeom>
          </p:spPr>
        </p:pic>
      </p:grp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67544" y="241752"/>
            <a:ext cx="7380312" cy="524386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СПК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 которыми организовано взаимодействие ФУМО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043608" y="1628801"/>
            <a:ext cx="58143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Таблица по актуализируемому стандартов из отчета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6647889"/>
              </p:ext>
            </p:extLst>
          </p:nvPr>
        </p:nvGraphicFramePr>
        <p:xfrm>
          <a:off x="467544" y="1268761"/>
          <a:ext cx="8136903" cy="532472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2048"/>
                <a:gridCol w="3453788"/>
                <a:gridCol w="4251067"/>
              </a:tblGrid>
              <a:tr h="30968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СПК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Совместные мероприятия 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957710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СПК в нефтегазовом комплексе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Экспертиза ФГОС СПО по специальностям, профессиям: 21.02.01, 21.02.02, 21.02.03, 21.01.01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957710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СПК в строительстве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Экспертиза ФГОС СПО по специальностям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21.02.04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 21.02.05; 21.02.06; 21.02.07; 21.02.08  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929753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СПК торговой, внешнеторговой и по отдельным видам предпринимательской и экономической деятельности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Экспертиза ФГОС СПО по специальностям: 21.02.04; 21.02.05; 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21.02.06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957710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СПК ракетной техники и космической деятельности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Экспертиза ФГОС СПО по специальностям: 21.02.07; 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21.02.08 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8510201" y="6434172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endParaRPr lang="ru-RU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8115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0" y="0"/>
            <a:ext cx="9144000" cy="980728"/>
            <a:chOff x="0" y="0"/>
            <a:chExt cx="9144000" cy="980728"/>
          </a:xfrm>
        </p:grpSpPr>
        <p:sp>
          <p:nvSpPr>
            <p:cNvPr id="10" name="object 72"/>
            <p:cNvSpPr/>
            <p:nvPr/>
          </p:nvSpPr>
          <p:spPr>
            <a:xfrm>
              <a:off x="0" y="0"/>
              <a:ext cx="9144000" cy="980728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89862" y="44624"/>
              <a:ext cx="918642" cy="918642"/>
            </a:xfrm>
            <a:prstGeom prst="rect">
              <a:avLst/>
            </a:prstGeom>
          </p:spPr>
        </p:pic>
      </p:grp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67544" y="241752"/>
            <a:ext cx="7380312" cy="524386"/>
          </a:xfrm>
        </p:spPr>
        <p:txBody>
          <a:bodyPr>
            <a:no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Эксперт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ы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WorldSkills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составе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ФУМО 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43608" y="1628801"/>
            <a:ext cx="58143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630363" y="1713598"/>
            <a:ext cx="891830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510201" y="6434172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ru-RU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1828144"/>
              </p:ext>
            </p:extLst>
          </p:nvPr>
        </p:nvGraphicFramePr>
        <p:xfrm>
          <a:off x="254212" y="1124744"/>
          <a:ext cx="8365600" cy="52791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84220"/>
                <a:gridCol w="2305099"/>
                <a:gridCol w="1322056"/>
                <a:gridCol w="4154225"/>
              </a:tblGrid>
              <a:tr h="2411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209" marR="262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Ф.И.О. эксперта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209" marR="262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компетенции </a:t>
                      </a: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WS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209" marR="262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Основные функции в деятельности ФУМО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209" marR="26209" marT="0" marB="0"/>
                </a:tc>
              </a:tr>
              <a:tr h="160750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26209" marR="262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Дубовой Алексей Николаевич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209" marR="262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Электрослесарь подземный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209" marR="262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компетенции Электрослесарь подземный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209" marR="26209" marT="0" marB="0" anchor="ctr"/>
                </a:tc>
              </a:tr>
              <a:tr h="321500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209" marR="262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Суфиярова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Татьяна Сергеевна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209" marR="262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Предпринимате-льство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209" marR="262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Учебно-методическое обеспечение реализации ФГОС СПО по укрупненной группе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209" marR="26209" marT="0" marB="0" anchor="ctr"/>
                </a:tc>
              </a:tr>
              <a:tr h="321500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209" marR="262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Сластунова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Ольга Владимировна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209" marR="262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Электромонтаж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209" marR="262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Учебно-методическое обеспечение реализации ФГОС СПО по укрупненной группе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209" marR="26209" marT="0" marB="0" anchor="ctr"/>
                </a:tc>
              </a:tr>
              <a:tr h="482250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209" marR="262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Тявин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Владимир Данилович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209" marR="262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Электромонтаж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209" marR="262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Реализация ФГОС по специальности 13.02.11 Техническая эксплуатация и обслуживание электрического и электромеханического оборудования (по отраслям) 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209" marR="26209" marT="0" marB="0" anchor="ctr"/>
                </a:tc>
              </a:tr>
              <a:tr h="419347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209" marR="262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Гордейчик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Светлана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Арсеновна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209" marR="262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Электромонтаж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209" marR="2620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Реализация ФГОС по специальности 13.02.11 Техническая эксплуатация и обслуживание электрического и электромеханического оборудования (по отраслям) 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209" marR="26209" marT="0" marB="0" anchor="ctr"/>
                </a:tc>
              </a:tr>
              <a:tr h="419347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209" marR="262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Сакнэ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Павел Русланович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209" marR="262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Электромонтаж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209" marR="2620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Реализация ФГОС по специальности 13.02.11 Техническая эксплуатация и обслуживание электрического и электромеханического оборудования (по отраслям) 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209" marR="26209" marT="0" marB="0" anchor="ctr"/>
                </a:tc>
              </a:tr>
              <a:tr h="419347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209" marR="262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Киселева Вероника Олеговна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209" marR="262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Электромонтаж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209" marR="2620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Реализация ФГОС по специальности 13.02.11 Техническая эксплуатация и обслуживание электрического и электромеханического оборудования (по отраслям)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209" marR="26209" marT="0" marB="0" anchor="ctr"/>
                </a:tc>
              </a:tr>
              <a:tr h="419347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209" marR="262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Попова Марина Михайловна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209" marR="262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Электромонтаж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209" marR="2620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Реализация ФГОС по специальности 13.02.11 Техническая эксплуатация и обслуживание электрического и электромеханического оборудования (по отраслям)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209" marR="26209" marT="0" marB="0" anchor="ctr"/>
                </a:tc>
              </a:tr>
              <a:tr h="241125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209" marR="262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Шунаева Людмила Алексеевна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209" marR="262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 Геодезия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209" marR="262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Реализация ФГОС по специальности 21.02.08 Прикладная геодезия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209" marR="26209" marT="0" marB="0" anchor="ctr"/>
                </a:tc>
              </a:tr>
              <a:tr h="321500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209" marR="262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Завьялова Елена Петровна 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209" marR="262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Добыча нефти и газа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209" marR="262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Учебно-методическое обеспечение реализации ФГОС СПО по укрупненной группе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209" marR="26209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2405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0" y="0"/>
            <a:ext cx="9144000" cy="980728"/>
            <a:chOff x="0" y="0"/>
            <a:chExt cx="9144000" cy="980728"/>
          </a:xfrm>
        </p:grpSpPr>
        <p:sp>
          <p:nvSpPr>
            <p:cNvPr id="10" name="object 72"/>
            <p:cNvSpPr/>
            <p:nvPr/>
          </p:nvSpPr>
          <p:spPr>
            <a:xfrm>
              <a:off x="0" y="0"/>
              <a:ext cx="9144000" cy="980728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89862" y="44624"/>
              <a:ext cx="918642" cy="918642"/>
            </a:xfrm>
            <a:prstGeom prst="rect">
              <a:avLst/>
            </a:prstGeom>
          </p:spPr>
        </p:pic>
      </p:grp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67544" y="241752"/>
            <a:ext cx="7380312" cy="524386"/>
          </a:xfrm>
        </p:spPr>
        <p:txBody>
          <a:bodyPr>
            <a:no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Краткая информация по основным направлениям деятельности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ФУМО 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43608" y="1628801"/>
            <a:ext cx="58143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630363" y="1713598"/>
            <a:ext cx="891830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0140875"/>
              </p:ext>
            </p:extLst>
          </p:nvPr>
        </p:nvGraphicFramePr>
        <p:xfrm>
          <a:off x="107505" y="1196752"/>
          <a:ext cx="8928991" cy="495750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67921"/>
                <a:gridCol w="2971936"/>
                <a:gridCol w="5489134"/>
              </a:tblGrid>
              <a:tr h="2324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r>
                        <a:rPr lang="ru-RU" sz="16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п/п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69" marR="377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 выполненной работы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69" marR="377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 основных результатов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69" marR="37769" marT="0" marB="0" anchor="ctr"/>
                </a:tc>
              </a:tr>
              <a:tr h="84891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69" marR="37769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Подготовка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предложений по оптимизации перечня профессий, специальностей СПО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69" marR="3776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Направлены предложения в Минобрнауки по оптимизации перечня специальностей УГПС 21.00.00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Принято участие в формировании ТОП-регион (Кемеровская область)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69" marR="37769" marT="0" marB="0"/>
                </a:tc>
              </a:tr>
              <a:tr h="96202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69" marR="37769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научно-методического и учебно-методического сопровождения разработки и реализации ОП СПО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69" marR="3776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Разработана документация и проведен демонстрационный экзамен по компетенции Электрослесарь подземный (30.05.17. 20 участников)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69" marR="37769" marT="0" marB="0"/>
                </a:tc>
              </a:tr>
              <a:tr h="19808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69" marR="37769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Участие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разработке совместно с работодателями ФОС  для оценки знаний, умений, практического опыта и уровня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сформированности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компетенций 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обучающихся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769" marR="3776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Разработка ФОС для проведения заключительного этапа Всероссийской олимпиады профессионального мастерства по УГС СПО 21.00.00 по специальностям: 21.02.04 Землеустройство, 21.02.05. Земельно-имущественные отношения, 21.02.06 информационные системы обеспечения градостроительной деятельности, 21.02.07.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Аэрофотогеодезия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 21.02.08 Прикладная геодезия, 21.02.14 Маркшейдерия.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69" marR="37769" marT="0" marB="0"/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8510201" y="6381328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endParaRPr lang="ru-RU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5001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0" y="0"/>
            <a:ext cx="9144000" cy="980728"/>
            <a:chOff x="0" y="0"/>
            <a:chExt cx="9144000" cy="980728"/>
          </a:xfrm>
        </p:grpSpPr>
        <p:sp>
          <p:nvSpPr>
            <p:cNvPr id="10" name="object 72"/>
            <p:cNvSpPr/>
            <p:nvPr/>
          </p:nvSpPr>
          <p:spPr>
            <a:xfrm>
              <a:off x="0" y="0"/>
              <a:ext cx="9144000" cy="980728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89862" y="44624"/>
              <a:ext cx="918642" cy="918642"/>
            </a:xfrm>
            <a:prstGeom prst="rect">
              <a:avLst/>
            </a:prstGeom>
          </p:spPr>
        </p:pic>
      </p:grp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311246" y="188640"/>
            <a:ext cx="7902846" cy="524386"/>
          </a:xfrm>
        </p:spPr>
        <p:txBody>
          <a:bodyPr>
            <a:no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Наименование мероприятий, проведенных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имени ФУМО за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 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43608" y="1628801"/>
            <a:ext cx="58143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630363" y="1713598"/>
            <a:ext cx="891830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510201" y="6381328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endParaRPr lang="ru-RU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192159912"/>
              </p:ext>
            </p:extLst>
          </p:nvPr>
        </p:nvGraphicFramePr>
        <p:xfrm>
          <a:off x="311246" y="1052736"/>
          <a:ext cx="8149186" cy="561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446433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0" y="0"/>
            <a:ext cx="9144000" cy="980728"/>
            <a:chOff x="0" y="0"/>
            <a:chExt cx="9144000" cy="980728"/>
          </a:xfrm>
        </p:grpSpPr>
        <p:sp>
          <p:nvSpPr>
            <p:cNvPr id="10" name="object 72"/>
            <p:cNvSpPr/>
            <p:nvPr/>
          </p:nvSpPr>
          <p:spPr>
            <a:xfrm>
              <a:off x="0" y="0"/>
              <a:ext cx="9144000" cy="980728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89862" y="44624"/>
              <a:ext cx="918642" cy="918642"/>
            </a:xfrm>
            <a:prstGeom prst="rect">
              <a:avLst/>
            </a:prstGeom>
          </p:spPr>
        </p:pic>
      </p:grp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43508" y="228171"/>
            <a:ext cx="7902846" cy="524386"/>
          </a:xfrm>
        </p:spPr>
        <p:txBody>
          <a:bodyPr>
            <a:no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сопровождение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медиа-поддержка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 ФУМО СПО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43608" y="1628801"/>
            <a:ext cx="58143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630363" y="1713598"/>
            <a:ext cx="891830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510201" y="6381328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endParaRPr lang="ru-RU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260606648"/>
              </p:ext>
            </p:extLst>
          </p:nvPr>
        </p:nvGraphicFramePr>
        <p:xfrm>
          <a:off x="-324544" y="1214266"/>
          <a:ext cx="8136904" cy="55271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617997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0" y="0"/>
            <a:ext cx="9144000" cy="980728"/>
            <a:chOff x="0" y="0"/>
            <a:chExt cx="9144000" cy="980728"/>
          </a:xfrm>
        </p:grpSpPr>
        <p:sp>
          <p:nvSpPr>
            <p:cNvPr id="10" name="object 72"/>
            <p:cNvSpPr/>
            <p:nvPr/>
          </p:nvSpPr>
          <p:spPr>
            <a:xfrm>
              <a:off x="0" y="0"/>
              <a:ext cx="9144000" cy="980728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89862" y="44624"/>
              <a:ext cx="918642" cy="918642"/>
            </a:xfrm>
            <a:prstGeom prst="rect">
              <a:avLst/>
            </a:prstGeom>
          </p:spPr>
        </p:pic>
      </p:grp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67544" y="241752"/>
            <a:ext cx="7380312" cy="524386"/>
          </a:xfrm>
        </p:spPr>
        <p:txBody>
          <a:bodyPr>
            <a:no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Экспертизы,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которых ФУМО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принимало непосредственное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43608" y="1628801"/>
            <a:ext cx="58143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630363" y="1713598"/>
            <a:ext cx="891830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2" name="Группа 11"/>
          <p:cNvGrpSpPr/>
          <p:nvPr/>
        </p:nvGrpSpPr>
        <p:grpSpPr>
          <a:xfrm>
            <a:off x="398646" y="1869330"/>
            <a:ext cx="8211235" cy="1186620"/>
            <a:chOff x="4010" y="2467"/>
            <a:chExt cx="8211235" cy="1186620"/>
          </a:xfrm>
        </p:grpSpPr>
        <p:sp>
          <p:nvSpPr>
            <p:cNvPr id="13" name="Скругленный прямоугольник 12"/>
            <p:cNvSpPr/>
            <p:nvPr/>
          </p:nvSpPr>
          <p:spPr>
            <a:xfrm>
              <a:off x="4010" y="2467"/>
              <a:ext cx="8211235" cy="118662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Скругленный прямоугольник 4"/>
            <p:cNvSpPr/>
            <p:nvPr/>
          </p:nvSpPr>
          <p:spPr>
            <a:xfrm>
              <a:off x="61936" y="60393"/>
              <a:ext cx="8095383" cy="10707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7150" tIns="28575" rIns="57150" bIns="28575" numCol="1" spcCol="1270" anchor="ctr" anchorCtr="0">
              <a:noAutofit/>
            </a:bodyPr>
            <a:lstStyle/>
            <a:p>
              <a:pPr lvl="0" algn="ctr"/>
              <a:r>
                <a:rPr lang="ru-RU" sz="1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Экспертиза ФОС Всероссийской олимпиады профессионального мастерства по УГС СПО 21.00.00 по специальностям: 21.02.04 Землеустройство, 21.02.05. Земельно-имущественные отношения, 21.02.06 информационные системы обеспечения градостроительной деятельности, 21.02.07. </a:t>
              </a:r>
              <a:r>
                <a:rPr lang="ru-RU" sz="1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Аэрофотогеодезия</a:t>
              </a:r>
              <a:r>
                <a:rPr lang="ru-RU" sz="1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 21.02.08 Прикладная геодезия, 21.02.14 Маркшейдерия</a:t>
              </a:r>
              <a:endPara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7" name="Скругленный прямоугольник 16"/>
          <p:cNvSpPr/>
          <p:nvPr/>
        </p:nvSpPr>
        <p:spPr>
          <a:xfrm>
            <a:off x="371890" y="3520752"/>
            <a:ext cx="8211235" cy="1186620"/>
          </a:xfrm>
          <a:prstGeom prst="roundRect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7" name="TextBox 6"/>
          <p:cNvSpPr txBox="1"/>
          <p:nvPr/>
        </p:nvSpPr>
        <p:spPr>
          <a:xfrm>
            <a:off x="552743" y="3922604"/>
            <a:ext cx="78356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solidFill>
                  <a:schemeClr val="l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Экспертиза конкурсных работ федерального конкурса </a:t>
            </a:r>
            <a:r>
              <a:rPr lang="ru-RU" sz="1600" dirty="0" smtClean="0">
                <a:solidFill>
                  <a:schemeClr val="l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«Лучшие практики методических разработок 2017 для системы среднего профессионального образования»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510201" y="6381328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endParaRPr lang="ru-RU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8472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0" y="0"/>
            <a:ext cx="9144000" cy="980728"/>
            <a:chOff x="0" y="0"/>
            <a:chExt cx="9144000" cy="980728"/>
          </a:xfrm>
        </p:grpSpPr>
        <p:sp>
          <p:nvSpPr>
            <p:cNvPr id="10" name="object 72"/>
            <p:cNvSpPr/>
            <p:nvPr/>
          </p:nvSpPr>
          <p:spPr>
            <a:xfrm>
              <a:off x="0" y="0"/>
              <a:ext cx="9144000" cy="980728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89862" y="44624"/>
              <a:ext cx="918642" cy="918642"/>
            </a:xfrm>
            <a:prstGeom prst="rect">
              <a:avLst/>
            </a:prstGeom>
          </p:spPr>
        </p:pic>
      </p:grp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67544" y="241752"/>
            <a:ext cx="7380312" cy="524386"/>
          </a:xfrm>
        </p:spPr>
        <p:txBody>
          <a:bodyPr>
            <a:no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Предложения представленные в 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МНВО РФ в рамках деятельности ФУМО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43608" y="1628801"/>
            <a:ext cx="58143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630363" y="1713598"/>
            <a:ext cx="891830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1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47181821"/>
              </p:ext>
            </p:extLst>
          </p:nvPr>
        </p:nvGraphicFramePr>
        <p:xfrm>
          <a:off x="384943" y="1196752"/>
          <a:ext cx="8291513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8510201" y="6381328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endParaRPr lang="ru-RU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1475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0" y="0"/>
            <a:ext cx="9144000" cy="980728"/>
            <a:chOff x="0" y="0"/>
            <a:chExt cx="9144000" cy="980728"/>
          </a:xfrm>
        </p:grpSpPr>
        <p:sp>
          <p:nvSpPr>
            <p:cNvPr id="10" name="object 72"/>
            <p:cNvSpPr/>
            <p:nvPr/>
          </p:nvSpPr>
          <p:spPr>
            <a:xfrm>
              <a:off x="0" y="0"/>
              <a:ext cx="9144000" cy="980728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89862" y="44624"/>
              <a:ext cx="918642" cy="918642"/>
            </a:xfrm>
            <a:prstGeom prst="rect">
              <a:avLst/>
            </a:prstGeom>
          </p:spPr>
        </p:pic>
      </p:grp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260648" y="228171"/>
            <a:ext cx="7380312" cy="524386"/>
          </a:xfrm>
        </p:spPr>
        <p:txBody>
          <a:bodyPr>
            <a:noAutofit/>
          </a:bodyPr>
          <a:lstStyle/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Предложения по развитию соответствующей укрупненной группы профессий и специальностей в разрезе задач деятельности ФУМО СПО </a:t>
            </a:r>
            <a:endParaRPr 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43608" y="1628801"/>
            <a:ext cx="58143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630363" y="1713598"/>
            <a:ext cx="891830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1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42463499"/>
              </p:ext>
            </p:extLst>
          </p:nvPr>
        </p:nvGraphicFramePr>
        <p:xfrm>
          <a:off x="218688" y="1191437"/>
          <a:ext cx="8291513" cy="47578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8510201" y="6381328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endParaRPr lang="ru-RU" sz="28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0179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0" y="0"/>
            <a:ext cx="9144000" cy="980728"/>
            <a:chOff x="0" y="0"/>
            <a:chExt cx="9144000" cy="980728"/>
          </a:xfrm>
        </p:grpSpPr>
        <p:sp>
          <p:nvSpPr>
            <p:cNvPr id="10" name="object 72"/>
            <p:cNvSpPr/>
            <p:nvPr/>
          </p:nvSpPr>
          <p:spPr>
            <a:xfrm>
              <a:off x="0" y="0"/>
              <a:ext cx="9144000" cy="980728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89862" y="44624"/>
              <a:ext cx="918642" cy="918642"/>
            </a:xfrm>
            <a:prstGeom prst="rect">
              <a:avLst/>
            </a:prstGeom>
          </p:spPr>
        </p:pic>
      </p:grp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67544" y="241752"/>
            <a:ext cx="7380312" cy="524386"/>
          </a:xfrm>
        </p:spPr>
        <p:txBody>
          <a:bodyPr>
            <a:no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Информирование о работе ФУМО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547664" y="1052736"/>
            <a:ext cx="14238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Сайт ФУМО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000381" y="1842089"/>
            <a:ext cx="361786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cap="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ПОРТАЛ ФЕДЕРАЛЬНЫХ УЧЕБНО-МЕТОДИЧЕСКИХ ОБЪЕДИНЕНИЙ В СРЕДНЕМ ПРОФЕССИОНАЛЬНОМ ОБРАЗОВАНИИ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4"/>
          <a:srcRect l="11784" t="9420" r="9138" b="4795"/>
          <a:stretch/>
        </p:blipFill>
        <p:spPr>
          <a:xfrm>
            <a:off x="179512" y="1340768"/>
            <a:ext cx="4786381" cy="3323041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5"/>
          <a:srcRect l="2949" t="9211" r="767" b="4819"/>
          <a:stretch/>
        </p:blipFill>
        <p:spPr>
          <a:xfrm>
            <a:off x="2381265" y="3236683"/>
            <a:ext cx="6189996" cy="353714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8510201" y="6381328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endParaRPr lang="ru-RU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3766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0" y="0"/>
            <a:ext cx="9158273" cy="980728"/>
            <a:chOff x="0" y="0"/>
            <a:chExt cx="9144000" cy="980728"/>
          </a:xfrm>
        </p:grpSpPr>
        <p:sp>
          <p:nvSpPr>
            <p:cNvPr id="10" name="object 72"/>
            <p:cNvSpPr/>
            <p:nvPr/>
          </p:nvSpPr>
          <p:spPr>
            <a:xfrm>
              <a:off x="0" y="0"/>
              <a:ext cx="9144000" cy="980728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89862" y="44624"/>
              <a:ext cx="918642" cy="918642"/>
            </a:xfrm>
            <a:prstGeom prst="rect">
              <a:avLst/>
            </a:prstGeom>
          </p:spPr>
        </p:pic>
      </p:grp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260648" y="228171"/>
            <a:ext cx="7380312" cy="524386"/>
          </a:xfrm>
        </p:spPr>
        <p:txBody>
          <a:bodyPr>
            <a:no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Актуализация ФГОС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профессиям, входящим в поле ответственности ФУМО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43608" y="1628801"/>
            <a:ext cx="58143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2300332"/>
              </p:ext>
            </p:extLst>
          </p:nvPr>
        </p:nvGraphicFramePr>
        <p:xfrm>
          <a:off x="107504" y="983254"/>
          <a:ext cx="8856984" cy="5746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2991"/>
                <a:gridCol w="5757689"/>
                <a:gridCol w="2736304"/>
              </a:tblGrid>
              <a:tr h="475619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600" marR="2960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Наименование направления</a:t>
                      </a:r>
                      <a:r>
                        <a:rPr lang="ru-RU" sz="16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подготовки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600" marR="2960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Состояние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600" marR="29600" marT="0" marB="0" anchor="ctr"/>
                </a:tc>
              </a:tr>
              <a:tr h="278706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600" marR="2960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21.01.01  Оператор нефтяных и газовых скважин</a:t>
                      </a:r>
                      <a:endParaRPr lang="ru-RU" sz="16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600" marR="2960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Ожидается утверждение актуализированного ФГОС</a:t>
                      </a:r>
                      <a:endParaRPr lang="ru-RU" sz="16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600" marR="29600" marT="0" marB="0"/>
                </a:tc>
              </a:tr>
              <a:tr h="278706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600" marR="29600" marT="0" marB="0" anchor="ctr"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21.01.02 Оператор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ремонту скважин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600" marR="29600" marT="0" marB="0"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требует актуализации 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600" marR="29600" marT="0" marB="0"/>
                </a:tc>
              </a:tr>
              <a:tr h="475619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600" marR="29600" marT="0" marB="0" anchor="ctr"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21.01.03 Бурильщик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эксплуатационных и разведочных скважин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600" marR="29600" marT="0" marB="0"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требует актуализации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600" marR="29600" marT="0" marB="0"/>
                </a:tc>
              </a:tr>
              <a:tr h="263561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600" marR="29600" marT="0" marB="0" anchor="ctr"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21.01.04 Машинист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буровых установках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600" marR="29600" marT="0" marB="0"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требует актуализации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600" marR="29600" marT="0" marB="0"/>
                </a:tc>
              </a:tr>
              <a:tr h="422685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600" marR="29600" marT="0" marB="0" anchor="ctr"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21.01.05 Оператор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(моторист) по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цементажу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скважин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600" marR="29600" marT="0" marB="0"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требует актуализации 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600" marR="29600" marT="0" marB="0"/>
                </a:tc>
              </a:tr>
              <a:tr h="325447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600" marR="29600" marT="0" marB="0" anchor="ctr"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21.01.06 </a:t>
                      </a:r>
                      <a:r>
                        <a:rPr lang="ru-RU" sz="16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Вышкомонтажник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(широкого профиля)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600" marR="29600" marT="0" marB="0"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требует актуализации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600" marR="29600" marT="0" marB="0"/>
                </a:tc>
              </a:tr>
              <a:tr h="320817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600" marR="29600" marT="0" marB="0" anchor="ctr"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21.01.07 Бурильщик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морского бурения скважин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600" marR="29600" marT="0" marB="0"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требует актуализации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600" marR="29600" marT="0" marB="0"/>
                </a:tc>
              </a:tr>
              <a:tr h="330078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600" marR="29600" marT="0" marB="0" anchor="ctr"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21.01.08 Машинист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открытых горных работах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600" marR="29600" marT="0" marB="0"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требует актуализации 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600" marR="29600" marT="0" marB="0"/>
                </a:tc>
              </a:tr>
              <a:tr h="290804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600" marR="29600" marT="0" marB="0" anchor="ctr"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21.01.09 Машинист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машин по добыче и переработке торфа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600" marR="29600" marT="0" marB="0"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требует актуализации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600" marR="29600" marT="0" marB="0"/>
                </a:tc>
              </a:tr>
              <a:tr h="237809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600" marR="29600" marT="0" marB="0" anchor="ctr"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21.01.10 Ремонтник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горного оборудования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600" marR="29600" marT="0" marB="0"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требует актуализации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600" marR="29600" marT="0" marB="0"/>
                </a:tc>
              </a:tr>
              <a:tr h="322803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600" marR="29600" marT="0" marB="0" anchor="ctr"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21.01.11 Горнорабочий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подземных работах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600" marR="29600" marT="0" marB="0"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требует актуализации 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600" marR="29600" marT="0" marB="0"/>
                </a:tc>
              </a:tr>
              <a:tr h="416401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600" marR="29600" marT="0" marB="0" anchor="ctr"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21.01.12 Машинист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электровоза (на горных выработках)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600" marR="29600" marT="0" marB="0"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требует актуализации 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600" marR="29600" marT="0" marB="0"/>
                </a:tc>
              </a:tr>
              <a:tr h="237809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600" marR="29600" marT="0" marB="0" anchor="ctr"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21.01.13 Проходчик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600" marR="29600" marT="0" marB="0"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требует актуализации 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600" marR="29600" marT="0" marB="0"/>
                </a:tc>
              </a:tr>
              <a:tr h="279475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600" marR="29600" marT="0" marB="0" anchor="ctr"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21.01.14 </a:t>
                      </a:r>
                      <a:r>
                        <a:rPr lang="ru-RU" sz="16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Горномонтажник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подземный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600" marR="29600" marT="0" marB="0"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требует актуализации 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600" marR="29600" marT="0" marB="0"/>
                </a:tc>
              </a:tr>
              <a:tr h="278482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600" marR="29600" marT="0" marB="0" anchor="ctr"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21.01.15 Электрослесарь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подземный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600" marR="29600" marT="0" marB="0"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требует актуализации 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600" marR="29600" marT="0" marB="0"/>
                </a:tc>
              </a:tr>
              <a:tr h="278482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600" marR="29600" marT="0" marB="0" anchor="ctr"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21.01.16 Обогатитель полезных ископаемых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600" marR="2960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Не требует актуализации</a:t>
                      </a:r>
                    </a:p>
                  </a:txBody>
                  <a:tcPr marL="29600" marR="29600" marT="0" marB="0"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8510201" y="6362164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4227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-99392"/>
            <a:ext cx="7846640" cy="2160240"/>
          </a:xfrm>
        </p:spPr>
        <p:txBody>
          <a:bodyPr>
            <a:noAutofit/>
          </a:bodyPr>
          <a:lstStyle/>
          <a:p>
            <a:r>
              <a:rPr lang="ru-RU" sz="1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Отчет о работе </a:t>
            </a:r>
            <a:br>
              <a:rPr lang="ru-RU" sz="1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федерального </a:t>
            </a:r>
            <a:r>
              <a:rPr lang="ru-RU" sz="1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учебно-методического объединения в системе среднего профессионального образования по укрупненной группе профессий, специальностей 21.00.00 </a:t>
            </a:r>
            <a:r>
              <a:rPr lang="ru-RU" sz="1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Прикладная </a:t>
            </a:r>
            <a:r>
              <a:rPr lang="ru-RU" sz="1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геология, горное дело, нефтегазовое дело и </a:t>
            </a:r>
            <a:r>
              <a:rPr lang="ru-RU" sz="1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геодезия</a:t>
            </a:r>
            <a:br>
              <a:rPr lang="ru-RU" sz="1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2018 год</a:t>
            </a:r>
            <a:endParaRPr lang="ru-RU" sz="1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64088" y="5966001"/>
            <a:ext cx="3600400" cy="8763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sz="1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Медведев Андрей Витальевич,</a:t>
            </a:r>
          </a:p>
          <a:p>
            <a:pPr>
              <a:spcBef>
                <a:spcPts val="0"/>
              </a:spcBef>
            </a:pPr>
            <a:r>
              <a:rPr lang="ru-RU" sz="1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председатель ФУМО</a:t>
            </a:r>
            <a:endParaRPr lang="ru-RU" sz="2800" b="1" dirty="0">
              <a:solidFill>
                <a:schemeClr val="bg1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6640" y="116632"/>
            <a:ext cx="1260648" cy="1203287"/>
          </a:xfrm>
          <a:prstGeom prst="rect">
            <a:avLst/>
          </a:prstGeom>
        </p:spPr>
      </p:pic>
      <p:sp>
        <p:nvSpPr>
          <p:cNvPr id="6" name="Заголовок 3"/>
          <p:cNvSpPr txBox="1">
            <a:spLocks/>
          </p:cNvSpPr>
          <p:nvPr/>
        </p:nvSpPr>
        <p:spPr>
          <a:xfrm>
            <a:off x="1619672" y="2946996"/>
            <a:ext cx="6190456" cy="710952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3345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0" y="0"/>
            <a:ext cx="9144000" cy="980728"/>
            <a:chOff x="0" y="0"/>
            <a:chExt cx="9144000" cy="980728"/>
          </a:xfrm>
        </p:grpSpPr>
        <p:sp>
          <p:nvSpPr>
            <p:cNvPr id="10" name="object 72"/>
            <p:cNvSpPr/>
            <p:nvPr/>
          </p:nvSpPr>
          <p:spPr>
            <a:xfrm>
              <a:off x="0" y="0"/>
              <a:ext cx="9144000" cy="980728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89862" y="44624"/>
              <a:ext cx="918642" cy="918642"/>
            </a:xfrm>
            <a:prstGeom prst="rect">
              <a:avLst/>
            </a:prstGeom>
          </p:spPr>
        </p:pic>
      </p:grp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67544" y="241752"/>
            <a:ext cx="7380312" cy="524386"/>
          </a:xfrm>
        </p:spPr>
        <p:txBody>
          <a:bodyPr>
            <a:no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Актуализация ФГОС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профессиям, входящим в поле ответственности ФУМО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43608" y="1628801"/>
            <a:ext cx="58143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7487772"/>
              </p:ext>
            </p:extLst>
          </p:nvPr>
        </p:nvGraphicFramePr>
        <p:xfrm>
          <a:off x="289446" y="1607345"/>
          <a:ext cx="8675042" cy="226606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18258"/>
                <a:gridCol w="1774647"/>
                <a:gridCol w="1530990"/>
                <a:gridCol w="1230867"/>
                <a:gridCol w="1224136"/>
                <a:gridCol w="1296144"/>
              </a:tblGrid>
              <a:tr h="12223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и шифр ФГОС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СПО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Состояние разработки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(отметить нужное)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СПК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Дата подачи ФГОС СПО на экспертизу в СПК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Дата получения заключения от СПК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Дата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передачи в </a:t>
                      </a:r>
                      <a:r>
                        <a:rPr lang="ru-RU" sz="14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Минобр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-науки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4356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21.01.01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Оператор нефтяных и газовых скважин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Направлен 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</a:t>
                      </a:r>
                      <a:r>
                        <a:rPr lang="ru-RU" sz="16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Минобрнауки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РФ с заключением </a:t>
                      </a:r>
                      <a:r>
                        <a:rPr lang="ru-RU" sz="16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СПК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СПК 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нефтегазовом</a:t>
                      </a:r>
                      <a:r>
                        <a:rPr lang="ru-RU" sz="1600" u="sng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комплексе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17.05.2017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23.11.2017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23.11.2017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2771800" y="5589240"/>
            <a:ext cx="308289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http://base.garant.ru/56718807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/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510201" y="6362164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ru-RU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965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0" y="0"/>
            <a:ext cx="9144000" cy="980728"/>
            <a:chOff x="0" y="0"/>
            <a:chExt cx="9144000" cy="980728"/>
          </a:xfrm>
        </p:grpSpPr>
        <p:sp>
          <p:nvSpPr>
            <p:cNvPr id="10" name="object 72"/>
            <p:cNvSpPr/>
            <p:nvPr/>
          </p:nvSpPr>
          <p:spPr>
            <a:xfrm>
              <a:off x="0" y="0"/>
              <a:ext cx="9144000" cy="980728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89862" y="44624"/>
              <a:ext cx="918642" cy="918642"/>
            </a:xfrm>
            <a:prstGeom prst="rect">
              <a:avLst/>
            </a:prstGeom>
          </p:spPr>
        </p:pic>
      </p:grp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67544" y="241752"/>
            <a:ext cx="7380312" cy="524386"/>
          </a:xfrm>
        </p:spPr>
        <p:txBody>
          <a:bodyPr>
            <a:no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примерных основных образовательных программ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43608" y="1628801"/>
            <a:ext cx="58143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1146324"/>
              </p:ext>
            </p:extLst>
          </p:nvPr>
        </p:nvGraphicFramePr>
        <p:xfrm>
          <a:off x="289446" y="1607345"/>
          <a:ext cx="8675042" cy="22484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18258"/>
                <a:gridCol w="1774647"/>
                <a:gridCol w="1530990"/>
                <a:gridCol w="1230867"/>
                <a:gridCol w="1224136"/>
                <a:gridCol w="1296144"/>
              </a:tblGrid>
              <a:tr h="12223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и шифр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специальности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СПО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Состояние разработки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(отметить нужное)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СПК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Дата подачи ФГОС СПО на экспертизу в СПК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Дата получения заключения от СПК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Дата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передачи в </a:t>
                      </a:r>
                      <a:r>
                        <a:rPr lang="ru-RU" sz="14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Минобр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-науки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4356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21.01.01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Оператор нефтяных и газовых скважин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Направлен </a:t>
                      </a:r>
                      <a:r>
                        <a:rPr lang="ru-RU" sz="16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</a:t>
                      </a:r>
                      <a:r>
                        <a:rPr lang="ru-RU" sz="16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Минобрнауки</a:t>
                      </a:r>
                      <a:r>
                        <a:rPr lang="ru-RU" sz="16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РФ с заключением </a:t>
                      </a:r>
                      <a:r>
                        <a:rPr lang="ru-RU" sz="16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СПК</a:t>
                      </a:r>
                      <a:endParaRPr lang="ru-RU" sz="16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СПК </a:t>
                      </a:r>
                      <a:r>
                        <a:rPr lang="ru-RU" sz="16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нефтегазовом</a:t>
                      </a:r>
                      <a:r>
                        <a:rPr lang="ru-RU" sz="1600" u="sng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комплексе</a:t>
                      </a:r>
                      <a:endParaRPr lang="ru-RU" sz="16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17.05.2017</a:t>
                      </a:r>
                      <a:endParaRPr lang="ru-RU" sz="16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23.11.2017</a:t>
                      </a:r>
                      <a:endParaRPr lang="ru-RU" sz="16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23.11.2017</a:t>
                      </a:r>
                      <a:endParaRPr lang="ru-RU" sz="16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2771800" y="5589240"/>
            <a:ext cx="308289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http://base.garant.ru/56718807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/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510201" y="6362164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ru-RU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8601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0" y="0"/>
            <a:ext cx="9144000" cy="980728"/>
            <a:chOff x="0" y="0"/>
            <a:chExt cx="9144000" cy="980728"/>
          </a:xfrm>
        </p:grpSpPr>
        <p:sp>
          <p:nvSpPr>
            <p:cNvPr id="10" name="object 72"/>
            <p:cNvSpPr/>
            <p:nvPr/>
          </p:nvSpPr>
          <p:spPr>
            <a:xfrm>
              <a:off x="0" y="0"/>
              <a:ext cx="9144000" cy="980728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89862" y="44624"/>
              <a:ext cx="918642" cy="918642"/>
            </a:xfrm>
            <a:prstGeom prst="rect">
              <a:avLst/>
            </a:prstGeom>
          </p:spPr>
        </p:pic>
      </p:grp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67544" y="241752"/>
            <a:ext cx="7380312" cy="524386"/>
          </a:xfrm>
        </p:spPr>
        <p:txBody>
          <a:bodyPr>
            <a:no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Актуализация ФГОС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специальностям,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входящим в поле ответственности ФУМО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43608" y="1628801"/>
            <a:ext cx="58143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0989849"/>
              </p:ext>
            </p:extLst>
          </p:nvPr>
        </p:nvGraphicFramePr>
        <p:xfrm>
          <a:off x="251521" y="1274192"/>
          <a:ext cx="8640959" cy="38601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0038"/>
                <a:gridCol w="5205325"/>
                <a:gridCol w="3075596"/>
              </a:tblGrid>
              <a:tr h="381880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600" marR="2960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Наименование направления</a:t>
                      </a:r>
                      <a:r>
                        <a:rPr lang="ru-RU" sz="16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подготовки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600" marR="2960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Состояние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600" marR="29600" marT="0" marB="0" anchor="ctr"/>
                </a:tc>
              </a:tr>
              <a:tr h="381880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67" marR="18867" marT="0" marB="0" anchor="ctr"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21.02.01 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Разработка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 эксплуатация нефтяных и газовых скважин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67" marR="18867" marT="0" marB="0"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требует актуализации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67" marR="18867" marT="0" marB="0"/>
                </a:tc>
              </a:tr>
              <a:tr h="381880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67" marR="18867" marT="0" marB="0" anchor="ctr"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21.02.02 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Бурение нефтяных и газовых скважин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67" marR="18867" marT="0" marB="0"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требует 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актуализации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67" marR="18867" marT="0" marB="0"/>
                </a:tc>
              </a:tr>
              <a:tr h="381880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67" marR="18867" marT="0" marB="0" anchor="ctr"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21.02.03 Сооружение и эксплуатация </a:t>
                      </a:r>
                      <a:r>
                        <a:rPr lang="ru-RU" sz="16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газонефтепроводов</a:t>
                      </a: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и </a:t>
                      </a:r>
                      <a:r>
                        <a:rPr lang="ru-RU" sz="16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газонефтехранилищ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8867" marR="18867" marT="0" marB="0"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Ожидается утверждение актуализированного ФГОС 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8867" marR="18867" marT="0" marB="0"/>
                </a:tc>
              </a:tr>
              <a:tr h="381880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67" marR="18867" marT="0" marB="0" anchor="ctr"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21.02.04 Землеустройство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67" marR="18867" marT="0" marB="0"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Направлены в </a:t>
                      </a:r>
                      <a:r>
                        <a:rPr lang="ru-RU" sz="16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Минпросвещения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67" marR="18867" marT="0" marB="0"/>
                </a:tc>
              </a:tr>
              <a:tr h="381880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67" marR="18867" marT="0" marB="0" anchor="ctr"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21.02.05 Земельно-имущественные отношения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67" marR="18867" marT="0" marB="0"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Направлены в </a:t>
                      </a:r>
                      <a:r>
                        <a:rPr lang="ru-RU" sz="16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Минпросвещения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67" marR="18867" marT="0" marB="0"/>
                </a:tc>
              </a:tr>
              <a:tr h="381880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67" marR="18867" marT="0" marB="0" anchor="ctr"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21.02.06 Информационные системы обеспечения градостроительной деятельности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67" marR="18867" marT="0" marB="0"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Направлены в </a:t>
                      </a:r>
                      <a:r>
                        <a:rPr lang="ru-RU" sz="16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Минпросвещения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67" marR="18867" marT="0" marB="0"/>
                </a:tc>
              </a:tr>
              <a:tr h="381880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67" marR="18867" marT="0" marB="0" anchor="ctr"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21.02.07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Аэрофотогеодезия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67" marR="18867" marT="0" marB="0"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Направлены в </a:t>
                      </a:r>
                      <a:r>
                        <a:rPr lang="ru-RU" sz="16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Минпросвещения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67" marR="18867" marT="0" marB="0"/>
                </a:tc>
              </a:tr>
              <a:tr h="381880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67" marR="18867" marT="0" marB="0" anchor="ctr"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21.02.08 Прикладная геодезия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67" marR="18867" marT="0" marB="0"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Направлены в </a:t>
                      </a:r>
                      <a:r>
                        <a:rPr lang="ru-RU" sz="16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Минпросвещения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67" marR="18867" marT="0" marB="0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8510201" y="6362164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ru-RU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9644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0" y="0"/>
            <a:ext cx="9144000" cy="980728"/>
            <a:chOff x="0" y="0"/>
            <a:chExt cx="9144000" cy="980728"/>
          </a:xfrm>
        </p:grpSpPr>
        <p:sp>
          <p:nvSpPr>
            <p:cNvPr id="10" name="object 72"/>
            <p:cNvSpPr/>
            <p:nvPr/>
          </p:nvSpPr>
          <p:spPr>
            <a:xfrm>
              <a:off x="0" y="0"/>
              <a:ext cx="9144000" cy="980728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89862" y="44624"/>
              <a:ext cx="918642" cy="918642"/>
            </a:xfrm>
            <a:prstGeom prst="rect">
              <a:avLst/>
            </a:prstGeom>
          </p:spPr>
        </p:pic>
      </p:grp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67544" y="241752"/>
            <a:ext cx="7380312" cy="524386"/>
          </a:xfrm>
        </p:spPr>
        <p:txBody>
          <a:bodyPr>
            <a:no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Актуализация ФГОС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специальностям,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входящим в поле ответственности ФУМО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43608" y="1628801"/>
            <a:ext cx="58143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304238"/>
              </p:ext>
            </p:extLst>
          </p:nvPr>
        </p:nvGraphicFramePr>
        <p:xfrm>
          <a:off x="251520" y="1340768"/>
          <a:ext cx="8640959" cy="41757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0038"/>
                <a:gridCol w="5205325"/>
                <a:gridCol w="3075596"/>
              </a:tblGrid>
              <a:tr h="381880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600" marR="2960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Наименование направления</a:t>
                      </a:r>
                      <a:r>
                        <a:rPr lang="ru-RU" sz="16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подготовки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600" marR="2960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Состояние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600" marR="29600" marT="0" marB="0" anchor="ctr"/>
                </a:tc>
              </a:tr>
              <a:tr h="147092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67" marR="18867" marT="0" marB="0" anchor="ctr"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21.02.09 Гидрогеология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 инженерная геология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67" marR="18867" marT="0" marB="0"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требует 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актуализации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67" marR="18867" marT="0" marB="0"/>
                </a:tc>
              </a:tr>
              <a:tr h="147092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67" marR="18867" marT="0" marB="0" anchor="ctr"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21.02.10 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Геология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 разведка нефтяных и газовых месторождений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67" marR="18867" marT="0" marB="0"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требует актуализации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67" marR="18867" marT="0" marB="0"/>
                </a:tc>
              </a:tr>
              <a:tr h="147092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67" marR="18867" marT="0" marB="0" anchor="ctr"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21.02.11 Геофизические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методы поисков и разведки месторождений полезных ископаемых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67" marR="18867" marT="0" marB="0"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требует актуализации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67" marR="18867" marT="0" marB="0"/>
                </a:tc>
              </a:tr>
              <a:tr h="14709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  <a:p>
                      <a:endParaRPr lang="ru-RU" dirty="0"/>
                    </a:p>
                  </a:txBody>
                  <a:tcPr marL="18867" marR="18867" marT="0" marB="0" anchor="ctr"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21.02.12 Технология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 техника разведки месторождений полезных ископаемых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67" marR="18867" marT="0" marB="0"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требует актуализации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67" marR="18867" marT="0" marB="0"/>
                </a:tc>
              </a:tr>
              <a:tr h="147092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67" marR="18867" marT="0" marB="0" anchor="ctr"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21.02.13 Геологическая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съемка, поиски и разведка месторождений полезных ископаемых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67" marR="18867" marT="0" marB="0"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требует актуализации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67" marR="18867" marT="0" marB="0"/>
                </a:tc>
              </a:tr>
              <a:tr h="147092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67" marR="18867" marT="0" marB="0" anchor="ctr"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21.02.14 Маркшейдерское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дело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67" marR="18867" marT="0" marB="0"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требует актуализации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67" marR="18867" marT="0" marB="0"/>
                </a:tc>
              </a:tr>
              <a:tr h="147092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67" marR="18867" marT="0" marB="0" anchor="ctr"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21.02.15 Открытые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горные работы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67" marR="18867" marT="0" marB="0"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требует актуализации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67" marR="18867" marT="0" marB="0"/>
                </a:tc>
              </a:tr>
              <a:tr h="147092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67" marR="18867" marT="0" marB="0" anchor="ctr"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21.02.16 Шахтное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строительство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67" marR="18867" marT="0" marB="0"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требует актуализации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67" marR="18867" marT="0" marB="0"/>
                </a:tc>
              </a:tr>
              <a:tr h="147092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67" marR="18867" marT="0" marB="0" anchor="ctr"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21.02.17 Подземная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разработка месторождений полезных ископаемых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67" marR="18867" marT="0" marB="0"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требует актуализации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67" marR="18867" marT="0" marB="0"/>
                </a:tc>
              </a:tr>
              <a:tr h="147092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67" marR="18867" marT="0" marB="0" anchor="ctr"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21.02.18 Обогащение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полезных ископаемых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67" marR="18867" marT="0" marB="0"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требует актуализации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67" marR="18867" marT="0" marB="0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8510201" y="6362164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ru-RU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9460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0" y="0"/>
            <a:ext cx="9144000" cy="980728"/>
            <a:chOff x="0" y="0"/>
            <a:chExt cx="9144000" cy="980728"/>
          </a:xfrm>
        </p:grpSpPr>
        <p:sp>
          <p:nvSpPr>
            <p:cNvPr id="10" name="object 72"/>
            <p:cNvSpPr/>
            <p:nvPr/>
          </p:nvSpPr>
          <p:spPr>
            <a:xfrm>
              <a:off x="0" y="0"/>
              <a:ext cx="9144000" cy="980728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89862" y="44624"/>
              <a:ext cx="918642" cy="918642"/>
            </a:xfrm>
            <a:prstGeom prst="rect">
              <a:avLst/>
            </a:prstGeom>
          </p:spPr>
        </p:pic>
      </p:grp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67544" y="241752"/>
            <a:ext cx="7380312" cy="524386"/>
          </a:xfrm>
        </p:spPr>
        <p:txBody>
          <a:bodyPr>
            <a:no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Актуализация ФГОС по специальностям, входящим в поле ответственности ФУМО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43608" y="1628801"/>
            <a:ext cx="58143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897230"/>
              </p:ext>
            </p:extLst>
          </p:nvPr>
        </p:nvGraphicFramePr>
        <p:xfrm>
          <a:off x="107499" y="1124747"/>
          <a:ext cx="8928996" cy="50222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5560"/>
                <a:gridCol w="1814837"/>
                <a:gridCol w="2250396"/>
                <a:gridCol w="1379276"/>
                <a:gridCol w="1161496"/>
                <a:gridCol w="1023336"/>
                <a:gridCol w="864095"/>
              </a:tblGrid>
              <a:tr h="46686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п/п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46" marR="205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и шифр ФГОС СПО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46" marR="205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Состояние разработки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(отметить нужное)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46" marR="205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СПК 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46" marR="205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Дата подачи ФГОС СПО на экспертизу в СПК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46" marR="205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Дата получения заключения от СПК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46" marR="205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Дата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передачи в </a:t>
                      </a:r>
                      <a:r>
                        <a:rPr lang="ru-RU" sz="14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Минобр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-науки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46" marR="20546" marT="0" marB="0"/>
                </a:tc>
              </a:tr>
              <a:tr h="516085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46" marR="2054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21.02.01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Разработка и эксплуатация нефтяных и газовых скважин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46" marR="205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требует актуализации (Не утвержден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профстандарт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«Специалист по добыче нефти, газа и газового конденсата» - заключение СПК НГК)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46" marR="205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СПК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НГК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46" marR="205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17.05.2017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46" marR="205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16.10.2017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46" marR="205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46" marR="20546" marT="0" marB="0" anchor="ctr"/>
                </a:tc>
              </a:tr>
              <a:tr h="516085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46" marR="2054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21.02.02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Бурение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нефтяных и газовых скважин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46" marR="205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требует актуализации (Не утвержден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профстандарт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«Бурильщик эксплуатационного и разведочного бурения скважин на нефть и газ» - заключение СПК НГК)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46" marR="205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СПК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НГК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46" marR="205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17.05.2017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46" marR="205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02.11.2017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46" marR="205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46" marR="20546" marT="0" marB="0" anchor="ctr"/>
                </a:tc>
              </a:tr>
              <a:tr h="516085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46" marR="2054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21.02.03 Сооружение и эксплуатация </a:t>
                      </a:r>
                      <a:r>
                        <a:rPr lang="ru-RU" sz="1400" dirty="0" err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газонефтепроводов</a:t>
                      </a:r>
                      <a:r>
                        <a:rPr lang="ru-RU" sz="14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</a:t>
                      </a:r>
                      <a:r>
                        <a:rPr lang="ru-RU" sz="1400" dirty="0" err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газонефтехранилищ</a:t>
                      </a:r>
                      <a:endParaRPr lang="ru-RU" sz="14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46" marR="205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Направлен в </a:t>
                      </a:r>
                      <a:r>
                        <a:rPr lang="ru-RU" sz="1400" dirty="0" err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Минобрнауки</a:t>
                      </a:r>
                      <a:r>
                        <a:rPr lang="ru-RU" sz="14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РФ с заключением СПК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46" marR="205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СПК </a:t>
                      </a:r>
                      <a:r>
                        <a:rPr lang="ru-RU" sz="1400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НГК</a:t>
                      </a:r>
                      <a:endParaRPr lang="ru-RU" sz="14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46" marR="205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17.05.2017</a:t>
                      </a:r>
                      <a:endParaRPr lang="ru-RU" sz="14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46" marR="205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02.11.2017</a:t>
                      </a:r>
                      <a:endParaRPr lang="ru-RU" sz="14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46" marR="205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02.11.2017</a:t>
                      </a:r>
                      <a:endParaRPr lang="ru-RU" sz="14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46" marR="20546" marT="0" marB="0" anchor="ctr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8510201" y="6434172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ru-RU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987824" y="6240015"/>
            <a:ext cx="57606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4"/>
              </a:rPr>
              <a:t>http://base.garant.ru/56718811</a:t>
            </a:r>
            <a:r>
              <a:rPr lang="en-US" dirty="0" smtClean="0">
                <a:hlinkClick r:id="rId4"/>
              </a:rPr>
              <a:t>/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7263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0" y="0"/>
            <a:ext cx="9144000" cy="980728"/>
            <a:chOff x="0" y="0"/>
            <a:chExt cx="9144000" cy="980728"/>
          </a:xfrm>
        </p:grpSpPr>
        <p:sp>
          <p:nvSpPr>
            <p:cNvPr id="10" name="object 72"/>
            <p:cNvSpPr/>
            <p:nvPr/>
          </p:nvSpPr>
          <p:spPr>
            <a:xfrm>
              <a:off x="0" y="0"/>
              <a:ext cx="9144000" cy="980728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89862" y="44624"/>
              <a:ext cx="918642" cy="918642"/>
            </a:xfrm>
            <a:prstGeom prst="rect">
              <a:avLst/>
            </a:prstGeom>
          </p:spPr>
        </p:pic>
      </p:grp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67544" y="241752"/>
            <a:ext cx="7380312" cy="524386"/>
          </a:xfrm>
        </p:spPr>
        <p:txBody>
          <a:bodyPr>
            <a:no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Актуализация ФГОС по специальностям, входящим в поле ответственности ФУМО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43608" y="1628801"/>
            <a:ext cx="58143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0452987"/>
              </p:ext>
            </p:extLst>
          </p:nvPr>
        </p:nvGraphicFramePr>
        <p:xfrm>
          <a:off x="107505" y="1124747"/>
          <a:ext cx="8856984" cy="385019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2047"/>
                <a:gridCol w="1800200"/>
                <a:gridCol w="1008112"/>
                <a:gridCol w="2592288"/>
                <a:gridCol w="1152128"/>
                <a:gridCol w="1008112"/>
                <a:gridCol w="864097"/>
              </a:tblGrid>
              <a:tr h="46686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п/п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46" marR="205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и шифр ФГОС СПО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46" marR="205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Состояние разработки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(отметить нужное)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46" marR="205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СПК 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46" marR="205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Дата подачи ФГОС СПО на экспертизу в СПК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46" marR="205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Дата получения </a:t>
                      </a:r>
                      <a:r>
                        <a:rPr lang="ru-RU" sz="14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заключе-ния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СПК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46" marR="205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Дата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передачи в </a:t>
                      </a:r>
                      <a:r>
                        <a:rPr lang="ru-RU" sz="14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Минобр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-науки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46" marR="20546" marT="0" marB="0"/>
                </a:tc>
              </a:tr>
              <a:tr h="800334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46" marR="2054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21.02.04 Землеустройство</a:t>
                      </a:r>
                      <a:endParaRPr lang="ru-RU" sz="1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46" marR="205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Направлен в </a:t>
                      </a:r>
                      <a:r>
                        <a:rPr lang="ru-RU" sz="140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Минобрнауки</a:t>
                      </a:r>
                      <a:r>
                        <a:rPr lang="ru-RU" sz="14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РФ с заключением СПК</a:t>
                      </a:r>
                      <a:endParaRPr lang="ru-RU" sz="1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46" marR="205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СПК в строительстве 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СПК торговой, внешнеторговой и по отдельным видам предпринимательской и экономической деятельности – положительное заключение</a:t>
                      </a:r>
                      <a:endParaRPr lang="ru-RU" sz="1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46" marR="205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24.06.2017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22.11.2017</a:t>
                      </a:r>
                      <a:endParaRPr lang="ru-RU" sz="1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46" marR="205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26.09.2017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13.12.2017</a:t>
                      </a:r>
                      <a:endParaRPr lang="ru-RU" sz="1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46" marR="205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15.03.2018</a:t>
                      </a:r>
                      <a:endParaRPr lang="ru-RU" sz="14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46" marR="20546" marT="0" marB="0" anchor="ctr"/>
                </a:tc>
              </a:tr>
              <a:tr h="800334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46" marR="2054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21.02.05 Земельно-имущественные отношения</a:t>
                      </a:r>
                      <a:endParaRPr lang="ru-RU" sz="1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46" marR="205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Направлен в </a:t>
                      </a:r>
                      <a:r>
                        <a:rPr lang="ru-RU" sz="140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Минобрнауки</a:t>
                      </a:r>
                      <a:r>
                        <a:rPr lang="ru-RU" sz="14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РФ с заключением СПК</a:t>
                      </a:r>
                      <a:endParaRPr lang="ru-RU" sz="1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46" marR="205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СПК в строительстве 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СПК торговой, внешнеторговой и по отдельным видам предпринимательской и экономической деятельности – положительное заключение</a:t>
                      </a:r>
                      <a:endParaRPr lang="ru-RU" sz="1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46" marR="205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24.06.2017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22.11.2017</a:t>
                      </a:r>
                      <a:endParaRPr lang="ru-RU" sz="1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46" marR="205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26.09.2017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13.12.2017</a:t>
                      </a:r>
                      <a:endParaRPr lang="ru-RU" sz="1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46" marR="205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15.03.2018</a:t>
                      </a:r>
                      <a:endParaRPr lang="ru-RU" sz="1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46" marR="20546" marT="0" marB="0" anchor="ctr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8507094" y="6362164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ru-RU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6221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0" y="0"/>
            <a:ext cx="9144000" cy="980728"/>
            <a:chOff x="0" y="0"/>
            <a:chExt cx="9144000" cy="980728"/>
          </a:xfrm>
        </p:grpSpPr>
        <p:sp>
          <p:nvSpPr>
            <p:cNvPr id="10" name="object 72"/>
            <p:cNvSpPr/>
            <p:nvPr/>
          </p:nvSpPr>
          <p:spPr>
            <a:xfrm>
              <a:off x="0" y="0"/>
              <a:ext cx="9144000" cy="980728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89862" y="44624"/>
              <a:ext cx="918642" cy="918642"/>
            </a:xfrm>
            <a:prstGeom prst="rect">
              <a:avLst/>
            </a:prstGeom>
          </p:spPr>
        </p:pic>
      </p:grp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67544" y="241752"/>
            <a:ext cx="7380312" cy="524386"/>
          </a:xfrm>
        </p:spPr>
        <p:txBody>
          <a:bodyPr>
            <a:no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Актуализация ФГОС по специальностям, входящим в поле ответственности ФУМО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43608" y="1628801"/>
            <a:ext cx="58143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6224744"/>
              </p:ext>
            </p:extLst>
          </p:nvPr>
        </p:nvGraphicFramePr>
        <p:xfrm>
          <a:off x="107505" y="1124747"/>
          <a:ext cx="8856984" cy="474802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0039"/>
                <a:gridCol w="1872208"/>
                <a:gridCol w="1008112"/>
                <a:gridCol w="2592288"/>
                <a:gridCol w="1152128"/>
                <a:gridCol w="1008112"/>
                <a:gridCol w="864097"/>
              </a:tblGrid>
              <a:tr h="46686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п/п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46" marR="205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и шифр ФГОС СПО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46" marR="205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Состояние разработки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(отметить нужное)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46" marR="205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СПК 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46" marR="205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Дата подачи ФГОС СПО на экспертизу в СПК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46" marR="205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Дата получения </a:t>
                      </a:r>
                      <a:r>
                        <a:rPr lang="ru-RU" sz="14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заключе-ния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СПК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46" marR="205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Дата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передачи в </a:t>
                      </a:r>
                      <a:r>
                        <a:rPr lang="ru-RU" sz="14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Минобр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-науки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46" marR="20546" marT="0" marB="0"/>
                </a:tc>
              </a:tr>
              <a:tr h="800334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46" marR="2054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21.02.06 Информационные системы обеспечения градостроительной деятельности</a:t>
                      </a:r>
                      <a:endParaRPr lang="ru-RU" sz="14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46" marR="205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Направлен в Минобрнауки РФ с заключением СПК</a:t>
                      </a:r>
                      <a:endParaRPr lang="ru-RU" sz="1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46" marR="205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СПК в строительстве  </a:t>
                      </a:r>
                      <a:r>
                        <a:rPr lang="ru-RU" sz="14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СПК </a:t>
                      </a: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торговой, внешнеторговой и по отдельным видам предпринимательской и экономической деятельности – положительное заключение</a:t>
                      </a:r>
                      <a:endParaRPr lang="ru-RU" sz="1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46" marR="205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24.06.2017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22.11.2017</a:t>
                      </a:r>
                      <a:endParaRPr lang="ru-RU" sz="1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46" marR="205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26.09.2017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13.12.2017</a:t>
                      </a:r>
                      <a:endParaRPr lang="ru-RU" sz="1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46" marR="205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15.03.2018</a:t>
                      </a:r>
                      <a:endParaRPr lang="ru-RU" sz="1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46" marR="20546" marT="0" marB="0" anchor="ctr"/>
                </a:tc>
              </a:tr>
              <a:tr h="600251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46" marR="2054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21.02.07 Аэрофотогеодезия</a:t>
                      </a:r>
                      <a:endParaRPr lang="ru-RU" sz="14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46" marR="205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Направлен в Минобрнауки РФ с заключением СПК</a:t>
                      </a:r>
                      <a:endParaRPr lang="ru-RU" sz="1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46" marR="205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СПК в строительстве </a:t>
                      </a:r>
                      <a:r>
                        <a:rPr lang="ru-RU" sz="14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СПК </a:t>
                      </a: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ракетной технике и космической деятельности – отправлен на доработку</a:t>
                      </a:r>
                      <a:endParaRPr lang="ru-RU" sz="1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46" marR="205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24.06.2017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22.11.2017</a:t>
                      </a:r>
                      <a:endParaRPr lang="ru-RU" sz="14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46" marR="205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26.09.2017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08.12.2017</a:t>
                      </a:r>
                      <a:endParaRPr lang="ru-RU" sz="1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46" marR="205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15.03.2018</a:t>
                      </a:r>
                      <a:endParaRPr lang="ru-RU" sz="1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46" marR="20546" marT="0" marB="0" anchor="ctr"/>
                </a:tc>
              </a:tr>
              <a:tr h="600251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46" marR="2054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21.02.08 Прикладная геодезия</a:t>
                      </a:r>
                      <a:endParaRPr lang="ru-RU" sz="1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46" marR="205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Направлен в </a:t>
                      </a:r>
                      <a:r>
                        <a:rPr lang="ru-RU" sz="140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Минобрнауки</a:t>
                      </a:r>
                      <a:r>
                        <a:rPr lang="ru-RU" sz="14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РФ с заключением СПК</a:t>
                      </a:r>
                      <a:endParaRPr lang="ru-RU" sz="1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46" marR="205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СПК в строительстве </a:t>
                      </a:r>
                      <a:r>
                        <a:rPr lang="ru-RU" sz="14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СПК </a:t>
                      </a: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ракетной технике и космической деятельности – отправлен на доработку</a:t>
                      </a:r>
                      <a:endParaRPr lang="ru-RU" sz="1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46" marR="205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24.06.2017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22.11.2017</a:t>
                      </a:r>
                      <a:endParaRPr lang="ru-RU" sz="14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46" marR="205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26.09.2017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08.12.2017</a:t>
                      </a:r>
                      <a:endParaRPr lang="ru-RU" sz="1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46" marR="205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15.03.2018</a:t>
                      </a:r>
                      <a:endParaRPr lang="ru-RU" sz="1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46" marR="20546" marT="0" marB="0" anchor="ctr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8510201" y="6434172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ru-RU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0074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TM02900771[[fn=Сектор]]</Template>
  <TotalTime>8613</TotalTime>
  <Words>1662</Words>
  <Application>Microsoft Office PowerPoint</Application>
  <PresentationFormat>Экран (4:3)</PresentationFormat>
  <Paragraphs>431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5" baseType="lpstr">
      <vt:lpstr>Calibri</vt:lpstr>
      <vt:lpstr>Century Gothic</vt:lpstr>
      <vt:lpstr>Times New Roman</vt:lpstr>
      <vt:lpstr>Wingdings 3</vt:lpstr>
      <vt:lpstr>Сектор</vt:lpstr>
      <vt:lpstr>Отчет о работе  федерального учебно-методического объединения в системе среднего профессионального образования по укрупненной группе профессий, специальностей 21.00.00 Прикладная геология, горное дело, нефтегазовое дело и геодезия за 2018 год</vt:lpstr>
      <vt:lpstr>Актуализация ФГОС по профессиям, входящим в поле ответственности ФУМО</vt:lpstr>
      <vt:lpstr>Актуализация ФГОС по профессиям, входящим в поле ответственности ФУМО</vt:lpstr>
      <vt:lpstr>Разработка примерных основных образовательных программ</vt:lpstr>
      <vt:lpstr>Актуализация ФГОС по специальностям, входящим в поле ответственности ФУМО</vt:lpstr>
      <vt:lpstr>Актуализация ФГОС по специальностям, входящим в поле ответственности ФУМО</vt:lpstr>
      <vt:lpstr>Актуализация ФГОС по специальностям, входящим в поле ответственности ФУМО</vt:lpstr>
      <vt:lpstr>Актуализация ФГОС по специальностям, входящим в поле ответственности ФУМО</vt:lpstr>
      <vt:lpstr>Актуализация ФГОС по специальностям, входящим в поле ответственности ФУМО</vt:lpstr>
      <vt:lpstr>Разработка примерных основных образовательных программ</vt:lpstr>
      <vt:lpstr>СПК, с которыми организовано взаимодействие ФУМО</vt:lpstr>
      <vt:lpstr>Эксперты WorldSkills в составе ФУМО </vt:lpstr>
      <vt:lpstr>Краткая информация по основным направлениям деятельности ФУМО </vt:lpstr>
      <vt:lpstr>Наименование мероприятий, проведенных от имени ФУМО за 2018 год </vt:lpstr>
      <vt:lpstr>информационное сопровождение и медиа-поддержка деятельности ФУМО СПО</vt:lpstr>
      <vt:lpstr>Экспертизы, в которых ФУМО  принимало непосредственное участие </vt:lpstr>
      <vt:lpstr>Предложения представленные в  МНВО РФ в рамках деятельности ФУМО</vt:lpstr>
      <vt:lpstr>Предложения по развитию соответствующей укрупненной группы профессий и специальностей в разрезе задач деятельности ФУМО СПО </vt:lpstr>
      <vt:lpstr>Информирование о работе ФУМО</vt:lpstr>
      <vt:lpstr>Отчет о работе  федерального учебно-методического объединения в системе среднего профессионального образования по укрупненной группе профессий, специальностей 21.00.00 Прикладная геология, горное дело, нефтегазовое дело и геодезия за 2018 год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деятельности федерального учебно-методического объединения в системе среднего профессионального образования по укрупненной группе профессий, специальностей 21.00.00 прикладная геология, горное дело, нефтегазовое дело и геодезия</dc:title>
  <dc:creator>user</dc:creator>
  <cp:lastModifiedBy>Медведев Андрей Витальевич</cp:lastModifiedBy>
  <cp:revision>159</cp:revision>
  <dcterms:created xsi:type="dcterms:W3CDTF">2016-02-08T10:19:45Z</dcterms:created>
  <dcterms:modified xsi:type="dcterms:W3CDTF">2019-03-26T10:50:57Z</dcterms:modified>
</cp:coreProperties>
</file>