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2" r:id="rId3"/>
    <p:sldId id="419" r:id="rId4"/>
    <p:sldId id="420" r:id="rId5"/>
    <p:sldId id="413" r:id="rId6"/>
    <p:sldId id="415" r:id="rId7"/>
    <p:sldId id="414" r:id="rId8"/>
    <p:sldId id="411" r:id="rId9"/>
    <p:sldId id="404" r:id="rId10"/>
    <p:sldId id="429" r:id="rId11"/>
    <p:sldId id="424" r:id="rId12"/>
  </p:sldIdLst>
  <p:sldSz cx="12192000" cy="6858000"/>
  <p:notesSz cx="6797675" cy="9926638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5" userDrawn="1">
          <p15:clr>
            <a:srgbClr val="A4A3A4"/>
          </p15:clr>
        </p15:guide>
        <p15:guide id="2" orient="horz" pos="4040" userDrawn="1">
          <p15:clr>
            <a:srgbClr val="A4A3A4"/>
          </p15:clr>
        </p15:guide>
        <p15:guide id="3" orient="horz" pos="1801" userDrawn="1">
          <p15:clr>
            <a:srgbClr val="A4A3A4"/>
          </p15:clr>
        </p15:guide>
        <p15:guide id="4" orient="horz" pos="2176" userDrawn="1">
          <p15:clr>
            <a:srgbClr val="A4A3A4"/>
          </p15:clr>
        </p15:guide>
        <p15:guide id="5" orient="horz" pos="941" userDrawn="1">
          <p15:clr>
            <a:srgbClr val="A4A3A4"/>
          </p15:clr>
        </p15:guide>
        <p15:guide id="6" orient="horz" pos="473" userDrawn="1">
          <p15:clr>
            <a:srgbClr val="A4A3A4"/>
          </p15:clr>
        </p15:guide>
        <p15:guide id="7" orient="horz" pos="2507" userDrawn="1">
          <p15:clr>
            <a:srgbClr val="A4A3A4"/>
          </p15:clr>
        </p15:guide>
        <p15:guide id="8" orient="horz" pos="655" userDrawn="1">
          <p15:clr>
            <a:srgbClr val="A4A3A4"/>
          </p15:clr>
        </p15:guide>
        <p15:guide id="9" pos="3880" userDrawn="1">
          <p15:clr>
            <a:srgbClr val="A4A3A4"/>
          </p15:clr>
        </p15:guide>
        <p15:guide id="10" pos="453" userDrawn="1">
          <p15:clr>
            <a:srgbClr val="A4A3A4"/>
          </p15:clr>
        </p15:guide>
        <p15:guide id="11" pos="2079" userDrawn="1">
          <p15:clr>
            <a:srgbClr val="A4A3A4"/>
          </p15:clr>
        </p15:guide>
        <p15:guide id="12" pos="5375" userDrawn="1">
          <p15:clr>
            <a:srgbClr val="A4A3A4"/>
          </p15:clr>
        </p15:guide>
        <p15:guide id="13" pos="7213" userDrawn="1">
          <p15:clr>
            <a:srgbClr val="A4A3A4"/>
          </p15:clr>
        </p15:guide>
        <p15:guide id="14" pos="66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991"/>
    <a:srgbClr val="475BA0"/>
    <a:srgbClr val="4A69AA"/>
    <a:srgbClr val="3F3282"/>
    <a:srgbClr val="3DB2BF"/>
    <a:srgbClr val="48A79A"/>
    <a:srgbClr val="FF9966"/>
    <a:srgbClr val="2E8A95"/>
    <a:srgbClr val="E4E4E4"/>
    <a:srgbClr val="37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83149" autoAdjust="0"/>
  </p:normalViewPr>
  <p:slideViewPr>
    <p:cSldViewPr snapToGrid="0">
      <p:cViewPr varScale="1">
        <p:scale>
          <a:sx n="83" d="100"/>
          <a:sy n="83" d="100"/>
        </p:scale>
        <p:origin x="60" y="228"/>
      </p:cViewPr>
      <p:guideLst>
        <p:guide orient="horz" pos="3675"/>
        <p:guide orient="horz" pos="4040"/>
        <p:guide orient="horz" pos="1801"/>
        <p:guide orient="horz" pos="2176"/>
        <p:guide orient="horz" pos="941"/>
        <p:guide orient="horz" pos="473"/>
        <p:guide orient="horz" pos="2507"/>
        <p:guide orient="horz" pos="655"/>
        <p:guide pos="3880"/>
        <p:guide pos="453"/>
        <p:guide pos="2079"/>
        <p:guide pos="5375"/>
        <p:guide pos="7213"/>
        <p:guide pos="66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C0726-C8C7-4CD9-836F-42A12394C9C9}" type="doc">
      <dgm:prSet loTypeId="urn:microsoft.com/office/officeart/2005/8/layout/gear1" loCatId="process" qsTypeId="urn:microsoft.com/office/officeart/2005/8/quickstyle/simple5" qsCatId="simple" csTypeId="urn:microsoft.com/office/officeart/2005/8/colors/colorful3" csCatId="colorful" phldr="1"/>
      <dgm:spPr/>
    </dgm:pt>
    <dgm:pt modelId="{980F7BDF-0922-418A-BBD4-98D3730074E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Индивидуальные образовательные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траектории</a:t>
          </a:r>
          <a:endParaRPr lang="ru-RU" sz="1400" dirty="0">
            <a:solidFill>
              <a:schemeClr val="tx1"/>
            </a:solidFill>
          </a:endParaRPr>
        </a:p>
      </dgm:t>
    </dgm:pt>
    <dgm:pt modelId="{7F66CF14-CE97-4B47-9FFD-FE332C88F306}" type="parTrans" cxnId="{4EA7FF12-7574-4A82-8F02-C808FF43262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C8636A-6F9B-4746-9CEF-72A3DCF870D2}" type="sibTrans" cxnId="{4EA7FF12-7574-4A82-8F02-C808FF43262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E8A8C9A-C84B-421C-BD81-D9BC593812C0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Практико-модульное обучение</a:t>
          </a:r>
          <a:endParaRPr lang="ru-RU" sz="1200" dirty="0">
            <a:solidFill>
              <a:schemeClr val="tx1"/>
            </a:solidFill>
          </a:endParaRPr>
        </a:p>
      </dgm:t>
    </dgm:pt>
    <dgm:pt modelId="{F53C4204-9370-46E9-9BF9-2EFB26A4BC04}" type="parTrans" cxnId="{1AEE18FE-1B60-4CBC-83DD-FB4B83BB292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087ECE4-A521-43E9-9075-CCB17654416A}" type="sibTrans" cxnId="{1AEE18FE-1B60-4CBC-83DD-FB4B83BB292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30AC67E-0E71-45FE-AF89-A681FA56D746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Проектная деятельность</a:t>
          </a:r>
          <a:endParaRPr lang="ru-RU" sz="1200" dirty="0">
            <a:solidFill>
              <a:schemeClr val="tx1"/>
            </a:solidFill>
          </a:endParaRPr>
        </a:p>
      </dgm:t>
    </dgm:pt>
    <dgm:pt modelId="{403DA6CD-9D2E-40C8-8F9F-4479C690C0CB}" type="parTrans" cxnId="{C65C2E40-3E95-4B0B-ACAB-8FEDCCF45B1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438B726-0536-4AEC-A488-B47EAE045BDF}" type="sibTrans" cxnId="{C65C2E40-3E95-4B0B-ACAB-8FEDCCF45B1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22B361A-E31D-4E6C-988C-C3E1D2C27F02}" type="pres">
      <dgm:prSet presAssocID="{C54C0726-C8C7-4CD9-836F-42A12394C9C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92AD3CE-341F-4A32-9261-CC1BEC7BF358}" type="pres">
      <dgm:prSet presAssocID="{980F7BDF-0922-418A-BBD4-98D3730074E4}" presName="gear1" presStyleLbl="node1" presStyleIdx="0" presStyleCnt="3" custAng="372518" custLinFactNeighborX="163" custLinFactNeighborY="18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BD99B-85CC-45B6-BF5A-059E9E91A264}" type="pres">
      <dgm:prSet presAssocID="{980F7BDF-0922-418A-BBD4-98D3730074E4}" presName="gear1srcNode" presStyleLbl="node1" presStyleIdx="0" presStyleCnt="3"/>
      <dgm:spPr/>
      <dgm:t>
        <a:bodyPr/>
        <a:lstStyle/>
        <a:p>
          <a:endParaRPr lang="ru-RU"/>
        </a:p>
      </dgm:t>
    </dgm:pt>
    <dgm:pt modelId="{B4DAAA8B-2358-4A70-9FBB-3D5E5435BDE4}" type="pres">
      <dgm:prSet presAssocID="{980F7BDF-0922-418A-BBD4-98D3730074E4}" presName="gear1dstNode" presStyleLbl="node1" presStyleIdx="0" presStyleCnt="3"/>
      <dgm:spPr/>
      <dgm:t>
        <a:bodyPr/>
        <a:lstStyle/>
        <a:p>
          <a:endParaRPr lang="ru-RU"/>
        </a:p>
      </dgm:t>
    </dgm:pt>
    <dgm:pt modelId="{540A0E0C-A8E0-4468-A717-4AD911B747D1}" type="pres">
      <dgm:prSet presAssocID="{9E8A8C9A-C84B-421C-BD81-D9BC593812C0}" presName="gear2" presStyleLbl="node1" presStyleIdx="1" presStyleCnt="3" custLinFactNeighborX="6782" custLinFactNeighborY="-31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0030F-D802-46CD-9A2E-3181A1AE254C}" type="pres">
      <dgm:prSet presAssocID="{9E8A8C9A-C84B-421C-BD81-D9BC593812C0}" presName="gear2srcNode" presStyleLbl="node1" presStyleIdx="1" presStyleCnt="3"/>
      <dgm:spPr/>
      <dgm:t>
        <a:bodyPr/>
        <a:lstStyle/>
        <a:p>
          <a:endParaRPr lang="ru-RU"/>
        </a:p>
      </dgm:t>
    </dgm:pt>
    <dgm:pt modelId="{CABA98A1-7428-4132-A228-1BECFEF27F5E}" type="pres">
      <dgm:prSet presAssocID="{9E8A8C9A-C84B-421C-BD81-D9BC593812C0}" presName="gear2dstNode" presStyleLbl="node1" presStyleIdx="1" presStyleCnt="3"/>
      <dgm:spPr/>
      <dgm:t>
        <a:bodyPr/>
        <a:lstStyle/>
        <a:p>
          <a:endParaRPr lang="ru-RU"/>
        </a:p>
      </dgm:t>
    </dgm:pt>
    <dgm:pt modelId="{FB0C05B9-1858-407B-9F3A-A1D432BA8C2A}" type="pres">
      <dgm:prSet presAssocID="{D30AC67E-0E71-45FE-AF89-A681FA56D746}" presName="gear3" presStyleLbl="node1" presStyleIdx="2" presStyleCnt="3" custAng="378158" custLinFactNeighborX="9765" custLinFactNeighborY="3606"/>
      <dgm:spPr/>
      <dgm:t>
        <a:bodyPr/>
        <a:lstStyle/>
        <a:p>
          <a:endParaRPr lang="ru-RU"/>
        </a:p>
      </dgm:t>
    </dgm:pt>
    <dgm:pt modelId="{71870FBA-BD4E-4957-A5CD-605E95031E7E}" type="pres">
      <dgm:prSet presAssocID="{D30AC67E-0E71-45FE-AF89-A681FA56D74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76A7D-DE27-4FF6-BCB7-E39DAFD80A2B}" type="pres">
      <dgm:prSet presAssocID="{D30AC67E-0E71-45FE-AF89-A681FA56D746}" presName="gear3srcNode" presStyleLbl="node1" presStyleIdx="2" presStyleCnt="3"/>
      <dgm:spPr/>
      <dgm:t>
        <a:bodyPr/>
        <a:lstStyle/>
        <a:p>
          <a:endParaRPr lang="ru-RU"/>
        </a:p>
      </dgm:t>
    </dgm:pt>
    <dgm:pt modelId="{53D5E1DC-3E3E-429A-A9CC-8CD0474E1046}" type="pres">
      <dgm:prSet presAssocID="{D30AC67E-0E71-45FE-AF89-A681FA56D746}" presName="gear3dstNode" presStyleLbl="node1" presStyleIdx="2" presStyleCnt="3"/>
      <dgm:spPr/>
      <dgm:t>
        <a:bodyPr/>
        <a:lstStyle/>
        <a:p>
          <a:endParaRPr lang="ru-RU"/>
        </a:p>
      </dgm:t>
    </dgm:pt>
    <dgm:pt modelId="{197B1028-11E4-4783-BA38-066AE4F8770B}" type="pres">
      <dgm:prSet presAssocID="{3BC8636A-6F9B-4746-9CEF-72A3DCF870D2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8AE55671-05AA-4A28-97F4-C6A743F9F663}" type="pres">
      <dgm:prSet presAssocID="{E087ECE4-A521-43E9-9075-CCB17654416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6870AAC-E44D-4B00-BE7D-060E54699880}" type="pres">
      <dgm:prSet presAssocID="{2438B726-0536-4AEC-A488-B47EAE045BDF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C65C2E40-3E95-4B0B-ACAB-8FEDCCF45B1E}" srcId="{C54C0726-C8C7-4CD9-836F-42A12394C9C9}" destId="{D30AC67E-0E71-45FE-AF89-A681FA56D746}" srcOrd="2" destOrd="0" parTransId="{403DA6CD-9D2E-40C8-8F9F-4479C690C0CB}" sibTransId="{2438B726-0536-4AEC-A488-B47EAE045BDF}"/>
    <dgm:cxn modelId="{3F3A3BB3-4B15-42E2-9A6D-2D07603C9921}" type="presOf" srcId="{980F7BDF-0922-418A-BBD4-98D3730074E4}" destId="{720BD99B-85CC-45B6-BF5A-059E9E91A264}" srcOrd="1" destOrd="0" presId="urn:microsoft.com/office/officeart/2005/8/layout/gear1"/>
    <dgm:cxn modelId="{422A8572-5674-42DF-8B48-076C0FE1661E}" type="presOf" srcId="{D30AC67E-0E71-45FE-AF89-A681FA56D746}" destId="{FB0C05B9-1858-407B-9F3A-A1D432BA8C2A}" srcOrd="0" destOrd="0" presId="urn:microsoft.com/office/officeart/2005/8/layout/gear1"/>
    <dgm:cxn modelId="{1AEE18FE-1B60-4CBC-83DD-FB4B83BB292C}" srcId="{C54C0726-C8C7-4CD9-836F-42A12394C9C9}" destId="{9E8A8C9A-C84B-421C-BD81-D9BC593812C0}" srcOrd="1" destOrd="0" parTransId="{F53C4204-9370-46E9-9BF9-2EFB26A4BC04}" sibTransId="{E087ECE4-A521-43E9-9075-CCB17654416A}"/>
    <dgm:cxn modelId="{D07E5BC0-BAAB-42ED-B703-9F3B9DF7DE53}" type="presOf" srcId="{D30AC67E-0E71-45FE-AF89-A681FA56D746}" destId="{53D5E1DC-3E3E-429A-A9CC-8CD0474E1046}" srcOrd="3" destOrd="0" presId="urn:microsoft.com/office/officeart/2005/8/layout/gear1"/>
    <dgm:cxn modelId="{236B4329-F840-46C0-BBD1-D7B0FFEA54D0}" type="presOf" srcId="{980F7BDF-0922-418A-BBD4-98D3730074E4}" destId="{B4DAAA8B-2358-4A70-9FBB-3D5E5435BDE4}" srcOrd="2" destOrd="0" presId="urn:microsoft.com/office/officeart/2005/8/layout/gear1"/>
    <dgm:cxn modelId="{C5C77657-B092-409F-876E-149750439A55}" type="presOf" srcId="{9E8A8C9A-C84B-421C-BD81-D9BC593812C0}" destId="{540A0E0C-A8E0-4468-A717-4AD911B747D1}" srcOrd="0" destOrd="0" presId="urn:microsoft.com/office/officeart/2005/8/layout/gear1"/>
    <dgm:cxn modelId="{E9AC8C61-CD11-46EF-B5CA-BE46DD9A25D7}" type="presOf" srcId="{E087ECE4-A521-43E9-9075-CCB17654416A}" destId="{8AE55671-05AA-4A28-97F4-C6A743F9F663}" srcOrd="0" destOrd="0" presId="urn:microsoft.com/office/officeart/2005/8/layout/gear1"/>
    <dgm:cxn modelId="{43BBC8CF-3171-4DDF-B37E-BAFEF34B4EA2}" type="presOf" srcId="{D30AC67E-0E71-45FE-AF89-A681FA56D746}" destId="{10976A7D-DE27-4FF6-BCB7-E39DAFD80A2B}" srcOrd="2" destOrd="0" presId="urn:microsoft.com/office/officeart/2005/8/layout/gear1"/>
    <dgm:cxn modelId="{8E8D997B-1D62-4F1B-8D00-4F0C1D15B447}" type="presOf" srcId="{9E8A8C9A-C84B-421C-BD81-D9BC593812C0}" destId="{CABA98A1-7428-4132-A228-1BECFEF27F5E}" srcOrd="2" destOrd="0" presId="urn:microsoft.com/office/officeart/2005/8/layout/gear1"/>
    <dgm:cxn modelId="{91179C6F-C41D-4305-806F-4A7A84E3988C}" type="presOf" srcId="{3BC8636A-6F9B-4746-9CEF-72A3DCF870D2}" destId="{197B1028-11E4-4783-BA38-066AE4F8770B}" srcOrd="0" destOrd="0" presId="urn:microsoft.com/office/officeart/2005/8/layout/gear1"/>
    <dgm:cxn modelId="{4EA7FF12-7574-4A82-8F02-C808FF43262E}" srcId="{C54C0726-C8C7-4CD9-836F-42A12394C9C9}" destId="{980F7BDF-0922-418A-BBD4-98D3730074E4}" srcOrd="0" destOrd="0" parTransId="{7F66CF14-CE97-4B47-9FFD-FE332C88F306}" sibTransId="{3BC8636A-6F9B-4746-9CEF-72A3DCF870D2}"/>
    <dgm:cxn modelId="{35FEED54-CB5B-4E1F-AF28-A51772BC0B1F}" type="presOf" srcId="{2438B726-0536-4AEC-A488-B47EAE045BDF}" destId="{C6870AAC-E44D-4B00-BE7D-060E54699880}" srcOrd="0" destOrd="0" presId="urn:microsoft.com/office/officeart/2005/8/layout/gear1"/>
    <dgm:cxn modelId="{AF463D48-F928-4B73-918A-1A694CFE5A28}" type="presOf" srcId="{980F7BDF-0922-418A-BBD4-98D3730074E4}" destId="{192AD3CE-341F-4A32-9261-CC1BEC7BF358}" srcOrd="0" destOrd="0" presId="urn:microsoft.com/office/officeart/2005/8/layout/gear1"/>
    <dgm:cxn modelId="{D17C35F4-15D5-4524-A964-42E1C8784CDF}" type="presOf" srcId="{9E8A8C9A-C84B-421C-BD81-D9BC593812C0}" destId="{2E80030F-D802-46CD-9A2E-3181A1AE254C}" srcOrd="1" destOrd="0" presId="urn:microsoft.com/office/officeart/2005/8/layout/gear1"/>
    <dgm:cxn modelId="{747CF96B-E4DD-4B55-82DB-8E3774A332D5}" type="presOf" srcId="{C54C0726-C8C7-4CD9-836F-42A12394C9C9}" destId="{E22B361A-E31D-4E6C-988C-C3E1D2C27F02}" srcOrd="0" destOrd="0" presId="urn:microsoft.com/office/officeart/2005/8/layout/gear1"/>
    <dgm:cxn modelId="{6C8FF52D-9965-4738-BDBF-FFEF6387F24B}" type="presOf" srcId="{D30AC67E-0E71-45FE-AF89-A681FA56D746}" destId="{71870FBA-BD4E-4957-A5CD-605E95031E7E}" srcOrd="1" destOrd="0" presId="urn:microsoft.com/office/officeart/2005/8/layout/gear1"/>
    <dgm:cxn modelId="{442EE09C-0035-4DC0-A731-B9B95D42CB63}" type="presParOf" srcId="{E22B361A-E31D-4E6C-988C-C3E1D2C27F02}" destId="{192AD3CE-341F-4A32-9261-CC1BEC7BF358}" srcOrd="0" destOrd="0" presId="urn:microsoft.com/office/officeart/2005/8/layout/gear1"/>
    <dgm:cxn modelId="{B4598CA5-BD7C-4D51-B646-2AB2D7E97326}" type="presParOf" srcId="{E22B361A-E31D-4E6C-988C-C3E1D2C27F02}" destId="{720BD99B-85CC-45B6-BF5A-059E9E91A264}" srcOrd="1" destOrd="0" presId="urn:microsoft.com/office/officeart/2005/8/layout/gear1"/>
    <dgm:cxn modelId="{9078E8F0-12AC-47B0-B6D1-3A84BB715813}" type="presParOf" srcId="{E22B361A-E31D-4E6C-988C-C3E1D2C27F02}" destId="{B4DAAA8B-2358-4A70-9FBB-3D5E5435BDE4}" srcOrd="2" destOrd="0" presId="urn:microsoft.com/office/officeart/2005/8/layout/gear1"/>
    <dgm:cxn modelId="{33858F2F-FFE9-4F45-8EAA-895F9FF6FB41}" type="presParOf" srcId="{E22B361A-E31D-4E6C-988C-C3E1D2C27F02}" destId="{540A0E0C-A8E0-4468-A717-4AD911B747D1}" srcOrd="3" destOrd="0" presId="urn:microsoft.com/office/officeart/2005/8/layout/gear1"/>
    <dgm:cxn modelId="{2993DA96-8A2B-4982-A82F-5BEF2951CBAF}" type="presParOf" srcId="{E22B361A-E31D-4E6C-988C-C3E1D2C27F02}" destId="{2E80030F-D802-46CD-9A2E-3181A1AE254C}" srcOrd="4" destOrd="0" presId="urn:microsoft.com/office/officeart/2005/8/layout/gear1"/>
    <dgm:cxn modelId="{E382E29E-5CAD-4EE5-8318-D9DC664740D0}" type="presParOf" srcId="{E22B361A-E31D-4E6C-988C-C3E1D2C27F02}" destId="{CABA98A1-7428-4132-A228-1BECFEF27F5E}" srcOrd="5" destOrd="0" presId="urn:microsoft.com/office/officeart/2005/8/layout/gear1"/>
    <dgm:cxn modelId="{BC189FA8-F66E-43D3-A955-2708DE02BB08}" type="presParOf" srcId="{E22B361A-E31D-4E6C-988C-C3E1D2C27F02}" destId="{FB0C05B9-1858-407B-9F3A-A1D432BA8C2A}" srcOrd="6" destOrd="0" presId="urn:microsoft.com/office/officeart/2005/8/layout/gear1"/>
    <dgm:cxn modelId="{AC3EAAEF-54FD-40A2-B7C1-4C094D145DBA}" type="presParOf" srcId="{E22B361A-E31D-4E6C-988C-C3E1D2C27F02}" destId="{71870FBA-BD4E-4957-A5CD-605E95031E7E}" srcOrd="7" destOrd="0" presId="urn:microsoft.com/office/officeart/2005/8/layout/gear1"/>
    <dgm:cxn modelId="{9C79349A-89CA-4103-B47F-3C37CF61E348}" type="presParOf" srcId="{E22B361A-E31D-4E6C-988C-C3E1D2C27F02}" destId="{10976A7D-DE27-4FF6-BCB7-E39DAFD80A2B}" srcOrd="8" destOrd="0" presId="urn:microsoft.com/office/officeart/2005/8/layout/gear1"/>
    <dgm:cxn modelId="{BCFE8347-AA69-4681-87A9-CC271E34A5B4}" type="presParOf" srcId="{E22B361A-E31D-4E6C-988C-C3E1D2C27F02}" destId="{53D5E1DC-3E3E-429A-A9CC-8CD0474E1046}" srcOrd="9" destOrd="0" presId="urn:microsoft.com/office/officeart/2005/8/layout/gear1"/>
    <dgm:cxn modelId="{142E7C48-D600-424B-9998-FD0199CFB8F2}" type="presParOf" srcId="{E22B361A-E31D-4E6C-988C-C3E1D2C27F02}" destId="{197B1028-11E4-4783-BA38-066AE4F8770B}" srcOrd="10" destOrd="0" presId="urn:microsoft.com/office/officeart/2005/8/layout/gear1"/>
    <dgm:cxn modelId="{04AC905F-62B8-4345-A9A0-04AC63DEEBD9}" type="presParOf" srcId="{E22B361A-E31D-4E6C-988C-C3E1D2C27F02}" destId="{8AE55671-05AA-4A28-97F4-C6A743F9F663}" srcOrd="11" destOrd="0" presId="urn:microsoft.com/office/officeart/2005/8/layout/gear1"/>
    <dgm:cxn modelId="{1FA864EF-117D-45A8-B077-1CC4C3A75639}" type="presParOf" srcId="{E22B361A-E31D-4E6C-988C-C3E1D2C27F02}" destId="{C6870AAC-E44D-4B00-BE7D-060E5469988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1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5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9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3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56207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819819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819819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819819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56207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213" cy="68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651" r:id="rId14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.png"/><Relationship Id="rId3" Type="http://schemas.openxmlformats.org/officeDocument/2006/relationships/image" Target="../media/image36.png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11" Type="http://schemas.openxmlformats.org/officeDocument/2006/relationships/image" Target="../media/image84.jpeg"/><Relationship Id="rId5" Type="http://schemas.openxmlformats.org/officeDocument/2006/relationships/image" Target="../media/image79.jpeg"/><Relationship Id="rId10" Type="http://schemas.openxmlformats.org/officeDocument/2006/relationships/image" Target="../media/image34.png"/><Relationship Id="rId4" Type="http://schemas.openxmlformats.org/officeDocument/2006/relationships/image" Target="../media/image78.emf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4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3.jpeg"/><Relationship Id="rId26" Type="http://schemas.openxmlformats.org/officeDocument/2006/relationships/image" Target="../media/image60.png"/><Relationship Id="rId39" Type="http://schemas.openxmlformats.org/officeDocument/2006/relationships/image" Target="../media/image68.png"/><Relationship Id="rId3" Type="http://schemas.openxmlformats.org/officeDocument/2006/relationships/image" Target="../media/image39.jpeg"/><Relationship Id="rId21" Type="http://schemas.openxmlformats.org/officeDocument/2006/relationships/image" Target="../media/image56.jpeg"/><Relationship Id="rId34" Type="http://schemas.openxmlformats.org/officeDocument/2006/relationships/image" Target="../media/image64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microsoft.com/office/2007/relationships/hdphoto" Target="../media/hdphoto2.wdp"/><Relationship Id="rId25" Type="http://schemas.microsoft.com/office/2007/relationships/hdphoto" Target="../media/hdphoto3.wdp"/><Relationship Id="rId33" Type="http://schemas.microsoft.com/office/2007/relationships/hdphoto" Target="../media/hdphoto7.wdp"/><Relationship Id="rId38" Type="http://schemas.openxmlformats.org/officeDocument/2006/relationships/image" Target="../media/image67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png"/><Relationship Id="rId20" Type="http://schemas.openxmlformats.org/officeDocument/2006/relationships/image" Target="../media/image55.jpeg"/><Relationship Id="rId29" Type="http://schemas.microsoft.com/office/2007/relationships/hdphoto" Target="../media/hdphoto5.wdp"/><Relationship Id="rId41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59.png"/><Relationship Id="rId32" Type="http://schemas.openxmlformats.org/officeDocument/2006/relationships/image" Target="../media/image63.png"/><Relationship Id="rId37" Type="http://schemas.openxmlformats.org/officeDocument/2006/relationships/image" Target="../media/image66.jpeg"/><Relationship Id="rId40" Type="http://schemas.microsoft.com/office/2007/relationships/hdphoto" Target="../media/hdphoto9.wdp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image" Target="../media/image58.jpg"/><Relationship Id="rId28" Type="http://schemas.openxmlformats.org/officeDocument/2006/relationships/image" Target="../media/image61.png"/><Relationship Id="rId36" Type="http://schemas.microsoft.com/office/2007/relationships/hdphoto" Target="../media/hdphoto8.wdp"/><Relationship Id="rId10" Type="http://schemas.openxmlformats.org/officeDocument/2006/relationships/image" Target="../media/image46.jpeg"/><Relationship Id="rId19" Type="http://schemas.openxmlformats.org/officeDocument/2006/relationships/image" Target="../media/image54.jpeg"/><Relationship Id="rId31" Type="http://schemas.microsoft.com/office/2007/relationships/hdphoto" Target="../media/hdphoto6.wdp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7.jpeg"/><Relationship Id="rId27" Type="http://schemas.microsoft.com/office/2007/relationships/hdphoto" Target="../media/hdphoto4.wdp"/><Relationship Id="rId30" Type="http://schemas.openxmlformats.org/officeDocument/2006/relationships/image" Target="../media/image62.png"/><Relationship Id="rId35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  <p:pic>
        <p:nvPicPr>
          <p:cNvPr id="10" name="Picture 3" descr="D:\Design\Для профориентации\шаблон презентации\лого титу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2" y="150792"/>
            <a:ext cx="11751733" cy="65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1735" y="2747950"/>
            <a:ext cx="11650131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и оборудование для ликвидации последствий чрезвычайных ситуаций, стихийных бедствий, тушения пожаров</a:t>
            </a:r>
            <a:endParaRPr lang="en-US" sz="2667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1735" y="3715770"/>
            <a:ext cx="117517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23.03.02 «Наземные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транспортно-технологические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комплексы»</a:t>
            </a:r>
          </a:p>
        </p:txBody>
      </p:sp>
      <p:sp>
        <p:nvSpPr>
          <p:cNvPr id="11" name="Rectangle 6"/>
          <p:cNvSpPr/>
          <p:nvPr/>
        </p:nvSpPr>
        <p:spPr>
          <a:xfrm>
            <a:off x="5395607" y="6119456"/>
            <a:ext cx="1450002" cy="430881"/>
          </a:xfrm>
          <a:prstGeom prst="rect">
            <a:avLst/>
          </a:prstGeom>
        </p:spPr>
        <p:txBody>
          <a:bodyPr wrap="none" lIns="121883" tIns="60957" rIns="121883" bIns="60957">
            <a:spAutoFit/>
          </a:bodyPr>
          <a:lstStyle/>
          <a:p>
            <a:pPr>
              <a:defRPr/>
            </a:pPr>
            <a:r>
              <a:rPr lang="sk-SK" sz="2000" kern="0" dirty="0">
                <a:solidFill>
                  <a:sysClr val="window" lastClr="FFFFFF">
                    <a:lumMod val="85000"/>
                  </a:sysClr>
                </a:solidFill>
                <a:latin typeface="Arial Narrow"/>
                <a:cs typeface="Arial Narrow"/>
              </a:rPr>
              <a:t>www.tyuiu.ru</a:t>
            </a:r>
            <a:endParaRPr lang="en-US" sz="2000" kern="0" dirty="0">
              <a:solidFill>
                <a:sysClr val="window" lastClr="FFFFFF">
                  <a:lumMod val="85000"/>
                </a:sysClr>
              </a:solidFill>
              <a:latin typeface="Arial Narrow"/>
              <a:cs typeface="Arial Narrow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47175" y="5800398"/>
            <a:ext cx="472469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15000"/>
              </a:spcBef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образовательной программы</a:t>
            </a:r>
          </a:p>
          <a:p>
            <a:pPr>
              <a:spcBef>
                <a:spcPct val="15000"/>
              </a:spcBef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Костырченко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Анатольевич</a:t>
            </a: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ÑÐ¸Ð½Ð°Ð» ÐºÐ¾Ð½ÐºÑÑÑÐ° ÐÐ½ÑÑÐ°Ð¸Ð·Ð¾Ð±ÑÐµÑÐ°Ñ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111" y="441237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tyuiu.ru/wp-content/uploads/2017/03/IMG_7522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42" y="434178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tyuiu.ru/wp-content/uploads/2017/03/IMG_7167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56" y="417448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138" y="376930"/>
            <a:ext cx="801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ИнТраИзобретатель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3819" y="1533287"/>
            <a:ext cx="2612895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ИнТраУмельцы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3788" y="2076231"/>
            <a:ext cx="5228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конструкции, макеты, модели и т.п.,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69170" y="1533287"/>
            <a:ext cx="237725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ИнТраУмники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20559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(рефераты, научные статьи и т.п.) по технической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926821"/>
            <a:ext cx="12192000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конкурса проводится в очной форме 09 февраля 2019 г. в Институте транспорта ТИУ (г. Тюмень, ул.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Мельникайте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72).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7633" y="5865376"/>
            <a:ext cx="881297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баллы при поступлении в 2019 году в ТИУ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73111" y="6278772"/>
            <a:ext cx="28575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+10 баллов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tyuiu.ru/wp-content/uploads/2017/03/IMG_7524-3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6" y="458787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3726" y="5899152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15234" y="4669035"/>
            <a:ext cx="3082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Появились вопросы? </a:t>
            </a:r>
            <a:endParaRPr lang="ru-RU" sz="2000" b="1" dirty="0">
              <a:solidFill>
                <a:srgbClr val="3F499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8673" y="4993177"/>
            <a:ext cx="36766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образовательной программы: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Костырченко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Виктор Анатольевич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Адрес: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Мельникайте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72, к.308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 рабочий: 28-33-85 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Мобильный: 8-908-871-60-66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vk.com/id427195527</a:t>
            </a:r>
          </a:p>
        </p:txBody>
      </p:sp>
      <p:sp>
        <p:nvSpPr>
          <p:cNvPr id="8" name="Rectangle 15"/>
          <p:cNvSpPr/>
          <p:nvPr/>
        </p:nvSpPr>
        <p:spPr>
          <a:xfrm>
            <a:off x="458098" y="207325"/>
            <a:ext cx="10053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Машины и оборудование для ликвидации последствий чрезвычайных ситуаций, стихийных бедствий, тушения </a:t>
            </a:r>
            <a:r>
              <a:rPr lang="ru-RU" b="1" dirty="0" smtClean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пожаров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169" y="1743750"/>
            <a:ext cx="4419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математика/русский </a:t>
            </a:r>
            <a:r>
              <a:rPr lang="ru-RU" sz="1800" b="1" dirty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язык/физика</a:t>
            </a:r>
          </a:p>
          <a:p>
            <a:pPr algn="ctr"/>
            <a:r>
              <a:rPr lang="ru-RU" sz="1800" b="1" dirty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Очная форма </a:t>
            </a:r>
            <a:r>
              <a:rPr lang="ru-RU" sz="1800" b="1" dirty="0" smtClean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</a:t>
            </a:r>
          </a:p>
          <a:p>
            <a:r>
              <a:rPr lang="ru-RU" sz="1800" b="1" dirty="0" smtClean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15 чел. договор 15 чел</a:t>
            </a:r>
            <a:r>
              <a:rPr lang="ru-RU" sz="1800" b="1" dirty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4743" y="2959934"/>
            <a:ext cx="2506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партнеры:</a:t>
            </a:r>
          </a:p>
        </p:txBody>
      </p:sp>
      <p:sp>
        <p:nvSpPr>
          <p:cNvPr id="21" name="object 26"/>
          <p:cNvSpPr/>
          <p:nvPr/>
        </p:nvSpPr>
        <p:spPr>
          <a:xfrm>
            <a:off x="10555204" y="936443"/>
            <a:ext cx="1162179" cy="566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Группа 21"/>
          <p:cNvGrpSpPr/>
          <p:nvPr/>
        </p:nvGrpSpPr>
        <p:grpSpPr>
          <a:xfrm>
            <a:off x="270120" y="3439659"/>
            <a:ext cx="5281820" cy="3169865"/>
            <a:chOff x="543202" y="2976602"/>
            <a:chExt cx="7433857" cy="439545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893" y="2976602"/>
              <a:ext cx="998946" cy="104912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4047" y="3096652"/>
              <a:ext cx="840411" cy="998606"/>
            </a:xfrm>
            <a:prstGeom prst="rect">
              <a:avLst/>
            </a:prstGeom>
          </p:spPr>
        </p:pic>
        <p:pic>
          <p:nvPicPr>
            <p:cNvPr id="25" name="Picture 2" descr="C:\Users\Латовин\Desktop\Презентация\лого\NGS01(01)_vnut130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3506" y="3008362"/>
              <a:ext cx="1581398" cy="985601"/>
            </a:xfrm>
            <a:prstGeom prst="rect">
              <a:avLst/>
            </a:prstGeom>
            <a:noFill/>
          </p:spPr>
        </p:pic>
        <p:pic>
          <p:nvPicPr>
            <p:cNvPr id="26" name="Picture 4" descr="C:\Users\voroninav\Documents\переписка\картинки\логотип газпромнефть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431" y="5689072"/>
              <a:ext cx="2549983" cy="16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1" b="5686"/>
            <a:stretch/>
          </p:blipFill>
          <p:spPr bwMode="auto">
            <a:xfrm>
              <a:off x="2594396" y="5173398"/>
              <a:ext cx="2439711" cy="655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02" y="3993818"/>
              <a:ext cx="2646806" cy="105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207" y="6013431"/>
              <a:ext cx="1653076" cy="1253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089" y="5421182"/>
              <a:ext cx="1466879" cy="1540557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593" y="4051869"/>
              <a:ext cx="2814466" cy="1769985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256269"/>
            <a:ext cx="933411" cy="93341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53" y="4593067"/>
            <a:ext cx="2177447" cy="2177447"/>
          </a:xfrm>
          <a:prstGeom prst="rect">
            <a:avLst/>
          </a:prstGeom>
        </p:spPr>
      </p:pic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5595982" y="1904874"/>
            <a:ext cx="6121401" cy="283170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ru-RU" sz="3600" b="1" dirty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востребованы </a:t>
            </a:r>
            <a:r>
              <a:rPr lang="ru-RU" sz="3600" b="1" dirty="0" smtClean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бакалавры </a:t>
            </a:r>
            <a:r>
              <a:rPr lang="ru-RU" sz="3600" b="1" dirty="0">
                <a:solidFill>
                  <a:srgbClr val="3F49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МЧС?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22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algn="ctr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 smtClean="0"/>
              <a:t>    </a:t>
            </a:r>
            <a:r>
              <a:rPr lang="ru-RU" b="1" u="sng" dirty="0" smtClean="0"/>
              <a:t>На производственных и строительных  предприятиях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 smtClean="0"/>
              <a:t> (специалисты и руководители отдела охраны труда, отдела чрезвычайных ситуаций, отдела экологических катастроф, начальник пожарно-технической службы).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 smtClean="0"/>
              <a:t>Конструкторские </a:t>
            </a:r>
            <a:r>
              <a:rPr lang="ru-RU" b="1" dirty="0"/>
              <a:t>бюро, </a:t>
            </a:r>
            <a:r>
              <a:rPr lang="ru-RU" b="1" dirty="0" smtClean="0"/>
              <a:t>проектные институты и др.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52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21" y="4746872"/>
            <a:ext cx="1886518" cy="183621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7200" y="6372904"/>
            <a:ext cx="2844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169" y="6492677"/>
            <a:ext cx="6024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*согласно ФГОС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23.03.0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утвержденный Приказом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.2015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36535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989" y="226210"/>
            <a:ext cx="9515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и краткая характеристика: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" descr="F:\17,05\патенты\анали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32507"/>
            <a:ext cx="4349217" cy="1862128"/>
          </a:xfrm>
          <a:prstGeom prst="rect">
            <a:avLst/>
          </a:prstGeom>
          <a:noFill/>
        </p:spPr>
      </p:pic>
      <p:pic>
        <p:nvPicPr>
          <p:cNvPr id="18" name="Picture 2" descr="C:\Users\Андрей\Desktop\3д автокад\Деталь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06" y="2630628"/>
            <a:ext cx="3733418" cy="275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G:\каток гидрошинный2222-Статический анализ 1-Результаты-Напряжение1.analys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67657" y="2763106"/>
            <a:ext cx="3033441" cy="190137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1" name="Picture 5" descr="C:\Users\Андрей\Desktop\диплома\фотогр\P_20160305_12432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1808" r="3212"/>
          <a:stretch/>
        </p:blipFill>
        <p:spPr bwMode="auto">
          <a:xfrm>
            <a:off x="234174" y="3685917"/>
            <a:ext cx="2128525" cy="14404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Андрей\Desktop\диплома\фотогр\P_20160306_15561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31873" r="31559" b="31267"/>
          <a:stretch/>
        </p:blipFill>
        <p:spPr bwMode="auto">
          <a:xfrm>
            <a:off x="1959784" y="3656960"/>
            <a:ext cx="2736304" cy="15122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Андрей\Desktop\диплома\фотогр\P_20160305_16360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24962" r="10558" b="17894"/>
          <a:stretch/>
        </p:blipFill>
        <p:spPr bwMode="auto">
          <a:xfrm>
            <a:off x="252787" y="5007400"/>
            <a:ext cx="1921821" cy="13655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21" y="4855297"/>
            <a:ext cx="3155805" cy="151760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 descr="C:\Users\Виктор\Desktop\Новая папка\картинка\Деталь4-Статический анализ 1-Результаты-Напряжение1.analysis.jpg"/>
          <p:cNvPicPr>
            <a:picLocks noChangeAspect="1" noChangeArrowheads="1"/>
          </p:cNvPicPr>
          <p:nvPr/>
        </p:nvPicPr>
        <p:blipFill>
          <a:blip r:embed="rId12" cstate="print"/>
          <a:srcRect l="30917" t="18393" r="9171" b="28824"/>
          <a:stretch>
            <a:fillRect/>
          </a:stretch>
        </p:blipFill>
        <p:spPr bwMode="auto">
          <a:xfrm>
            <a:off x="9176298" y="1600087"/>
            <a:ext cx="3033712" cy="143580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5" name="Picture 7" descr="C:\Users\Андрей\Desktop\Фото\Camera\IMG_20160325_14320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38" y="5579014"/>
            <a:ext cx="1912757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C:\Users\Андрей\Desktop\диплома\фотогр\P_20160325_19191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6"/>
          <a:stretch/>
        </p:blipFill>
        <p:spPr bwMode="auto">
          <a:xfrm>
            <a:off x="7560352" y="4636925"/>
            <a:ext cx="2747505" cy="13003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C:\Users\Андрей\Desktop\Фото\Camera\IMG_20160326_080739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9" t="5926" r="14271"/>
          <a:stretch/>
        </p:blipFill>
        <p:spPr bwMode="auto">
          <a:xfrm>
            <a:off x="9736941" y="4904472"/>
            <a:ext cx="2124271" cy="18411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 descr="C:\Users\Виктор\Desktop\Новая папка\Новая папка (8)\картинка\деформации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0883" y="2731271"/>
            <a:ext cx="1612187" cy="11902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" name="Picture 3" descr="C:\Users\Виктор\Desktop\Новая папка\Новая папка (8)\картинка\ось 1 расчет расстановка сил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75807" y="3555681"/>
            <a:ext cx="1612187" cy="1191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76" y="1565363"/>
            <a:ext cx="2477748" cy="14660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64" y="1609039"/>
            <a:ext cx="2126107" cy="159458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88073" y="1047132"/>
            <a:ext cx="251376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проектно-конструкторская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99784" y="993677"/>
            <a:ext cx="827444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разработка конструкторско-технической документации новых или модернизируемых образцов наземных транспортно-технологических машин и комплексов</a:t>
            </a:r>
          </a:p>
        </p:txBody>
      </p:sp>
      <p:pic>
        <p:nvPicPr>
          <p:cNvPr id="17" name="Picture 6" descr="C:\Users\Виктор\Desktop\каток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3730" y="1775184"/>
            <a:ext cx="3919087" cy="196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4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7200" y="6372904"/>
            <a:ext cx="2844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747" y="1429257"/>
            <a:ext cx="321370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производственно-технологическая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169" y="6492677"/>
            <a:ext cx="6024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*согласно ФГОС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23.03.0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утвержденный Приказом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.2015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36535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989" y="226210"/>
            <a:ext cx="9515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и краткая характеристика: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4310" y="1336924"/>
            <a:ext cx="828617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средств испытаний и контроля качества изделий,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наземных транспортно-технологических машин и их технологического оборудования</a:t>
            </a:r>
          </a:p>
        </p:txBody>
      </p:sp>
      <p:pic>
        <p:nvPicPr>
          <p:cNvPr id="1026" name="Picture 2" descr="ÐÐ°ÑÑÐ¸Ð½ÐºÐ¸ Ð¿Ð¾ Ð·Ð°Ð¿ÑÐ¾ÑÑ Ð¸ÑÐ¿ÑÑÐ°Ð½Ð¸Ðµ ÑÐ¿ÐµÑÑÐµÑÐ½Ð¸ÐºÐ¸ ÐÐ§Ð¡ Ð¾Ð±Ð¾ÑÑÐ´Ð¾Ð²Ð°Ð½Ð¸Ñ Ð½Ð¾Ð²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03" y="3648583"/>
            <a:ext cx="4357033" cy="29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8" y="1985935"/>
            <a:ext cx="3358622" cy="251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¸ÑÐ¿ÑÑÐ°Ð½Ð¸Ðµ ÑÐ¿ÐµÑÑÐµÑÐ½Ð¸ÐºÐ¸ ÐÐ§Ð¡ Ð¾Ð±Ð¾ÑÑÐ´Ð¾Ð²Ð°Ð½Ð¸Ñ Ð½Ð¾Ð²Ñ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62" y="3566559"/>
            <a:ext cx="4387477" cy="29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¸ÑÐ¿ÑÑÐ°Ð½Ð¸Ðµ ÑÐ¿ÐµÑÑÐµÑÐ½Ð¸ÐºÐ¸ ÐÐ§Ð¡ Ð¾Ð±Ð¾ÑÑÐ´Ð¾Ð²Ð°Ð½Ð¸Ñ Ð½Ð¾Ð²Ñ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66" y="2016780"/>
            <a:ext cx="3681310" cy="24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7200" y="6372904"/>
            <a:ext cx="2844800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369" y="1429257"/>
            <a:ext cx="3055003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169" y="6492677"/>
            <a:ext cx="6024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*согласно ФГОС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23.03.0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утвержденный Приказом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.2015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36535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989" y="226210"/>
            <a:ext cx="9515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и краткая характеристика: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2350" y="1060425"/>
            <a:ext cx="869725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планов, программ, графиков работ, смет, заказов, заявок, инструкций и другой технической документации, разработке организационных мероприятий по ликвидации последствий аварий, катастроф, стихийных бедствий и других чрезвычайных ситуаций, разработке организационных мероприятий по ликвидации последствий аварий, катастроф, стихийных бедствий и других чрезвычайных ситуаций</a:t>
            </a:r>
          </a:p>
        </p:txBody>
      </p:sp>
      <p:pic>
        <p:nvPicPr>
          <p:cNvPr id="2050" name="Picture 2" descr="ÐÐ°ÑÑÐ¸Ð½ÐºÐ¸ Ð¿Ð¾ Ð·Ð°Ð¿ÑÐ¾ÑÑ Ð¡Ð¾ÑÑÐ°Ð²Ð»ÐµÐ½Ð¸Ðµ Ð¿Ð»Ð°Ð½Ð¾Ð², Ð¿ÑÐ¾Ð³ÑÐ°Ð¼Ð¼, Ð³ÑÐ°ÑÐ¸ÐºÐ¾Ð² ÑÐ°Ð±Ð¾Ñ, ÑÐ¼ÐµÑ, Ð·Ð°ÐºÐ°Ð·Ð¾Ð², Ð·Ð°ÑÐ²Ð¾Ðº ÐÐ§Ð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55" y="3897490"/>
            <a:ext cx="3879702" cy="27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Ð¾ÑÑÐ°Ð²Ð»ÐµÐ½Ð¸Ðµ Ð¿ÑÐ¾Ð³ÑÐ°Ð¼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380" y="2074792"/>
            <a:ext cx="3053558" cy="20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ÑÐ°Ð·ÑÐ°Ð±Ð¾ÑÐºÐµ Ð¾ÑÐ³Ð°Ð½Ð¸Ð·Ð°ÑÐ¸Ð¾Ð½Ð½ÑÑ Ð¼ÐµÑÐ¾Ð¿ÑÐ¸ÑÑÐ¸Ð¹ Ð¿Ð¾ Ð»Ð¸ÐºÐ²Ð¸Ð´Ð°ÑÐ¸Ð¸ Ð¿Ð¾ÑÐ»ÐµÐ´ÑÑÐ²Ð¸Ð¹ Ð°Ð²Ð°ÑÐ¸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9" y="2074792"/>
            <a:ext cx="4439462" cy="26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¾ÑÐ³Ð°Ð½Ð¸Ð·Ð°ÑÐ¸Ð¾Ð½Ð½Ð¾ ÑÐ¿ÑÐ°Ð²Ð»ÐµÐ½ÑÐµÑÐºÐ°Ñ Ð´ÐµÑÑÐµÐ»ÑÐ½Ð¾ÑÑÑ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14" y="2657488"/>
            <a:ext cx="4572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21684" y="1557842"/>
            <a:ext cx="388907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научно-практическом тренинге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64910" y="4516621"/>
            <a:ext cx="3257459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Дополнительное обучение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(факультативные занятия)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1903973"/>
            <a:ext cx="4061269" cy="584775"/>
          </a:xfrm>
          <a:prstGeom prst="rect">
            <a:avLst/>
          </a:prstGeom>
          <a:solidFill>
            <a:srgbClr val="48A79A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дисциплин в модули по логическому принципу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4910" y="3855957"/>
            <a:ext cx="73397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5089" y="4192068"/>
            <a:ext cx="213333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0340" y="291942"/>
            <a:ext cx="9012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ПРАКТИКО-ОРИЕНТИРОВАННОГО ПОДХОДА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94531199"/>
              </p:ext>
            </p:extLst>
          </p:nvPr>
        </p:nvGraphicFramePr>
        <p:xfrm>
          <a:off x="2443452" y="2259868"/>
          <a:ext cx="5748116" cy="4353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09961" y="1223590"/>
            <a:ext cx="3754542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Тренинг-проект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1684" y="2227278"/>
            <a:ext cx="499902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кейсами по заказу индустриальных партнеров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3559" y="1892092"/>
            <a:ext cx="3309223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Междисциплинарные проекты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1424" y="3041821"/>
            <a:ext cx="3561907" cy="584775"/>
          </a:xfrm>
          <a:prstGeom prst="rect">
            <a:avLst/>
          </a:prstGeom>
          <a:solidFill>
            <a:srgbClr val="48A79A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 практические занятия на площадке проектного центра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9701" y="2461174"/>
            <a:ext cx="4061269" cy="584775"/>
          </a:xfrm>
          <a:prstGeom prst="rect">
            <a:avLst/>
          </a:prstGeom>
          <a:solidFill>
            <a:srgbClr val="48A79A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на площадках индустриальных партнеров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1424" y="3622468"/>
            <a:ext cx="3081147" cy="830997"/>
          </a:xfrm>
          <a:prstGeom prst="rect">
            <a:avLst/>
          </a:prstGeom>
          <a:solidFill>
            <a:srgbClr val="48A79A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 базового цикла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ProCORE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объединены в модули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298378" y="1120949"/>
            <a:ext cx="8476348" cy="5521941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0303" y="199498"/>
            <a:ext cx="5007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ПРАКТИКО-МОДУЛЬНОЕ ОБУЧЕНИЕ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009" y="996250"/>
            <a:ext cx="5518588" cy="338554"/>
          </a:xfrm>
          <a:prstGeom prst="rect">
            <a:avLst/>
          </a:prstGeom>
          <a:solidFill>
            <a:srgbClr val="3DB2BF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дисциплин в модули по логическому принципу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b="78178"/>
          <a:stretch/>
        </p:blipFill>
        <p:spPr>
          <a:xfrm>
            <a:off x="420385" y="1432405"/>
            <a:ext cx="5359212" cy="10059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t="21313" b="61903"/>
          <a:stretch/>
        </p:blipFill>
        <p:spPr>
          <a:xfrm>
            <a:off x="420385" y="2512351"/>
            <a:ext cx="5350438" cy="773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t="37490" b="46104"/>
          <a:stretch/>
        </p:blipFill>
        <p:spPr>
          <a:xfrm>
            <a:off x="420385" y="3431275"/>
            <a:ext cx="5350437" cy="756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t="53781"/>
          <a:stretch/>
        </p:blipFill>
        <p:spPr>
          <a:xfrm>
            <a:off x="420384" y="4332815"/>
            <a:ext cx="5350437" cy="21307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89" y="1396685"/>
            <a:ext cx="2199728" cy="3111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86" y="1391713"/>
            <a:ext cx="2196083" cy="31063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46971" y="872803"/>
            <a:ext cx="3695016" cy="461665"/>
          </a:xfrm>
          <a:prstGeom prst="rect">
            <a:avLst/>
          </a:prstGeom>
          <a:solidFill>
            <a:srgbClr val="3DB2BF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- партнеры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5287" y="4258211"/>
            <a:ext cx="5730014" cy="461665"/>
          </a:xfrm>
          <a:prstGeom prst="rect">
            <a:avLst/>
          </a:prstGeom>
          <a:solidFill>
            <a:srgbClr val="3DB2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– партнеры (перспективы)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896" y="4802187"/>
            <a:ext cx="2713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ЭксКран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8589" y="4870828"/>
            <a:ext cx="219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Schlumberger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1501" y="5211039"/>
            <a:ext cx="340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«Сургутнефтегаз»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3364" y="6178818"/>
            <a:ext cx="340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«СИБУР Холдинг»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920" y="4940784"/>
            <a:ext cx="1315059" cy="6919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61" y="5251024"/>
            <a:ext cx="1515855" cy="9533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26" y="6066509"/>
            <a:ext cx="551961" cy="57968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159549" y="5673779"/>
            <a:ext cx="403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Гипротюменнефтегаз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7273" r="76229" b="10000"/>
          <a:stretch/>
        </p:blipFill>
        <p:spPr>
          <a:xfrm>
            <a:off x="7500747" y="5567101"/>
            <a:ext cx="547054" cy="7033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72" y="4742273"/>
            <a:ext cx="596804" cy="6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121039"/>
            <a:ext cx="27552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Постановка проблемы (задания) (выдается преподавателем)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Сбор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обработка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экспериментов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(группа делиться на подгруппы)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Анализ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(между подгруппами)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0531" y="281187"/>
            <a:ext cx="4063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12" y="3675382"/>
            <a:ext cx="1875254" cy="2652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12" y="931955"/>
            <a:ext cx="1875254" cy="2652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49811" y="1595022"/>
            <a:ext cx="932790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научно-практическом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тренинге (обсуждение планов и результатов проектов, публикации/очное выступление на конференциях, участие в НИРС)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811" y="4782485"/>
            <a:ext cx="1846822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Тренинг-проект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34534" y="2949238"/>
            <a:ext cx="297823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кейсами по заказу индустриальных партнеров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8419" y="2550337"/>
            <a:ext cx="4089295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Междисциплинарные проекты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915" y="4474708"/>
            <a:ext cx="1570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обучения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34534" y="3534013"/>
            <a:ext cx="29782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Постановка проблемы (задания) (получение заказа от индустриального партнера)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Сбор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обработка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(индустриальный партнер, обучающиеся, РОП)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экспериментов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(на площадке ИП, проектный центр МЧС)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Анализ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(группа делиться на подгруппы и выполняют различные задачи)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Защита проекта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(комиссия ИП + преподаватель + РОП)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0531" y="2641461"/>
            <a:ext cx="218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II-III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годы обучения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5266" y="2246043"/>
            <a:ext cx="218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годы обучения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7300" y="1287245"/>
            <a:ext cx="218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I-IV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годы обучения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59366" y="2986528"/>
            <a:ext cx="40183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Постановка проблемы (задания) (получение заказа от индустриального партнера, грант)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Сбор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обработка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(индустриальный партнер, обучающиеся, РОП)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экспериментов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(на площадке ИП, проектный центр МЧС)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Анализ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(группа делиться на подгруппы и выполняют каждая свои задачи)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Защита проекта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(комиссия ИП + преподаватели ведущие дисциплины +  РОП)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9" y="1936474"/>
            <a:ext cx="8775700" cy="4108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8"/>
          <a:stretch/>
        </p:blipFill>
        <p:spPr>
          <a:xfrm>
            <a:off x="8680561" y="1242118"/>
            <a:ext cx="3343125" cy="908231"/>
          </a:xfrm>
          <a:prstGeom prst="rect">
            <a:avLst/>
          </a:prstGeom>
        </p:spPr>
      </p:pic>
      <p:pic>
        <p:nvPicPr>
          <p:cNvPr id="8" name="Picture 14" descr="C:\Users\Андрей\Desktop\Фото\Camera\IMG_20160325_1621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45" r="27228"/>
          <a:stretch/>
        </p:blipFill>
        <p:spPr bwMode="auto">
          <a:xfrm>
            <a:off x="10110929" y="1840906"/>
            <a:ext cx="1912757" cy="8929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8" y="1867624"/>
            <a:ext cx="1127711" cy="845784"/>
          </a:xfrm>
          <a:prstGeom prst="rect">
            <a:avLst/>
          </a:prstGeom>
        </p:spPr>
      </p:pic>
      <p:pic>
        <p:nvPicPr>
          <p:cNvPr id="12" name="Рисунок 11" descr="http://www.generatora.net/upload/shop_1/3/0/1/item_301/shop_items_catalog_image3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16" y="707822"/>
            <a:ext cx="916968" cy="6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Вилы паллетные - Навесное оборудование  - Ferronordic Machin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7" y="4703901"/>
            <a:ext cx="113312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DT-8892 - термогигрометр (измеритель температуры и влажности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19" y="1149319"/>
            <a:ext cx="237163" cy="5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C:\Фото i-fon\2016-05-26 i-fon\i-fon 221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23397" r="20000" b="22312"/>
          <a:stretch/>
        </p:blipFill>
        <p:spPr bwMode="auto">
          <a:xfrm rot="16200000">
            <a:off x="5529772" y="1185574"/>
            <a:ext cx="448479" cy="786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://www.stekloprav.ru/published/publicdata/STEKLOPRU/attachments/SC/products_pictures/%D1%82%D0%BE%D0%BB%D1%89%D0%B8%D0%BD%D0%BE%D0%BC%D0%B5%D1%80%20%D0%BA%D1%80%D0%B0%D1%81%D0%BA%D0%B8%20CM8801F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64" y="659299"/>
            <a:ext cx="622112" cy="5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Сварочный полуавтомат AWELCO BLUEMIG 1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13" y="742979"/>
            <a:ext cx="1124984" cy="112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http://plc-trade.ru/21349-large_default/sv022ig5-4-ls-ac-drive-inverter-starvert-series-ig5-3-phase-3hp-22kw-2200w-380460v-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20781" r="22641" b="26323"/>
          <a:stretch/>
        </p:blipFill>
        <p:spPr bwMode="auto">
          <a:xfrm>
            <a:off x="1961553" y="1110236"/>
            <a:ext cx="804227" cy="7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http://www.astratechno.ru/_images/minipogruzchiki/mustang2012/pop/shetka-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" y="3854535"/>
            <a:ext cx="1106664" cy="8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http://www.astratechno.ru/_images/minipogruzchiki/mustang2012/pop/ekskavator_navesnoi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7" y="2693462"/>
            <a:ext cx="1159124" cy="11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http://www.geo-ndt.ru/images/all/3/839/big/img_1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74" y="1106541"/>
            <a:ext cx="728170" cy="7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http://static.biolight.ru/images/items/0006616-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82" y="854305"/>
            <a:ext cx="449232" cy="9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Термогигрометры ТГЦ-МГ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05" y="1127493"/>
            <a:ext cx="335209" cy="7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http://www.astratechno.ru/_images/minipogruzchiki/mustang2012/pop/gidrobur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" y="5523592"/>
            <a:ext cx="1141701" cy="12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http://centr-snab.ru/catalog/img/izmeritel_vibracii_005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06" y="1036382"/>
            <a:ext cx="711330" cy="71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42" y="5707117"/>
            <a:ext cx="1352480" cy="10143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00" y="5755659"/>
            <a:ext cx="1422681" cy="1006547"/>
          </a:xfrm>
          <a:prstGeom prst="rect">
            <a:avLst/>
          </a:prstGeom>
        </p:spPr>
      </p:pic>
      <p:pic>
        <p:nvPicPr>
          <p:cNvPr id="11" name="Рисунок 10" descr="http://mustangrus.com/images/catalog/cat_big/8273794e01dd12763a1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4366" l="9846" r="89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0" y="5480657"/>
            <a:ext cx="2801020" cy="15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8377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23" y="634907"/>
            <a:ext cx="868772" cy="856608"/>
          </a:xfrm>
          <a:prstGeom prst="rect">
            <a:avLst/>
          </a:prstGeom>
        </p:spPr>
      </p:pic>
      <p:pic>
        <p:nvPicPr>
          <p:cNvPr id="15" name="Рисунок 14" descr="Термогигрометр DT-889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13" y="538466"/>
            <a:ext cx="865101" cy="8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http://www.geo-ndt.ru/images/all/3/3332/big/img_5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99" y="633032"/>
            <a:ext cx="845811" cy="8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YATO YT-3881. Набор инструментов на 150 предметов. 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92" y="908674"/>
            <a:ext cx="946584" cy="94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http://www.labmaster.ru/upload/iblock/c56/c565f068d39e1b81414573f6caffee5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82" y="659299"/>
            <a:ext cx="867879" cy="8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http://nizhnevartovsk.n-sb.ru/uploads/product/stroitelnii-uglomer-nedo-winkeltronic-easy-400-1.jpg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5477" r="7143" b="14047"/>
          <a:stretch/>
        </p:blipFill>
        <p:spPr bwMode="auto">
          <a:xfrm>
            <a:off x="7829538" y="1354619"/>
            <a:ext cx="667206" cy="5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" y="421966"/>
            <a:ext cx="1091031" cy="145470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90" y="4177327"/>
            <a:ext cx="2589738" cy="239052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9790" b="89860" l="8333" r="89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77" y="3530093"/>
            <a:ext cx="2857289" cy="200290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389" y="2657310"/>
            <a:ext cx="1740477" cy="116088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836097" y="2172055"/>
            <a:ext cx="488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Приборы и оборудование</a:t>
            </a:r>
            <a:endParaRPr lang="ru-RU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6392761" y="3016209"/>
            <a:ext cx="270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Грунтовый канал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3010103" y="3381707"/>
            <a:ext cx="99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ПАРМ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2942710" y="4730200"/>
            <a:ext cx="112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МКСМ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1238665" y="4116880"/>
            <a:ext cx="175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Наверное оборудование </a:t>
            </a:r>
            <a:endParaRPr lang="ru-RU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1611528" y="2510076"/>
            <a:ext cx="114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Лабораторные стенды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 rot="5400000">
            <a:off x="6581103" y="4864628"/>
            <a:ext cx="270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Меловая доска, Экран/проектор</a:t>
            </a:r>
            <a:endParaRPr lang="ru-RU" sz="1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72811" y="232777"/>
            <a:ext cx="8628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ПРОЕКТНЫЙ ЦЕНТР МЧС</a:t>
            </a:r>
          </a:p>
        </p:txBody>
      </p:sp>
    </p:spTree>
    <p:extLst>
      <p:ext uri="{BB962C8B-B14F-4D97-AF65-F5344CB8AC3E}">
        <p14:creationId xmlns:p14="http://schemas.microsoft.com/office/powerpoint/2010/main" val="19556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06326" y="261103"/>
            <a:ext cx="9050564" cy="4234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FeSa Cond Pro Book"/>
                <a:ea typeface="+mj-ea"/>
                <a:cs typeface="FeSa Cond Pro Book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СОПРОВОЖДЕНИЕ УЧЕБНОГО </a:t>
            </a:r>
            <a:r>
              <a:rPr lang="ru-RU" sz="2000" b="1" dirty="0">
                <a:solidFill>
                  <a:srgbClr val="1737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ПРОЦЕССА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z="1600" smtClean="0"/>
              <a:pPr algn="r"/>
              <a:t>9</a:t>
            </a:fld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133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4" y="4731395"/>
            <a:ext cx="1302396" cy="1302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588270"/>
            <a:ext cx="2133600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1963" y="1354220"/>
            <a:ext cx="98808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сопровождения процесса обучения (быстрое осведомление обучающихся с текущей и новой информацией)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(открытая демонстрация абитуриентам направления подготовки)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1962" y="3156594"/>
            <a:ext cx="9423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(ролики и презентации всего процесса реализации проектов)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1962" y="4737097"/>
            <a:ext cx="9529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сопровождения процесса обучения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(возможность индустриальных партнеров отслеживать реализацию проектов, приобретение обучающимися новых компетенций, осуществление презентаций выпускников конкретным работодателям)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14959</TotalTime>
  <Words>779</Words>
  <Application>Microsoft Office PowerPoint</Application>
  <PresentationFormat>Широкоэкранный</PresentationFormat>
  <Paragraphs>135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Tahoma</vt:lpstr>
      <vt:lpstr>Times New Roman</vt:lpstr>
      <vt:lpstr>шаблон ТИУ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МЧС 2018</dc:title>
  <dc:creator>Костырченко В.А.</dc:creator>
  <cp:keywords>РОП</cp:keywords>
  <cp:lastModifiedBy>Кукина Марина Петровна</cp:lastModifiedBy>
  <cp:revision>790</cp:revision>
  <cp:lastPrinted>2016-12-23T05:17:19Z</cp:lastPrinted>
  <dcterms:created xsi:type="dcterms:W3CDTF">2016-12-17T11:57:02Z</dcterms:created>
  <dcterms:modified xsi:type="dcterms:W3CDTF">2019-03-26T11:21:09Z</dcterms:modified>
</cp:coreProperties>
</file>