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94"/>
  </p:notesMasterIdLst>
  <p:sldIdLst>
    <p:sldId id="256" r:id="rId2"/>
    <p:sldId id="324" r:id="rId3"/>
    <p:sldId id="328" r:id="rId4"/>
    <p:sldId id="274" r:id="rId5"/>
    <p:sldId id="275" r:id="rId6"/>
    <p:sldId id="277" r:id="rId7"/>
    <p:sldId id="293" r:id="rId8"/>
    <p:sldId id="295" r:id="rId9"/>
    <p:sldId id="297" r:id="rId10"/>
    <p:sldId id="322" r:id="rId11"/>
    <p:sldId id="370" r:id="rId12"/>
    <p:sldId id="300" r:id="rId13"/>
    <p:sldId id="360" r:id="rId14"/>
    <p:sldId id="377" r:id="rId15"/>
    <p:sldId id="378" r:id="rId16"/>
    <p:sldId id="379" r:id="rId17"/>
    <p:sldId id="380" r:id="rId18"/>
    <p:sldId id="314" r:id="rId19"/>
    <p:sldId id="315" r:id="rId20"/>
    <p:sldId id="316" r:id="rId21"/>
    <p:sldId id="319" r:id="rId22"/>
    <p:sldId id="320" r:id="rId23"/>
    <p:sldId id="361" r:id="rId24"/>
    <p:sldId id="362" r:id="rId25"/>
    <p:sldId id="363" r:id="rId26"/>
    <p:sldId id="366" r:id="rId27"/>
    <p:sldId id="364" r:id="rId28"/>
    <p:sldId id="371" r:id="rId29"/>
    <p:sldId id="367" r:id="rId30"/>
    <p:sldId id="369" r:id="rId31"/>
    <p:sldId id="373" r:id="rId32"/>
    <p:sldId id="374" r:id="rId33"/>
    <p:sldId id="372" r:id="rId34"/>
    <p:sldId id="375" r:id="rId35"/>
    <p:sldId id="376" r:id="rId36"/>
    <p:sldId id="327" r:id="rId37"/>
    <p:sldId id="272" r:id="rId38"/>
    <p:sldId id="381" r:id="rId39"/>
    <p:sldId id="382" r:id="rId40"/>
    <p:sldId id="383" r:id="rId41"/>
    <p:sldId id="273" r:id="rId42"/>
    <p:sldId id="384" r:id="rId43"/>
    <p:sldId id="385" r:id="rId44"/>
    <p:sldId id="333" r:id="rId45"/>
    <p:sldId id="276" r:id="rId46"/>
    <p:sldId id="278" r:id="rId47"/>
    <p:sldId id="387" r:id="rId48"/>
    <p:sldId id="388" r:id="rId49"/>
    <p:sldId id="340" r:id="rId50"/>
    <p:sldId id="339" r:id="rId51"/>
    <p:sldId id="279" r:id="rId52"/>
    <p:sldId id="389" r:id="rId53"/>
    <p:sldId id="390" r:id="rId54"/>
    <p:sldId id="331" r:id="rId55"/>
    <p:sldId id="334" r:id="rId56"/>
    <p:sldId id="335" r:id="rId57"/>
    <p:sldId id="336" r:id="rId58"/>
    <p:sldId id="338" r:id="rId59"/>
    <p:sldId id="337" r:id="rId60"/>
    <p:sldId id="332" r:id="rId61"/>
    <p:sldId id="281" r:id="rId62"/>
    <p:sldId id="342" r:id="rId63"/>
    <p:sldId id="282" r:id="rId64"/>
    <p:sldId id="283" r:id="rId65"/>
    <p:sldId id="343" r:id="rId66"/>
    <p:sldId id="344" r:id="rId67"/>
    <p:sldId id="341" r:id="rId68"/>
    <p:sldId id="284" r:id="rId69"/>
    <p:sldId id="310" r:id="rId70"/>
    <p:sldId id="309" r:id="rId71"/>
    <p:sldId id="325" r:id="rId72"/>
    <p:sldId id="287" r:id="rId73"/>
    <p:sldId id="288" r:id="rId74"/>
    <p:sldId id="289" r:id="rId75"/>
    <p:sldId id="290" r:id="rId76"/>
    <p:sldId id="302" r:id="rId77"/>
    <p:sldId id="345" r:id="rId78"/>
    <p:sldId id="346" r:id="rId79"/>
    <p:sldId id="347" r:id="rId80"/>
    <p:sldId id="348" r:id="rId81"/>
    <p:sldId id="349" r:id="rId82"/>
    <p:sldId id="350" r:id="rId83"/>
    <p:sldId id="303" r:id="rId84"/>
    <p:sldId id="351" r:id="rId85"/>
    <p:sldId id="352" r:id="rId86"/>
    <p:sldId id="353" r:id="rId87"/>
    <p:sldId id="354" r:id="rId88"/>
    <p:sldId id="355" r:id="rId89"/>
    <p:sldId id="356" r:id="rId90"/>
    <p:sldId id="357" r:id="rId91"/>
    <p:sldId id="358" r:id="rId92"/>
    <p:sldId id="359" r:id="rId9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15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F569E1A-8E1F-42EC-B898-DDE679C83B0E}" type="datetimeFigureOut">
              <a:rPr lang="fa-IR" smtClean="0"/>
              <a:t>1441/01/19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7622236-C4A4-4FD4-B35B-E4C90E1F27B1}" type="slidenum">
              <a:rPr lang="fa-IR" smtClean="0"/>
              <a:t>‹#›</a:t>
            </a:fld>
            <a:endParaRPr lang="fa-IR"/>
          </a:p>
        </p:txBody>
      </p:sp>
    </p:spTree>
    <p:extLst>
      <p:ext uri="{BB962C8B-B14F-4D97-AF65-F5344CB8AC3E}">
        <p14:creationId xmlns:p14="http://schemas.microsoft.com/office/powerpoint/2010/main" val="36365671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3588" cy="34290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Tree>
    <p:extLst>
      <p:ext uri="{BB962C8B-B14F-4D97-AF65-F5344CB8AC3E}">
        <p14:creationId xmlns:p14="http://schemas.microsoft.com/office/powerpoint/2010/main" val="381719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FB4024-EF46-48D2-BDA1-B0A642FEEBDA}" type="slidenum">
              <a:rPr lang="en-GB" altLang="en-US" smtClean="0"/>
              <a:pPr algn="r" eaLnBrk="1" hangingPunct="1">
                <a:spcBef>
                  <a:spcPct val="0"/>
                </a:spcBef>
              </a:pPr>
              <a:t>44</a:t>
            </a:fld>
            <a:endParaRPr lang="en-GB" altLang="en-US" smtClean="0"/>
          </a:p>
        </p:txBody>
      </p:sp>
    </p:spTree>
    <p:extLst>
      <p:ext uri="{BB962C8B-B14F-4D97-AF65-F5344CB8AC3E}">
        <p14:creationId xmlns:p14="http://schemas.microsoft.com/office/powerpoint/2010/main" val="92962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2000" cy="3429000"/>
          </a:xfrm>
          <a:ln/>
        </p:spPr>
      </p:sp>
      <p:sp>
        <p:nvSpPr>
          <p:cNvPr id="63491" name="Notes Placeholder 2"/>
          <p:cNvSpPr>
            <a:spLocks noGrp="1"/>
          </p:cNvSpPr>
          <p:nvPr>
            <p:ph type="body" idx="1"/>
          </p:nvPr>
        </p:nvSpPr>
        <p:spPr>
          <a:xfrm>
            <a:off x="686272" y="4344127"/>
            <a:ext cx="5485457" cy="41141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
        <p:nvSpPr>
          <p:cNvPr id="4" name="Slide Number Placeholder 3"/>
          <p:cNvSpPr txBox="1">
            <a:spLocks noGrp="1"/>
          </p:cNvSpPr>
          <p:nvPr/>
        </p:nvSpPr>
        <p:spPr>
          <a:xfrm>
            <a:off x="3884156" y="8686179"/>
            <a:ext cx="2972665" cy="455750"/>
          </a:xfrm>
          <a:prstGeom prst="rect">
            <a:avLst/>
          </a:prstGeom>
          <a:noFill/>
        </p:spPr>
        <p:txBody>
          <a:bodyPr lIns="91058" tIns="45529" rIns="91058" bIns="45529" anchor="b"/>
          <a:lstStyle/>
          <a:p>
            <a:pPr>
              <a:defRPr/>
            </a:pPr>
            <a:fld id="{81F5276F-73D2-469B-A727-2A917F0129A9}" type="slidenum">
              <a:rPr lang="en-US" sz="1200"/>
              <a:pPr>
                <a:defRPr/>
              </a:pPr>
              <a:t>45</a:t>
            </a:fld>
            <a:endParaRPr lang="en-US" sz="1200"/>
          </a:p>
        </p:txBody>
      </p:sp>
    </p:spTree>
    <p:extLst>
      <p:ext uri="{BB962C8B-B14F-4D97-AF65-F5344CB8AC3E}">
        <p14:creationId xmlns:p14="http://schemas.microsoft.com/office/powerpoint/2010/main" val="49396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3000" y="685800"/>
            <a:ext cx="4572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fa-IR"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ADAA29-2036-4463-9D3F-3796113784A9}" type="slidenum">
              <a:rPr lang="en-US" altLang="fa-IR" sz="1200"/>
              <a:pPr/>
              <a:t>46</a:t>
            </a:fld>
            <a:endParaRPr lang="en-US" altLang="fa-IR" sz="1200"/>
          </a:p>
        </p:txBody>
      </p:sp>
    </p:spTree>
    <p:extLst>
      <p:ext uri="{BB962C8B-B14F-4D97-AF65-F5344CB8AC3E}">
        <p14:creationId xmlns:p14="http://schemas.microsoft.com/office/powerpoint/2010/main" val="81670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7DCF746-40B6-4C97-B933-D13A44626A30}" type="slidenum">
              <a:rPr lang="en-GB" altLang="en-US" smtClean="0"/>
              <a:pPr algn="r" eaLnBrk="1" hangingPunct="1">
                <a:spcBef>
                  <a:spcPct val="0"/>
                </a:spcBef>
              </a:pPr>
              <a:t>50</a:t>
            </a:fld>
            <a:endParaRPr lang="en-GB" altLang="en-US" smtClean="0"/>
          </a:p>
        </p:txBody>
      </p:sp>
    </p:spTree>
    <p:extLst>
      <p:ext uri="{BB962C8B-B14F-4D97-AF65-F5344CB8AC3E}">
        <p14:creationId xmlns:p14="http://schemas.microsoft.com/office/powerpoint/2010/main" val="311552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fa-IR"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C40282C-11D9-4701-807D-6B0A7A0B6753}" type="slidenum">
              <a:rPr lang="en-US" altLang="fa-IR" sz="1200"/>
              <a:pPr/>
              <a:t>51</a:t>
            </a:fld>
            <a:endParaRPr lang="en-US" altLang="fa-IR" sz="1200"/>
          </a:p>
        </p:txBody>
      </p:sp>
    </p:spTree>
    <p:extLst>
      <p:ext uri="{BB962C8B-B14F-4D97-AF65-F5344CB8AC3E}">
        <p14:creationId xmlns:p14="http://schemas.microsoft.com/office/powerpoint/2010/main" val="275148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54EF678-C22C-4742-BA66-E16195CCC0C5}" type="slidenum">
              <a:rPr lang="fa-IR" smtClean="0"/>
              <a:t>54</a:t>
            </a:fld>
            <a:endParaRPr lang="fa-IR"/>
          </a:p>
        </p:txBody>
      </p:sp>
    </p:spTree>
    <p:extLst>
      <p:ext uri="{BB962C8B-B14F-4D97-AF65-F5344CB8AC3E}">
        <p14:creationId xmlns:p14="http://schemas.microsoft.com/office/powerpoint/2010/main" val="345931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CFFDB03-4E62-42E8-BF36-0B8AE929E038}" type="slidenum">
              <a:rPr lang="en-US" altLang="fa-IR" sz="1200"/>
              <a:pPr/>
              <a:t>61</a:t>
            </a:fld>
            <a:endParaRPr lang="en-US" altLang="fa-IR" sz="1200"/>
          </a:p>
        </p:txBody>
      </p:sp>
    </p:spTree>
    <p:extLst>
      <p:ext uri="{BB962C8B-B14F-4D97-AF65-F5344CB8AC3E}">
        <p14:creationId xmlns:p14="http://schemas.microsoft.com/office/powerpoint/2010/main" val="386667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43000" y="685800"/>
            <a:ext cx="4572000" cy="3429000"/>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latin typeface="Arial"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A94B181-976F-4F79-B066-72A5A33B294C}" type="slidenum">
              <a:rPr lang="en-US" altLang="fa-IR" sz="1200"/>
              <a:pPr/>
              <a:t>63</a:t>
            </a:fld>
            <a:endParaRPr lang="en-US" altLang="fa-IR" sz="1200"/>
          </a:p>
        </p:txBody>
      </p:sp>
    </p:spTree>
    <p:extLst>
      <p:ext uri="{BB962C8B-B14F-4D97-AF65-F5344CB8AC3E}">
        <p14:creationId xmlns:p14="http://schemas.microsoft.com/office/powerpoint/2010/main" val="2518785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
        <p:nvSpPr>
          <p:cNvPr id="87044" name="Slide Number Placeholder 3"/>
          <p:cNvSpPr txBox="1">
            <a:spLocks noGrp="1"/>
          </p:cNvSpPr>
          <p:nvPr/>
        </p:nvSpPr>
        <p:spPr bwMode="auto">
          <a:xfrm>
            <a:off x="3884156" y="8686179"/>
            <a:ext cx="2972665" cy="4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3" tIns="46397" rIns="92793" bIns="46397"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F64A371D-F417-4CA4-99A2-C2A416D07452}" type="slidenum">
              <a:rPr lang="en-US" altLang="fa-IR" sz="1200">
                <a:latin typeface="Calibri" pitchFamily="34" charset="0"/>
              </a:rPr>
              <a:pPr algn="r"/>
              <a:t>65</a:t>
            </a:fld>
            <a:endParaRPr lang="en-US" altLang="fa-IR" sz="1200">
              <a:latin typeface="Calibri" pitchFamily="34" charset="0"/>
            </a:endParaRPr>
          </a:p>
        </p:txBody>
      </p:sp>
    </p:spTree>
    <p:extLst>
      <p:ext uri="{BB962C8B-B14F-4D97-AF65-F5344CB8AC3E}">
        <p14:creationId xmlns:p14="http://schemas.microsoft.com/office/powerpoint/2010/main" val="163446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43000" y="685800"/>
            <a:ext cx="4572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
        <p:nvSpPr>
          <p:cNvPr id="83972" name="Slide Number Placeholder 3"/>
          <p:cNvSpPr txBox="1">
            <a:spLocks noGrp="1"/>
          </p:cNvSpPr>
          <p:nvPr/>
        </p:nvSpPr>
        <p:spPr bwMode="auto">
          <a:xfrm>
            <a:off x="3884156" y="8686179"/>
            <a:ext cx="2972665" cy="4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29" rIns="91058" bIns="45529"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0D4601D9-5BC6-4DBB-A82B-B0BFF4168523}" type="slidenum">
              <a:rPr lang="en-US" altLang="fa-IR" sz="1200">
                <a:latin typeface="Calibri" pitchFamily="34" charset="0"/>
              </a:rPr>
              <a:pPr algn="r"/>
              <a:t>68</a:t>
            </a:fld>
            <a:endParaRPr lang="en-US" altLang="fa-IR" sz="1200">
              <a:latin typeface="Calibri" pitchFamily="34" charset="0"/>
            </a:endParaRPr>
          </a:p>
        </p:txBody>
      </p:sp>
    </p:spTree>
    <p:extLst>
      <p:ext uri="{BB962C8B-B14F-4D97-AF65-F5344CB8AC3E}">
        <p14:creationId xmlns:p14="http://schemas.microsoft.com/office/powerpoint/2010/main" val="72663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59B221F-4D33-46E7-865A-9A36F74C4D5B}" type="slidenum">
              <a:rPr lang="en-US" altLang="fa-IR" sz="1200"/>
              <a:pPr/>
              <a:t>5</a:t>
            </a:fld>
            <a:endParaRPr lang="en-US" altLang="fa-IR" sz="1200"/>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a-IR" smtClean="0">
                <a:latin typeface="Arial" pitchFamily="34" charset="0"/>
              </a:rPr>
              <a:t>Quantitative analysis</a:t>
            </a:r>
          </a:p>
          <a:p>
            <a:pPr lvl="1" eaLnBrk="1" hangingPunct="1">
              <a:spcBef>
                <a:spcPct val="0"/>
              </a:spcBef>
            </a:pPr>
            <a:r>
              <a:rPr lang="en-US" altLang="fa-IR" smtClean="0">
                <a:latin typeface="Arial" pitchFamily="34" charset="0"/>
              </a:rPr>
              <a:t>Numeric data</a:t>
            </a:r>
          </a:p>
          <a:p>
            <a:pPr lvl="1" eaLnBrk="1" hangingPunct="1">
              <a:spcBef>
                <a:spcPct val="0"/>
              </a:spcBef>
            </a:pPr>
            <a:r>
              <a:rPr lang="en-US" altLang="fa-IR" smtClean="0">
                <a:latin typeface="Arial" pitchFamily="34" charset="0"/>
              </a:rPr>
              <a:t>Descriptive trend analysis</a:t>
            </a:r>
          </a:p>
          <a:p>
            <a:pPr lvl="1" eaLnBrk="1" hangingPunct="1">
              <a:spcBef>
                <a:spcPct val="0"/>
              </a:spcBef>
            </a:pPr>
            <a:r>
              <a:rPr lang="en-US" altLang="fa-IR" smtClean="0">
                <a:latin typeface="Arial" pitchFamily="34" charset="0"/>
              </a:rPr>
              <a:t>Hypothesis testing, effect size, interval estimates</a:t>
            </a:r>
          </a:p>
          <a:p>
            <a:pPr lvl="1" eaLnBrk="1" hangingPunct="1">
              <a:spcBef>
                <a:spcPct val="0"/>
              </a:spcBef>
            </a:pPr>
            <a:endParaRPr lang="en-US" altLang="fa-IR" smtClean="0">
              <a:latin typeface="Arial" pitchFamily="34" charset="0"/>
            </a:endParaRPr>
          </a:p>
          <a:p>
            <a:pPr lvl="1" eaLnBrk="1" hangingPunct="1">
              <a:spcBef>
                <a:spcPct val="0"/>
              </a:spcBef>
            </a:pPr>
            <a:r>
              <a:rPr lang="en-US" altLang="fa-IR" smtClean="0">
                <a:latin typeface="Arial" pitchFamily="34" charset="0"/>
              </a:rPr>
              <a:t>Qualitative analysis:</a:t>
            </a:r>
          </a:p>
          <a:p>
            <a:pPr lvl="1" eaLnBrk="1" hangingPunct="1">
              <a:spcBef>
                <a:spcPct val="0"/>
              </a:spcBef>
            </a:pPr>
            <a:r>
              <a:rPr lang="en-US" altLang="fa-IR" smtClean="0">
                <a:latin typeface="Arial" pitchFamily="34" charset="0"/>
              </a:rPr>
              <a:t>	Text/image data</a:t>
            </a:r>
          </a:p>
          <a:p>
            <a:pPr lvl="1" eaLnBrk="1" hangingPunct="1">
              <a:spcBef>
                <a:spcPct val="0"/>
              </a:spcBef>
            </a:pPr>
            <a:r>
              <a:rPr lang="en-US" altLang="fa-IR" smtClean="0">
                <a:latin typeface="Arial" pitchFamily="34" charset="0"/>
              </a:rPr>
              <a:t>	Coding</a:t>
            </a:r>
          </a:p>
          <a:p>
            <a:pPr lvl="1" eaLnBrk="1" hangingPunct="1">
              <a:spcBef>
                <a:spcPct val="0"/>
              </a:spcBef>
            </a:pPr>
            <a:r>
              <a:rPr lang="en-US" altLang="fa-IR" smtClean="0">
                <a:latin typeface="Arial" pitchFamily="34" charset="0"/>
              </a:rPr>
              <a:t>	Themes</a:t>
            </a:r>
          </a:p>
          <a:p>
            <a:pPr lvl="1" eaLnBrk="1" hangingPunct="1">
              <a:spcBef>
                <a:spcPct val="0"/>
              </a:spcBef>
            </a:pPr>
            <a:r>
              <a:rPr lang="en-US" altLang="fa-IR" smtClean="0">
                <a:latin typeface="Arial" pitchFamily="34" charset="0"/>
              </a:rPr>
              <a:t>	Description</a:t>
            </a:r>
          </a:p>
          <a:p>
            <a:pPr lvl="1" eaLnBrk="1" hangingPunct="1">
              <a:spcBef>
                <a:spcPct val="0"/>
              </a:spcBef>
            </a:pPr>
            <a:r>
              <a:rPr lang="en-US" altLang="fa-IR" smtClean="0">
                <a:latin typeface="Arial" pitchFamily="34" charset="0"/>
              </a:rPr>
              <a:t>	Interrelated themes to build a picture of the phenomenon.</a:t>
            </a:r>
          </a:p>
          <a:p>
            <a:pPr lvl="1" eaLnBrk="1" hangingPunct="1">
              <a:spcBef>
                <a:spcPct val="0"/>
              </a:spcBef>
            </a:pPr>
            <a:endParaRPr lang="en-US" altLang="fa-IR" smtClean="0">
              <a:latin typeface="Arial" pitchFamily="34" charset="0"/>
            </a:endParaRPr>
          </a:p>
          <a:p>
            <a:pPr eaLnBrk="1" hangingPunct="1">
              <a:spcBef>
                <a:spcPct val="0"/>
              </a:spcBef>
            </a:pPr>
            <a:endParaRPr lang="en-US" altLang="fa-IR" smtClean="0">
              <a:latin typeface="Arial" pitchFamily="34" charset="0"/>
            </a:endParaRPr>
          </a:p>
        </p:txBody>
      </p:sp>
    </p:spTree>
    <p:extLst>
      <p:ext uri="{BB962C8B-B14F-4D97-AF65-F5344CB8AC3E}">
        <p14:creationId xmlns:p14="http://schemas.microsoft.com/office/powerpoint/2010/main" val="376948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0"/>
            <a:endParaRPr lang="en-US" altLang="fa-IR" sz="1000">
              <a:solidFill>
                <a:schemeClr val="bg1"/>
              </a:solidFill>
              <a:latin typeface="Tahoma"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cs typeface="Arial" pitchFamily="34" charset="0"/>
              </a:defRPr>
            </a:lvl1pPr>
            <a:lvl2pPr marL="742909" indent="-285734" eaLnBrk="0" hangingPunct="0">
              <a:spcBef>
                <a:spcPct val="30000"/>
              </a:spcBef>
              <a:defRPr sz="1200">
                <a:solidFill>
                  <a:schemeClr val="tx1"/>
                </a:solidFill>
                <a:latin typeface="Calibri" pitchFamily="34" charset="0"/>
                <a:cs typeface="Arial" pitchFamily="34" charset="0"/>
              </a:defRPr>
            </a:lvl2pPr>
            <a:lvl3pPr marL="1142937" indent="-228587" eaLnBrk="0" hangingPunct="0">
              <a:spcBef>
                <a:spcPct val="30000"/>
              </a:spcBef>
              <a:defRPr sz="1200">
                <a:solidFill>
                  <a:schemeClr val="tx1"/>
                </a:solidFill>
                <a:latin typeface="Calibri" pitchFamily="34" charset="0"/>
                <a:cs typeface="Arial" pitchFamily="34" charset="0"/>
              </a:defRPr>
            </a:lvl3pPr>
            <a:lvl4pPr marL="1600112" indent="-228587" eaLnBrk="0" hangingPunct="0">
              <a:spcBef>
                <a:spcPct val="30000"/>
              </a:spcBef>
              <a:defRPr sz="1200">
                <a:solidFill>
                  <a:schemeClr val="tx1"/>
                </a:solidFill>
                <a:latin typeface="Calibri" pitchFamily="34" charset="0"/>
                <a:cs typeface="Arial" pitchFamily="34" charset="0"/>
              </a:defRPr>
            </a:lvl4pPr>
            <a:lvl5pPr marL="2057287" indent="-228587" eaLnBrk="0" hangingPunct="0">
              <a:spcBef>
                <a:spcPct val="30000"/>
              </a:spcBef>
              <a:defRPr sz="1200">
                <a:solidFill>
                  <a:schemeClr val="tx1"/>
                </a:solidFill>
                <a:latin typeface="Calibri" pitchFamily="34" charset="0"/>
                <a:cs typeface="Arial" pitchFamily="34" charset="0"/>
              </a:defRPr>
            </a:lvl5pPr>
            <a:lvl6pPr marL="2514461" indent="-228587" eaLnBrk="0" fontAlgn="base" hangingPunct="0">
              <a:spcBef>
                <a:spcPct val="30000"/>
              </a:spcBef>
              <a:spcAft>
                <a:spcPct val="0"/>
              </a:spcAft>
              <a:defRPr sz="1200">
                <a:solidFill>
                  <a:schemeClr val="tx1"/>
                </a:solidFill>
                <a:latin typeface="Calibri" pitchFamily="34" charset="0"/>
                <a:cs typeface="Arial" pitchFamily="34" charset="0"/>
              </a:defRPr>
            </a:lvl6pPr>
            <a:lvl7pPr marL="2971635" indent="-228587" eaLnBrk="0" fontAlgn="base" hangingPunct="0">
              <a:spcBef>
                <a:spcPct val="30000"/>
              </a:spcBef>
              <a:spcAft>
                <a:spcPct val="0"/>
              </a:spcAft>
              <a:defRPr sz="1200">
                <a:solidFill>
                  <a:schemeClr val="tx1"/>
                </a:solidFill>
                <a:latin typeface="Calibri" pitchFamily="34" charset="0"/>
                <a:cs typeface="Arial" pitchFamily="34" charset="0"/>
              </a:defRPr>
            </a:lvl7pPr>
            <a:lvl8pPr marL="3428810" indent="-228587" eaLnBrk="0" fontAlgn="base" hangingPunct="0">
              <a:spcBef>
                <a:spcPct val="30000"/>
              </a:spcBef>
              <a:spcAft>
                <a:spcPct val="0"/>
              </a:spcAft>
              <a:defRPr sz="1200">
                <a:solidFill>
                  <a:schemeClr val="tx1"/>
                </a:solidFill>
                <a:latin typeface="Calibri" pitchFamily="34" charset="0"/>
                <a:cs typeface="Arial" pitchFamily="34" charset="0"/>
              </a:defRPr>
            </a:lvl8pPr>
            <a:lvl9pPr marL="3885985" indent="-228587"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775F21C8-8075-4ADC-BCE5-CB8D8F45F443}" type="slidenum">
              <a:rPr lang="fa-IR" altLang="fa-IR" smtClean="0">
                <a:latin typeface="Arial" pitchFamily="34" charset="0"/>
                <a:cs typeface="Majalla UI"/>
              </a:rPr>
              <a:pPr eaLnBrk="1" hangingPunct="1">
                <a:spcBef>
                  <a:spcPct val="0"/>
                </a:spcBef>
              </a:pPr>
              <a:t>6</a:t>
            </a:fld>
            <a:endParaRPr lang="fa-IR" altLang="fa-IR" smtClean="0">
              <a:latin typeface="Arial" pitchFamily="34" charset="0"/>
              <a:cs typeface="Majalla UI"/>
            </a:endParaRPr>
          </a:p>
        </p:txBody>
      </p:sp>
    </p:spTree>
    <p:extLst>
      <p:ext uri="{BB962C8B-B14F-4D97-AF65-F5344CB8AC3E}">
        <p14:creationId xmlns:p14="http://schemas.microsoft.com/office/powerpoint/2010/main" val="33822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2D225-6579-41B8-BD03-A5A4A28BB6B8}" type="slidenum">
              <a:rPr lang="en-GB"/>
              <a:pPr/>
              <a:t>23</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80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53BA9-3BDD-4078-947F-6FF539D83D43}" type="slidenum">
              <a:rPr lang="en-GB"/>
              <a:pPr/>
              <a:t>24</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50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5800"/>
            <a:ext cx="4572000" cy="342900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a-IR" smtClean="0">
              <a:latin typeface="Arial" pitchFamily="34" charset="0"/>
            </a:endParaRPr>
          </a:p>
        </p:txBody>
      </p:sp>
      <p:sp>
        <p:nvSpPr>
          <p:cNvPr id="95236" name="Slide Number Placeholder 3"/>
          <p:cNvSpPr txBox="1">
            <a:spLocks noGrp="1"/>
          </p:cNvSpPr>
          <p:nvPr/>
        </p:nvSpPr>
        <p:spPr bwMode="auto">
          <a:xfrm>
            <a:off x="3884156" y="8686179"/>
            <a:ext cx="2972665" cy="4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8" tIns="45529" rIns="91058" bIns="45529"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5EA89FD0-A083-4997-B2CF-342588D79394}" type="slidenum">
              <a:rPr lang="en-US" altLang="fa-IR" sz="1200">
                <a:latin typeface="Calibri" pitchFamily="34" charset="0"/>
              </a:rPr>
              <a:pPr algn="r"/>
              <a:t>37</a:t>
            </a:fld>
            <a:endParaRPr lang="en-US" altLang="fa-IR" sz="1200">
              <a:latin typeface="Calibri" pitchFamily="34" charset="0"/>
            </a:endParaRPr>
          </a:p>
        </p:txBody>
      </p:sp>
    </p:spTree>
    <p:extLst>
      <p:ext uri="{BB962C8B-B14F-4D97-AF65-F5344CB8AC3E}">
        <p14:creationId xmlns:p14="http://schemas.microsoft.com/office/powerpoint/2010/main" val="410827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F98C0B67-E3C7-4CF9-8E38-B56118BE7D28}" type="slidenum">
              <a:rPr lang="en-US" altLang="fa-IR" sz="1200"/>
              <a:pPr/>
              <a:t>38</a:t>
            </a:fld>
            <a:endParaRPr lang="en-US" altLang="fa-IR"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a-IR" altLang="fa-IR" smtClean="0"/>
          </a:p>
        </p:txBody>
      </p:sp>
    </p:spTree>
    <p:extLst>
      <p:ext uri="{BB962C8B-B14F-4D97-AF65-F5344CB8AC3E}">
        <p14:creationId xmlns:p14="http://schemas.microsoft.com/office/powerpoint/2010/main" val="58993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fa-IR" smtClean="0">
              <a:latin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29057" indent="-280406">
              <a:defRPr sz="2400">
                <a:solidFill>
                  <a:schemeClr val="tx1"/>
                </a:solidFill>
                <a:latin typeface="Arial" pitchFamily="34" charset="0"/>
                <a:ea typeface="MS PGothic" pitchFamily="34" charset="-128"/>
              </a:defRPr>
            </a:lvl2pPr>
            <a:lvl3pPr marL="1121626" indent="-224325">
              <a:defRPr sz="2400">
                <a:solidFill>
                  <a:schemeClr val="tx1"/>
                </a:solidFill>
                <a:latin typeface="Arial" pitchFamily="34" charset="0"/>
                <a:ea typeface="MS PGothic" pitchFamily="34" charset="-128"/>
              </a:defRPr>
            </a:lvl3pPr>
            <a:lvl4pPr marL="1570276" indent="-224325">
              <a:defRPr sz="2400">
                <a:solidFill>
                  <a:schemeClr val="tx1"/>
                </a:solidFill>
                <a:latin typeface="Arial" pitchFamily="34" charset="0"/>
                <a:ea typeface="MS PGothic" pitchFamily="34" charset="-128"/>
              </a:defRPr>
            </a:lvl4pPr>
            <a:lvl5pPr marL="2018927" indent="-224325">
              <a:defRPr sz="2400">
                <a:solidFill>
                  <a:schemeClr val="tx1"/>
                </a:solidFill>
                <a:latin typeface="Arial" pitchFamily="34" charset="0"/>
                <a:ea typeface="MS PGothic" pitchFamily="34" charset="-128"/>
              </a:defRPr>
            </a:lvl5pPr>
            <a:lvl6pPr marL="2467577" indent="-224325"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7385F7D-16BE-4434-8A6F-9911EF5D4C60}" type="slidenum">
              <a:rPr lang="en-US" altLang="fa-IR" sz="1200"/>
              <a:pPr/>
              <a:t>41</a:t>
            </a:fld>
            <a:endParaRPr lang="en-US" altLang="fa-IR" sz="1200"/>
          </a:p>
        </p:txBody>
      </p:sp>
    </p:spTree>
    <p:extLst>
      <p:ext uri="{BB962C8B-B14F-4D97-AF65-F5344CB8AC3E}">
        <p14:creationId xmlns:p14="http://schemas.microsoft.com/office/powerpoint/2010/main" val="116087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F98C0B67-E3C7-4CF9-8E38-B56118BE7D28}" type="slidenum">
              <a:rPr lang="en-US" altLang="fa-IR" sz="1200"/>
              <a:pPr/>
              <a:t>42</a:t>
            </a:fld>
            <a:endParaRPr lang="en-US" altLang="fa-IR"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fa-IR" altLang="fa-IR" smtClean="0"/>
          </a:p>
        </p:txBody>
      </p:sp>
    </p:spTree>
    <p:extLst>
      <p:ext uri="{BB962C8B-B14F-4D97-AF65-F5344CB8AC3E}">
        <p14:creationId xmlns:p14="http://schemas.microsoft.com/office/powerpoint/2010/main" val="333385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0315914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27850041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E055E7-E1F4-432B-AB3D-CB2289E2330F}" type="slidenum">
              <a:rPr lang="fa-IR" smtClean="0"/>
              <a:pPr/>
              <a:t>‹#›</a:t>
            </a:fld>
            <a:endParaRPr lang="fa-IR"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48292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35225719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E055E7-E1F4-432B-AB3D-CB2289E2330F}" type="slidenum">
              <a:rPr lang="fa-IR" smtClean="0"/>
              <a:pPr/>
              <a:t>‹#›</a:t>
            </a:fld>
            <a:endParaRPr lang="fa-IR"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6759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0833479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8601743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1390028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Tree>
    <p:extLst>
      <p:ext uri="{BB962C8B-B14F-4D97-AF65-F5344CB8AC3E}">
        <p14:creationId xmlns:p14="http://schemas.microsoft.com/office/powerpoint/2010/main" val="277759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719263"/>
            <a:ext cx="8229600" cy="4411662"/>
          </a:xfrm>
        </p:spPr>
        <p:txBody>
          <a:bodyPr/>
          <a:lstStyle/>
          <a:p>
            <a:pPr lvl="0"/>
            <a:endParaRPr lang="fa-IR" noProof="0" smtClean="0"/>
          </a:p>
        </p:txBody>
      </p:sp>
      <p:sp>
        <p:nvSpPr>
          <p:cNvPr id="4"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ltLang="fa-I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fa-IR"/>
              <a:t>Creswell &amp; Plano Clark (2007)</a:t>
            </a:r>
          </a:p>
        </p:txBody>
      </p:sp>
      <p:sp>
        <p:nvSpPr>
          <p:cNvPr id="6" name="Rectangle 7"/>
          <p:cNvSpPr>
            <a:spLocks noGrp="1" noChangeArrowheads="1"/>
          </p:cNvSpPr>
          <p:nvPr>
            <p:ph type="sldNum" sz="quarter" idx="12"/>
          </p:nvPr>
        </p:nvSpPr>
        <p:spPr>
          <a:ln/>
        </p:spPr>
        <p:txBody>
          <a:bodyPr/>
          <a:lstStyle>
            <a:lvl1pPr>
              <a:defRPr/>
            </a:lvl1pPr>
          </a:lstStyle>
          <a:p>
            <a:pPr>
              <a:defRPr/>
            </a:pPr>
            <a:fld id="{8FA96000-8241-4AC2-BDE2-4DB0D716A012}" type="slidenum">
              <a:rPr lang="en-US" altLang="fa-IR"/>
              <a:pPr>
                <a:defRPr/>
              </a:pPr>
              <a:t>‹#›</a:t>
            </a:fld>
            <a:endParaRPr lang="en-US" altLang="fa-IR"/>
          </a:p>
        </p:txBody>
      </p:sp>
    </p:spTree>
    <p:extLst>
      <p:ext uri="{BB962C8B-B14F-4D97-AF65-F5344CB8AC3E}">
        <p14:creationId xmlns:p14="http://schemas.microsoft.com/office/powerpoint/2010/main" val="3200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3651002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2108384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4683738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fa-I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4379411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fa-I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8394977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40941762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2309541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11796851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9/18/2019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CE055E7-E1F4-432B-AB3D-CB2289E2330F}" type="slidenum">
              <a:rPr lang="fa-IR" smtClean="0"/>
              <a:pPr/>
              <a:t>‹#›</a:t>
            </a:fld>
            <a:endParaRPr lang="fa-IR" dirty="0"/>
          </a:p>
        </p:txBody>
      </p:sp>
    </p:spTree>
    <p:extLst>
      <p:ext uri="{BB962C8B-B14F-4D97-AF65-F5344CB8AC3E}">
        <p14:creationId xmlns:p14="http://schemas.microsoft.com/office/powerpoint/2010/main" val="32070555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332656"/>
            <a:ext cx="7772400" cy="1470025"/>
          </a:xfrm>
        </p:spPr>
        <p:txBody>
          <a:bodyPr>
            <a:normAutofit/>
          </a:bodyPr>
          <a:lstStyle/>
          <a:p>
            <a:pPr algn="ctr"/>
            <a:r>
              <a:rPr lang="en-US" sz="4500" dirty="0" smtClean="0"/>
              <a:t>Triangulations Techniques</a:t>
            </a:r>
            <a:br>
              <a:rPr lang="en-US" sz="4500" dirty="0" smtClean="0"/>
            </a:br>
            <a:r>
              <a:rPr lang="en-US" sz="4500" dirty="0" smtClean="0"/>
              <a:t>in Mixed Research Method</a:t>
            </a:r>
            <a:endParaRPr lang="fa-IR" sz="4500" dirty="0"/>
          </a:p>
        </p:txBody>
      </p:sp>
      <p:sp>
        <p:nvSpPr>
          <p:cNvPr id="3" name="Subtitle 2"/>
          <p:cNvSpPr>
            <a:spLocks noGrp="1"/>
          </p:cNvSpPr>
          <p:nvPr>
            <p:ph type="subTitle" idx="1"/>
          </p:nvPr>
        </p:nvSpPr>
        <p:spPr>
          <a:xfrm>
            <a:off x="1371600" y="4700736"/>
            <a:ext cx="6400800" cy="1752600"/>
          </a:xfrm>
        </p:spPr>
        <p:txBody>
          <a:bodyPr>
            <a:normAutofit/>
          </a:bodyPr>
          <a:lstStyle/>
          <a:p>
            <a:pPr marL="355600" indent="-355600" algn="l" rtl="0">
              <a:spcBef>
                <a:spcPts val="1200"/>
              </a:spcBef>
              <a:buFont typeface="+mj-lt"/>
              <a:buAutoNum type="arabicPeriod"/>
            </a:pPr>
            <a:r>
              <a:rPr lang="en-US" sz="2400" dirty="0" smtClean="0"/>
              <a:t>Research Methods Basics</a:t>
            </a:r>
          </a:p>
          <a:p>
            <a:pPr marL="355600" indent="-355600" algn="l" rtl="0">
              <a:spcBef>
                <a:spcPts val="1200"/>
              </a:spcBef>
              <a:buFont typeface="+mj-lt"/>
              <a:buAutoNum type="arabicPeriod"/>
            </a:pPr>
            <a:r>
              <a:rPr lang="en-US" sz="2400" dirty="0" smtClean="0"/>
              <a:t>Mixed Research Method</a:t>
            </a:r>
          </a:p>
          <a:p>
            <a:pPr marL="355600" indent="-355600" algn="l" rtl="0">
              <a:spcBef>
                <a:spcPts val="1200"/>
              </a:spcBef>
              <a:buFont typeface="+mj-lt"/>
              <a:buAutoNum type="arabicPeriod"/>
            </a:pPr>
            <a:r>
              <a:rPr lang="en-US" sz="2400" dirty="0" smtClean="0"/>
              <a:t>Triangulation Techniques</a:t>
            </a:r>
            <a:endParaRPr lang="fa-IR" sz="2400" dirty="0"/>
          </a:p>
        </p:txBody>
      </p:sp>
      <p:sp>
        <p:nvSpPr>
          <p:cNvPr id="2" name="Slide Number Placeholder 1"/>
          <p:cNvSpPr>
            <a:spLocks noGrp="1"/>
          </p:cNvSpPr>
          <p:nvPr>
            <p:ph type="sldNum" sz="quarter" idx="12"/>
          </p:nvPr>
        </p:nvSpPr>
        <p:spPr/>
        <p:txBody>
          <a:bodyPr/>
          <a:lstStyle/>
          <a:p>
            <a:fld id="{1CE055E7-E1F4-432B-AB3D-CB2289E2330F}" type="slidenum">
              <a:rPr lang="fa-IR" smtClean="0"/>
              <a:t>1</a:t>
            </a:fld>
            <a:endParaRPr lang="fa-IR"/>
          </a:p>
        </p:txBody>
      </p:sp>
      <p:sp>
        <p:nvSpPr>
          <p:cNvPr id="7" name="Subtitle 2"/>
          <p:cNvSpPr txBox="1">
            <a:spLocks/>
          </p:cNvSpPr>
          <p:nvPr/>
        </p:nvSpPr>
        <p:spPr>
          <a:xfrm>
            <a:off x="1259632" y="2162721"/>
            <a:ext cx="6400800" cy="2088232"/>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0">
              <a:spcBef>
                <a:spcPts val="1800"/>
              </a:spcBef>
            </a:pPr>
            <a:r>
              <a:rPr lang="en-US" dirty="0" err="1" smtClean="0">
                <a:solidFill>
                  <a:schemeClr val="tx1"/>
                </a:solidFill>
              </a:rPr>
              <a:t>Mehran</a:t>
            </a:r>
            <a:r>
              <a:rPr lang="en-US" dirty="0" smtClean="0">
                <a:solidFill>
                  <a:schemeClr val="tx1"/>
                </a:solidFill>
              </a:rPr>
              <a:t> </a:t>
            </a:r>
            <a:r>
              <a:rPr lang="en-US" dirty="0" err="1" smtClean="0">
                <a:solidFill>
                  <a:schemeClr val="tx1"/>
                </a:solidFill>
              </a:rPr>
              <a:t>Sepehri</a:t>
            </a:r>
            <a:r>
              <a:rPr lang="en-US" dirty="0" smtClean="0"/>
              <a:t/>
            </a:r>
            <a:br>
              <a:rPr lang="en-US" dirty="0" smtClean="0"/>
            </a:br>
            <a:r>
              <a:rPr lang="en-US" sz="2200" dirty="0" smtClean="0"/>
              <a:t>Sharif University of Technology, Iran </a:t>
            </a:r>
            <a:endParaRPr lang="en-US" dirty="0" smtClean="0"/>
          </a:p>
          <a:p>
            <a:pPr rtl="0">
              <a:spcBef>
                <a:spcPts val="1800"/>
              </a:spcBef>
              <a:spcAft>
                <a:spcPts val="1800"/>
              </a:spcAft>
            </a:pPr>
            <a:r>
              <a:rPr lang="en-US" dirty="0" smtClean="0">
                <a:solidFill>
                  <a:schemeClr val="tx1"/>
                </a:solidFill>
              </a:rPr>
              <a:t>Industrial University of Tyumen</a:t>
            </a:r>
            <a:r>
              <a:rPr lang="en-US" dirty="0" smtClean="0"/>
              <a:t/>
            </a:r>
            <a:br>
              <a:rPr lang="en-US" dirty="0" smtClean="0"/>
            </a:br>
            <a:r>
              <a:rPr lang="en-US" sz="2200" dirty="0" smtClean="0"/>
              <a:t>Workshop for Graduate Students</a:t>
            </a:r>
            <a:endParaRPr lang="en-US" dirty="0" smtClean="0"/>
          </a:p>
        </p:txBody>
      </p:sp>
    </p:spTree>
    <p:extLst>
      <p:ext uri="{BB962C8B-B14F-4D97-AF65-F5344CB8AC3E}">
        <p14:creationId xmlns:p14="http://schemas.microsoft.com/office/powerpoint/2010/main" val="2848164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245519" cy="277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75" y="3284984"/>
            <a:ext cx="81280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472" y="332656"/>
            <a:ext cx="4824000" cy="2676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CE055E7-E1F4-432B-AB3D-CB2289E2330F}" type="slidenum">
              <a:rPr lang="fa-IR" smtClean="0"/>
              <a:t>10</a:t>
            </a:fld>
            <a:endParaRPr lang="fa-IR"/>
          </a:p>
        </p:txBody>
      </p:sp>
    </p:spTree>
    <p:extLst>
      <p:ext uri="{BB962C8B-B14F-4D97-AF65-F5344CB8AC3E}">
        <p14:creationId xmlns:p14="http://schemas.microsoft.com/office/powerpoint/2010/main" val="404578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8" name="Object 8"/>
          <p:cNvGraphicFramePr>
            <a:graphicFrameLocks noChangeAspect="1"/>
          </p:cNvGraphicFramePr>
          <p:nvPr/>
        </p:nvGraphicFramePr>
        <p:xfrm>
          <a:off x="152400" y="1268413"/>
          <a:ext cx="8915400" cy="4081462"/>
        </p:xfrm>
        <a:graphic>
          <a:graphicData uri="http://schemas.openxmlformats.org/presentationml/2006/ole">
            <mc:AlternateContent xmlns:mc="http://schemas.openxmlformats.org/markup-compatibility/2006">
              <mc:Choice xmlns:v="urn:schemas-microsoft-com:vml" Requires="v">
                <p:oleObj spid="_x0000_s1038" name="Microsoft Drawing" r:id="rId3" imgW="7624800" imgH="3490920" progId="">
                  <p:embed/>
                </p:oleObj>
              </mc:Choice>
              <mc:Fallback>
                <p:oleObj name="Microsoft Drawing" r:id="rId3" imgW="7624800" imgH="3490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68413"/>
                        <a:ext cx="8915400"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Rectangle 9"/>
          <p:cNvSpPr>
            <a:spLocks noChangeArrowheads="1"/>
          </p:cNvSpPr>
          <p:nvPr/>
        </p:nvSpPr>
        <p:spPr bwMode="auto">
          <a:xfrm>
            <a:off x="152400" y="1262063"/>
            <a:ext cx="8915400" cy="40386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0250" name="Rectangle 10"/>
          <p:cNvSpPr>
            <a:spLocks noChangeArrowheads="1"/>
          </p:cNvSpPr>
          <p:nvPr/>
        </p:nvSpPr>
        <p:spPr bwMode="auto">
          <a:xfrm>
            <a:off x="2797175" y="365125"/>
            <a:ext cx="3530600" cy="549275"/>
          </a:xfrm>
          <a:prstGeom prst="rect">
            <a:avLst/>
          </a:prstGeom>
          <a:noFill/>
          <a:ln w="9525">
            <a:noFill/>
            <a:miter lim="800000"/>
            <a:headEnd/>
            <a:tailEnd/>
          </a:ln>
          <a:effectLst/>
        </p:spPr>
        <p:txBody>
          <a:bodyPr wrap="none" lIns="92075" tIns="46038" rIns="92075" bIns="46038">
            <a:spAutoFit/>
          </a:bodyPr>
          <a:lstStyle/>
          <a:p>
            <a:pPr algn="ctr" defTabSz="762000"/>
            <a:r>
              <a:rPr lang="fr-FR" sz="3000" b="1">
                <a:solidFill>
                  <a:srgbClr val="000066"/>
                </a:solidFill>
                <a:latin typeface="Arial" charset="0"/>
              </a:rPr>
              <a:t>Relation to Theory</a:t>
            </a:r>
          </a:p>
        </p:txBody>
      </p:sp>
      <p:grpSp>
        <p:nvGrpSpPr>
          <p:cNvPr id="2" name="Group 11"/>
          <p:cNvGrpSpPr>
            <a:grpSpLocks/>
          </p:cNvGrpSpPr>
          <p:nvPr/>
        </p:nvGrpSpPr>
        <p:grpSpPr bwMode="auto">
          <a:xfrm>
            <a:off x="1295400" y="5426075"/>
            <a:ext cx="6705600" cy="822325"/>
            <a:chOff x="816" y="3792"/>
            <a:chExt cx="4224" cy="518"/>
          </a:xfrm>
        </p:grpSpPr>
        <p:sp>
          <p:nvSpPr>
            <p:cNvPr id="10252" name="Text Box 12"/>
            <p:cNvSpPr txBox="1">
              <a:spLocks noChangeArrowheads="1"/>
            </p:cNvSpPr>
            <p:nvPr/>
          </p:nvSpPr>
          <p:spPr bwMode="auto">
            <a:xfrm>
              <a:off x="816" y="3792"/>
              <a:ext cx="116" cy="288"/>
            </a:xfrm>
            <a:prstGeom prst="rect">
              <a:avLst/>
            </a:prstGeom>
            <a:noFill/>
            <a:ln w="12700">
              <a:noFill/>
              <a:miter lim="800000"/>
              <a:headEnd type="none" w="sm" len="sm"/>
              <a:tailEnd type="none" w="sm" len="sm"/>
            </a:ln>
            <a:effectLst/>
          </p:spPr>
          <p:txBody>
            <a:bodyPr wrap="none">
              <a:spAutoFit/>
            </a:bodyPr>
            <a:lstStyle/>
            <a:p>
              <a:pPr defTabSz="762000"/>
              <a:endParaRPr lang="en-GB" i="1">
                <a:solidFill>
                  <a:srgbClr val="000066"/>
                </a:solidFill>
              </a:endParaRPr>
            </a:p>
          </p:txBody>
        </p:sp>
        <p:sp>
          <p:nvSpPr>
            <p:cNvPr id="10253" name="Text Box 13"/>
            <p:cNvSpPr txBox="1">
              <a:spLocks noChangeArrowheads="1"/>
            </p:cNvSpPr>
            <p:nvPr/>
          </p:nvSpPr>
          <p:spPr bwMode="auto">
            <a:xfrm>
              <a:off x="3576" y="3792"/>
              <a:ext cx="1464" cy="518"/>
            </a:xfrm>
            <a:prstGeom prst="rect">
              <a:avLst/>
            </a:prstGeom>
            <a:noFill/>
            <a:ln w="12700">
              <a:noFill/>
              <a:miter lim="800000"/>
              <a:headEnd type="none" w="sm" len="sm"/>
              <a:tailEnd type="none" w="sm" len="sm"/>
            </a:ln>
            <a:effectLst/>
          </p:spPr>
          <p:txBody>
            <a:bodyPr wrap="none">
              <a:spAutoFit/>
            </a:bodyPr>
            <a:lstStyle/>
            <a:p>
              <a:pPr defTabSz="762000"/>
              <a:r>
                <a:rPr lang="en-GB" i="1">
                  <a:solidFill>
                    <a:srgbClr val="000066"/>
                  </a:solidFill>
                </a:rPr>
                <a:t>Theory Extension</a:t>
              </a:r>
            </a:p>
            <a:p>
              <a:pPr defTabSz="762000"/>
              <a:endParaRPr lang="en-GB" i="1">
                <a:solidFill>
                  <a:srgbClr val="000066"/>
                </a:solidFill>
              </a:endParaRPr>
            </a:p>
          </p:txBody>
        </p:sp>
      </p:grpSp>
      <p:sp>
        <p:nvSpPr>
          <p:cNvPr id="10254" name="Text Box 14"/>
          <p:cNvSpPr txBox="1">
            <a:spLocks noChangeArrowheads="1"/>
          </p:cNvSpPr>
          <p:nvPr/>
        </p:nvSpPr>
        <p:spPr bwMode="auto">
          <a:xfrm>
            <a:off x="822325" y="5426075"/>
            <a:ext cx="2730500" cy="457200"/>
          </a:xfrm>
          <a:prstGeom prst="rect">
            <a:avLst/>
          </a:prstGeom>
          <a:noFill/>
          <a:ln w="12700">
            <a:noFill/>
            <a:miter lim="800000"/>
            <a:headEnd type="none" w="sm" len="sm"/>
            <a:tailEnd type="none" w="sm" len="sm"/>
          </a:ln>
          <a:effectLst/>
        </p:spPr>
        <p:txBody>
          <a:bodyPr wrap="none">
            <a:spAutoFit/>
          </a:bodyPr>
          <a:lstStyle/>
          <a:p>
            <a:pPr defTabSz="762000"/>
            <a:r>
              <a:rPr lang="en-GB" i="1">
                <a:solidFill>
                  <a:srgbClr val="000066"/>
                </a:solidFill>
              </a:rPr>
              <a:t>Theory Development</a:t>
            </a:r>
          </a:p>
        </p:txBody>
      </p:sp>
    </p:spTree>
    <p:extLst>
      <p:ext uri="{BB962C8B-B14F-4D97-AF65-F5344CB8AC3E}">
        <p14:creationId xmlns:p14="http://schemas.microsoft.com/office/powerpoint/2010/main" val="3172451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3356992"/>
            <a:ext cx="8229600" cy="2952328"/>
          </a:xfrm>
        </p:spPr>
        <p:txBody>
          <a:bodyPr>
            <a:normAutofit lnSpcReduction="10000"/>
          </a:bodyPr>
          <a:lstStyle/>
          <a:p>
            <a:pPr marL="0" indent="0" algn="l" rtl="0">
              <a:buNone/>
            </a:pPr>
            <a:r>
              <a:rPr lang="en-US" altLang="fa-IR" sz="2800" dirty="0">
                <a:solidFill>
                  <a:srgbClr val="0000FF"/>
                </a:solidFill>
              </a:rPr>
              <a:t>Ethical Considerations in Qualitative Research</a:t>
            </a:r>
            <a:endParaRPr lang="en-US" altLang="fa-IR" sz="2800" dirty="0" smtClean="0"/>
          </a:p>
          <a:p>
            <a:pPr algn="l" rtl="0"/>
            <a:r>
              <a:rPr lang="en-US" altLang="fa-IR" sz="2400" dirty="0" smtClean="0"/>
              <a:t>Informed consent </a:t>
            </a:r>
          </a:p>
          <a:p>
            <a:pPr algn="l" rtl="0"/>
            <a:r>
              <a:rPr lang="en-US" altLang="fa-IR" sz="2400" dirty="0" smtClean="0"/>
              <a:t>Anonymity and confidentiality</a:t>
            </a:r>
          </a:p>
          <a:p>
            <a:pPr algn="l" rtl="0"/>
            <a:r>
              <a:rPr lang="en-US" altLang="fa-IR" sz="2400" dirty="0" smtClean="0"/>
              <a:t>Participants protected from potential harm</a:t>
            </a:r>
          </a:p>
          <a:p>
            <a:pPr algn="l" rtl="0"/>
            <a:r>
              <a:rPr lang="en-US" altLang="fa-IR" sz="2400" dirty="0" smtClean="0"/>
              <a:t>Researchers protected from potential harm</a:t>
            </a:r>
          </a:p>
          <a:p>
            <a:pPr algn="ctr" rtl="0">
              <a:buFontTx/>
              <a:buNone/>
            </a:pPr>
            <a:r>
              <a:rPr lang="en-US" altLang="fa-IR" sz="2400" dirty="0" smtClean="0"/>
              <a:t>Jane Lewis (2003)</a:t>
            </a:r>
          </a:p>
        </p:txBody>
      </p:sp>
      <p:sp>
        <p:nvSpPr>
          <p:cNvPr id="2" name="Slide Number Placeholder 1"/>
          <p:cNvSpPr>
            <a:spLocks noGrp="1"/>
          </p:cNvSpPr>
          <p:nvPr>
            <p:ph type="sldNum" sz="quarter" idx="12"/>
          </p:nvPr>
        </p:nvSpPr>
        <p:spPr/>
        <p:txBody>
          <a:bodyPr/>
          <a:lstStyle/>
          <a:p>
            <a:fld id="{1CE055E7-E1F4-432B-AB3D-CB2289E2330F}" type="slidenum">
              <a:rPr lang="fa-IR" smtClean="0"/>
              <a:t>12</a:t>
            </a:fld>
            <a:endParaRPr lang="fa-IR"/>
          </a:p>
        </p:txBody>
      </p:sp>
      <p:sp>
        <p:nvSpPr>
          <p:cNvPr id="5" name="Rectangle 3"/>
          <p:cNvSpPr txBox="1">
            <a:spLocks noChangeArrowheads="1"/>
          </p:cNvSpPr>
          <p:nvPr/>
        </p:nvSpPr>
        <p:spPr>
          <a:xfrm>
            <a:off x="489520" y="620688"/>
            <a:ext cx="7898904" cy="2210544"/>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Font typeface="Arial" panose="020B0604020202020204" pitchFamily="34" charset="0"/>
              <a:buNone/>
            </a:pPr>
            <a:r>
              <a:rPr lang="en-US" altLang="fa-IR" sz="2800" dirty="0" smtClean="0">
                <a:solidFill>
                  <a:srgbClr val="0000FF"/>
                </a:solidFill>
              </a:rPr>
              <a:t>Why are women from Venus and men from Mars?</a:t>
            </a:r>
            <a:endParaRPr lang="en-US" altLang="fa-IR" sz="2800" dirty="0" smtClean="0"/>
          </a:p>
          <a:p>
            <a:pPr algn="l" rtl="0"/>
            <a:r>
              <a:rPr lang="en-US" altLang="fa-IR" sz="2400" dirty="0" smtClean="0"/>
              <a:t>John Gray (1996) tried to answer this question in his book but is his theory the best out there?</a:t>
            </a:r>
          </a:p>
          <a:p>
            <a:pPr algn="l" rtl="0"/>
            <a:r>
              <a:rPr lang="en-US" altLang="fa-IR" sz="2400" dirty="0" smtClean="0"/>
              <a:t>All current theories should have </a:t>
            </a:r>
            <a:r>
              <a:rPr lang="en-US" altLang="fa-IR" sz="2400" i="1" dirty="0" smtClean="0"/>
              <a:t>triangulated</a:t>
            </a:r>
            <a:r>
              <a:rPr lang="en-US" altLang="fa-IR" sz="2400" dirty="0" smtClean="0"/>
              <a:t> research before being accepted</a:t>
            </a:r>
          </a:p>
          <a:p>
            <a:pPr lvl="1"/>
            <a:endParaRPr lang="en-US" altLang="fa-IR" dirty="0" smtClean="0"/>
          </a:p>
        </p:txBody>
      </p:sp>
    </p:spTree>
    <p:extLst>
      <p:ext uri="{BB962C8B-B14F-4D97-AF65-F5344CB8AC3E}">
        <p14:creationId xmlns:p14="http://schemas.microsoft.com/office/powerpoint/2010/main" val="306408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304800" y="381000"/>
            <a:ext cx="8458199" cy="6172200"/>
          </a:xfrm>
          <a:prstGeom prst="rect">
            <a:avLst/>
          </a:prstGeom>
          <a:noFill/>
          <a:ln w="9525">
            <a:noFill/>
            <a:miter lim="800000"/>
            <a:headEnd/>
            <a:tailEnd/>
          </a:ln>
          <a:effectLst/>
        </p:spPr>
      </p:pic>
    </p:spTree>
    <p:extLst>
      <p:ext uri="{BB962C8B-B14F-4D97-AF65-F5344CB8AC3E}">
        <p14:creationId xmlns:p14="http://schemas.microsoft.com/office/powerpoint/2010/main" val="340910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fa-IR" sz="4000" smtClean="0">
                <a:solidFill>
                  <a:srgbClr val="0000FF"/>
                </a:solidFill>
              </a:rPr>
              <a:t>Sampling in Quantitative and Qualitative Research</a:t>
            </a:r>
          </a:p>
        </p:txBody>
      </p:sp>
      <p:sp>
        <p:nvSpPr>
          <p:cNvPr id="9219" name="Rectangle 3"/>
          <p:cNvSpPr>
            <a:spLocks noGrp="1" noChangeArrowheads="1"/>
          </p:cNvSpPr>
          <p:nvPr>
            <p:ph idx="1"/>
          </p:nvPr>
        </p:nvSpPr>
        <p:spPr>
          <a:xfrm>
            <a:off x="457200" y="2179638"/>
            <a:ext cx="8305800" cy="4525962"/>
          </a:xfrm>
        </p:spPr>
        <p:txBody>
          <a:bodyPr>
            <a:normAutofit lnSpcReduction="10000"/>
          </a:bodyPr>
          <a:lstStyle/>
          <a:p>
            <a:pPr algn="ctr" eaLnBrk="1" hangingPunct="1">
              <a:lnSpc>
                <a:spcPct val="80000"/>
              </a:lnSpc>
              <a:buFontTx/>
              <a:buNone/>
            </a:pPr>
            <a:r>
              <a:rPr lang="en-US" altLang="fa-IR" sz="2800" b="1" smtClean="0"/>
              <a:t>Representative Sampling</a:t>
            </a:r>
          </a:p>
          <a:p>
            <a:pPr algn="ctr" eaLnBrk="1" hangingPunct="1">
              <a:lnSpc>
                <a:spcPct val="80000"/>
              </a:lnSpc>
              <a:buFontTx/>
              <a:buNone/>
            </a:pPr>
            <a:endParaRPr lang="en-US" altLang="fa-IR" sz="2800" smtClean="0"/>
          </a:p>
          <a:p>
            <a:pPr eaLnBrk="1" hangingPunct="1">
              <a:lnSpc>
                <a:spcPct val="80000"/>
              </a:lnSpc>
            </a:pPr>
            <a:r>
              <a:rPr lang="en-US" altLang="fa-IR" sz="2800" smtClean="0"/>
              <a:t>Using a sample that represents a target population</a:t>
            </a:r>
          </a:p>
          <a:p>
            <a:pPr eaLnBrk="1" hangingPunct="1">
              <a:lnSpc>
                <a:spcPct val="80000"/>
              </a:lnSpc>
              <a:buFontTx/>
              <a:buNone/>
            </a:pPr>
            <a:endParaRPr lang="en-US" altLang="fa-IR" sz="2800" smtClean="0"/>
          </a:p>
          <a:p>
            <a:pPr eaLnBrk="1" hangingPunct="1">
              <a:lnSpc>
                <a:spcPct val="80000"/>
              </a:lnSpc>
            </a:pPr>
            <a:r>
              <a:rPr lang="en-US" altLang="fa-IR" sz="2800" smtClean="0"/>
              <a:t>Simple random sampling (SRS) and stratified random sampling </a:t>
            </a:r>
          </a:p>
          <a:p>
            <a:pPr eaLnBrk="1" hangingPunct="1">
              <a:lnSpc>
                <a:spcPct val="80000"/>
              </a:lnSpc>
              <a:buFontTx/>
              <a:buNone/>
            </a:pPr>
            <a:endParaRPr lang="en-US" altLang="fa-IR" sz="2800" smtClean="0"/>
          </a:p>
          <a:p>
            <a:pPr eaLnBrk="1" hangingPunct="1">
              <a:lnSpc>
                <a:spcPct val="80000"/>
              </a:lnSpc>
            </a:pPr>
            <a:r>
              <a:rPr lang="en-US" altLang="fa-IR" sz="2800" smtClean="0"/>
              <a:t>Only kind of sampling that allows for the generalization of study results (unless triangulation is used)</a:t>
            </a:r>
          </a:p>
        </p:txBody>
      </p:sp>
    </p:spTree>
    <p:extLst>
      <p:ext uri="{BB962C8B-B14F-4D97-AF65-F5344CB8AC3E}">
        <p14:creationId xmlns:p14="http://schemas.microsoft.com/office/powerpoint/2010/main" val="862479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a-IR" sz="4000">
                <a:solidFill>
                  <a:srgbClr val="0000FF"/>
                </a:solidFill>
              </a:rPr>
              <a:t>Sampling in Quantitative and Qualitative Research</a:t>
            </a:r>
          </a:p>
        </p:txBody>
      </p:sp>
      <p:sp>
        <p:nvSpPr>
          <p:cNvPr id="10243" name="Rectangle 5"/>
          <p:cNvSpPr>
            <a:spLocks noChangeArrowheads="1"/>
          </p:cNvSpPr>
          <p:nvPr/>
        </p:nvSpPr>
        <p:spPr bwMode="auto">
          <a:xfrm>
            <a:off x="457200" y="2179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fa-IR" b="1"/>
              <a:t>Nonrepresentative Sampling</a:t>
            </a:r>
          </a:p>
          <a:p>
            <a:pPr algn="ctr" eaLnBrk="1" hangingPunct="1">
              <a:lnSpc>
                <a:spcPct val="90000"/>
              </a:lnSpc>
              <a:buFontTx/>
              <a:buNone/>
            </a:pPr>
            <a:endParaRPr lang="en-US" altLang="fa-IR"/>
          </a:p>
          <a:p>
            <a:pPr eaLnBrk="1" hangingPunct="1">
              <a:lnSpc>
                <a:spcPct val="90000"/>
              </a:lnSpc>
            </a:pPr>
            <a:r>
              <a:rPr lang="en-US" altLang="fa-IR"/>
              <a:t>Opportunity sampling- used by most experiments</a:t>
            </a:r>
          </a:p>
          <a:p>
            <a:pPr eaLnBrk="1" hangingPunct="1">
              <a:lnSpc>
                <a:spcPct val="90000"/>
              </a:lnSpc>
            </a:pPr>
            <a:endParaRPr lang="en-US" altLang="fa-IR"/>
          </a:p>
          <a:p>
            <a:pPr eaLnBrk="1" hangingPunct="1">
              <a:lnSpc>
                <a:spcPct val="90000"/>
              </a:lnSpc>
            </a:pPr>
            <a:r>
              <a:rPr lang="en-US" altLang="fa-IR"/>
              <a:t>Purposive sampling- selecting a sample for a particular purpose; participants have particular characteristics (age, gender etc) based on a </a:t>
            </a:r>
            <a:r>
              <a:rPr lang="en-US" altLang="fa-IR" b="1"/>
              <a:t>sample frame</a:t>
            </a:r>
          </a:p>
        </p:txBody>
      </p:sp>
    </p:spTree>
    <p:extLst>
      <p:ext uri="{BB962C8B-B14F-4D97-AF65-F5344CB8AC3E}">
        <p14:creationId xmlns:p14="http://schemas.microsoft.com/office/powerpoint/2010/main" val="997055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fa-IR" smtClean="0">
                <a:solidFill>
                  <a:srgbClr val="0000FF"/>
                </a:solidFill>
              </a:rPr>
              <a:t>Types of Purposive Samples</a:t>
            </a:r>
          </a:p>
        </p:txBody>
      </p:sp>
      <p:sp>
        <p:nvSpPr>
          <p:cNvPr id="11267" name="Rectangle 3"/>
          <p:cNvSpPr>
            <a:spLocks noGrp="1" noChangeArrowheads="1"/>
          </p:cNvSpPr>
          <p:nvPr>
            <p:ph idx="1"/>
          </p:nvPr>
        </p:nvSpPr>
        <p:spPr>
          <a:xfrm>
            <a:off x="457200" y="2103438"/>
            <a:ext cx="8229600" cy="4525962"/>
          </a:xfrm>
        </p:spPr>
        <p:txBody>
          <a:bodyPr/>
          <a:lstStyle/>
          <a:p>
            <a:pPr eaLnBrk="1" hangingPunct="1">
              <a:buFontTx/>
              <a:buNone/>
            </a:pPr>
            <a:r>
              <a:rPr lang="en-US" altLang="fa-IR" b="1" smtClean="0"/>
              <a:t>Focus Groups</a:t>
            </a:r>
          </a:p>
          <a:p>
            <a:pPr eaLnBrk="1" hangingPunct="1">
              <a:buFontTx/>
              <a:buNone/>
            </a:pPr>
            <a:r>
              <a:rPr lang="en-US" altLang="fa-IR" smtClean="0"/>
              <a:t>	A group of experts on a topic or people selected because of common experiences</a:t>
            </a:r>
          </a:p>
          <a:p>
            <a:pPr eaLnBrk="1" hangingPunct="1">
              <a:buFontTx/>
              <a:buNone/>
            </a:pPr>
            <a:endParaRPr lang="en-US" altLang="fa-IR" smtClean="0"/>
          </a:p>
          <a:p>
            <a:pPr eaLnBrk="1" hangingPunct="1">
              <a:buFontTx/>
              <a:buNone/>
            </a:pPr>
            <a:r>
              <a:rPr lang="en-US" altLang="fa-IR" b="1" smtClean="0"/>
              <a:t>Snowball Sampling</a:t>
            </a:r>
          </a:p>
          <a:p>
            <a:pPr eaLnBrk="1" hangingPunct="1">
              <a:buFontTx/>
              <a:buNone/>
            </a:pPr>
            <a:r>
              <a:rPr lang="en-US" altLang="fa-IR" smtClean="0"/>
              <a:t>	Interviewing an expert who then suggests the next expert participant and so on (Rosenthal, 1993)</a:t>
            </a:r>
          </a:p>
        </p:txBody>
      </p:sp>
    </p:spTree>
    <p:extLst>
      <p:ext uri="{BB962C8B-B14F-4D97-AF65-F5344CB8AC3E}">
        <p14:creationId xmlns:p14="http://schemas.microsoft.com/office/powerpoint/2010/main" val="2881354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altLang="fa-IR" sz="4000" smtClean="0">
                <a:solidFill>
                  <a:srgbClr val="0000FF"/>
                </a:solidFill>
              </a:rPr>
              <a:t>Ethical Considerations in Qualitative Research</a:t>
            </a:r>
          </a:p>
        </p:txBody>
      </p:sp>
      <p:sp>
        <p:nvSpPr>
          <p:cNvPr id="12291" name="Rectangle 3"/>
          <p:cNvSpPr>
            <a:spLocks noGrp="1" noChangeArrowheads="1"/>
          </p:cNvSpPr>
          <p:nvPr>
            <p:ph idx="1"/>
          </p:nvPr>
        </p:nvSpPr>
        <p:spPr>
          <a:xfrm>
            <a:off x="457200" y="2103438"/>
            <a:ext cx="8229600" cy="4525962"/>
          </a:xfrm>
        </p:spPr>
        <p:txBody>
          <a:bodyPr/>
          <a:lstStyle/>
          <a:p>
            <a:pPr eaLnBrk="1" hangingPunct="1"/>
            <a:r>
              <a:rPr lang="en-US" altLang="fa-IR" smtClean="0"/>
              <a:t>Informed consent </a:t>
            </a:r>
          </a:p>
          <a:p>
            <a:pPr eaLnBrk="1" hangingPunct="1"/>
            <a:r>
              <a:rPr lang="en-US" altLang="fa-IR" smtClean="0"/>
              <a:t>Anonymity and confidentiality</a:t>
            </a:r>
          </a:p>
          <a:p>
            <a:pPr eaLnBrk="1" hangingPunct="1"/>
            <a:r>
              <a:rPr lang="en-US" altLang="fa-IR" smtClean="0"/>
              <a:t>Participants protected from potential harm</a:t>
            </a:r>
          </a:p>
          <a:p>
            <a:pPr eaLnBrk="1" hangingPunct="1"/>
            <a:r>
              <a:rPr lang="en-US" altLang="fa-IR" smtClean="0"/>
              <a:t>Researchers protected from potential harm</a:t>
            </a:r>
          </a:p>
          <a:p>
            <a:pPr eaLnBrk="1" hangingPunct="1">
              <a:buFontTx/>
              <a:buNone/>
            </a:pPr>
            <a:endParaRPr lang="en-US" altLang="fa-IR" smtClean="0"/>
          </a:p>
          <a:p>
            <a:pPr algn="ctr" eaLnBrk="1" hangingPunct="1">
              <a:buFontTx/>
              <a:buNone/>
            </a:pPr>
            <a:r>
              <a:rPr lang="en-US" altLang="fa-IR" smtClean="0"/>
              <a:t>Jane Lewis (2003)</a:t>
            </a:r>
          </a:p>
        </p:txBody>
      </p:sp>
    </p:spTree>
    <p:extLst>
      <p:ext uri="{BB962C8B-B14F-4D97-AF65-F5344CB8AC3E}">
        <p14:creationId xmlns:p14="http://schemas.microsoft.com/office/powerpoint/2010/main" val="361276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3352"/>
            <a:ext cx="8229600" cy="724942"/>
          </a:xfrm>
        </p:spPr>
        <p:txBody>
          <a:bodyPr>
            <a:normAutofit/>
          </a:bodyPr>
          <a:lstStyle/>
          <a:p>
            <a:pPr marL="533400" indent="-533400" rtl="0">
              <a:buFont typeface="+mj-lt"/>
              <a:buAutoNum type="arabicPeriod"/>
            </a:pPr>
            <a:r>
              <a:rPr lang="en-US" dirty="0"/>
              <a:t>Relational study </a:t>
            </a:r>
            <a:r>
              <a:rPr lang="fa-IR" dirty="0">
                <a:cs typeface="2  Nazanin" panose="00000400000000000000" pitchFamily="2" charset="-78"/>
              </a:rPr>
              <a:t>	</a:t>
            </a:r>
          </a:p>
        </p:txBody>
      </p:sp>
      <p:sp>
        <p:nvSpPr>
          <p:cNvPr id="3" name="Content Placeholder 2"/>
          <p:cNvSpPr>
            <a:spLocks noGrp="1"/>
          </p:cNvSpPr>
          <p:nvPr>
            <p:ph idx="1"/>
          </p:nvPr>
        </p:nvSpPr>
        <p:spPr>
          <a:xfrm>
            <a:off x="651070" y="1628800"/>
            <a:ext cx="7974065" cy="1108720"/>
          </a:xfrm>
        </p:spPr>
        <p:txBody>
          <a:bodyPr>
            <a:normAutofit fontScale="92500" lnSpcReduction="20000"/>
          </a:bodyPr>
          <a:lstStyle/>
          <a:p>
            <a:pPr marL="0" indent="0" algn="l" rtl="0">
              <a:buNone/>
            </a:pPr>
            <a:r>
              <a:rPr lang="en-US" sz="2800" dirty="0"/>
              <a:t>Identifying relationships between phenomena using survey methodologies and regression </a:t>
            </a:r>
            <a:r>
              <a:rPr lang="en-US" sz="2800" dirty="0" smtClean="0"/>
              <a:t>techniques</a:t>
            </a:r>
          </a:p>
        </p:txBody>
      </p:sp>
      <p:sp>
        <p:nvSpPr>
          <p:cNvPr id="7" name="Slide Number Placeholder 6"/>
          <p:cNvSpPr>
            <a:spLocks noGrp="1"/>
          </p:cNvSpPr>
          <p:nvPr>
            <p:ph type="sldNum" sz="quarter" idx="12"/>
          </p:nvPr>
        </p:nvSpPr>
        <p:spPr/>
        <p:txBody>
          <a:bodyPr/>
          <a:lstStyle/>
          <a:p>
            <a:fld id="{1CE055E7-E1F4-432B-AB3D-CB2289E2330F}" type="slidenum">
              <a:rPr lang="fa-IR" smtClean="0"/>
              <a:t>18</a:t>
            </a:fld>
            <a:endParaRPr lang="fa-IR"/>
          </a:p>
        </p:txBody>
      </p:sp>
      <p:sp>
        <p:nvSpPr>
          <p:cNvPr id="4" name="TextBox 3"/>
          <p:cNvSpPr txBox="1"/>
          <p:nvPr/>
        </p:nvSpPr>
        <p:spPr>
          <a:xfrm>
            <a:off x="465922" y="169476"/>
            <a:ext cx="2953950" cy="523220"/>
          </a:xfrm>
          <a:prstGeom prst="rect">
            <a:avLst/>
          </a:prstGeom>
          <a:noFill/>
        </p:spPr>
        <p:txBody>
          <a:bodyPr wrap="none" rtlCol="1">
            <a:spAutoFit/>
          </a:bodyPr>
          <a:lstStyle/>
          <a:p>
            <a:r>
              <a:rPr lang="en-US" sz="2800" b="1" i="1" dirty="0" smtClean="0">
                <a:cs typeface="2  Nazanin" panose="00000400000000000000" pitchFamily="2" charset="-78"/>
              </a:rPr>
              <a:t>Research Typology</a:t>
            </a:r>
            <a:endParaRPr lang="fa-IR" sz="2800" b="1" i="1" dirty="0"/>
          </a:p>
        </p:txBody>
      </p:sp>
      <p:sp>
        <p:nvSpPr>
          <p:cNvPr id="5" name="TextBox 4"/>
          <p:cNvSpPr txBox="1"/>
          <p:nvPr/>
        </p:nvSpPr>
        <p:spPr>
          <a:xfrm>
            <a:off x="651071" y="2708920"/>
            <a:ext cx="4213781" cy="2693045"/>
          </a:xfrm>
          <a:prstGeom prst="rect">
            <a:avLst/>
          </a:prstGeom>
          <a:noFill/>
        </p:spPr>
        <p:txBody>
          <a:bodyPr wrap="none" rtlCol="1">
            <a:spAutoFit/>
          </a:bodyPr>
          <a:lstStyle/>
          <a:p>
            <a:pPr marL="285750" lvl="0" indent="-285750" algn="l" rtl="0">
              <a:spcBef>
                <a:spcPts val="600"/>
              </a:spcBef>
              <a:buFont typeface="Arial" panose="020B0604020202020204" pitchFamily="34" charset="0"/>
              <a:buChar char="•"/>
            </a:pPr>
            <a:r>
              <a:rPr lang="en-US" sz="2400" dirty="0"/>
              <a:t>Survey methodology,</a:t>
            </a:r>
          </a:p>
          <a:p>
            <a:pPr marL="285750" lvl="0" indent="-285750" algn="l" rtl="0">
              <a:spcBef>
                <a:spcPts val="600"/>
              </a:spcBef>
              <a:buFont typeface="Arial" panose="020B0604020202020204" pitchFamily="34" charset="0"/>
              <a:buChar char="•"/>
            </a:pPr>
            <a:r>
              <a:rPr lang="en-US" sz="2400" dirty="0"/>
              <a:t>Multiple regression analysis,</a:t>
            </a:r>
          </a:p>
          <a:p>
            <a:pPr marL="285750" lvl="0" indent="-285750" algn="l" rtl="0">
              <a:spcBef>
                <a:spcPts val="600"/>
              </a:spcBef>
              <a:buFont typeface="Arial" panose="020B0604020202020204" pitchFamily="34" charset="0"/>
              <a:buChar char="•"/>
            </a:pPr>
            <a:r>
              <a:rPr lang="en-US" sz="2400" dirty="0"/>
              <a:t>Factor analysis,</a:t>
            </a:r>
          </a:p>
          <a:p>
            <a:pPr marL="285750" lvl="0" indent="-285750" algn="l" rtl="0">
              <a:spcBef>
                <a:spcPts val="600"/>
              </a:spcBef>
              <a:buFont typeface="Arial" panose="020B0604020202020204" pitchFamily="34" charset="0"/>
              <a:buChar char="•"/>
            </a:pPr>
            <a:r>
              <a:rPr lang="en-US" sz="2400" dirty="0"/>
              <a:t>Logistic regression,</a:t>
            </a:r>
          </a:p>
          <a:p>
            <a:pPr marL="285750" lvl="0" indent="-285750" algn="l" rtl="0">
              <a:spcBef>
                <a:spcPts val="600"/>
              </a:spcBef>
              <a:buFont typeface="Arial" panose="020B0604020202020204" pitchFamily="34" charset="0"/>
              <a:buChar char="•"/>
            </a:pPr>
            <a:r>
              <a:rPr lang="en-US" sz="2400" dirty="0"/>
              <a:t>Discriminant regression,</a:t>
            </a:r>
          </a:p>
          <a:p>
            <a:pPr marL="285750" indent="-285750" algn="l" rtl="0">
              <a:spcBef>
                <a:spcPts val="600"/>
              </a:spcBef>
              <a:buFont typeface="Arial" panose="020B0604020202020204" pitchFamily="34" charset="0"/>
              <a:buChar char="•"/>
            </a:pPr>
            <a:r>
              <a:rPr lang="en-US" sz="2400" dirty="0"/>
              <a:t>Structural Equation Modeling.</a:t>
            </a:r>
            <a:endParaRPr lang="fa-IR" sz="2400" dirty="0"/>
          </a:p>
        </p:txBody>
      </p:sp>
      <p:sp>
        <p:nvSpPr>
          <p:cNvPr id="6" name="TextBox 5"/>
          <p:cNvSpPr txBox="1"/>
          <p:nvPr/>
        </p:nvSpPr>
        <p:spPr>
          <a:xfrm>
            <a:off x="5076056" y="3140968"/>
            <a:ext cx="4099456" cy="2246769"/>
          </a:xfrm>
          <a:prstGeom prst="rect">
            <a:avLst/>
          </a:prstGeom>
          <a:noFill/>
        </p:spPr>
        <p:txBody>
          <a:bodyPr wrap="none" rtlCol="1">
            <a:spAutoFit/>
          </a:bodyPr>
          <a:lstStyle/>
          <a:p>
            <a:pPr marL="342900" lvl="0" indent="-342900" algn="l" rtl="0">
              <a:buFont typeface="+mj-lt"/>
              <a:buAutoNum type="arabicPeriod"/>
            </a:pPr>
            <a:r>
              <a:rPr lang="en-US" sz="2000" dirty="0"/>
              <a:t>Introduction</a:t>
            </a:r>
          </a:p>
          <a:p>
            <a:pPr marL="342900" lvl="0" indent="-342900" algn="l" rtl="0">
              <a:buFont typeface="+mj-lt"/>
              <a:buAutoNum type="arabicPeriod"/>
            </a:pPr>
            <a:r>
              <a:rPr lang="en-US" sz="2000" dirty="0"/>
              <a:t>Literature review</a:t>
            </a:r>
          </a:p>
          <a:p>
            <a:pPr marL="342900" lvl="0" indent="-342900" algn="l" rtl="0">
              <a:buFont typeface="+mj-lt"/>
              <a:buAutoNum type="arabicPeriod"/>
            </a:pPr>
            <a:r>
              <a:rPr lang="en-US" sz="2000" dirty="0"/>
              <a:t>Theoretical framework (if </a:t>
            </a:r>
            <a:r>
              <a:rPr lang="en-US" sz="2000" dirty="0" smtClean="0"/>
              <a:t>needed)</a:t>
            </a:r>
            <a:endParaRPr lang="en-US" sz="2000" dirty="0"/>
          </a:p>
          <a:p>
            <a:pPr marL="342900" lvl="0" indent="-342900" algn="l" rtl="0">
              <a:buFont typeface="+mj-lt"/>
              <a:buAutoNum type="arabicPeriod"/>
            </a:pPr>
            <a:r>
              <a:rPr lang="en-US" sz="2000" dirty="0"/>
              <a:t>Methodology</a:t>
            </a:r>
          </a:p>
          <a:p>
            <a:pPr marL="342900" lvl="0" indent="-342900" algn="l" rtl="0">
              <a:buFont typeface="+mj-lt"/>
              <a:buAutoNum type="arabicPeriod"/>
            </a:pPr>
            <a:r>
              <a:rPr lang="en-US" sz="2000" dirty="0"/>
              <a:t>Data Analysis and discussion</a:t>
            </a:r>
          </a:p>
          <a:p>
            <a:pPr marL="342900" lvl="0" indent="-342900" algn="l" rtl="0">
              <a:buFont typeface="+mj-lt"/>
              <a:buAutoNum type="arabicPeriod"/>
            </a:pPr>
            <a:r>
              <a:rPr lang="en-US" sz="2000" dirty="0"/>
              <a:t>Conclusion</a:t>
            </a:r>
          </a:p>
          <a:p>
            <a:pPr marL="342900" indent="-342900" algn="l" rtl="0">
              <a:buFont typeface="+mj-lt"/>
              <a:buAutoNum type="arabicPeriod"/>
            </a:pPr>
            <a:r>
              <a:rPr lang="en-US" sz="2000" dirty="0"/>
              <a:t>References</a:t>
            </a:r>
            <a:endParaRPr lang="fa-IR" sz="2000" dirty="0"/>
          </a:p>
        </p:txBody>
      </p:sp>
    </p:spTree>
    <p:extLst>
      <p:ext uri="{BB962C8B-B14F-4D97-AF65-F5344CB8AC3E}">
        <p14:creationId xmlns:p14="http://schemas.microsoft.com/office/powerpoint/2010/main" val="3706465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3352"/>
            <a:ext cx="8229600" cy="724942"/>
          </a:xfrm>
        </p:spPr>
        <p:txBody>
          <a:bodyPr>
            <a:normAutofit/>
          </a:bodyPr>
          <a:lstStyle/>
          <a:p>
            <a:pPr rtl="0"/>
            <a:r>
              <a:rPr lang="en-US" dirty="0" smtClean="0"/>
              <a:t>2. Experimental </a:t>
            </a:r>
            <a:r>
              <a:rPr lang="en-US" dirty="0"/>
              <a:t>study </a:t>
            </a:r>
            <a:r>
              <a:rPr lang="fa-IR" dirty="0">
                <a:cs typeface="2  Nazanin" panose="00000400000000000000" pitchFamily="2" charset="-78"/>
              </a:rPr>
              <a:t>	</a:t>
            </a:r>
          </a:p>
        </p:txBody>
      </p:sp>
      <p:sp>
        <p:nvSpPr>
          <p:cNvPr id="3" name="Content Placeholder 2"/>
          <p:cNvSpPr>
            <a:spLocks noGrp="1"/>
          </p:cNvSpPr>
          <p:nvPr>
            <p:ph idx="1"/>
          </p:nvPr>
        </p:nvSpPr>
        <p:spPr>
          <a:xfrm>
            <a:off x="651071" y="1628800"/>
            <a:ext cx="7809362" cy="1108720"/>
          </a:xfrm>
        </p:spPr>
        <p:txBody>
          <a:bodyPr/>
          <a:lstStyle/>
          <a:p>
            <a:pPr marL="0" indent="0" algn="l" rtl="0">
              <a:buNone/>
            </a:pPr>
            <a:r>
              <a:rPr lang="en-US" sz="2800" dirty="0"/>
              <a:t>Experimentation of the impacts of </a:t>
            </a:r>
            <a:r>
              <a:rPr lang="en-US" sz="2800" dirty="0" smtClean="0"/>
              <a:t>a </a:t>
            </a:r>
            <a:r>
              <a:rPr lang="en-US" sz="2800" dirty="0"/>
              <a:t>phenomenon on other phenomena</a:t>
            </a:r>
            <a:endParaRPr lang="en-US" sz="2800" dirty="0" smtClean="0"/>
          </a:p>
        </p:txBody>
      </p:sp>
      <p:sp>
        <p:nvSpPr>
          <p:cNvPr id="7" name="Slide Number Placeholder 6"/>
          <p:cNvSpPr>
            <a:spLocks noGrp="1"/>
          </p:cNvSpPr>
          <p:nvPr>
            <p:ph type="sldNum" sz="quarter" idx="12"/>
          </p:nvPr>
        </p:nvSpPr>
        <p:spPr/>
        <p:txBody>
          <a:bodyPr/>
          <a:lstStyle/>
          <a:p>
            <a:fld id="{1CE055E7-E1F4-432B-AB3D-CB2289E2330F}" type="slidenum">
              <a:rPr lang="fa-IR" smtClean="0"/>
              <a:t>19</a:t>
            </a:fld>
            <a:endParaRPr lang="fa-IR"/>
          </a:p>
        </p:txBody>
      </p:sp>
      <p:sp>
        <p:nvSpPr>
          <p:cNvPr id="4" name="TextBox 3"/>
          <p:cNvSpPr txBox="1"/>
          <p:nvPr/>
        </p:nvSpPr>
        <p:spPr>
          <a:xfrm>
            <a:off x="465922" y="169476"/>
            <a:ext cx="2953950" cy="523220"/>
          </a:xfrm>
          <a:prstGeom prst="rect">
            <a:avLst/>
          </a:prstGeom>
          <a:noFill/>
        </p:spPr>
        <p:txBody>
          <a:bodyPr wrap="none" rtlCol="1">
            <a:spAutoFit/>
          </a:bodyPr>
          <a:lstStyle/>
          <a:p>
            <a:r>
              <a:rPr lang="en-US" sz="2800" b="1" i="1" dirty="0" smtClean="0">
                <a:cs typeface="2  Nazanin" panose="00000400000000000000" pitchFamily="2" charset="-78"/>
              </a:rPr>
              <a:t>Research Typology</a:t>
            </a:r>
            <a:endParaRPr lang="fa-IR" sz="2800" b="1" i="1" dirty="0"/>
          </a:p>
        </p:txBody>
      </p:sp>
      <p:sp>
        <p:nvSpPr>
          <p:cNvPr id="5" name="TextBox 4"/>
          <p:cNvSpPr txBox="1"/>
          <p:nvPr/>
        </p:nvSpPr>
        <p:spPr>
          <a:xfrm>
            <a:off x="755576" y="2708920"/>
            <a:ext cx="3986943" cy="2169825"/>
          </a:xfrm>
          <a:prstGeom prst="rect">
            <a:avLst/>
          </a:prstGeom>
          <a:noFill/>
        </p:spPr>
        <p:txBody>
          <a:bodyPr wrap="square" rtlCol="1">
            <a:spAutoFit/>
          </a:bodyPr>
          <a:lstStyle/>
          <a:p>
            <a:pPr marL="342900" lvl="0" indent="-342900" algn="l" rtl="0">
              <a:spcBef>
                <a:spcPts val="600"/>
              </a:spcBef>
              <a:buFont typeface="Arial" panose="020B0604020202020204" pitchFamily="34" charset="0"/>
              <a:buChar char="•"/>
            </a:pPr>
            <a:r>
              <a:rPr lang="en-US" sz="2400" dirty="0"/>
              <a:t>Pre-experimental design,</a:t>
            </a:r>
          </a:p>
          <a:p>
            <a:pPr marL="342900" lvl="0" indent="-342900" algn="l" rtl="0">
              <a:spcBef>
                <a:spcPts val="600"/>
              </a:spcBef>
              <a:buFont typeface="Arial" panose="020B0604020202020204" pitchFamily="34" charset="0"/>
              <a:buChar char="•"/>
            </a:pPr>
            <a:r>
              <a:rPr lang="en-US" sz="2400" dirty="0"/>
              <a:t>True experimental design,</a:t>
            </a:r>
          </a:p>
          <a:p>
            <a:pPr marL="342900" lvl="0" indent="-342900" algn="l" rtl="0">
              <a:spcBef>
                <a:spcPts val="600"/>
              </a:spcBef>
              <a:buFont typeface="Arial" panose="020B0604020202020204" pitchFamily="34" charset="0"/>
              <a:buChar char="•"/>
            </a:pPr>
            <a:r>
              <a:rPr lang="en-US" sz="2400" dirty="0"/>
              <a:t>Quasi-experimental design,</a:t>
            </a:r>
          </a:p>
          <a:p>
            <a:pPr marL="342900" indent="-342900" algn="l" rtl="0">
              <a:spcBef>
                <a:spcPts val="600"/>
              </a:spcBef>
              <a:buFont typeface="Arial" panose="020B0604020202020204" pitchFamily="34" charset="0"/>
              <a:buChar char="•"/>
            </a:pPr>
            <a:r>
              <a:rPr lang="en-US" sz="2400" dirty="0"/>
              <a:t>T-test, ANOVA. MANOVA, MANCOVA techniques.</a:t>
            </a:r>
            <a:endParaRPr lang="fa-IR" sz="2400" dirty="0"/>
          </a:p>
        </p:txBody>
      </p:sp>
      <p:sp>
        <p:nvSpPr>
          <p:cNvPr id="6" name="TextBox 5"/>
          <p:cNvSpPr txBox="1"/>
          <p:nvPr/>
        </p:nvSpPr>
        <p:spPr>
          <a:xfrm>
            <a:off x="5148064" y="2636912"/>
            <a:ext cx="3389197" cy="2246769"/>
          </a:xfrm>
          <a:prstGeom prst="rect">
            <a:avLst/>
          </a:prstGeom>
          <a:noFill/>
        </p:spPr>
        <p:txBody>
          <a:bodyPr wrap="none" rtlCol="1">
            <a:spAutoFit/>
          </a:bodyPr>
          <a:lstStyle/>
          <a:p>
            <a:pPr marL="457200" lvl="0" indent="-457200" algn="l" rtl="0">
              <a:buFont typeface="+mj-lt"/>
              <a:buAutoNum type="arabicPeriod"/>
            </a:pPr>
            <a:r>
              <a:rPr lang="en-US" sz="2000" dirty="0"/>
              <a:t>Introduction</a:t>
            </a:r>
          </a:p>
          <a:p>
            <a:pPr marL="457200" lvl="0" indent="-457200" algn="l" rtl="0">
              <a:buFont typeface="+mj-lt"/>
              <a:buAutoNum type="arabicPeriod"/>
            </a:pPr>
            <a:r>
              <a:rPr lang="en-US" sz="2000" dirty="0"/>
              <a:t>Literature review</a:t>
            </a:r>
          </a:p>
          <a:p>
            <a:pPr marL="457200" lvl="0" indent="-457200" algn="l" rtl="0">
              <a:buFont typeface="+mj-lt"/>
              <a:buAutoNum type="arabicPeriod"/>
            </a:pPr>
            <a:r>
              <a:rPr lang="en-US" sz="2000" dirty="0"/>
              <a:t>Theoretical framework </a:t>
            </a:r>
            <a:endParaRPr lang="en-US" sz="2000" dirty="0" smtClean="0"/>
          </a:p>
          <a:p>
            <a:pPr marL="457200" lvl="0" indent="-457200" algn="l" rtl="0">
              <a:buFont typeface="+mj-lt"/>
              <a:buAutoNum type="arabicPeriod"/>
            </a:pPr>
            <a:r>
              <a:rPr lang="en-US" sz="2000" dirty="0" smtClean="0"/>
              <a:t>Methodology</a:t>
            </a:r>
            <a:endParaRPr lang="en-US" sz="2000" dirty="0"/>
          </a:p>
          <a:p>
            <a:pPr marL="457200" lvl="0" indent="-457200" algn="l" rtl="0">
              <a:buFont typeface="+mj-lt"/>
              <a:buAutoNum type="arabicPeriod"/>
            </a:pPr>
            <a:r>
              <a:rPr lang="en-US" sz="2000" dirty="0"/>
              <a:t>Data Analysis </a:t>
            </a:r>
            <a:r>
              <a:rPr lang="en-US" sz="2000" dirty="0" smtClean="0"/>
              <a:t>&amp; </a:t>
            </a:r>
            <a:r>
              <a:rPr lang="en-US" sz="2000" dirty="0"/>
              <a:t>discussion</a:t>
            </a:r>
          </a:p>
          <a:p>
            <a:pPr marL="457200" lvl="0" indent="-457200" algn="l" rtl="0">
              <a:buFont typeface="+mj-lt"/>
              <a:buAutoNum type="arabicPeriod"/>
            </a:pPr>
            <a:r>
              <a:rPr lang="en-US" sz="2000" dirty="0"/>
              <a:t>Conclusion</a:t>
            </a:r>
          </a:p>
          <a:p>
            <a:pPr marL="457200" indent="-457200" algn="l" rtl="0">
              <a:buFont typeface="+mj-lt"/>
              <a:buAutoNum type="arabicPeriod"/>
            </a:pPr>
            <a:r>
              <a:rPr lang="en-US" sz="2000" dirty="0"/>
              <a:t>References</a:t>
            </a:r>
            <a:endParaRPr lang="fa-IR" sz="2000" dirty="0"/>
          </a:p>
        </p:txBody>
      </p:sp>
    </p:spTree>
    <p:extLst>
      <p:ext uri="{BB962C8B-B14F-4D97-AF65-F5344CB8AC3E}">
        <p14:creationId xmlns:p14="http://schemas.microsoft.com/office/powerpoint/2010/main" val="5224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fa-IR" dirty="0"/>
          </a:p>
        </p:txBody>
      </p:sp>
      <p:sp>
        <p:nvSpPr>
          <p:cNvPr id="3" name="Content Placeholder 2"/>
          <p:cNvSpPr>
            <a:spLocks noGrp="1"/>
          </p:cNvSpPr>
          <p:nvPr>
            <p:ph idx="1"/>
          </p:nvPr>
        </p:nvSpPr>
        <p:spPr/>
        <p:txBody>
          <a:bodyPr/>
          <a:lstStyle/>
          <a:p>
            <a:pPr algn="l" rtl="0"/>
            <a:r>
              <a:rPr lang="en-US" dirty="0" smtClean="0"/>
              <a:t>What?</a:t>
            </a:r>
          </a:p>
          <a:p>
            <a:pPr algn="l" rtl="0"/>
            <a:r>
              <a:rPr lang="en-US" dirty="0" smtClean="0"/>
              <a:t>When?</a:t>
            </a:r>
          </a:p>
          <a:p>
            <a:pPr algn="l" rtl="0"/>
            <a:r>
              <a:rPr lang="en-US" dirty="0" smtClean="0"/>
              <a:t>How?</a:t>
            </a:r>
          </a:p>
          <a:p>
            <a:pPr marL="457200" lvl="1" indent="0" algn="l" rtl="0">
              <a:spcBef>
                <a:spcPts val="1200"/>
              </a:spcBef>
              <a:buNone/>
            </a:pPr>
            <a:r>
              <a:rPr lang="en-US" dirty="0" smtClean="0"/>
              <a:t>Examples: </a:t>
            </a:r>
          </a:p>
          <a:p>
            <a:pPr lvl="1" algn="l" rtl="0"/>
            <a:r>
              <a:rPr lang="en-US" dirty="0" smtClean="0"/>
              <a:t>What people are in long-term unemployment?</a:t>
            </a:r>
          </a:p>
          <a:p>
            <a:pPr lvl="1" algn="l" rtl="0"/>
            <a:r>
              <a:rPr lang="en-US" dirty="0" smtClean="0"/>
              <a:t>How is long-term unemployment?</a:t>
            </a:r>
          </a:p>
          <a:p>
            <a:pPr lvl="1" algn="l" rtl="0"/>
            <a:r>
              <a:rPr lang="en-US" dirty="0" smtClean="0"/>
              <a:t>Why are they in long-term unemployment?</a:t>
            </a:r>
          </a:p>
          <a:p>
            <a:pPr lvl="1" algn="l" rtl="0"/>
            <a:r>
              <a:rPr lang="en-US" dirty="0" smtClean="0"/>
              <a:t>How can they be employed again?</a:t>
            </a:r>
            <a:endParaRPr lang="fa-IR" dirty="0"/>
          </a:p>
        </p:txBody>
      </p:sp>
      <p:sp>
        <p:nvSpPr>
          <p:cNvPr id="4" name="Slide Number Placeholder 3"/>
          <p:cNvSpPr>
            <a:spLocks noGrp="1"/>
          </p:cNvSpPr>
          <p:nvPr>
            <p:ph type="sldNum" sz="quarter" idx="12"/>
          </p:nvPr>
        </p:nvSpPr>
        <p:spPr/>
        <p:txBody>
          <a:bodyPr/>
          <a:lstStyle/>
          <a:p>
            <a:fld id="{1CE055E7-E1F4-432B-AB3D-CB2289E2330F}" type="slidenum">
              <a:rPr lang="fa-IR" smtClean="0"/>
              <a:t>2</a:t>
            </a:fld>
            <a:endParaRPr lang="fa-IR"/>
          </a:p>
        </p:txBody>
      </p:sp>
    </p:spTree>
    <p:extLst>
      <p:ext uri="{BB962C8B-B14F-4D97-AF65-F5344CB8AC3E}">
        <p14:creationId xmlns:p14="http://schemas.microsoft.com/office/powerpoint/2010/main" val="3289424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3352"/>
            <a:ext cx="8229600" cy="724942"/>
          </a:xfrm>
        </p:spPr>
        <p:txBody>
          <a:bodyPr>
            <a:normAutofit/>
          </a:bodyPr>
          <a:lstStyle/>
          <a:p>
            <a:pPr rtl="0"/>
            <a:r>
              <a:rPr lang="en-US" dirty="0" smtClean="0"/>
              <a:t>3. Theoretical </a:t>
            </a:r>
            <a:r>
              <a:rPr lang="en-US" dirty="0"/>
              <a:t>study</a:t>
            </a:r>
            <a:endParaRPr lang="fa-IR" dirty="0">
              <a:cs typeface="2  Nazanin" panose="00000400000000000000" pitchFamily="2" charset="-78"/>
            </a:endParaRPr>
          </a:p>
        </p:txBody>
      </p:sp>
      <p:sp>
        <p:nvSpPr>
          <p:cNvPr id="3" name="Content Placeholder 2"/>
          <p:cNvSpPr>
            <a:spLocks noGrp="1"/>
          </p:cNvSpPr>
          <p:nvPr>
            <p:ph idx="1"/>
          </p:nvPr>
        </p:nvSpPr>
        <p:spPr>
          <a:xfrm>
            <a:off x="611560" y="1556792"/>
            <a:ext cx="8492930" cy="1728192"/>
          </a:xfrm>
        </p:spPr>
        <p:txBody>
          <a:bodyPr>
            <a:noAutofit/>
          </a:bodyPr>
          <a:lstStyle/>
          <a:p>
            <a:pPr marL="0" indent="0" algn="l" rtl="0">
              <a:spcBef>
                <a:spcPts val="0"/>
              </a:spcBef>
              <a:buNone/>
            </a:pPr>
            <a:r>
              <a:rPr lang="en-US" sz="2800" dirty="0"/>
              <a:t>A comprehensive review of the literature or a qualitative study </a:t>
            </a:r>
            <a:r>
              <a:rPr lang="en-US" sz="2800" dirty="0" smtClean="0"/>
              <a:t>to </a:t>
            </a:r>
            <a:r>
              <a:rPr lang="en-US" sz="2800" dirty="0"/>
              <a:t>develop a new theoretical understanding of a phenomenon by developing new conceptual and/or theoretical frameworks</a:t>
            </a:r>
            <a:endParaRPr lang="en-US" sz="2800" dirty="0" smtClean="0"/>
          </a:p>
        </p:txBody>
      </p:sp>
      <p:sp>
        <p:nvSpPr>
          <p:cNvPr id="7" name="Slide Number Placeholder 6"/>
          <p:cNvSpPr>
            <a:spLocks noGrp="1"/>
          </p:cNvSpPr>
          <p:nvPr>
            <p:ph type="sldNum" sz="quarter" idx="12"/>
          </p:nvPr>
        </p:nvSpPr>
        <p:spPr/>
        <p:txBody>
          <a:bodyPr/>
          <a:lstStyle/>
          <a:p>
            <a:fld id="{1CE055E7-E1F4-432B-AB3D-CB2289E2330F}" type="slidenum">
              <a:rPr lang="fa-IR" smtClean="0"/>
              <a:t>20</a:t>
            </a:fld>
            <a:endParaRPr lang="fa-IR"/>
          </a:p>
        </p:txBody>
      </p:sp>
      <p:sp>
        <p:nvSpPr>
          <p:cNvPr id="4" name="TextBox 3"/>
          <p:cNvSpPr txBox="1"/>
          <p:nvPr/>
        </p:nvSpPr>
        <p:spPr>
          <a:xfrm>
            <a:off x="465922" y="169476"/>
            <a:ext cx="2953950" cy="523220"/>
          </a:xfrm>
          <a:prstGeom prst="rect">
            <a:avLst/>
          </a:prstGeom>
          <a:noFill/>
        </p:spPr>
        <p:txBody>
          <a:bodyPr wrap="none" rtlCol="1">
            <a:spAutoFit/>
          </a:bodyPr>
          <a:lstStyle/>
          <a:p>
            <a:r>
              <a:rPr lang="en-US" sz="2800" b="1" i="1" dirty="0" smtClean="0">
                <a:cs typeface="2  Nazanin" panose="00000400000000000000" pitchFamily="2" charset="-78"/>
              </a:rPr>
              <a:t>Research Typology</a:t>
            </a:r>
            <a:endParaRPr lang="fa-IR" sz="2800" b="1" i="1" dirty="0"/>
          </a:p>
        </p:txBody>
      </p:sp>
      <p:sp>
        <p:nvSpPr>
          <p:cNvPr id="5" name="TextBox 4"/>
          <p:cNvSpPr txBox="1"/>
          <p:nvPr/>
        </p:nvSpPr>
        <p:spPr>
          <a:xfrm>
            <a:off x="693587" y="3501008"/>
            <a:ext cx="4094437" cy="2677656"/>
          </a:xfrm>
          <a:prstGeom prst="rect">
            <a:avLst/>
          </a:prstGeom>
          <a:noFill/>
        </p:spPr>
        <p:txBody>
          <a:bodyPr wrap="square" rtlCol="1">
            <a:spAutoFit/>
          </a:bodyPr>
          <a:lstStyle/>
          <a:p>
            <a:pPr marL="342900" lvl="0" indent="-342900" algn="l" rtl="0">
              <a:buFont typeface="Arial" panose="020B0604020202020204" pitchFamily="34" charset="0"/>
              <a:buChar char="•"/>
            </a:pPr>
            <a:r>
              <a:rPr lang="en-US" sz="2400" dirty="0"/>
              <a:t>Deductive and integrative approaches to developing original theoretical and conceptual frameworks,</a:t>
            </a:r>
          </a:p>
          <a:p>
            <a:pPr marL="342900" indent="-342900" algn="l" rtl="0">
              <a:buFont typeface="Arial" panose="020B0604020202020204" pitchFamily="34" charset="0"/>
              <a:buChar char="•"/>
            </a:pPr>
            <a:r>
              <a:rPr lang="en-US" sz="2400" dirty="0"/>
              <a:t>Using qualitative research approaches to developing ground theories.</a:t>
            </a:r>
            <a:endParaRPr lang="fa-IR" sz="2400" dirty="0"/>
          </a:p>
        </p:txBody>
      </p:sp>
      <p:sp>
        <p:nvSpPr>
          <p:cNvPr id="6" name="TextBox 5"/>
          <p:cNvSpPr txBox="1"/>
          <p:nvPr/>
        </p:nvSpPr>
        <p:spPr>
          <a:xfrm>
            <a:off x="5076057" y="3374990"/>
            <a:ext cx="3240359" cy="2862322"/>
          </a:xfrm>
          <a:prstGeom prst="rect">
            <a:avLst/>
          </a:prstGeom>
          <a:noFill/>
        </p:spPr>
        <p:txBody>
          <a:bodyPr wrap="square" rtlCol="1">
            <a:spAutoFit/>
          </a:bodyPr>
          <a:lstStyle/>
          <a:p>
            <a:pPr marL="457200" lvl="0" indent="-457200" algn="l" rtl="0">
              <a:buFont typeface="+mj-lt"/>
              <a:buAutoNum type="arabicPeriod"/>
            </a:pPr>
            <a:r>
              <a:rPr lang="en-US" sz="2000" dirty="0"/>
              <a:t>Introduction</a:t>
            </a:r>
          </a:p>
          <a:p>
            <a:pPr marL="457200" lvl="0" indent="-457200" algn="l" rtl="0">
              <a:buFont typeface="+mj-lt"/>
              <a:buAutoNum type="arabicPeriod"/>
            </a:pPr>
            <a:r>
              <a:rPr lang="en-US" sz="2000" dirty="0"/>
              <a:t>Literature review</a:t>
            </a:r>
          </a:p>
          <a:p>
            <a:pPr marL="457200" lvl="0" indent="-457200" algn="l" rtl="0">
              <a:buFont typeface="+mj-lt"/>
              <a:buAutoNum type="arabicPeriod"/>
            </a:pPr>
            <a:r>
              <a:rPr lang="en-US" sz="2000" dirty="0"/>
              <a:t>Methodology (if qualitative </a:t>
            </a:r>
            <a:r>
              <a:rPr lang="en-US" sz="2000" dirty="0" smtClean="0"/>
              <a:t>research)</a:t>
            </a:r>
            <a:endParaRPr lang="en-US" sz="2000" dirty="0"/>
          </a:p>
          <a:p>
            <a:pPr marL="457200" lvl="0" indent="-457200" algn="l" rtl="0">
              <a:buFont typeface="+mj-lt"/>
              <a:buAutoNum type="arabicPeriod"/>
            </a:pPr>
            <a:r>
              <a:rPr lang="en-US" sz="2000" dirty="0"/>
              <a:t>Data Analysis and </a:t>
            </a:r>
            <a:r>
              <a:rPr lang="en-US" sz="2000" dirty="0" smtClean="0"/>
              <a:t>discussion (</a:t>
            </a:r>
            <a:r>
              <a:rPr lang="en-US" sz="2000" dirty="0"/>
              <a:t>if </a:t>
            </a:r>
            <a:r>
              <a:rPr lang="en-US" sz="2000" dirty="0" smtClean="0"/>
              <a:t>qualitative)</a:t>
            </a:r>
            <a:endParaRPr lang="en-US" sz="2000" dirty="0"/>
          </a:p>
          <a:p>
            <a:pPr marL="457200" lvl="0" indent="-457200" algn="l" rtl="0">
              <a:buFont typeface="+mj-lt"/>
              <a:buAutoNum type="arabicPeriod"/>
            </a:pPr>
            <a:r>
              <a:rPr lang="en-US" sz="2000" dirty="0"/>
              <a:t>Theoretical model</a:t>
            </a:r>
          </a:p>
          <a:p>
            <a:pPr marL="457200" lvl="0" indent="-457200" algn="l" rtl="0">
              <a:buFont typeface="+mj-lt"/>
              <a:buAutoNum type="arabicPeriod"/>
            </a:pPr>
            <a:r>
              <a:rPr lang="en-US" sz="2000" dirty="0"/>
              <a:t>Conclusion</a:t>
            </a:r>
          </a:p>
          <a:p>
            <a:pPr marL="457200" indent="-457200" algn="l" rtl="0">
              <a:buFont typeface="+mj-lt"/>
              <a:buAutoNum type="arabicPeriod"/>
            </a:pPr>
            <a:r>
              <a:rPr lang="en-US" sz="2000" dirty="0"/>
              <a:t>References</a:t>
            </a:r>
            <a:endParaRPr lang="fa-IR" sz="2000" dirty="0"/>
          </a:p>
        </p:txBody>
      </p:sp>
    </p:spTree>
    <p:extLst>
      <p:ext uri="{BB962C8B-B14F-4D97-AF65-F5344CB8AC3E}">
        <p14:creationId xmlns:p14="http://schemas.microsoft.com/office/powerpoint/2010/main" val="52245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3352"/>
            <a:ext cx="8229600" cy="724942"/>
          </a:xfrm>
        </p:spPr>
        <p:txBody>
          <a:bodyPr>
            <a:normAutofit/>
          </a:bodyPr>
          <a:lstStyle/>
          <a:p>
            <a:pPr rtl="0"/>
            <a:r>
              <a:rPr lang="en-US" dirty="0" smtClean="0"/>
              <a:t>5. Action Research</a:t>
            </a:r>
            <a:endParaRPr lang="fa-IR" dirty="0">
              <a:cs typeface="2  Nazanin" panose="00000400000000000000" pitchFamily="2" charset="-78"/>
            </a:endParaRPr>
          </a:p>
        </p:txBody>
      </p:sp>
      <p:sp>
        <p:nvSpPr>
          <p:cNvPr id="3" name="Content Placeholder 2"/>
          <p:cNvSpPr>
            <a:spLocks noGrp="1"/>
          </p:cNvSpPr>
          <p:nvPr>
            <p:ph idx="1"/>
          </p:nvPr>
        </p:nvSpPr>
        <p:spPr>
          <a:xfrm>
            <a:off x="755576" y="1628800"/>
            <a:ext cx="7416824" cy="864096"/>
          </a:xfrm>
        </p:spPr>
        <p:txBody>
          <a:bodyPr>
            <a:noAutofit/>
          </a:bodyPr>
          <a:lstStyle/>
          <a:p>
            <a:pPr marL="0" indent="0" algn="l" rtl="0">
              <a:buNone/>
            </a:pPr>
            <a:r>
              <a:rPr lang="en-US" sz="2800" dirty="0"/>
              <a:t>Examining outcomes of implementation of </a:t>
            </a:r>
            <a:r>
              <a:rPr lang="en-US" sz="2800" dirty="0" smtClean="0"/>
              <a:t>a </a:t>
            </a:r>
            <a:r>
              <a:rPr lang="en-US" sz="2800" dirty="0"/>
              <a:t>plan and development of a model</a:t>
            </a:r>
            <a:endParaRPr lang="en-US" sz="2800" dirty="0" smtClean="0"/>
          </a:p>
        </p:txBody>
      </p:sp>
      <p:sp>
        <p:nvSpPr>
          <p:cNvPr id="7" name="Slide Number Placeholder 6"/>
          <p:cNvSpPr>
            <a:spLocks noGrp="1"/>
          </p:cNvSpPr>
          <p:nvPr>
            <p:ph type="sldNum" sz="quarter" idx="12"/>
          </p:nvPr>
        </p:nvSpPr>
        <p:spPr/>
        <p:txBody>
          <a:bodyPr/>
          <a:lstStyle/>
          <a:p>
            <a:fld id="{1CE055E7-E1F4-432B-AB3D-CB2289E2330F}" type="slidenum">
              <a:rPr lang="fa-IR" smtClean="0"/>
              <a:t>21</a:t>
            </a:fld>
            <a:endParaRPr lang="fa-IR"/>
          </a:p>
        </p:txBody>
      </p:sp>
      <p:sp>
        <p:nvSpPr>
          <p:cNvPr id="4" name="TextBox 3"/>
          <p:cNvSpPr txBox="1"/>
          <p:nvPr/>
        </p:nvSpPr>
        <p:spPr>
          <a:xfrm>
            <a:off x="465922" y="169476"/>
            <a:ext cx="2953950" cy="523220"/>
          </a:xfrm>
          <a:prstGeom prst="rect">
            <a:avLst/>
          </a:prstGeom>
          <a:noFill/>
        </p:spPr>
        <p:txBody>
          <a:bodyPr wrap="none" rtlCol="1">
            <a:spAutoFit/>
          </a:bodyPr>
          <a:lstStyle/>
          <a:p>
            <a:r>
              <a:rPr lang="en-US" sz="2800" b="1" i="1" dirty="0" smtClean="0">
                <a:cs typeface="2  Nazanin" panose="00000400000000000000" pitchFamily="2" charset="-78"/>
              </a:rPr>
              <a:t>Research Typology</a:t>
            </a:r>
            <a:endParaRPr lang="fa-IR" sz="2800" b="1" i="1" dirty="0"/>
          </a:p>
        </p:txBody>
      </p:sp>
      <p:sp>
        <p:nvSpPr>
          <p:cNvPr id="5" name="TextBox 4"/>
          <p:cNvSpPr txBox="1"/>
          <p:nvPr/>
        </p:nvSpPr>
        <p:spPr>
          <a:xfrm>
            <a:off x="651071" y="2708920"/>
            <a:ext cx="2675797" cy="1200329"/>
          </a:xfrm>
          <a:prstGeom prst="rect">
            <a:avLst/>
          </a:prstGeom>
          <a:noFill/>
        </p:spPr>
        <p:txBody>
          <a:bodyPr wrap="none" rtlCol="1">
            <a:spAutoFit/>
          </a:bodyPr>
          <a:lstStyle/>
          <a:p>
            <a:pPr marL="342900" indent="-342900" algn="l" rtl="0">
              <a:buFont typeface="Arial" panose="020B0604020202020204" pitchFamily="34" charset="0"/>
              <a:buChar char="•"/>
            </a:pPr>
            <a:r>
              <a:rPr lang="en-US" sz="2400" dirty="0"/>
              <a:t>Planning </a:t>
            </a:r>
          </a:p>
          <a:p>
            <a:pPr marL="342900" indent="-342900" algn="l" rtl="0">
              <a:buFont typeface="Arial" panose="020B0604020202020204" pitchFamily="34" charset="0"/>
              <a:buChar char="•"/>
            </a:pPr>
            <a:r>
              <a:rPr lang="en-US" sz="2400" dirty="0"/>
              <a:t>Implementation  </a:t>
            </a:r>
          </a:p>
          <a:p>
            <a:pPr marL="342900" indent="-342900" algn="l" rtl="0">
              <a:buFont typeface="Arial" panose="020B0604020202020204" pitchFamily="34" charset="0"/>
              <a:buChar char="•"/>
            </a:pPr>
            <a:r>
              <a:rPr lang="en-US" sz="2400" dirty="0"/>
              <a:t>Evaluation</a:t>
            </a:r>
          </a:p>
        </p:txBody>
      </p:sp>
      <p:sp>
        <p:nvSpPr>
          <p:cNvPr id="6" name="TextBox 5"/>
          <p:cNvSpPr txBox="1"/>
          <p:nvPr/>
        </p:nvSpPr>
        <p:spPr>
          <a:xfrm>
            <a:off x="4226369" y="2711857"/>
            <a:ext cx="3607205" cy="2246769"/>
          </a:xfrm>
          <a:prstGeom prst="rect">
            <a:avLst/>
          </a:prstGeom>
          <a:noFill/>
        </p:spPr>
        <p:txBody>
          <a:bodyPr wrap="none" rtlCol="1">
            <a:spAutoFit/>
          </a:bodyPr>
          <a:lstStyle/>
          <a:p>
            <a:pPr marL="457200" lvl="0" indent="-457200" algn="l" rtl="0">
              <a:buFont typeface="+mj-lt"/>
              <a:buAutoNum type="arabicPeriod"/>
            </a:pPr>
            <a:r>
              <a:rPr lang="en-US" sz="2000" dirty="0"/>
              <a:t>Introduction</a:t>
            </a:r>
          </a:p>
          <a:p>
            <a:pPr marL="457200" lvl="0" indent="-457200" algn="l" rtl="0">
              <a:buFont typeface="+mj-lt"/>
              <a:buAutoNum type="arabicPeriod"/>
            </a:pPr>
            <a:r>
              <a:rPr lang="en-US" sz="2000" dirty="0"/>
              <a:t>Literature review</a:t>
            </a:r>
          </a:p>
          <a:p>
            <a:pPr marL="457200" lvl="0" indent="-457200" algn="l" rtl="0">
              <a:buFont typeface="+mj-lt"/>
              <a:buAutoNum type="arabicPeriod"/>
            </a:pPr>
            <a:r>
              <a:rPr lang="en-US" sz="2000" dirty="0"/>
              <a:t>Implementation model</a:t>
            </a:r>
          </a:p>
          <a:p>
            <a:pPr marL="457200" lvl="0" indent="-457200" algn="l" rtl="0">
              <a:buFont typeface="+mj-lt"/>
              <a:buAutoNum type="arabicPeriod"/>
            </a:pPr>
            <a:r>
              <a:rPr lang="en-US" sz="2000" dirty="0"/>
              <a:t>Evaluation Methodology</a:t>
            </a:r>
          </a:p>
          <a:p>
            <a:pPr marL="457200" lvl="0" indent="-457200" algn="l" rtl="0">
              <a:buFont typeface="+mj-lt"/>
              <a:buAutoNum type="arabicPeriod"/>
            </a:pPr>
            <a:r>
              <a:rPr lang="en-US" sz="2000" dirty="0"/>
              <a:t>Data Analysis and discussion</a:t>
            </a:r>
          </a:p>
          <a:p>
            <a:pPr marL="457200" lvl="0" indent="-457200" algn="l" rtl="0">
              <a:buFont typeface="+mj-lt"/>
              <a:buAutoNum type="arabicPeriod"/>
            </a:pPr>
            <a:r>
              <a:rPr lang="en-US" sz="2000" dirty="0"/>
              <a:t>Conclusion</a:t>
            </a:r>
          </a:p>
          <a:p>
            <a:pPr marL="457200" indent="-457200" algn="l" rtl="0">
              <a:buFont typeface="+mj-lt"/>
              <a:buAutoNum type="arabicPeriod"/>
            </a:pPr>
            <a:r>
              <a:rPr lang="en-US" sz="2000" dirty="0" smtClean="0"/>
              <a:t>References</a:t>
            </a:r>
            <a:endParaRPr lang="fa-IR" sz="2000" dirty="0"/>
          </a:p>
        </p:txBody>
      </p:sp>
    </p:spTree>
    <p:extLst>
      <p:ext uri="{BB962C8B-B14F-4D97-AF65-F5344CB8AC3E}">
        <p14:creationId xmlns:p14="http://schemas.microsoft.com/office/powerpoint/2010/main" val="5224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3352"/>
            <a:ext cx="8229600" cy="724942"/>
          </a:xfrm>
        </p:spPr>
        <p:txBody>
          <a:bodyPr>
            <a:normAutofit/>
          </a:bodyPr>
          <a:lstStyle/>
          <a:p>
            <a:pPr rtl="0"/>
            <a:r>
              <a:rPr lang="en-US" dirty="0" smtClean="0"/>
              <a:t>4.  Mathematical Modeling</a:t>
            </a:r>
            <a:endParaRPr lang="fa-IR" dirty="0">
              <a:cs typeface="2  Nazanin" panose="00000400000000000000" pitchFamily="2" charset="-78"/>
            </a:endParaRPr>
          </a:p>
        </p:txBody>
      </p:sp>
      <p:sp>
        <p:nvSpPr>
          <p:cNvPr id="3" name="Content Placeholder 2"/>
          <p:cNvSpPr>
            <a:spLocks noGrp="1"/>
          </p:cNvSpPr>
          <p:nvPr>
            <p:ph idx="1"/>
          </p:nvPr>
        </p:nvSpPr>
        <p:spPr>
          <a:xfrm>
            <a:off x="755576" y="1628800"/>
            <a:ext cx="7416824" cy="864096"/>
          </a:xfrm>
        </p:spPr>
        <p:txBody>
          <a:bodyPr>
            <a:noAutofit/>
          </a:bodyPr>
          <a:lstStyle/>
          <a:p>
            <a:pPr marL="0" indent="0" algn="l" rtl="0">
              <a:buNone/>
            </a:pPr>
            <a:r>
              <a:rPr lang="en-US" sz="2800" dirty="0" smtClean="0"/>
              <a:t>Formulating a model into a mathematical model, with defined an objective(s) and constraints</a:t>
            </a:r>
          </a:p>
        </p:txBody>
      </p:sp>
      <p:sp>
        <p:nvSpPr>
          <p:cNvPr id="7" name="Slide Number Placeholder 6"/>
          <p:cNvSpPr>
            <a:spLocks noGrp="1"/>
          </p:cNvSpPr>
          <p:nvPr>
            <p:ph type="sldNum" sz="quarter" idx="12"/>
          </p:nvPr>
        </p:nvSpPr>
        <p:spPr/>
        <p:txBody>
          <a:bodyPr/>
          <a:lstStyle/>
          <a:p>
            <a:fld id="{1CE055E7-E1F4-432B-AB3D-CB2289E2330F}" type="slidenum">
              <a:rPr lang="fa-IR" smtClean="0"/>
              <a:t>22</a:t>
            </a:fld>
            <a:endParaRPr lang="fa-IR"/>
          </a:p>
        </p:txBody>
      </p:sp>
      <p:sp>
        <p:nvSpPr>
          <p:cNvPr id="4" name="TextBox 3"/>
          <p:cNvSpPr txBox="1"/>
          <p:nvPr/>
        </p:nvSpPr>
        <p:spPr>
          <a:xfrm>
            <a:off x="465922" y="169476"/>
            <a:ext cx="2953950" cy="523220"/>
          </a:xfrm>
          <a:prstGeom prst="rect">
            <a:avLst/>
          </a:prstGeom>
          <a:noFill/>
        </p:spPr>
        <p:txBody>
          <a:bodyPr wrap="none" rtlCol="1">
            <a:spAutoFit/>
          </a:bodyPr>
          <a:lstStyle/>
          <a:p>
            <a:r>
              <a:rPr lang="en-US" sz="2800" b="1" i="1" dirty="0" smtClean="0">
                <a:cs typeface="2  Nazanin" panose="00000400000000000000" pitchFamily="2" charset="-78"/>
              </a:rPr>
              <a:t>Research Typology</a:t>
            </a:r>
            <a:endParaRPr lang="fa-IR" sz="2800" b="1" i="1" dirty="0"/>
          </a:p>
        </p:txBody>
      </p:sp>
      <p:sp>
        <p:nvSpPr>
          <p:cNvPr id="5" name="TextBox 4"/>
          <p:cNvSpPr txBox="1"/>
          <p:nvPr/>
        </p:nvSpPr>
        <p:spPr>
          <a:xfrm>
            <a:off x="785884" y="2636912"/>
            <a:ext cx="2778004" cy="3416320"/>
          </a:xfrm>
          <a:prstGeom prst="rect">
            <a:avLst/>
          </a:prstGeom>
          <a:noFill/>
        </p:spPr>
        <p:txBody>
          <a:bodyPr wrap="none" rtlCol="1">
            <a:spAutoFit/>
          </a:bodyPr>
          <a:lstStyle/>
          <a:p>
            <a:pPr marL="342900" indent="-342900" algn="l" rtl="0">
              <a:buFont typeface="Arial" panose="020B0604020202020204" pitchFamily="34" charset="0"/>
              <a:buChar char="•"/>
            </a:pPr>
            <a:r>
              <a:rPr lang="en-US" sz="2400" dirty="0" smtClean="0"/>
              <a:t>Define Problem</a:t>
            </a:r>
          </a:p>
          <a:p>
            <a:pPr marL="342900" indent="-342900" algn="l" rtl="0">
              <a:buFont typeface="Arial" panose="020B0604020202020204" pitchFamily="34" charset="0"/>
              <a:buChar char="•"/>
            </a:pPr>
            <a:r>
              <a:rPr lang="en-US" sz="2400" dirty="0" smtClean="0"/>
              <a:t>Define Variable</a:t>
            </a:r>
            <a:endParaRPr lang="en-US" sz="2400" dirty="0"/>
          </a:p>
          <a:p>
            <a:pPr marL="342900" indent="-342900" algn="l" rtl="0">
              <a:buFont typeface="Arial" panose="020B0604020202020204" pitchFamily="34" charset="0"/>
              <a:buChar char="•"/>
            </a:pPr>
            <a:r>
              <a:rPr lang="en-US" sz="2400" dirty="0" smtClean="0"/>
              <a:t>State Hypothesis</a:t>
            </a:r>
          </a:p>
          <a:p>
            <a:pPr marL="342900" indent="-342900" algn="l" rtl="0">
              <a:buFont typeface="Arial" panose="020B0604020202020204" pitchFamily="34" charset="0"/>
              <a:buChar char="•"/>
            </a:pPr>
            <a:r>
              <a:rPr lang="en-US" sz="2400" dirty="0" smtClean="0"/>
              <a:t>Model Problem  </a:t>
            </a:r>
            <a:endParaRPr lang="en-US" sz="2400" dirty="0"/>
          </a:p>
          <a:p>
            <a:pPr marL="342900" indent="-342900" algn="l" rtl="0">
              <a:buFont typeface="Arial" panose="020B0604020202020204" pitchFamily="34" charset="0"/>
              <a:buChar char="•"/>
            </a:pPr>
            <a:r>
              <a:rPr lang="en-US" sz="2400" dirty="0" smtClean="0"/>
              <a:t>Simplify if needed</a:t>
            </a:r>
          </a:p>
          <a:p>
            <a:pPr marL="342900" indent="-342900" algn="l" rtl="0">
              <a:buFont typeface="Arial" panose="020B0604020202020204" pitchFamily="34" charset="0"/>
              <a:buChar char="•"/>
            </a:pPr>
            <a:r>
              <a:rPr lang="en-US" sz="2400" dirty="0" smtClean="0"/>
              <a:t>Use Algorithm</a:t>
            </a:r>
          </a:p>
          <a:p>
            <a:pPr marL="342900" indent="-342900" algn="l" rtl="0">
              <a:buFont typeface="Arial" panose="020B0604020202020204" pitchFamily="34" charset="0"/>
              <a:buChar char="•"/>
            </a:pPr>
            <a:r>
              <a:rPr lang="en-US" sz="2400" dirty="0" smtClean="0"/>
              <a:t>Apply Simulation</a:t>
            </a:r>
          </a:p>
          <a:p>
            <a:pPr marL="342900" indent="-342900" algn="l" rtl="0">
              <a:buFont typeface="Arial" panose="020B0604020202020204" pitchFamily="34" charset="0"/>
              <a:buChar char="•"/>
            </a:pPr>
            <a:r>
              <a:rPr lang="en-US" sz="2400" dirty="0" smtClean="0"/>
              <a:t>Analyze Data</a:t>
            </a:r>
          </a:p>
          <a:p>
            <a:pPr marL="342900" indent="-342900" algn="l" rtl="0">
              <a:buFont typeface="Arial" panose="020B0604020202020204" pitchFamily="34" charset="0"/>
              <a:buChar char="•"/>
            </a:pPr>
            <a:r>
              <a:rPr lang="en-US" sz="2400" dirty="0" smtClean="0"/>
              <a:t>Make Conclusions</a:t>
            </a:r>
            <a:endParaRPr lang="en-US" sz="2400" dirty="0"/>
          </a:p>
        </p:txBody>
      </p:sp>
      <p:sp>
        <p:nvSpPr>
          <p:cNvPr id="6" name="TextBox 5"/>
          <p:cNvSpPr txBox="1"/>
          <p:nvPr/>
        </p:nvSpPr>
        <p:spPr>
          <a:xfrm>
            <a:off x="4291063" y="2818671"/>
            <a:ext cx="2657201" cy="2554545"/>
          </a:xfrm>
          <a:prstGeom prst="rect">
            <a:avLst/>
          </a:prstGeom>
          <a:noFill/>
        </p:spPr>
        <p:txBody>
          <a:bodyPr wrap="none" rtlCol="1">
            <a:spAutoFit/>
          </a:bodyPr>
          <a:lstStyle/>
          <a:p>
            <a:pPr marL="457200" lvl="0" indent="-457200" algn="l" rtl="0">
              <a:buFont typeface="+mj-lt"/>
              <a:buAutoNum type="arabicPeriod"/>
            </a:pPr>
            <a:r>
              <a:rPr lang="en-US" sz="2000" dirty="0"/>
              <a:t>Introduction</a:t>
            </a:r>
          </a:p>
          <a:p>
            <a:pPr marL="457200" lvl="0" indent="-457200" algn="l" rtl="0">
              <a:buFont typeface="+mj-lt"/>
              <a:buAutoNum type="arabicPeriod"/>
            </a:pPr>
            <a:r>
              <a:rPr lang="en-US" sz="2000" dirty="0"/>
              <a:t>Literature review</a:t>
            </a:r>
          </a:p>
          <a:p>
            <a:pPr marL="457200" lvl="0" indent="-457200" algn="l" rtl="0">
              <a:buFont typeface="+mj-lt"/>
              <a:buAutoNum type="arabicPeriod"/>
            </a:pPr>
            <a:r>
              <a:rPr lang="en-US" sz="2000" dirty="0" smtClean="0"/>
              <a:t>Problem definition</a:t>
            </a:r>
          </a:p>
          <a:p>
            <a:pPr marL="457200" lvl="0" indent="-457200" algn="l" rtl="0">
              <a:buFont typeface="+mj-lt"/>
              <a:buAutoNum type="arabicPeriod"/>
            </a:pPr>
            <a:r>
              <a:rPr lang="en-US" sz="2000" dirty="0" smtClean="0"/>
              <a:t>Model, objective(s)</a:t>
            </a:r>
          </a:p>
          <a:p>
            <a:pPr marL="457200" lvl="0" indent="-457200" algn="l" rtl="0">
              <a:buFont typeface="+mj-lt"/>
              <a:buAutoNum type="arabicPeriod"/>
            </a:pPr>
            <a:r>
              <a:rPr lang="en-US" sz="2000" dirty="0" smtClean="0"/>
              <a:t>Data analysis </a:t>
            </a:r>
          </a:p>
          <a:p>
            <a:pPr marL="457200" lvl="0" indent="-457200" algn="l" rtl="0">
              <a:buFont typeface="+mj-lt"/>
              <a:buAutoNum type="arabicPeriod"/>
            </a:pPr>
            <a:r>
              <a:rPr lang="en-US" sz="2000" dirty="0" smtClean="0"/>
              <a:t>Discussion</a:t>
            </a:r>
          </a:p>
          <a:p>
            <a:pPr marL="457200" lvl="0" indent="-457200" algn="l" rtl="0">
              <a:buFont typeface="+mj-lt"/>
              <a:buAutoNum type="arabicPeriod"/>
            </a:pPr>
            <a:r>
              <a:rPr lang="en-US" sz="2000" dirty="0" smtClean="0"/>
              <a:t>Conclusion</a:t>
            </a:r>
            <a:endParaRPr lang="en-US" sz="2000" dirty="0"/>
          </a:p>
          <a:p>
            <a:pPr marL="457200" indent="-457200" algn="l" rtl="0">
              <a:buFont typeface="+mj-lt"/>
              <a:buAutoNum type="arabicPeriod"/>
            </a:pPr>
            <a:r>
              <a:rPr lang="en-US" sz="2000" dirty="0" smtClean="0"/>
              <a:t>References</a:t>
            </a:r>
            <a:endParaRPr lang="fa-IR" sz="2000" dirty="0"/>
          </a:p>
        </p:txBody>
      </p:sp>
    </p:spTree>
    <p:extLst>
      <p:ext uri="{BB962C8B-B14F-4D97-AF65-F5344CB8AC3E}">
        <p14:creationId xmlns:p14="http://schemas.microsoft.com/office/powerpoint/2010/main" val="4087728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6038"/>
            <a:ext cx="8229600" cy="944562"/>
          </a:xfrm>
        </p:spPr>
        <p:txBody>
          <a:bodyPr/>
          <a:lstStyle/>
          <a:p>
            <a:r>
              <a:rPr lang="en-GB" dirty="0" smtClean="0"/>
              <a:t>5. Case </a:t>
            </a:r>
            <a:r>
              <a:rPr lang="en-GB" dirty="0"/>
              <a:t>studies</a:t>
            </a:r>
          </a:p>
        </p:txBody>
      </p:sp>
      <p:sp>
        <p:nvSpPr>
          <p:cNvPr id="5123" name="Rectangle 3"/>
          <p:cNvSpPr>
            <a:spLocks noGrp="1" noChangeArrowheads="1"/>
          </p:cNvSpPr>
          <p:nvPr>
            <p:ph idx="1"/>
          </p:nvPr>
        </p:nvSpPr>
        <p:spPr>
          <a:xfrm>
            <a:off x="457200" y="3640832"/>
            <a:ext cx="8686800" cy="3028528"/>
          </a:xfrm>
        </p:spPr>
        <p:txBody>
          <a:bodyPr>
            <a:normAutofit fontScale="92500" lnSpcReduction="10000"/>
          </a:bodyPr>
          <a:lstStyle/>
          <a:p>
            <a:pPr algn="l" rtl="0"/>
            <a:r>
              <a:rPr lang="en-GB" sz="2800" dirty="0" smtClean="0"/>
              <a:t>Case study</a:t>
            </a:r>
            <a:endParaRPr lang="en-GB" sz="2800" dirty="0"/>
          </a:p>
          <a:p>
            <a:pPr lvl="1" algn="l" rtl="0"/>
            <a:r>
              <a:rPr lang="en-GB" sz="2400" dirty="0"/>
              <a:t>A comprehensive, in-depth investigation of a situation, a sequence of activities, or a procedure within its natural setting</a:t>
            </a:r>
          </a:p>
          <a:p>
            <a:pPr algn="l" rtl="0"/>
            <a:r>
              <a:rPr lang="en-GB" sz="2800" dirty="0"/>
              <a:t>Purpose</a:t>
            </a:r>
          </a:p>
          <a:p>
            <a:pPr lvl="1" algn="l" rtl="0"/>
            <a:r>
              <a:rPr lang="en-GB" sz="2400" dirty="0"/>
              <a:t>To understand a situation, a sequence of activities, or a procedure to learn what happened, how it happened, </a:t>
            </a:r>
            <a:r>
              <a:rPr lang="en-GB" sz="2400" dirty="0" smtClean="0"/>
              <a:t/>
            </a:r>
            <a:br>
              <a:rPr lang="en-GB" sz="2400" dirty="0" smtClean="0"/>
            </a:br>
            <a:r>
              <a:rPr lang="en-GB" sz="2400" dirty="0" smtClean="0"/>
              <a:t>and </a:t>
            </a:r>
            <a:r>
              <a:rPr lang="en-GB" sz="2400" dirty="0"/>
              <a:t>why it happened</a:t>
            </a:r>
            <a:endParaRPr lang="en-GB" sz="2400" b="1" dirty="0"/>
          </a:p>
        </p:txBody>
      </p:sp>
      <p:sp>
        <p:nvSpPr>
          <p:cNvPr id="6" name="Rectangle 3"/>
          <p:cNvSpPr txBox="1">
            <a:spLocks noChangeArrowheads="1"/>
          </p:cNvSpPr>
          <p:nvPr/>
        </p:nvSpPr>
        <p:spPr>
          <a:xfrm>
            <a:off x="457200" y="868363"/>
            <a:ext cx="82296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800" dirty="0" smtClean="0"/>
              <a:t>A person: ….</a:t>
            </a:r>
          </a:p>
          <a:p>
            <a:r>
              <a:rPr lang="nl-NL" sz="2800" dirty="0" smtClean="0"/>
              <a:t>A site: an organization – a country</a:t>
            </a:r>
          </a:p>
          <a:p>
            <a:r>
              <a:rPr lang="nl-NL" sz="2800" dirty="0" smtClean="0"/>
              <a:t>An artefact: technology, product</a:t>
            </a:r>
          </a:p>
          <a:p>
            <a:r>
              <a:rPr lang="nl-NL" sz="2800" dirty="0" smtClean="0"/>
              <a:t>Units of analysis in case studies:</a:t>
            </a:r>
          </a:p>
          <a:p>
            <a:pPr lvl="1"/>
            <a:r>
              <a:rPr lang="nl-NL" sz="2400" dirty="0" smtClean="0"/>
              <a:t>Events, activities</a:t>
            </a:r>
          </a:p>
        </p:txBody>
      </p:sp>
    </p:spTree>
    <p:extLst>
      <p:ext uri="{BB962C8B-B14F-4D97-AF65-F5344CB8AC3E}">
        <p14:creationId xmlns:p14="http://schemas.microsoft.com/office/powerpoint/2010/main" val="245540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Why a case study?</a:t>
            </a:r>
          </a:p>
        </p:txBody>
      </p:sp>
      <p:sp>
        <p:nvSpPr>
          <p:cNvPr id="20483" name="Rectangle 3"/>
          <p:cNvSpPr>
            <a:spLocks noGrp="1" noChangeArrowheads="1"/>
          </p:cNvSpPr>
          <p:nvPr>
            <p:ph idx="1"/>
          </p:nvPr>
        </p:nvSpPr>
        <p:spPr/>
        <p:txBody>
          <a:bodyPr>
            <a:normAutofit fontScale="77500" lnSpcReduction="20000"/>
          </a:bodyPr>
          <a:lstStyle/>
          <a:p>
            <a:pPr algn="l" rtl="0"/>
            <a:r>
              <a:rPr lang="en-GB" sz="2800" dirty="0"/>
              <a:t>Investigate processes</a:t>
            </a:r>
          </a:p>
          <a:p>
            <a:pPr lvl="1" algn="l" rtl="0"/>
            <a:r>
              <a:rPr lang="en-GB" sz="2400" dirty="0"/>
              <a:t>Documenting an activity from first to last step</a:t>
            </a:r>
          </a:p>
          <a:p>
            <a:pPr algn="l" rtl="0"/>
            <a:r>
              <a:rPr lang="en-GB" sz="2800" dirty="0"/>
              <a:t>Investigate changes over time </a:t>
            </a:r>
          </a:p>
          <a:p>
            <a:pPr lvl="1" algn="l" rtl="0"/>
            <a:r>
              <a:rPr lang="en-GB" sz="2400" dirty="0" err="1"/>
              <a:t>Eg</a:t>
            </a:r>
            <a:r>
              <a:rPr lang="en-GB" sz="2400" dirty="0"/>
              <a:t>, changes in farm practices from Year 1 to Year 5</a:t>
            </a:r>
          </a:p>
          <a:p>
            <a:pPr algn="l" rtl="0"/>
            <a:r>
              <a:rPr lang="en-GB" sz="2800" dirty="0"/>
              <a:t>Participatory, involves experiential learning</a:t>
            </a:r>
          </a:p>
          <a:p>
            <a:pPr lvl="1" algn="l" rtl="0"/>
            <a:r>
              <a:rPr lang="en-GB" sz="2400" dirty="0"/>
              <a:t>Can lead to exchange of information between researcher and local people</a:t>
            </a:r>
          </a:p>
          <a:p>
            <a:pPr algn="l" rtl="0"/>
            <a:r>
              <a:rPr lang="en-GB" sz="2800" dirty="0"/>
              <a:t>Can emphasize local people’s perspective</a:t>
            </a:r>
          </a:p>
        </p:txBody>
      </p:sp>
    </p:spTree>
    <p:extLst>
      <p:ext uri="{BB962C8B-B14F-4D97-AF65-F5344CB8AC3E}">
        <p14:creationId xmlns:p14="http://schemas.microsoft.com/office/powerpoint/2010/main" val="3837926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lang="en-GB" dirty="0" smtClean="0">
                <a:cs typeface="Times New Roman" pitchFamily="18" charset="0"/>
              </a:rPr>
              <a:t>Case study approach</a:t>
            </a:r>
          </a:p>
        </p:txBody>
      </p:sp>
      <p:sp>
        <p:nvSpPr>
          <p:cNvPr id="8195" name="Rectangle 3"/>
          <p:cNvSpPr>
            <a:spLocks noGrp="1" noChangeArrowheads="1"/>
          </p:cNvSpPr>
          <p:nvPr>
            <p:ph idx="1"/>
          </p:nvPr>
        </p:nvSpPr>
        <p:spPr>
          <a:xfrm>
            <a:off x="760040" y="1412776"/>
            <a:ext cx="7772400" cy="3528392"/>
          </a:xfrm>
        </p:spPr>
        <p:txBody>
          <a:bodyPr>
            <a:normAutofit fontScale="92500"/>
          </a:bodyPr>
          <a:lstStyle/>
          <a:p>
            <a:pPr algn="l" rtl="0" eaLnBrk="1" hangingPunct="1">
              <a:lnSpc>
                <a:spcPct val="80000"/>
              </a:lnSpc>
            </a:pPr>
            <a:r>
              <a:rPr lang="en-GB" sz="2400" dirty="0" smtClean="0">
                <a:solidFill>
                  <a:schemeClr val="folHlink"/>
                </a:solidFill>
                <a:cs typeface="Times New Roman" pitchFamily="18" charset="0"/>
              </a:rPr>
              <a:t>researching an organism </a:t>
            </a:r>
            <a:r>
              <a:rPr lang="en-GB" sz="2400" i="1" dirty="0" smtClean="0">
                <a:solidFill>
                  <a:schemeClr val="folHlink"/>
                </a:solidFill>
                <a:cs typeface="Times New Roman" pitchFamily="18" charset="0"/>
              </a:rPr>
              <a:t>in its environment</a:t>
            </a:r>
            <a:r>
              <a:rPr lang="en-GB" sz="2400" dirty="0" smtClean="0">
                <a:solidFill>
                  <a:schemeClr val="folHlink"/>
                </a:solidFill>
                <a:cs typeface="Times New Roman" pitchFamily="18" charset="0"/>
              </a:rPr>
              <a:t> </a:t>
            </a:r>
            <a:br>
              <a:rPr lang="en-GB" sz="2400" dirty="0" smtClean="0">
                <a:solidFill>
                  <a:schemeClr val="folHlink"/>
                </a:solidFill>
                <a:cs typeface="Times New Roman" pitchFamily="18" charset="0"/>
              </a:rPr>
            </a:br>
            <a:r>
              <a:rPr lang="en-GB" sz="2000" i="1" dirty="0" smtClean="0">
                <a:solidFill>
                  <a:schemeClr val="folHlink"/>
                </a:solidFill>
                <a:cs typeface="Times New Roman" pitchFamily="18" charset="0"/>
              </a:rPr>
              <a:t>John </a:t>
            </a:r>
            <a:r>
              <a:rPr lang="en-GB" sz="2000" i="1" dirty="0" err="1" smtClean="0">
                <a:solidFill>
                  <a:schemeClr val="folHlink"/>
                </a:solidFill>
                <a:cs typeface="Times New Roman" pitchFamily="18" charset="0"/>
              </a:rPr>
              <a:t>Langrish</a:t>
            </a:r>
            <a:endParaRPr lang="en-GB" sz="2000" i="1" dirty="0" smtClean="0">
              <a:solidFill>
                <a:schemeClr val="folHlink"/>
              </a:solidFill>
              <a:cs typeface="Times New Roman" pitchFamily="18" charset="0"/>
            </a:endParaRPr>
          </a:p>
          <a:p>
            <a:pPr algn="l" rtl="0" eaLnBrk="1" hangingPunct="1">
              <a:lnSpc>
                <a:spcPct val="80000"/>
              </a:lnSpc>
            </a:pPr>
            <a:r>
              <a:rPr lang="en-GB" sz="2400" dirty="0" smtClean="0">
                <a:solidFill>
                  <a:schemeClr val="folHlink"/>
                </a:solidFill>
                <a:cs typeface="Times New Roman" pitchFamily="18" charset="0"/>
              </a:rPr>
              <a:t>“Case study is the study of the particularity and complexity of a single case, coming to understand its activity within important circumstances.”</a:t>
            </a:r>
            <a:br>
              <a:rPr lang="en-GB" sz="2400" dirty="0" smtClean="0">
                <a:solidFill>
                  <a:schemeClr val="folHlink"/>
                </a:solidFill>
                <a:cs typeface="Times New Roman" pitchFamily="18" charset="0"/>
              </a:rPr>
            </a:br>
            <a:r>
              <a:rPr lang="en-GB" sz="2000" i="1" dirty="0" smtClean="0">
                <a:solidFill>
                  <a:schemeClr val="folHlink"/>
                </a:solidFill>
                <a:cs typeface="Times New Roman" pitchFamily="18" charset="0"/>
              </a:rPr>
              <a:t>Robert Stake</a:t>
            </a:r>
            <a:r>
              <a:rPr lang="en-GB" sz="2000" dirty="0" smtClean="0">
                <a:solidFill>
                  <a:schemeClr val="folHlink"/>
                </a:solidFill>
                <a:cs typeface="Times New Roman" pitchFamily="18" charset="0"/>
              </a:rPr>
              <a:t> (p xi)</a:t>
            </a:r>
          </a:p>
          <a:p>
            <a:pPr algn="l" rtl="0" eaLnBrk="1" hangingPunct="1">
              <a:lnSpc>
                <a:spcPct val="80000"/>
              </a:lnSpc>
            </a:pPr>
            <a:r>
              <a:rPr lang="en-GB" sz="2400" dirty="0" smtClean="0">
                <a:cs typeface="Times New Roman" pitchFamily="18" charset="0"/>
              </a:rPr>
              <a:t>“A case study is an empirical inquiry that investigates a contemporary phenomenon within its </a:t>
            </a:r>
            <a:r>
              <a:rPr lang="en-GB" sz="2400" dirty="0" smtClean="0">
                <a:solidFill>
                  <a:srgbClr val="FF0000"/>
                </a:solidFill>
                <a:cs typeface="Times New Roman" pitchFamily="18" charset="0"/>
              </a:rPr>
              <a:t>real-life context</a:t>
            </a:r>
            <a:r>
              <a:rPr lang="en-GB" sz="2400" dirty="0" smtClean="0">
                <a:cs typeface="Times New Roman" pitchFamily="18" charset="0"/>
              </a:rPr>
              <a:t>, especially when the boundaries between the phenomenon and context are not clearly evident.”</a:t>
            </a:r>
            <a:br>
              <a:rPr lang="en-GB" sz="2400" dirty="0" smtClean="0">
                <a:cs typeface="Times New Roman" pitchFamily="18" charset="0"/>
              </a:rPr>
            </a:br>
            <a:r>
              <a:rPr lang="en-GB" sz="2000" i="1" dirty="0" smtClean="0">
                <a:cs typeface="Times New Roman" pitchFamily="18" charset="0"/>
              </a:rPr>
              <a:t>Robert Yin</a:t>
            </a:r>
            <a:r>
              <a:rPr lang="en-GB" sz="2000" dirty="0" smtClean="0">
                <a:cs typeface="Times New Roman" pitchFamily="18" charset="0"/>
              </a:rPr>
              <a:t> p13</a:t>
            </a:r>
          </a:p>
        </p:txBody>
      </p:sp>
      <p:sp>
        <p:nvSpPr>
          <p:cNvPr id="4" name="TextBox 3"/>
          <p:cNvSpPr txBox="1"/>
          <p:nvPr/>
        </p:nvSpPr>
        <p:spPr>
          <a:xfrm>
            <a:off x="785597" y="4883676"/>
            <a:ext cx="4362467" cy="1569660"/>
          </a:xfrm>
          <a:prstGeom prst="rect">
            <a:avLst/>
          </a:prstGeom>
          <a:noFill/>
        </p:spPr>
        <p:txBody>
          <a:bodyPr wrap="square" rtlCol="1">
            <a:spAutoFit/>
          </a:bodyPr>
          <a:lstStyle/>
          <a:p>
            <a:pPr marL="342900" lvl="0" indent="-342900" algn="l" rtl="0">
              <a:buFont typeface="Arial" panose="020B0604020202020204" pitchFamily="34" charset="0"/>
              <a:buChar char="•"/>
            </a:pPr>
            <a:r>
              <a:rPr lang="en-US" sz="2400" dirty="0"/>
              <a:t>Single case study method,</a:t>
            </a:r>
          </a:p>
          <a:p>
            <a:pPr marL="342900" lvl="0" indent="-342900" algn="l" rtl="0">
              <a:buFont typeface="Arial" panose="020B0604020202020204" pitchFamily="34" charset="0"/>
              <a:buChar char="•"/>
            </a:pPr>
            <a:r>
              <a:rPr lang="en-US" sz="2400" dirty="0"/>
              <a:t>Multiple case study method,</a:t>
            </a:r>
          </a:p>
          <a:p>
            <a:pPr marL="342900" indent="-342900" algn="l" rtl="0">
              <a:buFont typeface="Arial" panose="020B0604020202020204" pitchFamily="34" charset="0"/>
              <a:buChar char="•"/>
            </a:pPr>
            <a:r>
              <a:rPr lang="en-US" sz="2400" dirty="0"/>
              <a:t>Combinations of quantitative </a:t>
            </a:r>
            <a:r>
              <a:rPr lang="en-US" sz="2400" dirty="0" smtClean="0"/>
              <a:t>qualitative </a:t>
            </a:r>
            <a:r>
              <a:rPr lang="en-US" sz="2400" dirty="0"/>
              <a:t>research methods.</a:t>
            </a:r>
          </a:p>
        </p:txBody>
      </p:sp>
    </p:spTree>
    <p:extLst>
      <p:ext uri="{BB962C8B-B14F-4D97-AF65-F5344CB8AC3E}">
        <p14:creationId xmlns:p14="http://schemas.microsoft.com/office/powerpoint/2010/main" val="3390752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cs typeface="Times New Roman" pitchFamily="18" charset="0"/>
              </a:rPr>
              <a:t>the case study approach</a:t>
            </a:r>
          </a:p>
        </p:txBody>
      </p:sp>
      <p:sp>
        <p:nvSpPr>
          <p:cNvPr id="185347" name="Rectangle 3"/>
          <p:cNvSpPr>
            <a:spLocks noGrp="1" noChangeArrowheads="1"/>
          </p:cNvSpPr>
          <p:nvPr>
            <p:ph idx="1"/>
          </p:nvPr>
        </p:nvSpPr>
        <p:spPr/>
        <p:txBody>
          <a:bodyPr>
            <a:normAutofit fontScale="92500" lnSpcReduction="10000"/>
          </a:bodyPr>
          <a:lstStyle/>
          <a:p>
            <a:pPr algn="l" rtl="0" eaLnBrk="1" hangingPunct="1">
              <a:lnSpc>
                <a:spcPct val="80000"/>
              </a:lnSpc>
              <a:buFontTx/>
              <a:buNone/>
            </a:pPr>
            <a:r>
              <a:rPr lang="en-GB" sz="2800" dirty="0" smtClean="0">
                <a:cs typeface="Times New Roman" pitchFamily="18" charset="0"/>
              </a:rPr>
              <a:t>Case study is suitable for studying:</a:t>
            </a:r>
          </a:p>
          <a:p>
            <a:pPr algn="l" rtl="0" eaLnBrk="1" hangingPunct="1">
              <a:lnSpc>
                <a:spcPct val="80000"/>
              </a:lnSpc>
            </a:pPr>
            <a:r>
              <a:rPr lang="en-GB" sz="2800" dirty="0" smtClean="0">
                <a:cs typeface="Times New Roman" pitchFamily="18" charset="0"/>
              </a:rPr>
              <a:t>individuals and organisations</a:t>
            </a:r>
            <a:r>
              <a:rPr lang="en-GB" sz="2000" dirty="0" smtClean="0">
                <a:cs typeface="Times New Roman" pitchFamily="18" charset="0"/>
              </a:rPr>
              <a:t>; e.g.</a:t>
            </a:r>
            <a:endParaRPr lang="en-GB" sz="2800" dirty="0" smtClean="0">
              <a:cs typeface="Times New Roman" pitchFamily="18" charset="0"/>
            </a:endParaRPr>
          </a:p>
          <a:p>
            <a:pPr lvl="1" algn="l" rtl="0" eaLnBrk="1" hangingPunct="1">
              <a:lnSpc>
                <a:spcPct val="80000"/>
              </a:lnSpc>
            </a:pPr>
            <a:r>
              <a:rPr lang="en-GB" sz="2400" dirty="0" smtClean="0">
                <a:cs typeface="Times New Roman" pitchFamily="18" charset="0"/>
              </a:rPr>
              <a:t>consumers</a:t>
            </a:r>
          </a:p>
          <a:p>
            <a:pPr lvl="1" algn="l" rtl="0" eaLnBrk="1" hangingPunct="1">
              <a:lnSpc>
                <a:spcPct val="80000"/>
              </a:lnSpc>
            </a:pPr>
            <a:r>
              <a:rPr lang="en-GB" sz="2400" dirty="0" smtClean="0">
                <a:cs typeface="Times New Roman" pitchFamily="18" charset="0"/>
              </a:rPr>
              <a:t>communities</a:t>
            </a:r>
          </a:p>
          <a:p>
            <a:pPr lvl="1" algn="l" rtl="0" eaLnBrk="1" hangingPunct="1">
              <a:lnSpc>
                <a:spcPct val="80000"/>
              </a:lnSpc>
            </a:pPr>
            <a:r>
              <a:rPr lang="en-GB" sz="2400" dirty="0" smtClean="0">
                <a:cs typeface="Times New Roman" pitchFamily="18" charset="0"/>
              </a:rPr>
              <a:t>businesses</a:t>
            </a:r>
          </a:p>
          <a:p>
            <a:pPr algn="l" rtl="0" eaLnBrk="1" hangingPunct="1">
              <a:lnSpc>
                <a:spcPct val="80000"/>
              </a:lnSpc>
            </a:pPr>
            <a:r>
              <a:rPr lang="en-GB" sz="2800" dirty="0" smtClean="0">
                <a:cs typeface="Times New Roman" pitchFamily="18" charset="0"/>
              </a:rPr>
              <a:t>processes and periods of time</a:t>
            </a:r>
            <a:r>
              <a:rPr lang="en-GB" sz="2000" dirty="0" smtClean="0">
                <a:cs typeface="Times New Roman" pitchFamily="18" charset="0"/>
              </a:rPr>
              <a:t>; e.g.</a:t>
            </a:r>
          </a:p>
          <a:p>
            <a:pPr lvl="1" algn="l" rtl="0" eaLnBrk="1" hangingPunct="1">
              <a:lnSpc>
                <a:spcPct val="80000"/>
              </a:lnSpc>
            </a:pPr>
            <a:r>
              <a:rPr lang="en-GB" sz="2400" dirty="0" smtClean="0">
                <a:cs typeface="Times New Roman" pitchFamily="18" charset="0"/>
              </a:rPr>
              <a:t>managerial processes</a:t>
            </a:r>
          </a:p>
          <a:p>
            <a:pPr lvl="1" algn="l" rtl="0" eaLnBrk="1" hangingPunct="1">
              <a:lnSpc>
                <a:spcPct val="80000"/>
              </a:lnSpc>
            </a:pPr>
            <a:r>
              <a:rPr lang="en-GB" sz="2400" dirty="0" smtClean="0">
                <a:cs typeface="Times New Roman" pitchFamily="18" charset="0"/>
              </a:rPr>
              <a:t>consumer satisfaction</a:t>
            </a:r>
          </a:p>
          <a:p>
            <a:pPr lvl="1" algn="l" rtl="0" eaLnBrk="1" hangingPunct="1">
              <a:lnSpc>
                <a:spcPct val="80000"/>
              </a:lnSpc>
            </a:pPr>
            <a:r>
              <a:rPr lang="en-GB" sz="2400" dirty="0" smtClean="0">
                <a:cs typeface="Times New Roman" pitchFamily="18" charset="0"/>
              </a:rPr>
              <a:t>product supply chains</a:t>
            </a:r>
          </a:p>
          <a:p>
            <a:pPr lvl="1" algn="l" rtl="0" eaLnBrk="1" hangingPunct="1">
              <a:lnSpc>
                <a:spcPct val="80000"/>
              </a:lnSpc>
            </a:pPr>
            <a:r>
              <a:rPr lang="en-GB" sz="2400" dirty="0" smtClean="0">
                <a:cs typeface="Times New Roman" pitchFamily="18" charset="0"/>
              </a:rPr>
              <a:t>decision histories</a:t>
            </a:r>
          </a:p>
        </p:txBody>
      </p:sp>
    </p:spTree>
    <p:extLst>
      <p:ext uri="{BB962C8B-B14F-4D97-AF65-F5344CB8AC3E}">
        <p14:creationId xmlns:p14="http://schemas.microsoft.com/office/powerpoint/2010/main" val="41911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5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53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xEl>
                                              <p:pRg st="1" end="1"/>
                                            </p:txEl>
                                          </p:spTgt>
                                        </p:tgtEl>
                                        <p:attrNameLst>
                                          <p:attrName>ppt_c</p:attrName>
                                        </p:attrNameLst>
                                      </p:cBhvr>
                                      <p:to>
                                        <a:schemeClr val="folHlink"/>
                                      </p:to>
                                    </p:animClr>
                                  </p:subTnLst>
                                </p:cTn>
                              </p:par>
                              <p:par>
                                <p:cTn id="15" presetID="2" presetClass="entr" presetSubtype="8" fill="hold" grpId="0" nodeType="with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 calcmode="lin" valueType="num">
                                      <p:cBhvr additive="base">
                                        <p:cTn id="17" dur="5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53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xEl>
                                              <p:pRg st="2" end="2"/>
                                            </p:txEl>
                                          </p:spTgt>
                                        </p:tgtEl>
                                        <p:attrNameLst>
                                          <p:attrName>ppt_c</p:attrName>
                                        </p:attrNameLst>
                                      </p:cBhvr>
                                      <p:to>
                                        <a:schemeClr val="folHlink"/>
                                      </p:to>
                                    </p:animClr>
                                  </p:subTnLst>
                                </p:cTn>
                              </p:par>
                              <p:par>
                                <p:cTn id="19" presetID="2" presetClass="entr" presetSubtype="8" fill="hold" grpId="0" nodeType="withEffect">
                                  <p:stCondLst>
                                    <p:cond delay="0"/>
                                  </p:stCondLst>
                                  <p:childTnLst>
                                    <p:set>
                                      <p:cBhvr>
                                        <p:cTn id="20" dur="1" fill="hold">
                                          <p:stCondLst>
                                            <p:cond delay="0"/>
                                          </p:stCondLst>
                                        </p:cTn>
                                        <p:tgtEl>
                                          <p:spTgt spid="185347">
                                            <p:txEl>
                                              <p:pRg st="3" end="3"/>
                                            </p:txEl>
                                          </p:spTgt>
                                        </p:tgtEl>
                                        <p:attrNameLst>
                                          <p:attrName>style.visibility</p:attrName>
                                        </p:attrNameLst>
                                      </p:cBhvr>
                                      <p:to>
                                        <p:strVal val="visible"/>
                                      </p:to>
                                    </p:set>
                                    <p:anim calcmode="lin" valueType="num">
                                      <p:cBhvr additive="base">
                                        <p:cTn id="21" dur="500" fill="hold"/>
                                        <p:tgtEl>
                                          <p:spTgt spid="18534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53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xEl>
                                              <p:pRg st="3" end="3"/>
                                            </p:txEl>
                                          </p:spTgt>
                                        </p:tgtEl>
                                        <p:attrNameLst>
                                          <p:attrName>ppt_c</p:attrName>
                                        </p:attrNameLst>
                                      </p:cBhvr>
                                      <p:to>
                                        <a:schemeClr val="folHlink"/>
                                      </p:to>
                                    </p:animClr>
                                  </p:subTnLst>
                                </p:cTn>
                              </p:par>
                              <p:par>
                                <p:cTn id="23" presetID="2" presetClass="entr" presetSubtype="8"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500" fill="hold"/>
                                        <p:tgtEl>
                                          <p:spTgt spid="1853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53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xEl>
                                              <p:pRg st="4" end="4"/>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5347">
                                            <p:txEl>
                                              <p:pRg st="5" end="5"/>
                                            </p:txEl>
                                          </p:spTgt>
                                        </p:tgtEl>
                                        <p:attrNameLst>
                                          <p:attrName>style.visibility</p:attrName>
                                        </p:attrNameLst>
                                      </p:cBhvr>
                                      <p:to>
                                        <p:strVal val="visible"/>
                                      </p:to>
                                    </p:set>
                                    <p:anim calcmode="lin" valueType="num">
                                      <p:cBhvr additive="base">
                                        <p:cTn id="31" dur="500" fill="hold"/>
                                        <p:tgtEl>
                                          <p:spTgt spid="1853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5347">
                                            <p:txEl>
                                              <p:pRg st="6" end="6"/>
                                            </p:txEl>
                                          </p:spTgt>
                                        </p:tgtEl>
                                        <p:attrNameLst>
                                          <p:attrName>style.visibility</p:attrName>
                                        </p:attrNameLst>
                                      </p:cBhvr>
                                      <p:to>
                                        <p:strVal val="visible"/>
                                      </p:to>
                                    </p:set>
                                    <p:anim calcmode="lin" valueType="num">
                                      <p:cBhvr additive="base">
                                        <p:cTn id="35" dur="500" fill="hold"/>
                                        <p:tgtEl>
                                          <p:spTgt spid="18534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5347">
                                            <p:txEl>
                                              <p:pRg st="7" end="7"/>
                                            </p:txEl>
                                          </p:spTgt>
                                        </p:tgtEl>
                                        <p:attrNameLst>
                                          <p:attrName>style.visibility</p:attrName>
                                        </p:attrNameLst>
                                      </p:cBhvr>
                                      <p:to>
                                        <p:strVal val="visible"/>
                                      </p:to>
                                    </p:set>
                                    <p:anim calcmode="lin" valueType="num">
                                      <p:cBhvr additive="base">
                                        <p:cTn id="39" dur="500" fill="hold"/>
                                        <p:tgtEl>
                                          <p:spTgt spid="18534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534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5347">
                                            <p:txEl>
                                              <p:pRg st="8" end="8"/>
                                            </p:txEl>
                                          </p:spTgt>
                                        </p:tgtEl>
                                        <p:attrNameLst>
                                          <p:attrName>style.visibility</p:attrName>
                                        </p:attrNameLst>
                                      </p:cBhvr>
                                      <p:to>
                                        <p:strVal val="visible"/>
                                      </p:to>
                                    </p:set>
                                    <p:anim calcmode="lin" valueType="num">
                                      <p:cBhvr additive="base">
                                        <p:cTn id="43" dur="500" fill="hold"/>
                                        <p:tgtEl>
                                          <p:spTgt spid="18534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53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5347">
                                            <p:txEl>
                                              <p:pRg st="9" end="9"/>
                                            </p:txEl>
                                          </p:spTgt>
                                        </p:tgtEl>
                                        <p:attrNameLst>
                                          <p:attrName>style.visibility</p:attrName>
                                        </p:attrNameLst>
                                      </p:cBhvr>
                                      <p:to>
                                        <p:strVal val="visible"/>
                                      </p:to>
                                    </p:set>
                                    <p:anim calcmode="lin" valueType="num">
                                      <p:cBhvr additive="base">
                                        <p:cTn id="47" dur="500" fill="hold"/>
                                        <p:tgtEl>
                                          <p:spTgt spid="18534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534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t>Case study methodology</a:t>
            </a:r>
          </a:p>
        </p:txBody>
      </p:sp>
      <p:sp>
        <p:nvSpPr>
          <p:cNvPr id="6147" name="Rectangle 3"/>
          <p:cNvSpPr>
            <a:spLocks noGrp="1" noChangeArrowheads="1"/>
          </p:cNvSpPr>
          <p:nvPr>
            <p:ph idx="1"/>
          </p:nvPr>
        </p:nvSpPr>
        <p:spPr>
          <a:noFill/>
          <a:ln/>
        </p:spPr>
        <p:txBody>
          <a:bodyPr>
            <a:normAutofit lnSpcReduction="10000"/>
          </a:bodyPr>
          <a:lstStyle/>
          <a:p>
            <a:pPr algn="l" rtl="0"/>
            <a:r>
              <a:rPr lang="en-US" sz="2800" dirty="0"/>
              <a:t>Case studies are used as a research tool to test hypotheses in an ex post facto manner </a:t>
            </a:r>
            <a:r>
              <a:rPr lang="en-US" sz="2800" dirty="0" err="1"/>
              <a:t>ie</a:t>
            </a:r>
            <a:r>
              <a:rPr lang="en-US" sz="2800" dirty="0"/>
              <a:t> when the researcher </a:t>
            </a:r>
            <a:r>
              <a:rPr lang="en-US" sz="2800" dirty="0">
                <a:solidFill>
                  <a:schemeClr val="tx2"/>
                </a:solidFill>
              </a:rPr>
              <a:t>CAN NOT </a:t>
            </a:r>
            <a:r>
              <a:rPr lang="en-US" sz="2800" dirty="0"/>
              <a:t>control </a:t>
            </a:r>
            <a:r>
              <a:rPr lang="en-US" sz="2800" dirty="0">
                <a:solidFill>
                  <a:schemeClr val="tx2"/>
                </a:solidFill>
              </a:rPr>
              <a:t>ANY</a:t>
            </a:r>
            <a:r>
              <a:rPr lang="en-US" sz="2800" dirty="0"/>
              <a:t> of the variables under investigation.</a:t>
            </a:r>
          </a:p>
          <a:p>
            <a:pPr algn="l" rtl="0"/>
            <a:r>
              <a:rPr lang="en-US" sz="2800" dirty="0"/>
              <a:t>Case studies are therefore usually concerned with investigating how or why events occurred.</a:t>
            </a:r>
          </a:p>
        </p:txBody>
      </p:sp>
      <p:pic>
        <p:nvPicPr>
          <p:cNvPr id="50178" name="Picture 2"/>
          <p:cNvPicPr>
            <a:picLocks noChangeAspect="1" noChangeArrowheads="1"/>
          </p:cNvPicPr>
          <p:nvPr/>
        </p:nvPicPr>
        <p:blipFill>
          <a:blip r:embed="rId2"/>
          <a:srcRect/>
          <a:stretch>
            <a:fillRect/>
          </a:stretch>
        </p:blipFill>
        <p:spPr bwMode="auto">
          <a:xfrm>
            <a:off x="2195736" y="4581128"/>
            <a:ext cx="5852160" cy="1893349"/>
          </a:xfrm>
          <a:prstGeom prst="rect">
            <a:avLst/>
          </a:prstGeom>
          <a:noFill/>
          <a:ln w="9525">
            <a:noFill/>
            <a:miter lim="800000"/>
            <a:headEnd/>
            <a:tailEnd/>
          </a:ln>
          <a:effectLst/>
        </p:spPr>
      </p:pic>
    </p:spTree>
    <p:extLst>
      <p:ext uri="{BB962C8B-B14F-4D97-AF65-F5344CB8AC3E}">
        <p14:creationId xmlns:p14="http://schemas.microsoft.com/office/powerpoint/2010/main" val="12765158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457200" y="0"/>
            <a:ext cx="8229600" cy="1143000"/>
          </a:xfrm>
        </p:spPr>
        <p:txBody>
          <a:bodyPr/>
          <a:lstStyle/>
          <a:p>
            <a:r>
              <a:rPr lang="en-US" sz="3600" dirty="0"/>
              <a:t>Variable-oriented Analysis</a:t>
            </a:r>
            <a:endParaRPr lang="en-US" dirty="0"/>
          </a:p>
        </p:txBody>
      </p:sp>
      <p:sp>
        <p:nvSpPr>
          <p:cNvPr id="128005" name="Rectangle 5"/>
          <p:cNvSpPr>
            <a:spLocks noGrp="1" noChangeArrowheads="1"/>
          </p:cNvSpPr>
          <p:nvPr>
            <p:ph idx="1"/>
          </p:nvPr>
        </p:nvSpPr>
        <p:spPr>
          <a:xfrm>
            <a:off x="381000" y="990600"/>
            <a:ext cx="8229600" cy="1752600"/>
          </a:xfrm>
        </p:spPr>
        <p:txBody>
          <a:bodyPr/>
          <a:lstStyle/>
          <a:p>
            <a:r>
              <a:rPr lang="en-US" sz="2800" dirty="0"/>
              <a:t>Focus of analysis is on interrelations among variables and the people observed would be the carriers of those variables.</a:t>
            </a:r>
            <a:endParaRPr lang="en-US" dirty="0"/>
          </a:p>
        </p:txBody>
      </p:sp>
      <p:sp>
        <p:nvSpPr>
          <p:cNvPr id="4" name="Rectangle 4"/>
          <p:cNvSpPr txBox="1">
            <a:spLocks noChangeArrowheads="1"/>
          </p:cNvSpPr>
          <p:nvPr/>
        </p:nvSpPr>
        <p:spPr>
          <a:xfrm>
            <a:off x="457200" y="2133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Case Oriented Analysis</a:t>
            </a:r>
            <a:endParaRPr lang="en-US" sz="3600" dirty="0"/>
          </a:p>
        </p:txBody>
      </p:sp>
      <p:sp>
        <p:nvSpPr>
          <p:cNvPr id="5" name="Rectangle 5"/>
          <p:cNvSpPr txBox="1">
            <a:spLocks noChangeArrowheads="1"/>
          </p:cNvSpPr>
          <p:nvPr/>
        </p:nvSpPr>
        <p:spPr>
          <a:xfrm>
            <a:off x="381000" y="3029081"/>
            <a:ext cx="8229600" cy="14667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Analysis that aims to understand a particular case or several cases by looking at the details of each.</a:t>
            </a:r>
            <a:endParaRPr lang="en-US" sz="2800" dirty="0"/>
          </a:p>
        </p:txBody>
      </p:sp>
      <p:sp>
        <p:nvSpPr>
          <p:cNvPr id="6" name="Rectangle 4"/>
          <p:cNvSpPr txBox="1">
            <a:spLocks noChangeArrowheads="1"/>
          </p:cNvSpPr>
          <p:nvPr/>
        </p:nvSpPr>
        <p:spPr>
          <a:xfrm>
            <a:off x="381000" y="388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Cross-case Analysis</a:t>
            </a:r>
            <a:endParaRPr lang="en-US" sz="3600" dirty="0"/>
          </a:p>
        </p:txBody>
      </p:sp>
      <p:sp>
        <p:nvSpPr>
          <p:cNvPr id="7" name="Rectangle 5"/>
          <p:cNvSpPr txBox="1">
            <a:spLocks noChangeArrowheads="1"/>
          </p:cNvSpPr>
          <p:nvPr/>
        </p:nvSpPr>
        <p:spPr>
          <a:xfrm>
            <a:off x="381000" y="49530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Analysis that involves an examination of more than one case, either a variable-oriented or case-oriented analysis. </a:t>
            </a:r>
            <a:endParaRPr lang="en-US" sz="2800" dirty="0"/>
          </a:p>
        </p:txBody>
      </p:sp>
    </p:spTree>
    <p:extLst>
      <p:ext uri="{BB962C8B-B14F-4D97-AF65-F5344CB8AC3E}">
        <p14:creationId xmlns:p14="http://schemas.microsoft.com/office/powerpoint/2010/main" val="177918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ChangeArrowheads="1"/>
          </p:cNvSpPr>
          <p:nvPr>
            <p:ph type="title"/>
          </p:nvPr>
        </p:nvSpPr>
        <p:spPr/>
        <p:txBody>
          <a:bodyPr/>
          <a:lstStyle/>
          <a:p>
            <a:pPr eaLnBrk="1" hangingPunct="1"/>
            <a:r>
              <a:rPr lang="nl-NL" dirty="0" smtClean="0"/>
              <a:t>Case study vs. Survey</a:t>
            </a:r>
          </a:p>
        </p:txBody>
      </p:sp>
      <p:sp>
        <p:nvSpPr>
          <p:cNvPr id="282628" name="Rectangle 3"/>
          <p:cNvSpPr>
            <a:spLocks noGrp="1" noChangeArrowheads="1"/>
          </p:cNvSpPr>
          <p:nvPr>
            <p:ph idx="1"/>
          </p:nvPr>
        </p:nvSpPr>
        <p:spPr/>
        <p:txBody>
          <a:bodyPr/>
          <a:lstStyle/>
          <a:p>
            <a:pPr algn="l" rtl="0" eaLnBrk="1" hangingPunct="1"/>
            <a:r>
              <a:rPr lang="nl-NL" dirty="0" smtClean="0"/>
              <a:t>Rule of thumb: more variables than cases (&lt;-&gt; survey research: more cases than variables)</a:t>
            </a:r>
          </a:p>
          <a:p>
            <a:pPr algn="l" rtl="0" eaLnBrk="1" hangingPunct="1"/>
            <a:r>
              <a:rPr lang="nl-NL" dirty="0" smtClean="0"/>
              <a:t>Relevant mechanisms, variables are not yet clear</a:t>
            </a:r>
          </a:p>
          <a:p>
            <a:pPr eaLnBrk="1" hangingPunct="1">
              <a:buFontTx/>
              <a:buNone/>
            </a:pPr>
            <a:endParaRPr lang="nl-NL" dirty="0" smtClean="0"/>
          </a:p>
        </p:txBody>
      </p:sp>
      <p:pic>
        <p:nvPicPr>
          <p:cNvPr id="45057" name="Picture 1"/>
          <p:cNvPicPr>
            <a:picLocks noChangeAspect="1" noChangeArrowheads="1"/>
          </p:cNvPicPr>
          <p:nvPr/>
        </p:nvPicPr>
        <p:blipFill>
          <a:blip r:embed="rId2"/>
          <a:srcRect/>
          <a:stretch>
            <a:fillRect/>
          </a:stretch>
        </p:blipFill>
        <p:spPr bwMode="auto">
          <a:xfrm>
            <a:off x="1371600" y="3962400"/>
            <a:ext cx="7162800" cy="1971675"/>
          </a:xfrm>
          <a:prstGeom prst="rect">
            <a:avLst/>
          </a:prstGeom>
          <a:noFill/>
          <a:ln w="9525">
            <a:noFill/>
            <a:miter lim="800000"/>
            <a:headEnd/>
            <a:tailEnd/>
          </a:ln>
          <a:effectLst/>
        </p:spPr>
      </p:pic>
    </p:spTree>
    <p:extLst>
      <p:ext uri="{BB962C8B-B14F-4D97-AF65-F5344CB8AC3E}">
        <p14:creationId xmlns:p14="http://schemas.microsoft.com/office/powerpoint/2010/main" val="217653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5"/>
            <a:ext cx="8275929" cy="572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CE055E7-E1F4-432B-AB3D-CB2289E2330F}" type="slidenum">
              <a:rPr lang="fa-IR" smtClean="0"/>
              <a:t>3</a:t>
            </a:fld>
            <a:endParaRPr lang="fa-IR"/>
          </a:p>
        </p:txBody>
      </p:sp>
    </p:spTree>
    <p:extLst>
      <p:ext uri="{BB962C8B-B14F-4D97-AF65-F5344CB8AC3E}">
        <p14:creationId xmlns:p14="http://schemas.microsoft.com/office/powerpoint/2010/main" val="2242748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52400"/>
            <a:ext cx="8305800" cy="1143000"/>
          </a:xfrm>
        </p:spPr>
        <p:txBody>
          <a:bodyPr rtlCol="0">
            <a:normAutofit/>
          </a:bodyPr>
          <a:lstStyle/>
          <a:p>
            <a:pPr eaLnBrk="1" fontAlgn="auto" hangingPunct="1">
              <a:spcAft>
                <a:spcPts val="0"/>
              </a:spcAft>
              <a:defRPr/>
            </a:pPr>
            <a:r>
              <a:rPr lang="en-US" sz="1800" dirty="0" smtClean="0"/>
              <a:t>Questionnaires/Interviews/Case study</a:t>
            </a:r>
            <a:endParaRPr lang="en-US" sz="1800" dirty="0"/>
          </a:p>
        </p:txBody>
      </p:sp>
      <p:sp>
        <p:nvSpPr>
          <p:cNvPr id="534531" name="Rectangle 3"/>
          <p:cNvSpPr>
            <a:spLocks noChangeArrowheads="1"/>
          </p:cNvSpPr>
          <p:nvPr/>
        </p:nvSpPr>
        <p:spPr bwMode="auto">
          <a:xfrm>
            <a:off x="1149350" y="1682750"/>
            <a:ext cx="6845300" cy="444500"/>
          </a:xfrm>
          <a:prstGeom prst="rect">
            <a:avLst/>
          </a:prstGeom>
          <a:solidFill>
            <a:schemeClr val="accent1"/>
          </a:solidFill>
          <a:ln w="12700">
            <a:solidFill>
              <a:schemeClr val="tx1"/>
            </a:solidFill>
            <a:miter lim="800000"/>
            <a:headEnd/>
            <a:tailEnd/>
          </a:ln>
        </p:spPr>
        <p:txBody>
          <a:bodyPr wrap="none" anchor="ctr"/>
          <a:lstStyle/>
          <a:p>
            <a:pPr algn="l" rtl="0"/>
            <a:endParaRPr lang="en-US">
              <a:latin typeface="Calibri" pitchFamily="34" charset="0"/>
            </a:endParaRPr>
          </a:p>
        </p:txBody>
      </p:sp>
      <p:sp>
        <p:nvSpPr>
          <p:cNvPr id="534532" name="Rectangle 4"/>
          <p:cNvSpPr>
            <a:spLocks noChangeArrowheads="1"/>
          </p:cNvSpPr>
          <p:nvPr/>
        </p:nvSpPr>
        <p:spPr bwMode="auto">
          <a:xfrm>
            <a:off x="3054350" y="1682750"/>
            <a:ext cx="3035300" cy="1892300"/>
          </a:xfrm>
          <a:prstGeom prst="rect">
            <a:avLst/>
          </a:prstGeom>
          <a:solidFill>
            <a:schemeClr val="accent1"/>
          </a:solidFill>
          <a:ln w="12700">
            <a:solidFill>
              <a:schemeClr val="tx1"/>
            </a:solidFill>
            <a:miter lim="800000"/>
            <a:headEnd/>
            <a:tailEnd/>
          </a:ln>
        </p:spPr>
        <p:txBody>
          <a:bodyPr wrap="none" anchor="ctr"/>
          <a:lstStyle/>
          <a:p>
            <a:pPr algn="l" rtl="0"/>
            <a:endParaRPr lang="en-US">
              <a:latin typeface="Calibri" pitchFamily="34" charset="0"/>
            </a:endParaRPr>
          </a:p>
        </p:txBody>
      </p:sp>
      <p:sp>
        <p:nvSpPr>
          <p:cNvPr id="534533" name="Rectangle 5"/>
          <p:cNvSpPr>
            <a:spLocks noChangeArrowheads="1"/>
          </p:cNvSpPr>
          <p:nvPr/>
        </p:nvSpPr>
        <p:spPr bwMode="auto">
          <a:xfrm>
            <a:off x="4197350" y="1682750"/>
            <a:ext cx="749300" cy="3721100"/>
          </a:xfrm>
          <a:prstGeom prst="rect">
            <a:avLst/>
          </a:prstGeom>
          <a:solidFill>
            <a:schemeClr val="accent1"/>
          </a:solidFill>
          <a:ln w="12700">
            <a:solidFill>
              <a:schemeClr val="tx1"/>
            </a:solidFill>
            <a:miter lim="800000"/>
            <a:headEnd/>
            <a:tailEnd/>
          </a:ln>
        </p:spPr>
        <p:txBody>
          <a:bodyPr wrap="none" anchor="ctr"/>
          <a:lstStyle/>
          <a:p>
            <a:pPr algn="l" rtl="0"/>
            <a:endParaRPr lang="en-US">
              <a:latin typeface="Calibri" pitchFamily="34" charset="0"/>
            </a:endParaRPr>
          </a:p>
        </p:txBody>
      </p:sp>
      <p:sp>
        <p:nvSpPr>
          <p:cNvPr id="534534" name="Rectangle 6"/>
          <p:cNvSpPr>
            <a:spLocks noChangeArrowheads="1"/>
          </p:cNvSpPr>
          <p:nvPr/>
        </p:nvSpPr>
        <p:spPr bwMode="auto">
          <a:xfrm>
            <a:off x="915988" y="5640388"/>
            <a:ext cx="7312025" cy="515937"/>
          </a:xfrm>
          <a:prstGeom prst="rect">
            <a:avLst/>
          </a:prstGeom>
          <a:noFill/>
          <a:ln w="12700">
            <a:noFill/>
            <a:miter lim="800000"/>
            <a:headEnd/>
            <a:tailEnd/>
          </a:ln>
        </p:spPr>
        <p:txBody>
          <a:bodyPr lIns="90488" tIns="44450" rIns="90488" bIns="44450">
            <a:spAutoFit/>
          </a:bodyPr>
          <a:lstStyle/>
          <a:p>
            <a:pPr algn="ctr" rtl="0">
              <a:spcBef>
                <a:spcPct val="50000"/>
              </a:spcBef>
            </a:pPr>
            <a:r>
              <a:rPr lang="en-US">
                <a:latin typeface="Calibri" pitchFamily="34" charset="0"/>
              </a:rPr>
              <a:t>Breadth v Depth in Question-based studies</a:t>
            </a:r>
          </a:p>
        </p:txBody>
      </p:sp>
      <p:sp>
        <p:nvSpPr>
          <p:cNvPr id="534535" name="Line 7"/>
          <p:cNvSpPr>
            <a:spLocks noChangeShapeType="1"/>
          </p:cNvSpPr>
          <p:nvPr/>
        </p:nvSpPr>
        <p:spPr bwMode="auto">
          <a:xfrm flipH="1">
            <a:off x="1136650" y="1447800"/>
            <a:ext cx="68707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534536" name="Rectangle 8"/>
          <p:cNvSpPr>
            <a:spLocks noChangeArrowheads="1"/>
          </p:cNvSpPr>
          <p:nvPr/>
        </p:nvSpPr>
        <p:spPr bwMode="auto">
          <a:xfrm>
            <a:off x="1220788" y="981075"/>
            <a:ext cx="6702425" cy="515938"/>
          </a:xfrm>
          <a:prstGeom prst="rect">
            <a:avLst/>
          </a:prstGeom>
          <a:noFill/>
          <a:ln w="12700">
            <a:noFill/>
            <a:miter lim="800000"/>
            <a:headEnd/>
            <a:tailEnd/>
          </a:ln>
        </p:spPr>
        <p:txBody>
          <a:bodyPr lIns="90488" tIns="44450" rIns="90488" bIns="44450">
            <a:spAutoFit/>
          </a:bodyPr>
          <a:lstStyle/>
          <a:p>
            <a:pPr algn="ctr" rtl="0">
              <a:spcBef>
                <a:spcPct val="50000"/>
              </a:spcBef>
            </a:pPr>
            <a:r>
              <a:rPr lang="en-US">
                <a:latin typeface="Calibri" pitchFamily="34" charset="0"/>
              </a:rPr>
              <a:t>Breadth</a:t>
            </a:r>
          </a:p>
        </p:txBody>
      </p:sp>
      <p:sp>
        <p:nvSpPr>
          <p:cNvPr id="534537" name="Line 9"/>
          <p:cNvSpPr>
            <a:spLocks noChangeShapeType="1"/>
          </p:cNvSpPr>
          <p:nvPr/>
        </p:nvSpPr>
        <p:spPr bwMode="auto">
          <a:xfrm>
            <a:off x="762000" y="1454150"/>
            <a:ext cx="0" cy="39497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534538" name="Rectangle 10"/>
          <p:cNvSpPr>
            <a:spLocks noChangeArrowheads="1"/>
          </p:cNvSpPr>
          <p:nvPr/>
        </p:nvSpPr>
        <p:spPr bwMode="auto">
          <a:xfrm rot="-5400000">
            <a:off x="-1469231" y="3139281"/>
            <a:ext cx="3930650" cy="515938"/>
          </a:xfrm>
          <a:prstGeom prst="rect">
            <a:avLst/>
          </a:prstGeom>
          <a:noFill/>
          <a:ln w="12700">
            <a:noFill/>
            <a:miter lim="800000"/>
            <a:headEnd/>
            <a:tailEnd/>
          </a:ln>
        </p:spPr>
        <p:txBody>
          <a:bodyPr lIns="90488" tIns="44450" rIns="90488" bIns="44450">
            <a:spAutoFit/>
          </a:bodyPr>
          <a:lstStyle/>
          <a:p>
            <a:pPr algn="ctr" rtl="0">
              <a:spcBef>
                <a:spcPct val="50000"/>
              </a:spcBef>
            </a:pPr>
            <a:r>
              <a:rPr lang="en-US">
                <a:latin typeface="Calibri" pitchFamily="34" charset="0"/>
              </a:rPr>
              <a:t>Depth</a:t>
            </a:r>
          </a:p>
        </p:txBody>
      </p:sp>
      <p:sp>
        <p:nvSpPr>
          <p:cNvPr id="534539" name="Rectangle 11"/>
          <p:cNvSpPr>
            <a:spLocks noChangeArrowheads="1"/>
          </p:cNvSpPr>
          <p:nvPr/>
        </p:nvSpPr>
        <p:spPr bwMode="auto">
          <a:xfrm>
            <a:off x="6478588" y="2668588"/>
            <a:ext cx="2435225" cy="515937"/>
          </a:xfrm>
          <a:prstGeom prst="rect">
            <a:avLst/>
          </a:prstGeom>
          <a:noFill/>
          <a:ln w="12700">
            <a:noFill/>
            <a:miter lim="800000"/>
            <a:headEnd/>
            <a:tailEnd/>
          </a:ln>
        </p:spPr>
        <p:txBody>
          <a:bodyPr lIns="90488" tIns="44450" rIns="90488" bIns="44450">
            <a:spAutoFit/>
          </a:bodyPr>
          <a:lstStyle/>
          <a:p>
            <a:pPr algn="l" rtl="0">
              <a:spcBef>
                <a:spcPct val="50000"/>
              </a:spcBef>
            </a:pPr>
            <a:r>
              <a:rPr lang="en-US">
                <a:latin typeface="Calibri" pitchFamily="34" charset="0"/>
              </a:rPr>
              <a:t>Questionnaire</a:t>
            </a:r>
          </a:p>
        </p:txBody>
      </p:sp>
      <p:sp>
        <p:nvSpPr>
          <p:cNvPr id="534540" name="Rectangle 12"/>
          <p:cNvSpPr>
            <a:spLocks noChangeArrowheads="1"/>
          </p:cNvSpPr>
          <p:nvPr/>
        </p:nvSpPr>
        <p:spPr bwMode="auto">
          <a:xfrm>
            <a:off x="6554788" y="3659188"/>
            <a:ext cx="2435225" cy="515937"/>
          </a:xfrm>
          <a:prstGeom prst="rect">
            <a:avLst/>
          </a:prstGeom>
          <a:noFill/>
          <a:ln w="12700">
            <a:noFill/>
            <a:miter lim="800000"/>
            <a:headEnd/>
            <a:tailEnd/>
          </a:ln>
        </p:spPr>
        <p:txBody>
          <a:bodyPr lIns="90488" tIns="44450" rIns="90488" bIns="44450">
            <a:spAutoFit/>
          </a:bodyPr>
          <a:lstStyle/>
          <a:p>
            <a:pPr algn="l" rtl="0">
              <a:spcBef>
                <a:spcPct val="50000"/>
              </a:spcBef>
            </a:pPr>
            <a:r>
              <a:rPr lang="en-US">
                <a:latin typeface="Calibri" pitchFamily="34" charset="0"/>
              </a:rPr>
              <a:t>Interview</a:t>
            </a:r>
          </a:p>
        </p:txBody>
      </p:sp>
      <p:sp>
        <p:nvSpPr>
          <p:cNvPr id="534541" name="Rectangle 13"/>
          <p:cNvSpPr>
            <a:spLocks noChangeArrowheads="1"/>
          </p:cNvSpPr>
          <p:nvPr/>
        </p:nvSpPr>
        <p:spPr bwMode="auto">
          <a:xfrm>
            <a:off x="6554788" y="4649788"/>
            <a:ext cx="2130425" cy="515937"/>
          </a:xfrm>
          <a:prstGeom prst="rect">
            <a:avLst/>
          </a:prstGeom>
          <a:noFill/>
          <a:ln w="12700">
            <a:noFill/>
            <a:miter lim="800000"/>
            <a:headEnd/>
            <a:tailEnd/>
          </a:ln>
        </p:spPr>
        <p:txBody>
          <a:bodyPr lIns="90488" tIns="44450" rIns="90488" bIns="44450">
            <a:spAutoFit/>
          </a:bodyPr>
          <a:lstStyle/>
          <a:p>
            <a:pPr algn="l" rtl="0">
              <a:spcBef>
                <a:spcPct val="50000"/>
              </a:spcBef>
            </a:pPr>
            <a:r>
              <a:rPr lang="en-US">
                <a:latin typeface="Calibri" pitchFamily="34" charset="0"/>
              </a:rPr>
              <a:t>Case Study</a:t>
            </a:r>
          </a:p>
        </p:txBody>
      </p:sp>
      <p:sp>
        <p:nvSpPr>
          <p:cNvPr id="534542" name="Line 14"/>
          <p:cNvSpPr>
            <a:spLocks noChangeShapeType="1"/>
          </p:cNvSpPr>
          <p:nvPr/>
        </p:nvSpPr>
        <p:spPr bwMode="auto">
          <a:xfrm>
            <a:off x="6254750" y="2063750"/>
            <a:ext cx="1511300" cy="596900"/>
          </a:xfrm>
          <a:prstGeom prst="line">
            <a:avLst/>
          </a:prstGeom>
          <a:noFill/>
          <a:ln w="12700">
            <a:solidFill>
              <a:schemeClr val="tx1"/>
            </a:solidFill>
            <a:round/>
            <a:headEnd type="triangle" w="med" len="med"/>
            <a:tailEnd/>
          </a:ln>
        </p:spPr>
        <p:txBody>
          <a:bodyPr wrap="none" anchor="ctr"/>
          <a:lstStyle/>
          <a:p>
            <a:endParaRPr lang="en-US"/>
          </a:p>
        </p:txBody>
      </p:sp>
      <p:sp>
        <p:nvSpPr>
          <p:cNvPr id="534543" name="Line 15"/>
          <p:cNvSpPr>
            <a:spLocks noChangeShapeType="1"/>
          </p:cNvSpPr>
          <p:nvPr/>
        </p:nvSpPr>
        <p:spPr bwMode="auto">
          <a:xfrm>
            <a:off x="5568950" y="2825750"/>
            <a:ext cx="1739900" cy="825500"/>
          </a:xfrm>
          <a:prstGeom prst="line">
            <a:avLst/>
          </a:prstGeom>
          <a:noFill/>
          <a:ln w="12700">
            <a:solidFill>
              <a:schemeClr val="tx1"/>
            </a:solidFill>
            <a:round/>
            <a:headEnd type="triangle" w="med" len="med"/>
            <a:tailEnd/>
          </a:ln>
        </p:spPr>
        <p:txBody>
          <a:bodyPr wrap="none" anchor="ctr"/>
          <a:lstStyle/>
          <a:p>
            <a:endParaRPr lang="en-US"/>
          </a:p>
        </p:txBody>
      </p:sp>
      <p:sp>
        <p:nvSpPr>
          <p:cNvPr id="534544" name="Line 16"/>
          <p:cNvSpPr>
            <a:spLocks noChangeShapeType="1"/>
          </p:cNvSpPr>
          <p:nvPr/>
        </p:nvSpPr>
        <p:spPr bwMode="auto">
          <a:xfrm>
            <a:off x="4730750" y="3740150"/>
            <a:ext cx="2501900" cy="977900"/>
          </a:xfrm>
          <a:prstGeom prst="line">
            <a:avLst/>
          </a:prstGeom>
          <a:noFill/>
          <a:ln w="12700">
            <a:solidFill>
              <a:schemeClr val="tx1"/>
            </a:solidFill>
            <a:round/>
            <a:headEnd type="triangle" w="med" len="med"/>
            <a:tailEnd/>
          </a:ln>
        </p:spPr>
        <p:txBody>
          <a:bodyPr wrap="none" anchor="ctr"/>
          <a:lstStyle/>
          <a:p>
            <a:endParaRPr lang="en-US"/>
          </a:p>
        </p:txBody>
      </p:sp>
    </p:spTree>
    <p:extLst>
      <p:ext uri="{BB962C8B-B14F-4D97-AF65-F5344CB8AC3E}">
        <p14:creationId xmlns:p14="http://schemas.microsoft.com/office/powerpoint/2010/main" val="7115098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800" b="1">
                <a:solidFill>
                  <a:srgbClr val="6600CC"/>
                </a:solidFill>
              </a:rPr>
              <a:t>Grounded Theory</a:t>
            </a:r>
            <a:r>
              <a:rPr lang="en-US" sz="4800" b="1"/>
              <a:t> Method</a:t>
            </a:r>
          </a:p>
        </p:txBody>
      </p:sp>
      <p:sp>
        <p:nvSpPr>
          <p:cNvPr id="30723" name="Rectangle 3"/>
          <p:cNvSpPr>
            <a:spLocks noGrp="1" noChangeArrowheads="1"/>
          </p:cNvSpPr>
          <p:nvPr>
            <p:ph idx="1"/>
          </p:nvPr>
        </p:nvSpPr>
        <p:spPr/>
        <p:txBody>
          <a:bodyPr>
            <a:normAutofit fontScale="85000" lnSpcReduction="20000"/>
          </a:bodyPr>
          <a:lstStyle/>
          <a:p>
            <a:pPr marL="609600" indent="-609600" algn="l">
              <a:lnSpc>
                <a:spcPct val="80000"/>
              </a:lnSpc>
              <a:buFontTx/>
              <a:buNone/>
            </a:pPr>
            <a:r>
              <a:rPr lang="en-US" sz="2800" b="1" dirty="0"/>
              <a:t>Four Stages</a:t>
            </a:r>
            <a:r>
              <a:rPr lang="en-US" sz="2800" dirty="0"/>
              <a:t>:</a:t>
            </a:r>
          </a:p>
          <a:p>
            <a:pPr marL="609600" indent="-609600" algn="l" rtl="0">
              <a:lnSpc>
                <a:spcPct val="80000"/>
              </a:lnSpc>
              <a:buFontTx/>
              <a:buAutoNum type="arabicPeriod"/>
            </a:pPr>
            <a:r>
              <a:rPr lang="en-US" sz="2800" b="1" dirty="0"/>
              <a:t>Comparing incidents applicable to each category</a:t>
            </a:r>
            <a:r>
              <a:rPr lang="en-US" sz="2800" dirty="0"/>
              <a:t>. i.e. conceptualizing ‘</a:t>
            </a:r>
            <a:r>
              <a:rPr lang="en-US" sz="2800" b="1" u="sng" dirty="0"/>
              <a:t>impatience</a:t>
            </a:r>
            <a:r>
              <a:rPr lang="en-US" sz="2800" dirty="0"/>
              <a:t>’ and finding incidences of this.</a:t>
            </a:r>
          </a:p>
          <a:p>
            <a:pPr marL="609600" indent="-609600" algn="l" rtl="0">
              <a:lnSpc>
                <a:spcPct val="80000"/>
              </a:lnSpc>
              <a:buFontTx/>
              <a:buAutoNum type="arabicPeriod"/>
            </a:pPr>
            <a:r>
              <a:rPr lang="en-US" sz="2800" b="1" dirty="0"/>
              <a:t>Integrating categories and their properties</a:t>
            </a:r>
            <a:r>
              <a:rPr lang="en-US" sz="2800" dirty="0"/>
              <a:t>;  finding relationships among concepts. i.e. between </a:t>
            </a:r>
            <a:r>
              <a:rPr lang="en-US" sz="2800" b="1" u="sng" dirty="0"/>
              <a:t>gender and impatience</a:t>
            </a:r>
          </a:p>
          <a:p>
            <a:pPr marL="609600" indent="-609600" algn="l" rtl="0">
              <a:lnSpc>
                <a:spcPct val="80000"/>
              </a:lnSpc>
              <a:buFontTx/>
              <a:buAutoNum type="arabicPeriod"/>
            </a:pPr>
            <a:r>
              <a:rPr lang="en-US" sz="2800" b="1" dirty="0"/>
              <a:t>Delimiting the theory</a:t>
            </a:r>
            <a:r>
              <a:rPr lang="en-US" sz="2800" dirty="0"/>
              <a:t>; getting rid of some of the concepts that you’ve found but that are not relevant. Focusing on others</a:t>
            </a:r>
          </a:p>
          <a:p>
            <a:pPr marL="609600" indent="-609600" algn="l" rtl="0">
              <a:lnSpc>
                <a:spcPct val="80000"/>
              </a:lnSpc>
              <a:buFontTx/>
              <a:buAutoNum type="arabicPeriod"/>
            </a:pPr>
            <a:r>
              <a:rPr lang="en-US" sz="2800" b="1" dirty="0"/>
              <a:t>Writing the theory</a:t>
            </a:r>
            <a:r>
              <a:rPr lang="en-US" sz="2800" dirty="0"/>
              <a:t>.</a:t>
            </a:r>
          </a:p>
          <a:p>
            <a:pPr marL="609600" indent="-609600">
              <a:lnSpc>
                <a:spcPct val="80000"/>
              </a:lnSpc>
            </a:pPr>
            <a:endParaRPr lang="en-US" sz="2800" dirty="0"/>
          </a:p>
        </p:txBody>
      </p:sp>
    </p:spTree>
    <p:extLst>
      <p:ext uri="{BB962C8B-B14F-4D97-AF65-F5344CB8AC3E}">
        <p14:creationId xmlns:p14="http://schemas.microsoft.com/office/powerpoint/2010/main" val="34569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28600"/>
            <a:ext cx="8229600" cy="1143000"/>
          </a:xfrm>
        </p:spPr>
        <p:txBody>
          <a:bodyPr/>
          <a:lstStyle/>
          <a:p>
            <a:pPr algn="ctr"/>
            <a:r>
              <a:rPr lang="en-US" sz="6000" b="1" dirty="0">
                <a:solidFill>
                  <a:srgbClr val="6600CC"/>
                </a:solidFill>
              </a:rPr>
              <a:t>Coding</a:t>
            </a:r>
          </a:p>
        </p:txBody>
      </p:sp>
      <p:sp>
        <p:nvSpPr>
          <p:cNvPr id="35843" name="Rectangle 3"/>
          <p:cNvSpPr>
            <a:spLocks noGrp="1" noChangeArrowheads="1"/>
          </p:cNvSpPr>
          <p:nvPr>
            <p:ph idx="1"/>
          </p:nvPr>
        </p:nvSpPr>
        <p:spPr>
          <a:xfrm>
            <a:off x="457200" y="1600200"/>
            <a:ext cx="8229600" cy="4876800"/>
          </a:xfrm>
        </p:spPr>
        <p:txBody>
          <a:bodyPr/>
          <a:lstStyle/>
          <a:p>
            <a:pPr>
              <a:lnSpc>
                <a:spcPct val="90000"/>
              </a:lnSpc>
            </a:pPr>
            <a:r>
              <a:rPr lang="en-US" sz="2400" b="1" dirty="0"/>
              <a:t>In qualitative analysis the </a:t>
            </a:r>
            <a:r>
              <a:rPr lang="en-US" sz="2400" b="1" i="1" dirty="0"/>
              <a:t>concept </a:t>
            </a:r>
            <a:r>
              <a:rPr lang="en-US" sz="2400" b="1" dirty="0"/>
              <a:t>is the organizing principle for coding data</a:t>
            </a:r>
          </a:p>
          <a:p>
            <a:pPr>
              <a:lnSpc>
                <a:spcPct val="90000"/>
              </a:lnSpc>
              <a:buFontTx/>
              <a:buNone/>
            </a:pPr>
            <a:r>
              <a:rPr lang="en-US" sz="2400" dirty="0">
                <a:sym typeface="Wingdings" pitchFamily="2" charset="2"/>
              </a:rPr>
              <a:t></a:t>
            </a:r>
            <a:r>
              <a:rPr lang="en-US" sz="2400" dirty="0"/>
              <a:t> </a:t>
            </a:r>
            <a:r>
              <a:rPr lang="en-US" sz="2400" b="1" dirty="0"/>
              <a:t>code categories are given to events, or texts or behavior that share a similar conceptual quality </a:t>
            </a:r>
            <a:r>
              <a:rPr lang="en-US" sz="2400" dirty="0"/>
              <a:t>(for example ‘angry’)</a:t>
            </a:r>
          </a:p>
          <a:p>
            <a:pPr>
              <a:lnSpc>
                <a:spcPct val="90000"/>
              </a:lnSpc>
              <a:buFontTx/>
              <a:buNone/>
            </a:pPr>
            <a:r>
              <a:rPr lang="en-US" sz="2400" dirty="0">
                <a:sym typeface="Wingdings" pitchFamily="2" charset="2"/>
              </a:rPr>
              <a:t> this means that the same code could be given to materials of different sizes, lengths, or even types.</a:t>
            </a:r>
          </a:p>
          <a:p>
            <a:pPr>
              <a:lnSpc>
                <a:spcPct val="90000"/>
              </a:lnSpc>
              <a:buFont typeface="Wingdings" pitchFamily="2" charset="2"/>
              <a:buChar char="à"/>
            </a:pPr>
            <a:r>
              <a:rPr lang="en-US" sz="2400" dirty="0">
                <a:sym typeface="Wingdings" pitchFamily="2" charset="2"/>
              </a:rPr>
              <a:t>Codes can be decided by:</a:t>
            </a:r>
          </a:p>
          <a:p>
            <a:pPr lvl="1">
              <a:lnSpc>
                <a:spcPct val="90000"/>
              </a:lnSpc>
              <a:buFont typeface="Wingdings" pitchFamily="2" charset="2"/>
              <a:buChar char="à"/>
            </a:pPr>
            <a:r>
              <a:rPr lang="en-US" sz="2000" dirty="0"/>
              <a:t>Theory</a:t>
            </a:r>
          </a:p>
          <a:p>
            <a:pPr lvl="1">
              <a:lnSpc>
                <a:spcPct val="90000"/>
              </a:lnSpc>
              <a:buFont typeface="Wingdings" pitchFamily="2" charset="2"/>
              <a:buChar char="à"/>
            </a:pPr>
            <a:r>
              <a:rPr lang="en-US" sz="2000" dirty="0"/>
              <a:t>Open Coding </a:t>
            </a:r>
            <a:br>
              <a:rPr lang="en-US" sz="2000" dirty="0"/>
            </a:br>
            <a:r>
              <a:rPr lang="en-US" sz="2000" dirty="0"/>
              <a:t>(where common elements in data are discovered inductively).</a:t>
            </a:r>
          </a:p>
          <a:p>
            <a:pPr lvl="1">
              <a:lnSpc>
                <a:spcPct val="90000"/>
              </a:lnSpc>
              <a:buFont typeface="Wingdings" pitchFamily="2" charset="2"/>
              <a:buNone/>
            </a:pPr>
            <a:r>
              <a:rPr lang="en-US" sz="2000" dirty="0"/>
              <a:t>	</a:t>
            </a:r>
          </a:p>
        </p:txBody>
      </p:sp>
    </p:spTree>
    <p:extLst>
      <p:ext uri="{BB962C8B-B14F-4D97-AF65-F5344CB8AC3E}">
        <p14:creationId xmlns:p14="http://schemas.microsoft.com/office/powerpoint/2010/main" val="4646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6221016"/>
            <a:ext cx="8229600" cy="476250"/>
          </a:xfrm>
          <a:prstGeom prst="rect">
            <a:avLst/>
          </a:prstGeom>
          <a:noFill/>
          <a:ln w="9525">
            <a:noFill/>
            <a:miter lim="800000"/>
            <a:headEnd/>
            <a:tailEnd/>
          </a:ln>
          <a:effectLst/>
        </p:spPr>
        <p:txBody>
          <a:bodyPr/>
          <a:lstStyle/>
          <a:p>
            <a:pPr algn="ctr"/>
            <a:r>
              <a:rPr lang="en-US"/>
              <a:t>Case Study Workshop, 2007</a:t>
            </a:r>
            <a:br>
              <a:rPr lang="en-US"/>
            </a:br>
            <a:r>
              <a:rPr lang="en-US"/>
              <a:t>John C. Bliss, Oregon State University</a:t>
            </a:r>
          </a:p>
        </p:txBody>
      </p:sp>
      <p:sp>
        <p:nvSpPr>
          <p:cNvPr id="54275" name="Rectangle 3"/>
          <p:cNvSpPr>
            <a:spLocks noGrp="1" noChangeArrowheads="1"/>
          </p:cNvSpPr>
          <p:nvPr>
            <p:ph type="title"/>
          </p:nvPr>
        </p:nvSpPr>
        <p:spPr>
          <a:xfrm>
            <a:off x="5867400" y="-27384"/>
            <a:ext cx="3276600" cy="838200"/>
          </a:xfrm>
        </p:spPr>
        <p:txBody>
          <a:bodyPr>
            <a:normAutofit/>
          </a:bodyPr>
          <a:lstStyle/>
          <a:p>
            <a:r>
              <a:rPr lang="en-US"/>
              <a:t>Coding Text</a:t>
            </a:r>
          </a:p>
        </p:txBody>
      </p:sp>
      <p:sp>
        <p:nvSpPr>
          <p:cNvPr id="54276" name="Text Box 4"/>
          <p:cNvSpPr txBox="1">
            <a:spLocks noChangeArrowheads="1"/>
          </p:cNvSpPr>
          <p:nvPr/>
        </p:nvSpPr>
        <p:spPr bwMode="auto">
          <a:xfrm>
            <a:off x="4267200" y="1572816"/>
            <a:ext cx="2286000" cy="396875"/>
          </a:xfrm>
          <a:prstGeom prst="rect">
            <a:avLst/>
          </a:prstGeom>
          <a:noFill/>
          <a:ln w="9525">
            <a:noFill/>
            <a:miter lim="800000"/>
            <a:headEnd/>
            <a:tailEnd/>
          </a:ln>
          <a:effectLst/>
        </p:spPr>
        <p:txBody>
          <a:bodyPr>
            <a:spAutoFit/>
          </a:bodyPr>
          <a:lstStyle/>
          <a:p>
            <a:pPr algn="ctr">
              <a:spcBef>
                <a:spcPct val="50000"/>
              </a:spcBef>
            </a:pPr>
            <a:r>
              <a:rPr lang="en-US" sz="2000"/>
              <a:t>“Selective Coding”</a:t>
            </a:r>
          </a:p>
        </p:txBody>
      </p:sp>
      <p:sp>
        <p:nvSpPr>
          <p:cNvPr id="54277" name="Text Box 5"/>
          <p:cNvSpPr txBox="1">
            <a:spLocks noChangeArrowheads="1"/>
          </p:cNvSpPr>
          <p:nvPr/>
        </p:nvSpPr>
        <p:spPr bwMode="auto">
          <a:xfrm>
            <a:off x="1447800" y="2487216"/>
            <a:ext cx="1219200" cy="396875"/>
          </a:xfrm>
          <a:prstGeom prst="rect">
            <a:avLst/>
          </a:prstGeom>
          <a:noFill/>
          <a:ln w="9525">
            <a:noFill/>
            <a:miter lim="800000"/>
            <a:headEnd/>
            <a:tailEnd/>
          </a:ln>
          <a:effectLst/>
        </p:spPr>
        <p:txBody>
          <a:bodyPr>
            <a:spAutoFit/>
          </a:bodyPr>
          <a:lstStyle/>
          <a:p>
            <a:pPr algn="ctr">
              <a:spcBef>
                <a:spcPct val="50000"/>
              </a:spcBef>
            </a:pPr>
            <a:r>
              <a:rPr lang="en-US" sz="2000"/>
              <a:t>Families</a:t>
            </a:r>
          </a:p>
        </p:txBody>
      </p:sp>
      <p:sp>
        <p:nvSpPr>
          <p:cNvPr id="54278" name="Text Box 6"/>
          <p:cNvSpPr txBox="1">
            <a:spLocks noChangeArrowheads="1"/>
          </p:cNvSpPr>
          <p:nvPr/>
        </p:nvSpPr>
        <p:spPr bwMode="auto">
          <a:xfrm>
            <a:off x="5029200" y="3249216"/>
            <a:ext cx="1828800" cy="396875"/>
          </a:xfrm>
          <a:prstGeom prst="rect">
            <a:avLst/>
          </a:prstGeom>
          <a:noFill/>
          <a:ln w="9525">
            <a:noFill/>
            <a:miter lim="800000"/>
            <a:headEnd/>
            <a:tailEnd/>
          </a:ln>
          <a:effectLst/>
        </p:spPr>
        <p:txBody>
          <a:bodyPr>
            <a:spAutoFit/>
          </a:bodyPr>
          <a:lstStyle/>
          <a:p>
            <a:pPr algn="ctr">
              <a:spcBef>
                <a:spcPct val="50000"/>
              </a:spcBef>
            </a:pPr>
            <a:r>
              <a:rPr lang="en-US" sz="2000"/>
              <a:t>“Axial Coding”</a:t>
            </a:r>
          </a:p>
        </p:txBody>
      </p:sp>
      <p:sp>
        <p:nvSpPr>
          <p:cNvPr id="54279" name="Text Box 7"/>
          <p:cNvSpPr txBox="1">
            <a:spLocks noChangeArrowheads="1"/>
          </p:cNvSpPr>
          <p:nvPr/>
        </p:nvSpPr>
        <p:spPr bwMode="auto">
          <a:xfrm>
            <a:off x="7315200" y="4087416"/>
            <a:ext cx="1828800" cy="396875"/>
          </a:xfrm>
          <a:prstGeom prst="rect">
            <a:avLst/>
          </a:prstGeom>
          <a:noFill/>
          <a:ln w="9525">
            <a:noFill/>
            <a:miter lim="800000"/>
            <a:headEnd/>
            <a:tailEnd/>
          </a:ln>
          <a:effectLst/>
        </p:spPr>
        <p:txBody>
          <a:bodyPr>
            <a:spAutoFit/>
          </a:bodyPr>
          <a:lstStyle/>
          <a:p>
            <a:pPr algn="ctr">
              <a:spcBef>
                <a:spcPct val="50000"/>
              </a:spcBef>
            </a:pPr>
            <a:r>
              <a:rPr lang="en-US" sz="2000"/>
              <a:t>“Open Coding”</a:t>
            </a:r>
          </a:p>
        </p:txBody>
      </p:sp>
      <p:grpSp>
        <p:nvGrpSpPr>
          <p:cNvPr id="2" name="Group 8"/>
          <p:cNvGrpSpPr>
            <a:grpSpLocks/>
          </p:cNvGrpSpPr>
          <p:nvPr/>
        </p:nvGrpSpPr>
        <p:grpSpPr bwMode="auto">
          <a:xfrm>
            <a:off x="1066800" y="201216"/>
            <a:ext cx="6248400" cy="5867400"/>
            <a:chOff x="480" y="144"/>
            <a:chExt cx="3936" cy="3696"/>
          </a:xfrm>
        </p:grpSpPr>
        <p:sp>
          <p:nvSpPr>
            <p:cNvPr id="54281" name="Oval 9"/>
            <p:cNvSpPr>
              <a:spLocks noChangeArrowheads="1"/>
            </p:cNvSpPr>
            <p:nvPr/>
          </p:nvSpPr>
          <p:spPr bwMode="auto">
            <a:xfrm>
              <a:off x="1920" y="144"/>
              <a:ext cx="912" cy="864"/>
            </a:xfrm>
            <a:prstGeom prst="ellipse">
              <a:avLst/>
            </a:prstGeom>
            <a:noFill/>
            <a:ln w="9525">
              <a:solidFill>
                <a:schemeClr val="accent1"/>
              </a:solidFill>
              <a:round/>
              <a:headEnd/>
              <a:tailEnd/>
            </a:ln>
            <a:effectLst/>
          </p:spPr>
          <p:txBody>
            <a:bodyPr wrap="none" anchor="ctr"/>
            <a:lstStyle/>
            <a:p>
              <a:pPr algn="ctr"/>
              <a:r>
                <a:rPr lang="en-US" sz="2000"/>
                <a:t>Themes</a:t>
              </a:r>
            </a:p>
            <a:p>
              <a:pPr algn="ctr"/>
              <a:r>
                <a:rPr lang="en-US" sz="2000"/>
                <a:t>or</a:t>
              </a:r>
            </a:p>
            <a:p>
              <a:pPr algn="ctr"/>
              <a:r>
                <a:rPr lang="en-US" sz="2000"/>
                <a:t>Networks</a:t>
              </a:r>
            </a:p>
          </p:txBody>
        </p:sp>
        <p:sp>
          <p:nvSpPr>
            <p:cNvPr id="54282" name="Oval 10"/>
            <p:cNvSpPr>
              <a:spLocks noChangeArrowheads="1"/>
            </p:cNvSpPr>
            <p:nvPr/>
          </p:nvSpPr>
          <p:spPr bwMode="auto">
            <a:xfrm>
              <a:off x="2160" y="2448"/>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3" name="Oval 11"/>
            <p:cNvSpPr>
              <a:spLocks noChangeArrowheads="1"/>
            </p:cNvSpPr>
            <p:nvPr/>
          </p:nvSpPr>
          <p:spPr bwMode="auto">
            <a:xfrm>
              <a:off x="3072" y="2448"/>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4" name="Oval 12"/>
            <p:cNvSpPr>
              <a:spLocks noChangeArrowheads="1"/>
            </p:cNvSpPr>
            <p:nvPr/>
          </p:nvSpPr>
          <p:spPr bwMode="auto">
            <a:xfrm>
              <a:off x="3840" y="2448"/>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5" name="Oval 13"/>
            <p:cNvSpPr>
              <a:spLocks noChangeArrowheads="1"/>
            </p:cNvSpPr>
            <p:nvPr/>
          </p:nvSpPr>
          <p:spPr bwMode="auto">
            <a:xfrm>
              <a:off x="480" y="2448"/>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6" name="Oval 14"/>
            <p:cNvSpPr>
              <a:spLocks noChangeArrowheads="1"/>
            </p:cNvSpPr>
            <p:nvPr/>
          </p:nvSpPr>
          <p:spPr bwMode="auto">
            <a:xfrm>
              <a:off x="1680" y="1440"/>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7" name="Oval 15"/>
            <p:cNvSpPr>
              <a:spLocks noChangeArrowheads="1"/>
            </p:cNvSpPr>
            <p:nvPr/>
          </p:nvSpPr>
          <p:spPr bwMode="auto">
            <a:xfrm>
              <a:off x="1248" y="2448"/>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8" name="Oval 16"/>
            <p:cNvSpPr>
              <a:spLocks noChangeArrowheads="1"/>
            </p:cNvSpPr>
            <p:nvPr/>
          </p:nvSpPr>
          <p:spPr bwMode="auto">
            <a:xfrm>
              <a:off x="2544" y="1440"/>
              <a:ext cx="576" cy="57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4289" name="Text Box 17"/>
            <p:cNvSpPr txBox="1">
              <a:spLocks noChangeArrowheads="1"/>
            </p:cNvSpPr>
            <p:nvPr/>
          </p:nvSpPr>
          <p:spPr bwMode="auto">
            <a:xfrm>
              <a:off x="1632" y="3504"/>
              <a:ext cx="1666" cy="288"/>
            </a:xfrm>
            <a:prstGeom prst="rect">
              <a:avLst/>
            </a:prstGeom>
            <a:noFill/>
            <a:ln w="9525">
              <a:noFill/>
              <a:miter lim="800000"/>
              <a:headEnd/>
              <a:tailEnd/>
            </a:ln>
            <a:effectLst/>
          </p:spPr>
          <p:txBody>
            <a:bodyPr>
              <a:spAutoFit/>
            </a:bodyPr>
            <a:lstStyle/>
            <a:p>
              <a:pPr algn="ctr">
                <a:spcBef>
                  <a:spcPct val="50000"/>
                </a:spcBef>
              </a:pPr>
              <a:r>
                <a:rPr lang="en-US" sz="2400"/>
                <a:t>Interview Text</a:t>
              </a:r>
            </a:p>
          </p:txBody>
        </p:sp>
        <p:sp>
          <p:nvSpPr>
            <p:cNvPr id="54290" name="Line 18"/>
            <p:cNvSpPr>
              <a:spLocks noChangeShapeType="1"/>
            </p:cNvSpPr>
            <p:nvPr/>
          </p:nvSpPr>
          <p:spPr bwMode="auto">
            <a:xfrm flipV="1">
              <a:off x="2448" y="3024"/>
              <a:ext cx="0" cy="384"/>
            </a:xfrm>
            <a:prstGeom prst="line">
              <a:avLst/>
            </a:prstGeom>
            <a:noFill/>
            <a:ln w="38100">
              <a:solidFill>
                <a:schemeClr val="tx1"/>
              </a:solidFill>
              <a:round/>
              <a:headEnd/>
              <a:tailEnd type="arrow" w="med" len="med"/>
            </a:ln>
            <a:effectLst/>
          </p:spPr>
          <p:txBody>
            <a:bodyPr/>
            <a:lstStyle/>
            <a:p>
              <a:endParaRPr lang="en-US"/>
            </a:p>
          </p:txBody>
        </p:sp>
        <p:sp>
          <p:nvSpPr>
            <p:cNvPr id="54291" name="Line 19"/>
            <p:cNvSpPr>
              <a:spLocks noChangeShapeType="1"/>
            </p:cNvSpPr>
            <p:nvPr/>
          </p:nvSpPr>
          <p:spPr bwMode="auto">
            <a:xfrm flipV="1">
              <a:off x="2928" y="3024"/>
              <a:ext cx="336" cy="432"/>
            </a:xfrm>
            <a:prstGeom prst="line">
              <a:avLst/>
            </a:prstGeom>
            <a:noFill/>
            <a:ln w="38100">
              <a:solidFill>
                <a:schemeClr val="tx1"/>
              </a:solidFill>
              <a:round/>
              <a:headEnd/>
              <a:tailEnd type="arrow" w="med" len="med"/>
            </a:ln>
            <a:effectLst/>
          </p:spPr>
          <p:txBody>
            <a:bodyPr/>
            <a:lstStyle/>
            <a:p>
              <a:endParaRPr lang="en-US"/>
            </a:p>
          </p:txBody>
        </p:sp>
        <p:sp>
          <p:nvSpPr>
            <p:cNvPr id="54292" name="Line 20"/>
            <p:cNvSpPr>
              <a:spLocks noChangeShapeType="1"/>
            </p:cNvSpPr>
            <p:nvPr/>
          </p:nvSpPr>
          <p:spPr bwMode="auto">
            <a:xfrm flipH="1" flipV="1">
              <a:off x="1680" y="3024"/>
              <a:ext cx="432" cy="432"/>
            </a:xfrm>
            <a:prstGeom prst="line">
              <a:avLst/>
            </a:prstGeom>
            <a:noFill/>
            <a:ln w="38100">
              <a:solidFill>
                <a:schemeClr val="tx1"/>
              </a:solidFill>
              <a:round/>
              <a:headEnd/>
              <a:tailEnd type="arrow" w="med" len="med"/>
            </a:ln>
            <a:effectLst/>
          </p:spPr>
          <p:txBody>
            <a:bodyPr/>
            <a:lstStyle/>
            <a:p>
              <a:endParaRPr lang="en-US"/>
            </a:p>
          </p:txBody>
        </p:sp>
        <p:sp>
          <p:nvSpPr>
            <p:cNvPr id="54293" name="Line 21"/>
            <p:cNvSpPr>
              <a:spLocks noChangeShapeType="1"/>
            </p:cNvSpPr>
            <p:nvPr/>
          </p:nvSpPr>
          <p:spPr bwMode="auto">
            <a:xfrm flipV="1">
              <a:off x="3168" y="2976"/>
              <a:ext cx="768" cy="576"/>
            </a:xfrm>
            <a:prstGeom prst="line">
              <a:avLst/>
            </a:prstGeom>
            <a:noFill/>
            <a:ln w="38100">
              <a:solidFill>
                <a:schemeClr val="tx1"/>
              </a:solidFill>
              <a:round/>
              <a:headEnd/>
              <a:tailEnd type="arrow" w="med" len="med"/>
            </a:ln>
            <a:effectLst/>
          </p:spPr>
          <p:txBody>
            <a:bodyPr/>
            <a:lstStyle/>
            <a:p>
              <a:endParaRPr lang="en-US"/>
            </a:p>
          </p:txBody>
        </p:sp>
        <p:sp>
          <p:nvSpPr>
            <p:cNvPr id="54294" name="Line 22"/>
            <p:cNvSpPr>
              <a:spLocks noChangeShapeType="1"/>
            </p:cNvSpPr>
            <p:nvPr/>
          </p:nvSpPr>
          <p:spPr bwMode="auto">
            <a:xfrm flipH="1" flipV="1">
              <a:off x="960" y="2976"/>
              <a:ext cx="816" cy="528"/>
            </a:xfrm>
            <a:prstGeom prst="line">
              <a:avLst/>
            </a:prstGeom>
            <a:noFill/>
            <a:ln w="38100">
              <a:solidFill>
                <a:schemeClr val="tx1"/>
              </a:solidFill>
              <a:round/>
              <a:headEnd/>
              <a:tailEnd type="arrow" w="med" len="med"/>
            </a:ln>
            <a:effectLst/>
          </p:spPr>
          <p:txBody>
            <a:bodyPr/>
            <a:lstStyle/>
            <a:p>
              <a:endParaRPr lang="en-US"/>
            </a:p>
          </p:txBody>
        </p:sp>
        <p:sp>
          <p:nvSpPr>
            <p:cNvPr id="54295" name="Line 23"/>
            <p:cNvSpPr>
              <a:spLocks noChangeShapeType="1"/>
            </p:cNvSpPr>
            <p:nvPr/>
          </p:nvSpPr>
          <p:spPr bwMode="auto">
            <a:xfrm flipV="1">
              <a:off x="1968" y="2016"/>
              <a:ext cx="0" cy="336"/>
            </a:xfrm>
            <a:prstGeom prst="line">
              <a:avLst/>
            </a:prstGeom>
            <a:noFill/>
            <a:ln w="38100">
              <a:solidFill>
                <a:schemeClr val="tx1"/>
              </a:solidFill>
              <a:round/>
              <a:headEnd/>
              <a:tailEnd type="arrow" w="med" len="med"/>
            </a:ln>
            <a:effectLst/>
          </p:spPr>
          <p:txBody>
            <a:bodyPr/>
            <a:lstStyle/>
            <a:p>
              <a:endParaRPr lang="en-US"/>
            </a:p>
          </p:txBody>
        </p:sp>
        <p:sp>
          <p:nvSpPr>
            <p:cNvPr id="54296" name="Line 24"/>
            <p:cNvSpPr>
              <a:spLocks noChangeShapeType="1"/>
            </p:cNvSpPr>
            <p:nvPr/>
          </p:nvSpPr>
          <p:spPr bwMode="auto">
            <a:xfrm flipV="1">
              <a:off x="2880" y="2016"/>
              <a:ext cx="0" cy="336"/>
            </a:xfrm>
            <a:prstGeom prst="line">
              <a:avLst/>
            </a:prstGeom>
            <a:noFill/>
            <a:ln w="38100">
              <a:solidFill>
                <a:schemeClr val="tx1"/>
              </a:solidFill>
              <a:round/>
              <a:headEnd/>
              <a:tailEnd type="arrow" w="med" len="med"/>
            </a:ln>
            <a:effectLst/>
          </p:spPr>
          <p:txBody>
            <a:bodyPr/>
            <a:lstStyle/>
            <a:p>
              <a:endParaRPr lang="en-US"/>
            </a:p>
          </p:txBody>
        </p:sp>
        <p:sp>
          <p:nvSpPr>
            <p:cNvPr id="54297" name="Line 25"/>
            <p:cNvSpPr>
              <a:spLocks noChangeShapeType="1"/>
            </p:cNvSpPr>
            <p:nvPr/>
          </p:nvSpPr>
          <p:spPr bwMode="auto">
            <a:xfrm flipV="1">
              <a:off x="2400" y="1008"/>
              <a:ext cx="0" cy="336"/>
            </a:xfrm>
            <a:prstGeom prst="line">
              <a:avLst/>
            </a:prstGeom>
            <a:noFill/>
            <a:ln w="38100">
              <a:solidFill>
                <a:schemeClr val="tx1"/>
              </a:solidFill>
              <a:round/>
              <a:headEnd/>
              <a:tailEnd type="arrow" w="med" len="med"/>
            </a:ln>
            <a:effectLst/>
          </p:spPr>
          <p:txBody>
            <a:bodyPr/>
            <a:lstStyle/>
            <a:p>
              <a:endParaRPr lang="en-US"/>
            </a:p>
          </p:txBody>
        </p:sp>
        <p:sp>
          <p:nvSpPr>
            <p:cNvPr id="54298" name="Oval 26"/>
            <p:cNvSpPr>
              <a:spLocks noChangeArrowheads="1"/>
            </p:cNvSpPr>
            <p:nvPr/>
          </p:nvSpPr>
          <p:spPr bwMode="auto">
            <a:xfrm>
              <a:off x="1728" y="3456"/>
              <a:ext cx="1440" cy="384"/>
            </a:xfrm>
            <a:prstGeom prst="ellipse">
              <a:avLst/>
            </a:prstGeom>
            <a:noFill/>
            <a:ln w="9525">
              <a:solidFill>
                <a:schemeClr val="accent1"/>
              </a:solidFill>
              <a:round/>
              <a:headEnd/>
              <a:tailEnd/>
            </a:ln>
            <a:effectLst/>
          </p:spPr>
          <p:txBody>
            <a:bodyPr wrap="none" anchor="ctr"/>
            <a:lstStyle/>
            <a:p>
              <a:endParaRPr lang="en-US"/>
            </a:p>
          </p:txBody>
        </p:sp>
        <p:sp>
          <p:nvSpPr>
            <p:cNvPr id="54299" name="Oval 27"/>
            <p:cNvSpPr>
              <a:spLocks noChangeArrowheads="1"/>
            </p:cNvSpPr>
            <p:nvPr/>
          </p:nvSpPr>
          <p:spPr bwMode="auto">
            <a:xfrm>
              <a:off x="2064" y="2352"/>
              <a:ext cx="1680" cy="768"/>
            </a:xfrm>
            <a:prstGeom prst="ellipse">
              <a:avLst/>
            </a:prstGeom>
            <a:noFill/>
            <a:ln w="9525">
              <a:solidFill>
                <a:schemeClr val="accent1"/>
              </a:solidFill>
              <a:prstDash val="dash"/>
              <a:round/>
              <a:headEnd/>
              <a:tailEnd/>
            </a:ln>
            <a:effectLst/>
          </p:spPr>
          <p:txBody>
            <a:bodyPr wrap="none" anchor="ctr"/>
            <a:lstStyle/>
            <a:p>
              <a:endParaRPr lang="en-US"/>
            </a:p>
          </p:txBody>
        </p:sp>
        <p:sp>
          <p:nvSpPr>
            <p:cNvPr id="54300" name="Oval 28"/>
            <p:cNvSpPr>
              <a:spLocks noChangeArrowheads="1"/>
            </p:cNvSpPr>
            <p:nvPr/>
          </p:nvSpPr>
          <p:spPr bwMode="auto">
            <a:xfrm>
              <a:off x="1152" y="2352"/>
              <a:ext cx="1680" cy="768"/>
            </a:xfrm>
            <a:prstGeom prst="ellipse">
              <a:avLst/>
            </a:prstGeom>
            <a:noFill/>
            <a:ln w="9525">
              <a:solidFill>
                <a:schemeClr val="accent1"/>
              </a:solidFill>
              <a:prstDash val="dash"/>
              <a:round/>
              <a:headEnd/>
              <a:tailEnd/>
            </a:ln>
            <a:effectLst/>
          </p:spPr>
          <p:txBody>
            <a:bodyPr wrap="none" anchor="ctr"/>
            <a:lstStyle/>
            <a:p>
              <a:endParaRPr lang="en-US"/>
            </a:p>
          </p:txBody>
        </p:sp>
        <p:sp>
          <p:nvSpPr>
            <p:cNvPr id="54301" name="Oval 29"/>
            <p:cNvSpPr>
              <a:spLocks noChangeArrowheads="1"/>
            </p:cNvSpPr>
            <p:nvPr/>
          </p:nvSpPr>
          <p:spPr bwMode="auto">
            <a:xfrm>
              <a:off x="1584" y="1344"/>
              <a:ext cx="1632" cy="768"/>
            </a:xfrm>
            <a:prstGeom prst="ellipse">
              <a:avLst/>
            </a:prstGeom>
            <a:noFill/>
            <a:ln w="9525">
              <a:solidFill>
                <a:schemeClr val="accent1"/>
              </a:solidFill>
              <a:prstDash val="dash"/>
              <a:round/>
              <a:headEnd/>
              <a:tailEnd/>
            </a:ln>
            <a:effectLst/>
          </p:spPr>
          <p:txBody>
            <a:bodyPr wrap="none" anchor="ctr"/>
            <a:lstStyle/>
            <a:p>
              <a:endParaRPr lang="en-US"/>
            </a:p>
          </p:txBody>
        </p:sp>
      </p:grpSp>
      <p:sp>
        <p:nvSpPr>
          <p:cNvPr id="54302" name="Text Box 30"/>
          <p:cNvSpPr txBox="1">
            <a:spLocks noChangeArrowheads="1"/>
          </p:cNvSpPr>
          <p:nvPr/>
        </p:nvSpPr>
        <p:spPr bwMode="auto">
          <a:xfrm rot="-5400000">
            <a:off x="-1439862" y="2936478"/>
            <a:ext cx="3733800" cy="396875"/>
          </a:xfrm>
          <a:prstGeom prst="rect">
            <a:avLst/>
          </a:prstGeom>
          <a:noFill/>
          <a:ln w="9525">
            <a:noFill/>
            <a:miter lim="800000"/>
            <a:headEnd/>
            <a:tailEnd/>
          </a:ln>
          <a:effectLst/>
        </p:spPr>
        <p:txBody>
          <a:bodyPr>
            <a:spAutoFit/>
          </a:bodyPr>
          <a:lstStyle/>
          <a:p>
            <a:pPr algn="ctr">
              <a:spcBef>
                <a:spcPct val="50000"/>
              </a:spcBef>
            </a:pPr>
            <a:r>
              <a:rPr lang="en-US" sz="2000"/>
              <a:t>Increasing Abstraction</a:t>
            </a:r>
          </a:p>
        </p:txBody>
      </p:sp>
      <p:sp>
        <p:nvSpPr>
          <p:cNvPr id="54303" name="Line 31"/>
          <p:cNvSpPr>
            <a:spLocks noChangeShapeType="1"/>
          </p:cNvSpPr>
          <p:nvPr/>
        </p:nvSpPr>
        <p:spPr bwMode="auto">
          <a:xfrm flipV="1">
            <a:off x="762000" y="582216"/>
            <a:ext cx="0" cy="5029200"/>
          </a:xfrm>
          <a:prstGeom prst="line">
            <a:avLst/>
          </a:prstGeom>
          <a:noFill/>
          <a:ln w="38100">
            <a:solidFill>
              <a:schemeClr val="tx1"/>
            </a:solidFill>
            <a:round/>
            <a:headEnd/>
            <a:tailEnd type="arrow" w="med" len="med"/>
          </a:ln>
          <a:effectLst/>
        </p:spPr>
        <p:txBody>
          <a:bodyPr/>
          <a:lstStyle/>
          <a:p>
            <a:endParaRPr lang="en-US"/>
          </a:p>
        </p:txBody>
      </p:sp>
    </p:spTree>
    <p:extLst>
      <p:ext uri="{BB962C8B-B14F-4D97-AF65-F5344CB8AC3E}">
        <p14:creationId xmlns:p14="http://schemas.microsoft.com/office/powerpoint/2010/main" val="1349218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825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9273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40966"/>
          </a:xfrm>
        </p:spPr>
        <p:txBody>
          <a:bodyPr/>
          <a:lstStyle/>
          <a:p>
            <a:pPr rtl="0"/>
            <a:r>
              <a:rPr lang="en-US" dirty="0" smtClean="0">
                <a:cs typeface="B Nazanin" panose="00000400000000000000" pitchFamily="2" charset="-78"/>
              </a:rPr>
              <a:t>Workshop Part 1</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l" rtl="0">
              <a:lnSpc>
                <a:spcPct val="150000"/>
              </a:lnSpc>
              <a:spcBef>
                <a:spcPts val="0"/>
              </a:spcBef>
              <a:buNone/>
            </a:pPr>
            <a:r>
              <a:rPr lang="en-US" dirty="0" smtClean="0">
                <a:cs typeface="B Nazanin" panose="00000400000000000000" pitchFamily="2" charset="-78"/>
              </a:rPr>
              <a:t>Each group works on one particular problem</a:t>
            </a:r>
            <a:endParaRPr lang="fa-IR" dirty="0" smtClean="0">
              <a:cs typeface="B Nazanin" panose="00000400000000000000" pitchFamily="2" charset="-78"/>
            </a:endParaRPr>
          </a:p>
          <a:p>
            <a:pPr algn="l" rtl="0">
              <a:lnSpc>
                <a:spcPct val="150000"/>
              </a:lnSpc>
              <a:spcBef>
                <a:spcPts val="0"/>
              </a:spcBef>
            </a:pPr>
            <a:r>
              <a:rPr lang="en-US" dirty="0" smtClean="0">
                <a:cs typeface="B Nazanin" panose="00000400000000000000" pitchFamily="2" charset="-78"/>
              </a:rPr>
              <a:t>Management/Practical Problem?</a:t>
            </a:r>
          </a:p>
          <a:p>
            <a:pPr algn="l" rtl="0">
              <a:lnSpc>
                <a:spcPct val="150000"/>
              </a:lnSpc>
              <a:spcBef>
                <a:spcPts val="0"/>
              </a:spcBef>
            </a:pPr>
            <a:r>
              <a:rPr lang="en-US" dirty="0" smtClean="0">
                <a:cs typeface="B Nazanin" panose="00000400000000000000" pitchFamily="2" charset="-78"/>
              </a:rPr>
              <a:t>Your particular research question?</a:t>
            </a:r>
          </a:p>
          <a:p>
            <a:pPr algn="l" rtl="0">
              <a:lnSpc>
                <a:spcPct val="150000"/>
              </a:lnSpc>
              <a:spcBef>
                <a:spcPts val="0"/>
              </a:spcBef>
            </a:pPr>
            <a:r>
              <a:rPr lang="en-US" dirty="0" smtClean="0">
                <a:cs typeface="B Nazanin" panose="00000400000000000000" pitchFamily="2" charset="-78"/>
              </a:rPr>
              <a:t>Choose specific method (</a:t>
            </a:r>
            <a:r>
              <a:rPr lang="en-US" dirty="0" err="1" smtClean="0">
                <a:cs typeface="B Nazanin" panose="00000400000000000000" pitchFamily="2" charset="-78"/>
              </a:rPr>
              <a:t>Quan</a:t>
            </a:r>
            <a:r>
              <a:rPr lang="en-US" dirty="0" smtClean="0">
                <a:cs typeface="B Nazanin" panose="00000400000000000000" pitchFamily="2" charset="-78"/>
              </a:rPr>
              <a:t>./Qual.)?</a:t>
            </a:r>
            <a:endParaRPr lang="fa-IR" dirty="0" smtClean="0">
              <a:cs typeface="B Nazanin" panose="00000400000000000000" pitchFamily="2" charset="-78"/>
            </a:endParaRPr>
          </a:p>
          <a:p>
            <a:pPr algn="l" rtl="0">
              <a:lnSpc>
                <a:spcPct val="150000"/>
              </a:lnSpc>
              <a:spcBef>
                <a:spcPts val="0"/>
              </a:spcBef>
            </a:pPr>
            <a:r>
              <a:rPr lang="en-US" dirty="0" smtClean="0">
                <a:cs typeface="B Nazanin" panose="00000400000000000000" pitchFamily="2" charset="-78"/>
              </a:rPr>
              <a:t>Explain why chose the above method?</a:t>
            </a:r>
            <a:endParaRPr lang="fa-IR" dirty="0" smtClean="0">
              <a:cs typeface="B Nazanin" panose="00000400000000000000" pitchFamily="2" charset="-78"/>
            </a:endParaRPr>
          </a:p>
          <a:p>
            <a:pPr algn="l" rtl="0">
              <a:lnSpc>
                <a:spcPct val="150000"/>
              </a:lnSpc>
              <a:spcBef>
                <a:spcPts val="0"/>
              </a:spcBef>
            </a:pPr>
            <a:r>
              <a:rPr lang="en-US" dirty="0" smtClean="0">
                <a:cs typeface="B Nazanin" panose="00000400000000000000" pitchFamily="2" charset="-78"/>
              </a:rPr>
              <a:t>What are shortcomings of this method?</a:t>
            </a:r>
            <a:endParaRPr lang="fa-IR" dirty="0" smtClean="0">
              <a:cs typeface="B Nazanin" panose="00000400000000000000" pitchFamily="2" charset="-78"/>
            </a:endParaRPr>
          </a:p>
          <a:p>
            <a:pPr algn="l" rtl="0">
              <a:lnSpc>
                <a:spcPct val="150000"/>
              </a:lnSpc>
              <a:spcBef>
                <a:spcPts val="0"/>
              </a:spcBef>
            </a:pPr>
            <a:r>
              <a:rPr lang="en-US" dirty="0" smtClean="0">
                <a:cs typeface="B Nazanin" panose="00000400000000000000" pitchFamily="2" charset="-78"/>
              </a:rPr>
              <a:t>What is another method to compliment?</a:t>
            </a:r>
            <a:endParaRPr lang="fa-IR" dirty="0" smtClean="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1CE055E7-E1F4-432B-AB3D-CB2289E2330F}" type="slidenum">
              <a:rPr lang="fa-IR" smtClean="0"/>
              <a:t>36</a:t>
            </a:fld>
            <a:endParaRPr lang="fa-IR"/>
          </a:p>
        </p:txBody>
      </p:sp>
    </p:spTree>
    <p:extLst>
      <p:ext uri="{BB962C8B-B14F-4D97-AF65-F5344CB8AC3E}">
        <p14:creationId xmlns:p14="http://schemas.microsoft.com/office/powerpoint/2010/main" val="1900750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C19102-F5B5-4949-8AB4-02CC38DCD1E1}" type="slidenum">
              <a:rPr lang="en-US" smtClean="0"/>
              <a:t>37</a:t>
            </a:fld>
            <a:endParaRPr lang="en-US"/>
          </a:p>
        </p:txBody>
      </p:sp>
      <p:sp>
        <p:nvSpPr>
          <p:cNvPr id="50178" name="Title 1"/>
          <p:cNvSpPr>
            <a:spLocks noGrp="1"/>
          </p:cNvSpPr>
          <p:nvPr>
            <p:ph type="title" idx="4294967295"/>
          </p:nvPr>
        </p:nvSpPr>
        <p:spPr>
          <a:xfrm>
            <a:off x="1981200" y="381000"/>
            <a:ext cx="7162800" cy="884238"/>
          </a:xfrm>
        </p:spPr>
        <p:txBody>
          <a:bodyPr lIns="0" rIns="0" bIns="0">
            <a:normAutofit fontScale="90000"/>
          </a:bodyPr>
          <a:lstStyle/>
          <a:p>
            <a:r>
              <a:rPr lang="en-US" altLang="fa-IR" sz="3500" dirty="0" smtClean="0">
                <a:solidFill>
                  <a:schemeClr val="accent1"/>
                </a:solidFill>
              </a:rPr>
              <a:t/>
            </a:r>
            <a:br>
              <a:rPr lang="en-US" altLang="fa-IR" sz="3500" dirty="0" smtClean="0">
                <a:solidFill>
                  <a:schemeClr val="accent1"/>
                </a:solidFill>
              </a:rPr>
            </a:br>
            <a:r>
              <a:rPr lang="en-US" altLang="fa-IR" sz="3500" dirty="0" smtClean="0">
                <a:solidFill>
                  <a:schemeClr val="accent1"/>
                </a:solidFill>
              </a:rPr>
              <a:t/>
            </a:r>
            <a:br>
              <a:rPr lang="en-US" altLang="fa-IR" sz="3500" dirty="0" smtClean="0">
                <a:solidFill>
                  <a:schemeClr val="accent1"/>
                </a:solidFill>
              </a:rPr>
            </a:br>
            <a:r>
              <a:rPr lang="en-US" altLang="fa-IR" sz="4900" b="1" dirty="0">
                <a:solidFill>
                  <a:schemeClr val="accent1"/>
                </a:solidFill>
              </a:rPr>
              <a:t>Mixed-m: </a:t>
            </a:r>
            <a:r>
              <a:rPr lang="en-US" altLang="fa-IR" sz="4900" b="1" dirty="0">
                <a:solidFill>
                  <a:schemeClr val="bg2">
                    <a:lumMod val="50000"/>
                  </a:schemeClr>
                </a:solidFill>
              </a:rPr>
              <a:t>Executive </a:t>
            </a:r>
            <a:r>
              <a:rPr lang="en-US" altLang="fa-IR" sz="4900" b="1" dirty="0" smtClean="0">
                <a:solidFill>
                  <a:schemeClr val="bg2">
                    <a:lumMod val="50000"/>
                  </a:schemeClr>
                </a:solidFill>
              </a:rPr>
              <a:t>Summary</a:t>
            </a:r>
            <a:r>
              <a:rPr lang="en-US" altLang="fa-IR" sz="4900" dirty="0" smtClean="0">
                <a:solidFill>
                  <a:schemeClr val="accent1"/>
                </a:solidFill>
              </a:rPr>
              <a:t/>
            </a:r>
            <a:br>
              <a:rPr lang="en-US" altLang="fa-IR" sz="4900" dirty="0" smtClean="0">
                <a:solidFill>
                  <a:schemeClr val="accent1"/>
                </a:solidFill>
              </a:rPr>
            </a:br>
            <a:endParaRPr lang="en-US" altLang="fa-IR" sz="4900" dirty="0" smtClean="0">
              <a:solidFill>
                <a:schemeClr val="bg2">
                  <a:lumMod val="50000"/>
                </a:schemeClr>
              </a:solidFill>
            </a:endParaRPr>
          </a:p>
        </p:txBody>
      </p:sp>
      <p:sp>
        <p:nvSpPr>
          <p:cNvPr id="50179" name="Content Placeholder 2"/>
          <p:cNvSpPr>
            <a:spLocks noGrp="1"/>
          </p:cNvSpPr>
          <p:nvPr>
            <p:ph idx="4294967295"/>
          </p:nvPr>
        </p:nvSpPr>
        <p:spPr>
          <a:xfrm>
            <a:off x="322263" y="1593850"/>
            <a:ext cx="8821737" cy="4572000"/>
          </a:xfrm>
        </p:spPr>
        <p:txBody>
          <a:bodyPr>
            <a:noAutofit/>
          </a:bodyPr>
          <a:lstStyle/>
          <a:p>
            <a:pPr algn="l" rtl="0">
              <a:spcBef>
                <a:spcPts val="600"/>
              </a:spcBef>
            </a:pPr>
            <a:r>
              <a:rPr lang="en-US" altLang="fa-IR" sz="2800" dirty="0" smtClean="0">
                <a:cs typeface="Arial" pitchFamily="34" charset="0"/>
              </a:rPr>
              <a:t>Mixed methods is a recent methodological development</a:t>
            </a:r>
          </a:p>
          <a:p>
            <a:pPr algn="l" rtl="0">
              <a:spcBef>
                <a:spcPts val="600"/>
              </a:spcBef>
            </a:pPr>
            <a:r>
              <a:rPr lang="en-US" altLang="fa-IR" sz="2800" dirty="0" smtClean="0">
                <a:cs typeface="Arial" pitchFamily="34" charset="0"/>
              </a:rPr>
              <a:t>There are different philosophical stances</a:t>
            </a:r>
          </a:p>
          <a:p>
            <a:pPr algn="l" rtl="0">
              <a:spcBef>
                <a:spcPts val="600"/>
              </a:spcBef>
            </a:pPr>
            <a:r>
              <a:rPr lang="en-US" altLang="fa-IR" sz="2800" dirty="0" smtClean="0">
                <a:cs typeface="Arial" pitchFamily="34" charset="0"/>
              </a:rPr>
              <a:t>We know the basic feature of this approach</a:t>
            </a:r>
          </a:p>
          <a:p>
            <a:pPr algn="l" rtl="0">
              <a:spcBef>
                <a:spcPts val="600"/>
              </a:spcBef>
            </a:pPr>
            <a:r>
              <a:rPr lang="en-US" altLang="fa-IR" sz="2800" dirty="0" smtClean="0">
                <a:cs typeface="Arial" pitchFamily="34" charset="0"/>
              </a:rPr>
              <a:t>Many techniques for conducting mixed methods research have developed</a:t>
            </a:r>
          </a:p>
          <a:p>
            <a:pPr algn="l" rtl="0">
              <a:spcBef>
                <a:spcPts val="600"/>
              </a:spcBef>
            </a:pPr>
            <a:r>
              <a:rPr lang="en-US" altLang="fa-IR" sz="2800" dirty="0" smtClean="0">
                <a:cs typeface="Arial" pitchFamily="34" charset="0"/>
              </a:rPr>
              <a:t>Mixed methods has grown into an interdisciplinary, world-wide movement</a:t>
            </a:r>
          </a:p>
          <a:p>
            <a:pPr algn="l" rtl="0">
              <a:spcBef>
                <a:spcPts val="600"/>
              </a:spcBef>
            </a:pPr>
            <a:r>
              <a:rPr lang="en-US" altLang="fa-IR" sz="2800" dirty="0" smtClean="0">
                <a:cs typeface="Arial" pitchFamily="34" charset="0"/>
              </a:rPr>
              <a:t>Yet, critics have emerged, and challenges exist</a:t>
            </a:r>
          </a:p>
          <a:p>
            <a:pPr algn="l" rtl="0">
              <a:spcBef>
                <a:spcPts val="600"/>
              </a:spcBef>
            </a:pPr>
            <a:r>
              <a:rPr lang="en-US" altLang="fa-IR" sz="2800" dirty="0" smtClean="0">
                <a:cs typeface="Arial" pitchFamily="34" charset="0"/>
              </a:rPr>
              <a:t>The future is positive, but there is work left to be done </a:t>
            </a:r>
          </a:p>
        </p:txBody>
      </p:sp>
    </p:spTree>
    <p:extLst>
      <p:ext uri="{BB962C8B-B14F-4D97-AF65-F5344CB8AC3E}">
        <p14:creationId xmlns:p14="http://schemas.microsoft.com/office/powerpoint/2010/main" val="3469064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pPr eaLnBrk="1" hangingPunct="1"/>
            <a:r>
              <a:rPr lang="en-US" altLang="fa-IR" sz="3200" smtClean="0"/>
              <a:t>Mixed methods is not that different from other methods</a:t>
            </a:r>
            <a:r>
              <a:rPr lang="en-US" altLang="fa-IR" sz="3500" smtClean="0"/>
              <a:t> </a:t>
            </a:r>
          </a:p>
        </p:txBody>
      </p:sp>
      <p:sp>
        <p:nvSpPr>
          <p:cNvPr id="11266" name="Slide Number Placeholder 4"/>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96903B8A-78E7-4206-BB24-32B92C417F63}" type="slidenum">
              <a:rPr lang="en-US" altLang="fa-IR" sz="1000"/>
              <a:pPr/>
              <a:t>38</a:t>
            </a:fld>
            <a:endParaRPr lang="en-US" altLang="fa-IR" sz="1000"/>
          </a:p>
        </p:txBody>
      </p:sp>
      <p:sp>
        <p:nvSpPr>
          <p:cNvPr id="242690" name="Oval 2"/>
          <p:cNvSpPr>
            <a:spLocks noChangeArrowheads="1"/>
          </p:cNvSpPr>
          <p:nvPr/>
        </p:nvSpPr>
        <p:spPr bwMode="auto">
          <a:xfrm>
            <a:off x="457200" y="1447800"/>
            <a:ext cx="8305800" cy="5334000"/>
          </a:xfrm>
          <a:prstGeom prst="ellipse">
            <a:avLst/>
          </a:prstGeom>
          <a:solidFill>
            <a:schemeClr val="accent1">
              <a:alpha val="30196"/>
            </a:schemeClr>
          </a:solidFill>
          <a:ln w="9525">
            <a:solidFill>
              <a:schemeClr val="tx1"/>
            </a:solidFill>
            <a:round/>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42692" name="Text Box 4"/>
          <p:cNvSpPr txBox="1">
            <a:spLocks noChangeArrowheads="1"/>
          </p:cNvSpPr>
          <p:nvPr/>
        </p:nvSpPr>
        <p:spPr bwMode="auto">
          <a:xfrm>
            <a:off x="2133600" y="4256088"/>
            <a:ext cx="5029200" cy="10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50000"/>
              </a:spcBef>
            </a:pPr>
            <a:r>
              <a:rPr lang="en-US" altLang="fa-IR" sz="2400" b="1">
                <a:solidFill>
                  <a:srgbClr val="004080"/>
                </a:solidFill>
              </a:rPr>
              <a:t>Collecting data</a:t>
            </a:r>
          </a:p>
          <a:p>
            <a:pPr algn="ctr">
              <a:lnSpc>
                <a:spcPct val="110000"/>
              </a:lnSpc>
              <a:spcBef>
                <a:spcPct val="50000"/>
              </a:spcBef>
            </a:pPr>
            <a:r>
              <a:rPr lang="en-US" altLang="fa-IR" sz="2400" b="1">
                <a:solidFill>
                  <a:srgbClr val="004080"/>
                </a:solidFill>
              </a:rPr>
              <a:t>Analyzing and interpreting data</a:t>
            </a:r>
          </a:p>
        </p:txBody>
      </p:sp>
      <p:sp>
        <p:nvSpPr>
          <p:cNvPr id="242693" name="Text Box 5"/>
          <p:cNvSpPr txBox="1">
            <a:spLocks noChangeArrowheads="1"/>
          </p:cNvSpPr>
          <p:nvPr/>
        </p:nvSpPr>
        <p:spPr bwMode="auto">
          <a:xfrm>
            <a:off x="2057400" y="3216275"/>
            <a:ext cx="5181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b="1">
                <a:solidFill>
                  <a:srgbClr val="004080"/>
                </a:solidFill>
              </a:rPr>
              <a:t>Identifying a purpose </a:t>
            </a:r>
            <a:br>
              <a:rPr lang="en-US" altLang="fa-IR" sz="2400" b="1">
                <a:solidFill>
                  <a:srgbClr val="004080"/>
                </a:solidFill>
              </a:rPr>
            </a:br>
            <a:r>
              <a:rPr lang="en-US" altLang="fa-IR" sz="2400" b="1">
                <a:solidFill>
                  <a:srgbClr val="004080"/>
                </a:solidFill>
              </a:rPr>
              <a:t>and stating questions</a:t>
            </a:r>
          </a:p>
        </p:txBody>
      </p:sp>
      <p:sp>
        <p:nvSpPr>
          <p:cNvPr id="242694" name="Text Box 6"/>
          <p:cNvSpPr txBox="1">
            <a:spLocks noChangeArrowheads="1"/>
          </p:cNvSpPr>
          <p:nvPr/>
        </p:nvSpPr>
        <p:spPr bwMode="auto">
          <a:xfrm>
            <a:off x="1676400" y="5562600"/>
            <a:ext cx="5791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b="1">
                <a:solidFill>
                  <a:srgbClr val="004080"/>
                </a:solidFill>
              </a:rPr>
              <a:t>Reporting and evaluating the study</a:t>
            </a:r>
          </a:p>
        </p:txBody>
      </p:sp>
      <p:sp>
        <p:nvSpPr>
          <p:cNvPr id="242695" name="Text Box 7"/>
          <p:cNvSpPr txBox="1">
            <a:spLocks noChangeArrowheads="1"/>
          </p:cNvSpPr>
          <p:nvPr/>
        </p:nvSpPr>
        <p:spPr bwMode="auto">
          <a:xfrm>
            <a:off x="2057400" y="1905000"/>
            <a:ext cx="51816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a:t>Identifying a research problem</a:t>
            </a:r>
          </a:p>
          <a:p>
            <a:pPr algn="ctr">
              <a:spcBef>
                <a:spcPct val="50000"/>
              </a:spcBef>
            </a:pPr>
            <a:r>
              <a:rPr lang="en-US" altLang="fa-IR" sz="2400"/>
              <a:t>Reviewing the literature</a:t>
            </a:r>
          </a:p>
        </p:txBody>
      </p:sp>
      <p:sp>
        <p:nvSpPr>
          <p:cNvPr id="242696" name="WordArt 8"/>
          <p:cNvSpPr>
            <a:spLocks noChangeArrowheads="1" noChangeShapeType="1" noTextEdit="1"/>
          </p:cNvSpPr>
          <p:nvPr/>
        </p:nvSpPr>
        <p:spPr bwMode="auto">
          <a:xfrm rot="-3000331">
            <a:off x="647700" y="3619500"/>
            <a:ext cx="2133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Assumptions</a:t>
            </a:r>
          </a:p>
        </p:txBody>
      </p:sp>
      <p:sp>
        <p:nvSpPr>
          <p:cNvPr id="242697" name="WordArt 9"/>
          <p:cNvSpPr>
            <a:spLocks noChangeArrowheads="1" noChangeShapeType="1" noTextEdit="1"/>
          </p:cNvSpPr>
          <p:nvPr/>
        </p:nvSpPr>
        <p:spPr bwMode="auto">
          <a:xfrm rot="3016124">
            <a:off x="6515100" y="3543300"/>
            <a:ext cx="2133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Views of knowledge</a:t>
            </a:r>
          </a:p>
        </p:txBody>
      </p:sp>
      <p:sp>
        <p:nvSpPr>
          <p:cNvPr id="242698" name="Line 10"/>
          <p:cNvSpPr>
            <a:spLocks noChangeShapeType="1"/>
          </p:cNvSpPr>
          <p:nvPr/>
        </p:nvSpPr>
        <p:spPr bwMode="auto">
          <a:xfrm>
            <a:off x="4572000" y="46482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699" name="Line 11"/>
          <p:cNvSpPr>
            <a:spLocks noChangeShapeType="1"/>
          </p:cNvSpPr>
          <p:nvPr/>
        </p:nvSpPr>
        <p:spPr bwMode="auto">
          <a:xfrm>
            <a:off x="4572000" y="53340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0" name="Line 12"/>
          <p:cNvSpPr>
            <a:spLocks noChangeShapeType="1"/>
          </p:cNvSpPr>
          <p:nvPr/>
        </p:nvSpPr>
        <p:spPr bwMode="auto">
          <a:xfrm>
            <a:off x="4572000" y="40386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1" name="Line 13"/>
          <p:cNvSpPr>
            <a:spLocks noChangeShapeType="1"/>
          </p:cNvSpPr>
          <p:nvPr/>
        </p:nvSpPr>
        <p:spPr bwMode="auto">
          <a:xfrm>
            <a:off x="4572000" y="29718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2" name="Line 14"/>
          <p:cNvSpPr>
            <a:spLocks noChangeShapeType="1"/>
          </p:cNvSpPr>
          <p:nvPr/>
        </p:nvSpPr>
        <p:spPr bwMode="auto">
          <a:xfrm>
            <a:off x="4572000" y="22860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91814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26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27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5"/>
                                        </p:tgtEl>
                                        <p:attrNameLst>
                                          <p:attrName>style.visibility</p:attrName>
                                        </p:attrNameLst>
                                      </p:cBhvr>
                                      <p:to>
                                        <p:strVal val="visible"/>
                                      </p:to>
                                    </p:set>
                                  </p:childTnLst>
                                </p:cTn>
                              </p:par>
                              <p:par>
                                <p:cTn id="23" presetID="3" presetClass="entr" presetSubtype="0" fill="hold" grpId="0" nodeType="withEffect">
                                  <p:stCondLst>
                                    <p:cond delay="0"/>
                                  </p:stCondLst>
                                  <p:childTnLst>
                                    <p:set>
                                      <p:cBhvr>
                                        <p:cTn id="24" dur="1" fill="hold">
                                          <p:stCondLst>
                                            <p:cond delay="0"/>
                                          </p:stCondLst>
                                        </p:cTn>
                                        <p:tgtEl>
                                          <p:spTgt spid="242697"/>
                                        </p:tgtEl>
                                        <p:attrNameLst>
                                          <p:attrName>style.visibility</p:attrName>
                                        </p:attrNameLst>
                                      </p:cBhvr>
                                      <p:to>
                                        <p:strVal val="visible"/>
                                      </p:to>
                                    </p:set>
                                  </p:childTnLst>
                                </p:cTn>
                              </p:par>
                              <p:par>
                                <p:cTn id="25" presetID="3" presetClass="entr" presetSubtype="0" fill="hold" grpId="0" nodeType="withEffect">
                                  <p:stCondLst>
                                    <p:cond delay="0"/>
                                  </p:stCondLst>
                                  <p:childTnLst>
                                    <p:set>
                                      <p:cBhvr>
                                        <p:cTn id="26" dur="1" fill="hold">
                                          <p:stCondLst>
                                            <p:cond delay="0"/>
                                          </p:stCondLst>
                                        </p:cTn>
                                        <p:tgtEl>
                                          <p:spTgt spid="2426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27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2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2" grpId="0"/>
      <p:bldP spid="242693" grpId="0"/>
      <p:bldP spid="242694" grpId="0"/>
      <p:bldP spid="242695" grpId="0"/>
      <p:bldP spid="242696" grpId="0" animBg="1"/>
      <p:bldP spid="242697" grpId="0" animBg="1"/>
      <p:bldP spid="242698" grpId="0" animBg="1"/>
      <p:bldP spid="242699" grpId="0" animBg="1"/>
      <p:bldP spid="242700" grpId="0" animBg="1"/>
      <p:bldP spid="242701" grpId="0" animBg="1"/>
      <p:bldP spid="2427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fa-IR" sz="3500" smtClean="0"/>
              <a:t>Mixed Methods within Designs</a:t>
            </a:r>
          </a:p>
        </p:txBody>
      </p:sp>
      <p:sp>
        <p:nvSpPr>
          <p:cNvPr id="13316" name="Rectangle 3"/>
          <p:cNvSpPr>
            <a:spLocks noGrp="1" noChangeArrowheads="1"/>
          </p:cNvSpPr>
          <p:nvPr>
            <p:ph idx="1"/>
          </p:nvPr>
        </p:nvSpPr>
        <p:spPr/>
        <p:txBody>
          <a:bodyPr/>
          <a:lstStyle/>
          <a:p>
            <a:pPr eaLnBrk="1" hangingPunct="1">
              <a:buFont typeface="Wingdings" panose="05000000000000000000" pitchFamily="2" charset="2"/>
              <a:buNone/>
            </a:pPr>
            <a:r>
              <a:rPr lang="en-US" altLang="fa-IR" smtClean="0"/>
              <a:t> </a:t>
            </a:r>
          </a:p>
        </p:txBody>
      </p:sp>
      <p:sp>
        <p:nvSpPr>
          <p:cNvPr id="13314"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98D182A3-7A41-424C-863C-D6BE61EBE13B}" type="slidenum">
              <a:rPr lang="en-US" altLang="fa-IR" sz="1000"/>
              <a:pPr/>
              <a:t>39</a:t>
            </a:fld>
            <a:endParaRPr lang="en-US" altLang="fa-IR" sz="1000"/>
          </a:p>
        </p:txBody>
      </p:sp>
      <p:sp>
        <p:nvSpPr>
          <p:cNvPr id="13317" name="Text Box 4"/>
          <p:cNvSpPr txBox="1">
            <a:spLocks noChangeArrowheads="1"/>
          </p:cNvSpPr>
          <p:nvPr/>
        </p:nvSpPr>
        <p:spPr bwMode="auto">
          <a:xfrm>
            <a:off x="0" y="190500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Ethnography</a:t>
            </a:r>
          </a:p>
        </p:txBody>
      </p:sp>
      <p:sp>
        <p:nvSpPr>
          <p:cNvPr id="13318" name="Text Box 5"/>
          <p:cNvSpPr txBox="1">
            <a:spLocks noChangeArrowheads="1"/>
          </p:cNvSpPr>
          <p:nvPr/>
        </p:nvSpPr>
        <p:spPr bwMode="auto">
          <a:xfrm>
            <a:off x="1905000" y="1905000"/>
            <a:ext cx="2614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Case Study Research</a:t>
            </a:r>
          </a:p>
        </p:txBody>
      </p:sp>
      <p:sp>
        <p:nvSpPr>
          <p:cNvPr id="13319" name="Text Box 6"/>
          <p:cNvSpPr txBox="1">
            <a:spLocks noChangeArrowheads="1"/>
          </p:cNvSpPr>
          <p:nvPr/>
        </p:nvSpPr>
        <p:spPr bwMode="auto">
          <a:xfrm>
            <a:off x="4724400" y="1905000"/>
            <a:ext cx="231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Narrative research</a:t>
            </a:r>
          </a:p>
        </p:txBody>
      </p:sp>
      <p:sp>
        <p:nvSpPr>
          <p:cNvPr id="13320" name="Text Box 7"/>
          <p:cNvSpPr txBox="1">
            <a:spLocks noChangeArrowheads="1"/>
          </p:cNvSpPr>
          <p:nvPr/>
        </p:nvSpPr>
        <p:spPr bwMode="auto">
          <a:xfrm>
            <a:off x="7299325" y="1860550"/>
            <a:ext cx="177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Experimental </a:t>
            </a:r>
          </a:p>
          <a:p>
            <a:r>
              <a:rPr lang="en-US" altLang="fa-IR" sz="1800">
                <a:latin typeface="Verdana" panose="020B0604030504040204" pitchFamily="34" charset="0"/>
              </a:rPr>
              <a:t>research</a:t>
            </a:r>
          </a:p>
        </p:txBody>
      </p:sp>
      <p:sp>
        <p:nvSpPr>
          <p:cNvPr id="13321" name="Line 8"/>
          <p:cNvSpPr>
            <a:spLocks noChangeShapeType="1"/>
          </p:cNvSpPr>
          <p:nvPr/>
        </p:nvSpPr>
        <p:spPr bwMode="auto">
          <a:xfrm>
            <a:off x="4572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9"/>
          <p:cNvSpPr>
            <a:spLocks noChangeShapeType="1"/>
          </p:cNvSpPr>
          <p:nvPr/>
        </p:nvSpPr>
        <p:spPr bwMode="auto">
          <a:xfrm>
            <a:off x="1371600" y="2743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0"/>
          <p:cNvSpPr>
            <a:spLocks noChangeShapeType="1"/>
          </p:cNvSpPr>
          <p:nvPr/>
        </p:nvSpPr>
        <p:spPr bwMode="auto">
          <a:xfrm>
            <a:off x="26670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1"/>
          <p:cNvSpPr>
            <a:spLocks noChangeShapeType="1"/>
          </p:cNvSpPr>
          <p:nvPr/>
        </p:nvSpPr>
        <p:spPr bwMode="auto">
          <a:xfrm>
            <a:off x="40386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2"/>
          <p:cNvSpPr>
            <a:spLocks noChangeShapeType="1"/>
          </p:cNvSpPr>
          <p:nvPr/>
        </p:nvSpPr>
        <p:spPr bwMode="auto">
          <a:xfrm>
            <a:off x="51816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3"/>
          <p:cNvSpPr>
            <a:spLocks noChangeShapeType="1"/>
          </p:cNvSpPr>
          <p:nvPr/>
        </p:nvSpPr>
        <p:spPr bwMode="auto">
          <a:xfrm>
            <a:off x="62484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4"/>
          <p:cNvSpPr>
            <a:spLocks noChangeShapeType="1"/>
          </p:cNvSpPr>
          <p:nvPr/>
        </p:nvSpPr>
        <p:spPr bwMode="auto">
          <a:xfrm>
            <a:off x="73914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5"/>
          <p:cNvSpPr>
            <a:spLocks noChangeShapeType="1"/>
          </p:cNvSpPr>
          <p:nvPr/>
        </p:nvSpPr>
        <p:spPr bwMode="auto">
          <a:xfrm>
            <a:off x="8458200" y="2743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6"/>
          <p:cNvSpPr txBox="1">
            <a:spLocks noChangeArrowheads="1"/>
          </p:cNvSpPr>
          <p:nvPr/>
        </p:nvSpPr>
        <p:spPr bwMode="auto">
          <a:xfrm>
            <a:off x="0" y="4114800"/>
            <a:ext cx="199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 Quan</a:t>
            </a:r>
          </a:p>
        </p:txBody>
      </p:sp>
      <p:sp>
        <p:nvSpPr>
          <p:cNvPr id="13330" name="Text Box 17"/>
          <p:cNvSpPr txBox="1">
            <a:spLocks noChangeArrowheads="1"/>
          </p:cNvSpPr>
          <p:nvPr/>
        </p:nvSpPr>
        <p:spPr bwMode="auto">
          <a:xfrm>
            <a:off x="2514600" y="4114800"/>
            <a:ext cx="1909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Quan</a:t>
            </a:r>
          </a:p>
        </p:txBody>
      </p:sp>
      <p:sp>
        <p:nvSpPr>
          <p:cNvPr id="13331" name="Text Box 18"/>
          <p:cNvSpPr txBox="1">
            <a:spLocks noChangeArrowheads="1"/>
          </p:cNvSpPr>
          <p:nvPr/>
        </p:nvSpPr>
        <p:spPr bwMode="auto">
          <a:xfrm>
            <a:off x="4800600" y="4114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Qual-----Quan</a:t>
            </a:r>
          </a:p>
        </p:txBody>
      </p:sp>
      <p:sp>
        <p:nvSpPr>
          <p:cNvPr id="13332" name="Text Box 19"/>
          <p:cNvSpPr txBox="1">
            <a:spLocks noChangeArrowheads="1"/>
          </p:cNvSpPr>
          <p:nvPr/>
        </p:nvSpPr>
        <p:spPr bwMode="auto">
          <a:xfrm>
            <a:off x="7010400" y="4114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Quan</a:t>
            </a:r>
          </a:p>
        </p:txBody>
      </p:sp>
      <p:sp>
        <p:nvSpPr>
          <p:cNvPr id="13333" name="Oval 20"/>
          <p:cNvSpPr>
            <a:spLocks noChangeArrowheads="1"/>
          </p:cNvSpPr>
          <p:nvPr/>
        </p:nvSpPr>
        <p:spPr bwMode="auto">
          <a:xfrm>
            <a:off x="32766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4" name="Oval 21"/>
          <p:cNvSpPr>
            <a:spLocks noChangeArrowheads="1"/>
          </p:cNvSpPr>
          <p:nvPr/>
        </p:nvSpPr>
        <p:spPr bwMode="auto">
          <a:xfrm>
            <a:off x="5562600" y="41910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5" name="Oval 22"/>
          <p:cNvSpPr>
            <a:spLocks noChangeArrowheads="1"/>
          </p:cNvSpPr>
          <p:nvPr/>
        </p:nvSpPr>
        <p:spPr bwMode="auto">
          <a:xfrm>
            <a:off x="8382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6" name="Oval 23"/>
          <p:cNvSpPr>
            <a:spLocks noChangeArrowheads="1"/>
          </p:cNvSpPr>
          <p:nvPr/>
        </p:nvSpPr>
        <p:spPr bwMode="auto">
          <a:xfrm>
            <a:off x="77724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Tree>
    <p:extLst>
      <p:ext uri="{BB962C8B-B14F-4D97-AF65-F5344CB8AC3E}">
        <p14:creationId xmlns:p14="http://schemas.microsoft.com/office/powerpoint/2010/main" val="2919317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755576" y="5733256"/>
            <a:ext cx="7488832" cy="438150"/>
          </a:xfrm>
        </p:spPr>
        <p:txBody>
          <a:bodyPr>
            <a:noAutofit/>
          </a:bodyPr>
          <a:lstStyle/>
          <a:p>
            <a:r>
              <a:rPr lang="en-US" altLang="fa-IR" sz="2400" dirty="0" smtClean="0">
                <a:latin typeface="Arial" pitchFamily="34" charset="0"/>
              </a:rPr>
              <a:t>How would you combine two types of data?</a:t>
            </a:r>
          </a:p>
        </p:txBody>
      </p:sp>
      <p:sp>
        <p:nvSpPr>
          <p:cNvPr id="9219" name="Rectangle 3"/>
          <p:cNvSpPr>
            <a:spLocks noGrp="1"/>
          </p:cNvSpPr>
          <p:nvPr>
            <p:ph sz="half" idx="1"/>
          </p:nvPr>
        </p:nvSpPr>
        <p:spPr>
          <a:xfrm>
            <a:off x="683568" y="2927995"/>
            <a:ext cx="3668216" cy="2589237"/>
          </a:xfrm>
        </p:spPr>
        <p:txBody>
          <a:bodyPr/>
          <a:lstStyle/>
          <a:p>
            <a:pPr algn="ctr">
              <a:lnSpc>
                <a:spcPct val="90000"/>
              </a:lnSpc>
              <a:buFont typeface="Wingdings 2" pitchFamily="18" charset="2"/>
              <a:buNone/>
            </a:pPr>
            <a:r>
              <a:rPr lang="en-US" altLang="fa-IR" sz="2000" b="1" dirty="0" smtClean="0">
                <a:solidFill>
                  <a:schemeClr val="folHlink"/>
                </a:solidFill>
                <a:latin typeface="Arial" pitchFamily="34" charset="0"/>
                <a:ea typeface="Majalla UI"/>
              </a:rPr>
              <a:t>Qualitative Text Data</a:t>
            </a:r>
            <a:endParaRPr lang="en-US" altLang="fa-IR" sz="2000" dirty="0" smtClean="0">
              <a:solidFill>
                <a:schemeClr val="folHlink"/>
              </a:solidFill>
              <a:latin typeface="Arial" pitchFamily="34" charset="0"/>
              <a:ea typeface="Majalla UI"/>
            </a:endParaRPr>
          </a:p>
          <a:p>
            <a:pPr>
              <a:lnSpc>
                <a:spcPct val="90000"/>
              </a:lnSpc>
            </a:pPr>
            <a:endParaRPr lang="en-US" altLang="fa-IR" sz="2000" dirty="0" smtClean="0">
              <a:solidFill>
                <a:schemeClr val="folHlink"/>
              </a:solidFill>
              <a:latin typeface="Arial" pitchFamily="34" charset="0"/>
              <a:ea typeface="Majalla UI"/>
            </a:endParaRPr>
          </a:p>
          <a:p>
            <a:pPr marL="0" indent="0" algn="l" rtl="0">
              <a:lnSpc>
                <a:spcPct val="90000"/>
              </a:lnSpc>
              <a:buNone/>
            </a:pPr>
            <a:r>
              <a:rPr lang="en-US" altLang="fa-IR" sz="2000" dirty="0" smtClean="0">
                <a:latin typeface="Arial" pitchFamily="34" charset="0"/>
                <a:ea typeface="Majalla UI"/>
              </a:rPr>
              <a:t>This is a sample of a text file of words that might be collected on interview transcripts, observation field notes, or optically-scanned documents.</a:t>
            </a:r>
          </a:p>
        </p:txBody>
      </p:sp>
      <p:sp>
        <p:nvSpPr>
          <p:cNvPr id="9220" name="Rectangle 4"/>
          <p:cNvSpPr>
            <a:spLocks noGrp="1"/>
          </p:cNvSpPr>
          <p:nvPr>
            <p:ph sz="half" idx="2"/>
          </p:nvPr>
        </p:nvSpPr>
        <p:spPr>
          <a:xfrm>
            <a:off x="4860032" y="2927995"/>
            <a:ext cx="3816424" cy="2661245"/>
          </a:xfrm>
        </p:spPr>
        <p:txBody>
          <a:bodyPr/>
          <a:lstStyle/>
          <a:p>
            <a:pPr algn="ctr">
              <a:buFont typeface="Wingdings 2" pitchFamily="18" charset="2"/>
              <a:buNone/>
            </a:pPr>
            <a:r>
              <a:rPr lang="en-US" altLang="fa-IR" sz="2000" b="1" dirty="0" smtClean="0">
                <a:solidFill>
                  <a:schemeClr val="folHlink"/>
                </a:solidFill>
                <a:latin typeface="Arial" pitchFamily="34" charset="0"/>
                <a:ea typeface="Majalla UI"/>
              </a:rPr>
              <a:t>Quantitative Numeric Data</a:t>
            </a:r>
            <a:endParaRPr lang="en-US" altLang="fa-IR" sz="2000" dirty="0" smtClean="0">
              <a:solidFill>
                <a:schemeClr val="folHlink"/>
              </a:solidFill>
              <a:latin typeface="Arial" pitchFamily="34" charset="0"/>
              <a:ea typeface="Majalla UI"/>
            </a:endParaRPr>
          </a:p>
          <a:p>
            <a:endParaRPr lang="en-US" altLang="fa-IR" sz="2000" dirty="0" smtClean="0">
              <a:solidFill>
                <a:schemeClr val="folHlink"/>
              </a:solidFill>
              <a:latin typeface="Arial" pitchFamily="34" charset="0"/>
              <a:ea typeface="Majalla UI"/>
            </a:endParaRPr>
          </a:p>
          <a:p>
            <a:pPr marL="0" indent="0" algn="l" rtl="0">
              <a:buNone/>
            </a:pPr>
            <a:r>
              <a:rPr lang="en-US" altLang="fa-IR" sz="2000" dirty="0" smtClean="0">
                <a:latin typeface="Arial" pitchFamily="34" charset="0"/>
                <a:ea typeface="Majalla UI"/>
              </a:rPr>
              <a:t>2 3 4 2 5 2 3 1 1 2 3 4 2 3 3 2 1 1 1 5 3 4 1 2 3 1 4 4 5 5 4 1 2 1 4 3 3 5 1 4 2 3 1 5 5 2 2 1 5 3 5 1 3 1 5 3 2 2 5 1 3 2 4 4 3 1 2 4</a:t>
            </a:r>
          </a:p>
        </p:txBody>
      </p:sp>
      <p:sp>
        <p:nvSpPr>
          <p:cNvPr id="2" name="Slide Number Placeholder 1"/>
          <p:cNvSpPr>
            <a:spLocks noGrp="1"/>
          </p:cNvSpPr>
          <p:nvPr>
            <p:ph type="sldNum" sz="quarter" idx="12"/>
          </p:nvPr>
        </p:nvSpPr>
        <p:spPr/>
        <p:txBody>
          <a:bodyPr/>
          <a:lstStyle/>
          <a:p>
            <a:fld id="{2AC19102-F5B5-4949-8AB4-02CC38DCD1E1}" type="slidenum">
              <a:rPr lang="en-US" smtClean="0"/>
              <a:t>4</a:t>
            </a:fld>
            <a:endParaRPr lang="en-US"/>
          </a:p>
        </p:txBody>
      </p:sp>
      <p:sp>
        <p:nvSpPr>
          <p:cNvPr id="6" name="Rectangle 3"/>
          <p:cNvSpPr txBox="1">
            <a:spLocks noChangeArrowheads="1"/>
          </p:cNvSpPr>
          <p:nvPr/>
        </p:nvSpPr>
        <p:spPr>
          <a:xfrm>
            <a:off x="395536" y="476672"/>
            <a:ext cx="8517632" cy="2088232"/>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fa-IR" b="1" dirty="0" smtClean="0"/>
              <a:t>Quantitative vs Qualitative</a:t>
            </a:r>
          </a:p>
          <a:p>
            <a:pPr algn="ctr">
              <a:buFontTx/>
              <a:buNone/>
            </a:pPr>
            <a:r>
              <a:rPr lang="en-US" altLang="fa-IR" i="1" dirty="0" smtClean="0"/>
              <a:t>Each method serves a different purpose and is selected depending on what we want to know about behavior; researchers frequently combine both methods</a:t>
            </a:r>
          </a:p>
        </p:txBody>
      </p:sp>
    </p:spTree>
    <p:extLst>
      <p:ext uri="{BB962C8B-B14F-4D97-AF65-F5344CB8AC3E}">
        <p14:creationId xmlns:p14="http://schemas.microsoft.com/office/powerpoint/2010/main" val="2436915907"/>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fa-IR" smtClean="0"/>
              <a:t>What is this Method Called?</a:t>
            </a:r>
          </a:p>
        </p:txBody>
      </p:sp>
      <p:sp>
        <p:nvSpPr>
          <p:cNvPr id="14340" name="Rectangle 3"/>
          <p:cNvSpPr>
            <a:spLocks noGrp="1" noChangeArrowheads="1"/>
          </p:cNvSpPr>
          <p:nvPr>
            <p:ph idx="1"/>
          </p:nvPr>
        </p:nvSpPr>
        <p:spPr/>
        <p:txBody>
          <a:bodyPr>
            <a:normAutofit fontScale="85000" lnSpcReduction="20000"/>
          </a:bodyPr>
          <a:lstStyle/>
          <a:p>
            <a:pPr algn="l" rtl="0" eaLnBrk="1" hangingPunct="1">
              <a:lnSpc>
                <a:spcPct val="90000"/>
              </a:lnSpc>
            </a:pPr>
            <a:r>
              <a:rPr lang="en-US" altLang="fa-IR" sz="2600" dirty="0" smtClean="0"/>
              <a:t>Multi-method</a:t>
            </a:r>
          </a:p>
          <a:p>
            <a:pPr algn="l" rtl="0" eaLnBrk="1" hangingPunct="1">
              <a:lnSpc>
                <a:spcPct val="90000"/>
              </a:lnSpc>
            </a:pPr>
            <a:r>
              <a:rPr lang="en-US" altLang="fa-IR" sz="2600" dirty="0" smtClean="0"/>
              <a:t>Triangulation</a:t>
            </a:r>
          </a:p>
          <a:p>
            <a:pPr algn="l" rtl="0" eaLnBrk="1" hangingPunct="1">
              <a:lnSpc>
                <a:spcPct val="90000"/>
              </a:lnSpc>
            </a:pPr>
            <a:r>
              <a:rPr lang="en-US" altLang="fa-IR" sz="2600" dirty="0" smtClean="0"/>
              <a:t>Integrated</a:t>
            </a:r>
          </a:p>
          <a:p>
            <a:pPr algn="l" rtl="0" eaLnBrk="1" hangingPunct="1">
              <a:lnSpc>
                <a:spcPct val="90000"/>
              </a:lnSpc>
            </a:pPr>
            <a:r>
              <a:rPr lang="en-US" altLang="fa-IR" sz="2600" dirty="0" smtClean="0"/>
              <a:t>Combined</a:t>
            </a:r>
          </a:p>
          <a:p>
            <a:pPr algn="l" rtl="0" eaLnBrk="1" hangingPunct="1">
              <a:lnSpc>
                <a:spcPct val="90000"/>
              </a:lnSpc>
            </a:pPr>
            <a:r>
              <a:rPr lang="en-US" altLang="fa-IR" sz="2600" dirty="0" smtClean="0"/>
              <a:t>Quantitative and qualitative methods</a:t>
            </a:r>
          </a:p>
          <a:p>
            <a:pPr algn="l" rtl="0" eaLnBrk="1" hangingPunct="1">
              <a:lnSpc>
                <a:spcPct val="90000"/>
              </a:lnSpc>
            </a:pPr>
            <a:r>
              <a:rPr lang="en-US" altLang="fa-IR" sz="2600" dirty="0" smtClean="0"/>
              <a:t>Multi-methodology</a:t>
            </a:r>
          </a:p>
          <a:p>
            <a:pPr algn="l" rtl="0" eaLnBrk="1" hangingPunct="1">
              <a:lnSpc>
                <a:spcPct val="90000"/>
              </a:lnSpc>
            </a:pPr>
            <a:r>
              <a:rPr lang="en-US" altLang="fa-IR" sz="2600" dirty="0" smtClean="0"/>
              <a:t>Mixed methodology</a:t>
            </a:r>
          </a:p>
          <a:p>
            <a:pPr algn="l" rtl="0" eaLnBrk="1" hangingPunct="1">
              <a:lnSpc>
                <a:spcPct val="90000"/>
              </a:lnSpc>
            </a:pPr>
            <a:r>
              <a:rPr lang="en-US" altLang="fa-IR" sz="2600" dirty="0" smtClean="0"/>
              <a:t>Mixed-method</a:t>
            </a:r>
          </a:p>
          <a:p>
            <a:pPr algn="l" rtl="0" eaLnBrk="1" hangingPunct="1">
              <a:lnSpc>
                <a:spcPct val="90000"/>
              </a:lnSpc>
            </a:pPr>
            <a:r>
              <a:rPr lang="en-US" altLang="fa-IR" sz="2600" dirty="0" smtClean="0"/>
              <a:t>Mixed research</a:t>
            </a:r>
          </a:p>
          <a:p>
            <a:pPr algn="l" rtl="0" eaLnBrk="1" hangingPunct="1">
              <a:lnSpc>
                <a:spcPct val="90000"/>
              </a:lnSpc>
            </a:pPr>
            <a:r>
              <a:rPr lang="en-US" altLang="fa-IR" sz="2600" dirty="0" smtClean="0"/>
              <a:t>Mixed methods</a:t>
            </a:r>
          </a:p>
        </p:txBody>
      </p:sp>
      <p:sp>
        <p:nvSpPr>
          <p:cNvPr id="14338"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8141276F-CEAF-4C84-8DBC-D78C284FB9D5}" type="slidenum">
              <a:rPr lang="en-US" altLang="fa-IR" sz="1000"/>
              <a:pPr/>
              <a:t>40</a:t>
            </a:fld>
            <a:endParaRPr lang="en-US" altLang="fa-IR" sz="1000"/>
          </a:p>
        </p:txBody>
      </p:sp>
    </p:spTree>
    <p:extLst>
      <p:ext uri="{BB962C8B-B14F-4D97-AF65-F5344CB8AC3E}">
        <p14:creationId xmlns:p14="http://schemas.microsoft.com/office/powerpoint/2010/main" val="5080072"/>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73596" y="836712"/>
            <a:ext cx="7924800" cy="590550"/>
          </a:xfrm>
        </p:spPr>
        <p:txBody>
          <a:bodyPr>
            <a:normAutofit fontScale="90000"/>
          </a:bodyPr>
          <a:lstStyle/>
          <a:p>
            <a:pPr eaLnBrk="1" hangingPunct="1"/>
            <a:r>
              <a:rPr lang="en-US" altLang="fa-IR" sz="3600" dirty="0" smtClean="0"/>
              <a:t>A definition</a:t>
            </a:r>
          </a:p>
        </p:txBody>
      </p:sp>
      <p:sp>
        <p:nvSpPr>
          <p:cNvPr id="6" name="Slide Number Placeholder 5"/>
          <p:cNvSpPr>
            <a:spLocks noGrp="1"/>
          </p:cNvSpPr>
          <p:nvPr>
            <p:ph type="sldNum" sz="quarter" idx="12"/>
          </p:nvPr>
        </p:nvSpPr>
        <p:spPr/>
        <p:txBody>
          <a:bodyPr/>
          <a:lstStyle/>
          <a:p>
            <a:pPr>
              <a:defRPr/>
            </a:pPr>
            <a:fld id="{3173A920-8D09-4C44-89B9-3AD662B7BC65}" type="slidenum">
              <a:rPr lang="en-US"/>
              <a:pPr>
                <a:defRPr/>
              </a:pPr>
              <a:t>41</a:t>
            </a:fld>
            <a:endParaRPr lang="en-US" dirty="0"/>
          </a:p>
        </p:txBody>
      </p:sp>
      <p:sp>
        <p:nvSpPr>
          <p:cNvPr id="12293" name="Rectangle 4"/>
          <p:cNvSpPr>
            <a:spLocks noChangeArrowheads="1"/>
          </p:cNvSpPr>
          <p:nvPr/>
        </p:nvSpPr>
        <p:spPr bwMode="auto">
          <a:xfrm>
            <a:off x="395536" y="1691511"/>
            <a:ext cx="8280920" cy="4185761"/>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457200" indent="-457200" algn="l" rtl="0">
              <a:spcAft>
                <a:spcPts val="1200"/>
              </a:spcAft>
              <a:buFont typeface="Arial" panose="020B0604020202020204" pitchFamily="34" charset="0"/>
              <a:buChar char="•"/>
            </a:pPr>
            <a:r>
              <a:rPr lang="en-US" altLang="fa-IR" sz="3200" i="1" dirty="0" smtClean="0">
                <a:latin typeface="Perpetua" pitchFamily="18" charset="0"/>
                <a:ea typeface="Majalla UI"/>
              </a:rPr>
              <a:t>Mixed methods research is both a method and methodology for conducting research that involves collecting, analyzing, and integrating quantitative and qualitative research in a single study or a longitudinal program of inquiry. </a:t>
            </a:r>
            <a:endParaRPr lang="en-US" altLang="fa-IR" sz="3200" dirty="0" smtClean="0">
              <a:latin typeface="Perpetua" pitchFamily="18" charset="0"/>
              <a:ea typeface="Majalla UI"/>
            </a:endParaRPr>
          </a:p>
          <a:p>
            <a:pPr marL="457200" indent="-457200" algn="l" rtl="0">
              <a:spcAft>
                <a:spcPts val="1200"/>
              </a:spcAft>
              <a:buFont typeface="Arial" panose="020B0604020202020204" pitchFamily="34" charset="0"/>
              <a:buChar char="•"/>
            </a:pPr>
            <a:r>
              <a:rPr lang="en-US" altLang="fa-IR" sz="3200" i="1" dirty="0" smtClean="0">
                <a:latin typeface="Perpetua" pitchFamily="18" charset="0"/>
                <a:ea typeface="Majalla UI"/>
              </a:rPr>
              <a:t> The purpose of this form of research is that both qualitative and quantitative research, in combination, provide a better understanding of a research problem or issue than either research approach alone. </a:t>
            </a:r>
            <a:endParaRPr lang="en-US" altLang="fa-IR" sz="3200" dirty="0">
              <a:latin typeface="Perpetua" pitchFamily="18" charset="0"/>
              <a:ea typeface="Majalla UI"/>
            </a:endParaRPr>
          </a:p>
        </p:txBody>
      </p:sp>
    </p:spTree>
    <p:extLst>
      <p:ext uri="{BB962C8B-B14F-4D97-AF65-F5344CB8AC3E}">
        <p14:creationId xmlns:p14="http://schemas.microsoft.com/office/powerpoint/2010/main" val="2386739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pPr eaLnBrk="1" hangingPunct="1"/>
            <a:r>
              <a:rPr lang="en-US" altLang="fa-IR" sz="3200" smtClean="0"/>
              <a:t>Mixed methods is not that different from other methods</a:t>
            </a:r>
            <a:r>
              <a:rPr lang="en-US" altLang="fa-IR" sz="3500" smtClean="0"/>
              <a:t> </a:t>
            </a:r>
          </a:p>
        </p:txBody>
      </p:sp>
      <p:sp>
        <p:nvSpPr>
          <p:cNvPr id="11266" name="Slide Number Placeholder 4"/>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96903B8A-78E7-4206-BB24-32B92C417F63}" type="slidenum">
              <a:rPr lang="en-US" altLang="fa-IR" sz="1000"/>
              <a:pPr/>
              <a:t>42</a:t>
            </a:fld>
            <a:endParaRPr lang="en-US" altLang="fa-IR" sz="1000"/>
          </a:p>
        </p:txBody>
      </p:sp>
      <p:sp>
        <p:nvSpPr>
          <p:cNvPr id="242690" name="Oval 2"/>
          <p:cNvSpPr>
            <a:spLocks noChangeArrowheads="1"/>
          </p:cNvSpPr>
          <p:nvPr/>
        </p:nvSpPr>
        <p:spPr bwMode="auto">
          <a:xfrm>
            <a:off x="457200" y="1447800"/>
            <a:ext cx="8305800" cy="5334000"/>
          </a:xfrm>
          <a:prstGeom prst="ellipse">
            <a:avLst/>
          </a:prstGeom>
          <a:solidFill>
            <a:schemeClr val="accent1">
              <a:alpha val="30196"/>
            </a:schemeClr>
          </a:solidFill>
          <a:ln w="9525">
            <a:solidFill>
              <a:schemeClr val="tx1"/>
            </a:solidFill>
            <a:round/>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42692" name="Text Box 4"/>
          <p:cNvSpPr txBox="1">
            <a:spLocks noChangeArrowheads="1"/>
          </p:cNvSpPr>
          <p:nvPr/>
        </p:nvSpPr>
        <p:spPr bwMode="auto">
          <a:xfrm>
            <a:off x="2133600" y="4256088"/>
            <a:ext cx="5029200" cy="10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50000"/>
              </a:spcBef>
            </a:pPr>
            <a:r>
              <a:rPr lang="en-US" altLang="fa-IR" sz="2400" b="1">
                <a:solidFill>
                  <a:srgbClr val="004080"/>
                </a:solidFill>
              </a:rPr>
              <a:t>Collecting data</a:t>
            </a:r>
          </a:p>
          <a:p>
            <a:pPr algn="ctr">
              <a:lnSpc>
                <a:spcPct val="110000"/>
              </a:lnSpc>
              <a:spcBef>
                <a:spcPct val="50000"/>
              </a:spcBef>
            </a:pPr>
            <a:r>
              <a:rPr lang="en-US" altLang="fa-IR" sz="2400" b="1">
                <a:solidFill>
                  <a:srgbClr val="004080"/>
                </a:solidFill>
              </a:rPr>
              <a:t>Analyzing and interpreting data</a:t>
            </a:r>
          </a:p>
        </p:txBody>
      </p:sp>
      <p:sp>
        <p:nvSpPr>
          <p:cNvPr id="242693" name="Text Box 5"/>
          <p:cNvSpPr txBox="1">
            <a:spLocks noChangeArrowheads="1"/>
          </p:cNvSpPr>
          <p:nvPr/>
        </p:nvSpPr>
        <p:spPr bwMode="auto">
          <a:xfrm>
            <a:off x="2057400" y="3216275"/>
            <a:ext cx="5181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b="1">
                <a:solidFill>
                  <a:srgbClr val="004080"/>
                </a:solidFill>
              </a:rPr>
              <a:t>Identifying a purpose </a:t>
            </a:r>
            <a:br>
              <a:rPr lang="en-US" altLang="fa-IR" sz="2400" b="1">
                <a:solidFill>
                  <a:srgbClr val="004080"/>
                </a:solidFill>
              </a:rPr>
            </a:br>
            <a:r>
              <a:rPr lang="en-US" altLang="fa-IR" sz="2400" b="1">
                <a:solidFill>
                  <a:srgbClr val="004080"/>
                </a:solidFill>
              </a:rPr>
              <a:t>and stating questions</a:t>
            </a:r>
          </a:p>
        </p:txBody>
      </p:sp>
      <p:sp>
        <p:nvSpPr>
          <p:cNvPr id="242694" name="Text Box 6"/>
          <p:cNvSpPr txBox="1">
            <a:spLocks noChangeArrowheads="1"/>
          </p:cNvSpPr>
          <p:nvPr/>
        </p:nvSpPr>
        <p:spPr bwMode="auto">
          <a:xfrm>
            <a:off x="1676400" y="5562600"/>
            <a:ext cx="5791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b="1">
                <a:solidFill>
                  <a:srgbClr val="004080"/>
                </a:solidFill>
              </a:rPr>
              <a:t>Reporting and evaluating the study</a:t>
            </a:r>
          </a:p>
        </p:txBody>
      </p:sp>
      <p:sp>
        <p:nvSpPr>
          <p:cNvPr id="242695" name="Text Box 7"/>
          <p:cNvSpPr txBox="1">
            <a:spLocks noChangeArrowheads="1"/>
          </p:cNvSpPr>
          <p:nvPr/>
        </p:nvSpPr>
        <p:spPr bwMode="auto">
          <a:xfrm>
            <a:off x="2057400" y="1905000"/>
            <a:ext cx="5181600" cy="100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fa-IR" sz="2400"/>
              <a:t>Identifying a research problem</a:t>
            </a:r>
          </a:p>
          <a:p>
            <a:pPr algn="ctr">
              <a:spcBef>
                <a:spcPct val="50000"/>
              </a:spcBef>
            </a:pPr>
            <a:r>
              <a:rPr lang="en-US" altLang="fa-IR" sz="2400"/>
              <a:t>Reviewing the literature</a:t>
            </a:r>
          </a:p>
        </p:txBody>
      </p:sp>
      <p:sp>
        <p:nvSpPr>
          <p:cNvPr id="242696" name="WordArt 8"/>
          <p:cNvSpPr>
            <a:spLocks noChangeArrowheads="1" noChangeShapeType="1" noTextEdit="1"/>
          </p:cNvSpPr>
          <p:nvPr/>
        </p:nvSpPr>
        <p:spPr bwMode="auto">
          <a:xfrm rot="-3000331">
            <a:off x="647700" y="3619500"/>
            <a:ext cx="2133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Assumptions</a:t>
            </a:r>
          </a:p>
        </p:txBody>
      </p:sp>
      <p:sp>
        <p:nvSpPr>
          <p:cNvPr id="242697" name="WordArt 9"/>
          <p:cNvSpPr>
            <a:spLocks noChangeArrowheads="1" noChangeShapeType="1" noTextEdit="1"/>
          </p:cNvSpPr>
          <p:nvPr/>
        </p:nvSpPr>
        <p:spPr bwMode="auto">
          <a:xfrm rot="3016124">
            <a:off x="6515100" y="3543300"/>
            <a:ext cx="2133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Views of knowledge</a:t>
            </a:r>
          </a:p>
        </p:txBody>
      </p:sp>
      <p:sp>
        <p:nvSpPr>
          <p:cNvPr id="242698" name="Line 10"/>
          <p:cNvSpPr>
            <a:spLocks noChangeShapeType="1"/>
          </p:cNvSpPr>
          <p:nvPr/>
        </p:nvSpPr>
        <p:spPr bwMode="auto">
          <a:xfrm>
            <a:off x="4572000" y="46482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699" name="Line 11"/>
          <p:cNvSpPr>
            <a:spLocks noChangeShapeType="1"/>
          </p:cNvSpPr>
          <p:nvPr/>
        </p:nvSpPr>
        <p:spPr bwMode="auto">
          <a:xfrm>
            <a:off x="4572000" y="53340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0" name="Line 12"/>
          <p:cNvSpPr>
            <a:spLocks noChangeShapeType="1"/>
          </p:cNvSpPr>
          <p:nvPr/>
        </p:nvSpPr>
        <p:spPr bwMode="auto">
          <a:xfrm>
            <a:off x="4572000" y="40386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1" name="Line 13"/>
          <p:cNvSpPr>
            <a:spLocks noChangeShapeType="1"/>
          </p:cNvSpPr>
          <p:nvPr/>
        </p:nvSpPr>
        <p:spPr bwMode="auto">
          <a:xfrm>
            <a:off x="4572000" y="29718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702" name="Line 14"/>
          <p:cNvSpPr>
            <a:spLocks noChangeShapeType="1"/>
          </p:cNvSpPr>
          <p:nvPr/>
        </p:nvSpPr>
        <p:spPr bwMode="auto">
          <a:xfrm>
            <a:off x="4572000" y="2286000"/>
            <a:ext cx="0" cy="228600"/>
          </a:xfrm>
          <a:prstGeom prst="line">
            <a:avLst/>
          </a:prstGeom>
          <a:noFill/>
          <a:ln w="1905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7796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26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27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5"/>
                                        </p:tgtEl>
                                        <p:attrNameLst>
                                          <p:attrName>style.visibility</p:attrName>
                                        </p:attrNameLst>
                                      </p:cBhvr>
                                      <p:to>
                                        <p:strVal val="visible"/>
                                      </p:to>
                                    </p:set>
                                  </p:childTnLst>
                                </p:cTn>
                              </p:par>
                              <p:par>
                                <p:cTn id="23" presetID="3" presetClass="entr" presetSubtype="0" fill="hold" grpId="0" nodeType="withEffect">
                                  <p:stCondLst>
                                    <p:cond delay="0"/>
                                  </p:stCondLst>
                                  <p:childTnLst>
                                    <p:set>
                                      <p:cBhvr>
                                        <p:cTn id="24" dur="1" fill="hold">
                                          <p:stCondLst>
                                            <p:cond delay="0"/>
                                          </p:stCondLst>
                                        </p:cTn>
                                        <p:tgtEl>
                                          <p:spTgt spid="242697"/>
                                        </p:tgtEl>
                                        <p:attrNameLst>
                                          <p:attrName>style.visibility</p:attrName>
                                        </p:attrNameLst>
                                      </p:cBhvr>
                                      <p:to>
                                        <p:strVal val="visible"/>
                                      </p:to>
                                    </p:set>
                                  </p:childTnLst>
                                </p:cTn>
                              </p:par>
                              <p:par>
                                <p:cTn id="25" presetID="3" presetClass="entr" presetSubtype="0" fill="hold" grpId="0" nodeType="withEffect">
                                  <p:stCondLst>
                                    <p:cond delay="0"/>
                                  </p:stCondLst>
                                  <p:childTnLst>
                                    <p:set>
                                      <p:cBhvr>
                                        <p:cTn id="26" dur="1" fill="hold">
                                          <p:stCondLst>
                                            <p:cond delay="0"/>
                                          </p:stCondLst>
                                        </p:cTn>
                                        <p:tgtEl>
                                          <p:spTgt spid="2426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27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2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2" grpId="0"/>
      <p:bldP spid="242693" grpId="0"/>
      <p:bldP spid="242694" grpId="0"/>
      <p:bldP spid="242695" grpId="0"/>
      <p:bldP spid="242696" grpId="0" animBg="1"/>
      <p:bldP spid="242697" grpId="0" animBg="1"/>
      <p:bldP spid="242698" grpId="0" animBg="1"/>
      <p:bldP spid="242699" grpId="0" animBg="1"/>
      <p:bldP spid="242700" grpId="0" animBg="1"/>
      <p:bldP spid="242701" grpId="0" animBg="1"/>
      <p:bldP spid="2427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fa-IR" sz="3500" smtClean="0"/>
              <a:t>Mixed Methods within Designs</a:t>
            </a:r>
          </a:p>
        </p:txBody>
      </p:sp>
      <p:sp>
        <p:nvSpPr>
          <p:cNvPr id="13316" name="Rectangle 3"/>
          <p:cNvSpPr>
            <a:spLocks noGrp="1" noChangeArrowheads="1"/>
          </p:cNvSpPr>
          <p:nvPr>
            <p:ph idx="1"/>
          </p:nvPr>
        </p:nvSpPr>
        <p:spPr/>
        <p:txBody>
          <a:bodyPr/>
          <a:lstStyle/>
          <a:p>
            <a:pPr eaLnBrk="1" hangingPunct="1">
              <a:buFont typeface="Wingdings" panose="05000000000000000000" pitchFamily="2" charset="2"/>
              <a:buNone/>
            </a:pPr>
            <a:r>
              <a:rPr lang="en-US" altLang="fa-IR" smtClean="0"/>
              <a:t> </a:t>
            </a:r>
          </a:p>
        </p:txBody>
      </p:sp>
      <p:sp>
        <p:nvSpPr>
          <p:cNvPr id="13314"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98D182A3-7A41-424C-863C-D6BE61EBE13B}" type="slidenum">
              <a:rPr lang="en-US" altLang="fa-IR" sz="1000"/>
              <a:pPr/>
              <a:t>43</a:t>
            </a:fld>
            <a:endParaRPr lang="en-US" altLang="fa-IR" sz="1000"/>
          </a:p>
        </p:txBody>
      </p:sp>
      <p:sp>
        <p:nvSpPr>
          <p:cNvPr id="13317" name="Text Box 4"/>
          <p:cNvSpPr txBox="1">
            <a:spLocks noChangeArrowheads="1"/>
          </p:cNvSpPr>
          <p:nvPr/>
        </p:nvSpPr>
        <p:spPr bwMode="auto">
          <a:xfrm>
            <a:off x="0" y="190500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Ethnography</a:t>
            </a:r>
          </a:p>
        </p:txBody>
      </p:sp>
      <p:sp>
        <p:nvSpPr>
          <p:cNvPr id="13318" name="Text Box 5"/>
          <p:cNvSpPr txBox="1">
            <a:spLocks noChangeArrowheads="1"/>
          </p:cNvSpPr>
          <p:nvPr/>
        </p:nvSpPr>
        <p:spPr bwMode="auto">
          <a:xfrm>
            <a:off x="1905000" y="1905000"/>
            <a:ext cx="2614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Case Study Research</a:t>
            </a:r>
          </a:p>
        </p:txBody>
      </p:sp>
      <p:sp>
        <p:nvSpPr>
          <p:cNvPr id="13319" name="Text Box 6"/>
          <p:cNvSpPr txBox="1">
            <a:spLocks noChangeArrowheads="1"/>
          </p:cNvSpPr>
          <p:nvPr/>
        </p:nvSpPr>
        <p:spPr bwMode="auto">
          <a:xfrm>
            <a:off x="4724400" y="1905000"/>
            <a:ext cx="2314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Narrative research</a:t>
            </a:r>
          </a:p>
        </p:txBody>
      </p:sp>
      <p:sp>
        <p:nvSpPr>
          <p:cNvPr id="13320" name="Text Box 7"/>
          <p:cNvSpPr txBox="1">
            <a:spLocks noChangeArrowheads="1"/>
          </p:cNvSpPr>
          <p:nvPr/>
        </p:nvSpPr>
        <p:spPr bwMode="auto">
          <a:xfrm>
            <a:off x="7299325" y="1860550"/>
            <a:ext cx="177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Experimental </a:t>
            </a:r>
          </a:p>
          <a:p>
            <a:r>
              <a:rPr lang="en-US" altLang="fa-IR" sz="1800">
                <a:latin typeface="Verdana" panose="020B0604030504040204" pitchFamily="34" charset="0"/>
              </a:rPr>
              <a:t>research</a:t>
            </a:r>
          </a:p>
        </p:txBody>
      </p:sp>
      <p:sp>
        <p:nvSpPr>
          <p:cNvPr id="13321" name="Line 8"/>
          <p:cNvSpPr>
            <a:spLocks noChangeShapeType="1"/>
          </p:cNvSpPr>
          <p:nvPr/>
        </p:nvSpPr>
        <p:spPr bwMode="auto">
          <a:xfrm>
            <a:off x="4572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9"/>
          <p:cNvSpPr>
            <a:spLocks noChangeShapeType="1"/>
          </p:cNvSpPr>
          <p:nvPr/>
        </p:nvSpPr>
        <p:spPr bwMode="auto">
          <a:xfrm>
            <a:off x="1371600" y="2743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0"/>
          <p:cNvSpPr>
            <a:spLocks noChangeShapeType="1"/>
          </p:cNvSpPr>
          <p:nvPr/>
        </p:nvSpPr>
        <p:spPr bwMode="auto">
          <a:xfrm>
            <a:off x="26670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1"/>
          <p:cNvSpPr>
            <a:spLocks noChangeShapeType="1"/>
          </p:cNvSpPr>
          <p:nvPr/>
        </p:nvSpPr>
        <p:spPr bwMode="auto">
          <a:xfrm>
            <a:off x="40386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2"/>
          <p:cNvSpPr>
            <a:spLocks noChangeShapeType="1"/>
          </p:cNvSpPr>
          <p:nvPr/>
        </p:nvSpPr>
        <p:spPr bwMode="auto">
          <a:xfrm>
            <a:off x="51816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3"/>
          <p:cNvSpPr>
            <a:spLocks noChangeShapeType="1"/>
          </p:cNvSpPr>
          <p:nvPr/>
        </p:nvSpPr>
        <p:spPr bwMode="auto">
          <a:xfrm>
            <a:off x="62484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4"/>
          <p:cNvSpPr>
            <a:spLocks noChangeShapeType="1"/>
          </p:cNvSpPr>
          <p:nvPr/>
        </p:nvSpPr>
        <p:spPr bwMode="auto">
          <a:xfrm>
            <a:off x="73914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5"/>
          <p:cNvSpPr>
            <a:spLocks noChangeShapeType="1"/>
          </p:cNvSpPr>
          <p:nvPr/>
        </p:nvSpPr>
        <p:spPr bwMode="auto">
          <a:xfrm>
            <a:off x="8458200" y="2743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6"/>
          <p:cNvSpPr txBox="1">
            <a:spLocks noChangeArrowheads="1"/>
          </p:cNvSpPr>
          <p:nvPr/>
        </p:nvSpPr>
        <p:spPr bwMode="auto">
          <a:xfrm>
            <a:off x="0" y="4114800"/>
            <a:ext cx="199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 Quan</a:t>
            </a:r>
          </a:p>
        </p:txBody>
      </p:sp>
      <p:sp>
        <p:nvSpPr>
          <p:cNvPr id="13330" name="Text Box 17"/>
          <p:cNvSpPr txBox="1">
            <a:spLocks noChangeArrowheads="1"/>
          </p:cNvSpPr>
          <p:nvPr/>
        </p:nvSpPr>
        <p:spPr bwMode="auto">
          <a:xfrm>
            <a:off x="2514600" y="4114800"/>
            <a:ext cx="1909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Quan</a:t>
            </a:r>
          </a:p>
        </p:txBody>
      </p:sp>
      <p:sp>
        <p:nvSpPr>
          <p:cNvPr id="13331" name="Text Box 18"/>
          <p:cNvSpPr txBox="1">
            <a:spLocks noChangeArrowheads="1"/>
          </p:cNvSpPr>
          <p:nvPr/>
        </p:nvSpPr>
        <p:spPr bwMode="auto">
          <a:xfrm>
            <a:off x="4800600" y="4114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Qual-----Quan</a:t>
            </a:r>
          </a:p>
        </p:txBody>
      </p:sp>
      <p:sp>
        <p:nvSpPr>
          <p:cNvPr id="13332" name="Text Box 19"/>
          <p:cNvSpPr txBox="1">
            <a:spLocks noChangeArrowheads="1"/>
          </p:cNvSpPr>
          <p:nvPr/>
        </p:nvSpPr>
        <p:spPr bwMode="auto">
          <a:xfrm>
            <a:off x="7010400" y="4114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1800">
                <a:latin typeface="Verdana" panose="020B0604030504040204" pitchFamily="34" charset="0"/>
              </a:rPr>
              <a:t>Qual---- Quan</a:t>
            </a:r>
          </a:p>
        </p:txBody>
      </p:sp>
      <p:sp>
        <p:nvSpPr>
          <p:cNvPr id="13333" name="Oval 20"/>
          <p:cNvSpPr>
            <a:spLocks noChangeArrowheads="1"/>
          </p:cNvSpPr>
          <p:nvPr/>
        </p:nvSpPr>
        <p:spPr bwMode="auto">
          <a:xfrm>
            <a:off x="32766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4" name="Oval 21"/>
          <p:cNvSpPr>
            <a:spLocks noChangeArrowheads="1"/>
          </p:cNvSpPr>
          <p:nvPr/>
        </p:nvSpPr>
        <p:spPr bwMode="auto">
          <a:xfrm>
            <a:off x="5562600" y="41910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5" name="Oval 22"/>
          <p:cNvSpPr>
            <a:spLocks noChangeArrowheads="1"/>
          </p:cNvSpPr>
          <p:nvPr/>
        </p:nvSpPr>
        <p:spPr bwMode="auto">
          <a:xfrm>
            <a:off x="8382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13336" name="Oval 23"/>
          <p:cNvSpPr>
            <a:spLocks noChangeArrowheads="1"/>
          </p:cNvSpPr>
          <p:nvPr/>
        </p:nvSpPr>
        <p:spPr bwMode="auto">
          <a:xfrm>
            <a:off x="7772400" y="41148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Tree>
    <p:extLst>
      <p:ext uri="{BB962C8B-B14F-4D97-AF65-F5344CB8AC3E}">
        <p14:creationId xmlns:p14="http://schemas.microsoft.com/office/powerpoint/2010/main" val="42428651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59842"/>
            <a:ext cx="8229600" cy="868958"/>
          </a:xfrm>
        </p:spPr>
        <p:txBody>
          <a:bodyPr>
            <a:normAutofit fontScale="90000"/>
          </a:bodyPr>
          <a:lstStyle/>
          <a:p>
            <a:pPr algn="l" eaLnBrk="1" hangingPunct="1"/>
            <a:r>
              <a:rPr lang="en-GB" altLang="en-US" sz="3200" dirty="0" smtClean="0"/>
              <a:t>Example. Human Development and Capability</a:t>
            </a:r>
          </a:p>
        </p:txBody>
      </p:sp>
      <p:sp>
        <p:nvSpPr>
          <p:cNvPr id="7171" name="Content Placeholder 2"/>
          <p:cNvSpPr>
            <a:spLocks noGrp="1"/>
          </p:cNvSpPr>
          <p:nvPr>
            <p:ph idx="1"/>
          </p:nvPr>
        </p:nvSpPr>
        <p:spPr>
          <a:xfrm>
            <a:off x="457200" y="1600201"/>
            <a:ext cx="7931224" cy="2908920"/>
          </a:xfrm>
        </p:spPr>
        <p:txBody>
          <a:bodyPr>
            <a:normAutofit fontScale="85000" lnSpcReduction="10000"/>
          </a:bodyPr>
          <a:lstStyle/>
          <a:p>
            <a:pPr marL="185738" indent="-185738" algn="l" rtl="0" eaLnBrk="1" hangingPunct="1">
              <a:buFont typeface="Wingdings" panose="05000000000000000000" pitchFamily="2" charset="2"/>
              <a:buChar char="§"/>
            </a:pPr>
            <a:r>
              <a:rPr lang="en-GB" altLang="en-US" sz="2400" b="1" dirty="0" smtClean="0"/>
              <a:t>Initial focus </a:t>
            </a:r>
            <a:r>
              <a:rPr lang="en-GB" altLang="en-US" sz="2400" dirty="0" smtClean="0"/>
              <a:t>– new econometric models of regional development and development of indices of well being</a:t>
            </a:r>
          </a:p>
          <a:p>
            <a:pPr marL="185738" indent="-185738" algn="l" rtl="0" eaLnBrk="1" hangingPunct="1">
              <a:buFont typeface="Wingdings" panose="05000000000000000000" pitchFamily="2" charset="2"/>
              <a:buChar char="§"/>
            </a:pPr>
            <a:r>
              <a:rPr lang="en-GB" altLang="en-US" sz="2400" b="1" dirty="0" smtClean="0"/>
              <a:t>Recent development </a:t>
            </a:r>
            <a:r>
              <a:rPr lang="en-GB" altLang="en-US" sz="2400" dirty="0" smtClean="0"/>
              <a:t>– emphasis on participative methods because (a) important to develop concepts and constructs that better capture the diverse experiences of communities (b) ethical imperative to co-produce knowledge</a:t>
            </a:r>
          </a:p>
          <a:p>
            <a:pPr marL="185738" indent="-185738" algn="l" rtl="0" eaLnBrk="1" hangingPunct="1">
              <a:buFont typeface="Wingdings" panose="05000000000000000000" pitchFamily="2" charset="2"/>
              <a:buChar char="§"/>
            </a:pPr>
            <a:r>
              <a:rPr lang="en-GB" altLang="en-US" sz="2400" dirty="0" smtClean="0"/>
              <a:t>Increasingly, recognise the importance of both approaches</a:t>
            </a:r>
          </a:p>
        </p:txBody>
      </p:sp>
      <p:sp>
        <p:nvSpPr>
          <p:cNvPr id="3" name="Slide Number Placeholder 2"/>
          <p:cNvSpPr>
            <a:spLocks noGrp="1"/>
          </p:cNvSpPr>
          <p:nvPr>
            <p:ph type="sldNum" sz="quarter" idx="12"/>
          </p:nvPr>
        </p:nvSpPr>
        <p:spPr/>
        <p:txBody>
          <a:bodyPr/>
          <a:lstStyle/>
          <a:p>
            <a:fld id="{1CE055E7-E1F4-432B-AB3D-CB2289E2330F}" type="slidenum">
              <a:rPr lang="fa-IR" smtClean="0"/>
              <a:t>44</a:t>
            </a:fld>
            <a:endParaRPr lang="fa-IR"/>
          </a:p>
        </p:txBody>
      </p:sp>
      <p:grpSp>
        <p:nvGrpSpPr>
          <p:cNvPr id="2" name="Group 1"/>
          <p:cNvGrpSpPr/>
          <p:nvPr/>
        </p:nvGrpSpPr>
        <p:grpSpPr>
          <a:xfrm>
            <a:off x="457200" y="4864298"/>
            <a:ext cx="7643192" cy="1617638"/>
            <a:chOff x="457200" y="4864298"/>
            <a:chExt cx="7643192" cy="1617638"/>
          </a:xfrm>
        </p:grpSpPr>
        <p:sp>
          <p:nvSpPr>
            <p:cNvPr id="4" name="Title 1"/>
            <p:cNvSpPr txBox="1">
              <a:spLocks/>
            </p:cNvSpPr>
            <p:nvPr/>
          </p:nvSpPr>
          <p:spPr bwMode="auto">
            <a:xfrm>
              <a:off x="457200" y="4864298"/>
              <a:ext cx="7283152" cy="7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GB" altLang="en-US" sz="3200" kern="0" dirty="0" smtClean="0"/>
                <a:t>Emerging Issue</a:t>
              </a:r>
            </a:p>
          </p:txBody>
        </p:sp>
        <p:sp>
          <p:nvSpPr>
            <p:cNvPr id="5" name="Content Placeholder 2"/>
            <p:cNvSpPr txBox="1">
              <a:spLocks/>
            </p:cNvSpPr>
            <p:nvPr/>
          </p:nvSpPr>
          <p:spPr bwMode="auto">
            <a:xfrm>
              <a:off x="827584" y="5589240"/>
              <a:ext cx="7272808" cy="8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buFontTx/>
                <a:buNone/>
              </a:pPr>
              <a:r>
                <a:rPr lang="en-GB" altLang="en-US" sz="2400" kern="0" dirty="0" smtClean="0"/>
                <a:t>How can these different traditions be combined in an academically rigorous manner?</a:t>
              </a:r>
            </a:p>
          </p:txBody>
        </p:sp>
      </p:grpSp>
    </p:spTree>
    <p:extLst>
      <p:ext uri="{BB962C8B-B14F-4D97-AF65-F5344CB8AC3E}">
        <p14:creationId xmlns:p14="http://schemas.microsoft.com/office/powerpoint/2010/main" val="405025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C19102-F5B5-4949-8AB4-02CC38DCD1E1}" type="slidenum">
              <a:rPr lang="en-US" smtClean="0"/>
              <a:t>45</a:t>
            </a:fld>
            <a:endParaRPr lang="en-US"/>
          </a:p>
        </p:txBody>
      </p:sp>
      <p:sp>
        <p:nvSpPr>
          <p:cNvPr id="17410" name="Title 1"/>
          <p:cNvSpPr>
            <a:spLocks noGrp="1"/>
          </p:cNvSpPr>
          <p:nvPr>
            <p:ph type="title" idx="4294967295"/>
          </p:nvPr>
        </p:nvSpPr>
        <p:spPr>
          <a:xfrm>
            <a:off x="0" y="498475"/>
            <a:ext cx="7620000" cy="914400"/>
          </a:xfrm>
        </p:spPr>
        <p:txBody>
          <a:bodyPr/>
          <a:lstStyle/>
          <a:p>
            <a:r>
              <a:rPr lang="en-US" altLang="fa-IR" sz="2900" dirty="0" smtClean="0">
                <a:latin typeface="Arial Unicode MS" pitchFamily="34" charset="-128"/>
              </a:rPr>
              <a:t>What is the reason for using mixed methods?</a:t>
            </a:r>
          </a:p>
        </p:txBody>
      </p:sp>
      <p:sp>
        <p:nvSpPr>
          <p:cNvPr id="17411" name="Content Placeholder 2"/>
          <p:cNvSpPr>
            <a:spLocks noGrp="1"/>
          </p:cNvSpPr>
          <p:nvPr>
            <p:ph idx="4294967295"/>
          </p:nvPr>
        </p:nvSpPr>
        <p:spPr>
          <a:xfrm>
            <a:off x="0" y="1557338"/>
            <a:ext cx="7886700" cy="4351337"/>
          </a:xfrm>
        </p:spPr>
        <p:txBody>
          <a:bodyPr>
            <a:noAutofit/>
          </a:bodyPr>
          <a:lstStyle/>
          <a:p>
            <a:pPr algn="l" rtl="0"/>
            <a:r>
              <a:rPr lang="en-US" altLang="fa-IR" sz="2400" dirty="0" smtClean="0">
                <a:latin typeface="+mj-lt"/>
                <a:ea typeface="Majalla UI"/>
              </a:rPr>
              <a:t>The insufficient argument – either quantitative or qualitative may be insufficient by itself</a:t>
            </a:r>
          </a:p>
          <a:p>
            <a:pPr algn="l" rtl="0"/>
            <a:r>
              <a:rPr lang="en-US" altLang="fa-IR" sz="2400" dirty="0" smtClean="0">
                <a:latin typeface="+mj-lt"/>
                <a:ea typeface="Majalla UI"/>
              </a:rPr>
              <a:t>Multiple angles argument – quantitative and qualitative approaches provide different “pictures”</a:t>
            </a:r>
          </a:p>
          <a:p>
            <a:pPr algn="l" rtl="0"/>
            <a:r>
              <a:rPr lang="en-US" altLang="fa-IR" sz="2400" dirty="0" smtClean="0">
                <a:latin typeface="+mj-lt"/>
                <a:ea typeface="Majalla UI"/>
              </a:rPr>
              <a:t>The more-evidence-the-better argument – combined quantitative and qualitative provides more evidence</a:t>
            </a:r>
          </a:p>
          <a:p>
            <a:pPr algn="l" rtl="0"/>
            <a:r>
              <a:rPr lang="en-US" altLang="fa-IR" sz="2400" dirty="0" smtClean="0">
                <a:latin typeface="+mj-lt"/>
                <a:ea typeface="Majalla UI"/>
              </a:rPr>
              <a:t>Community of practice argument – mixed methods may be the preferred approach within a scholarly community</a:t>
            </a:r>
          </a:p>
          <a:p>
            <a:pPr algn="l" rtl="0"/>
            <a:r>
              <a:rPr lang="en-US" altLang="fa-IR" sz="2400" dirty="0" smtClean="0">
                <a:latin typeface="+mj-lt"/>
                <a:ea typeface="Majalla UI"/>
              </a:rPr>
              <a:t>Eager-to-learn argument – it is the latest methodology</a:t>
            </a:r>
          </a:p>
          <a:p>
            <a:pPr algn="l" rtl="0"/>
            <a:r>
              <a:rPr lang="en-US" altLang="fa-IR" sz="2400" dirty="0" smtClean="0">
                <a:latin typeface="+mj-lt"/>
                <a:ea typeface="Majalla UI"/>
              </a:rPr>
              <a:t>“Its intuitive” argument – it mirrors “real life”</a:t>
            </a:r>
          </a:p>
        </p:txBody>
      </p:sp>
    </p:spTree>
    <p:extLst>
      <p:ext uri="{BB962C8B-B14F-4D97-AF65-F5344CB8AC3E}">
        <p14:creationId xmlns:p14="http://schemas.microsoft.com/office/powerpoint/2010/main" val="1544756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560" y="318170"/>
            <a:ext cx="8229600" cy="590550"/>
          </a:xfrm>
        </p:spPr>
        <p:txBody>
          <a:bodyPr>
            <a:normAutofit fontScale="90000"/>
          </a:bodyPr>
          <a:lstStyle/>
          <a:p>
            <a:pPr algn="l" rtl="0" eaLnBrk="1" hangingPunct="1"/>
            <a:r>
              <a:rPr lang="en-US" altLang="fa-IR" sz="2800" dirty="0" smtClean="0"/>
              <a:t>Typical situations in which mixed methods is used…</a:t>
            </a:r>
          </a:p>
        </p:txBody>
      </p:sp>
      <p:sp>
        <p:nvSpPr>
          <p:cNvPr id="16387" name="Content Placeholder 2"/>
          <p:cNvSpPr>
            <a:spLocks noGrp="1"/>
          </p:cNvSpPr>
          <p:nvPr>
            <p:ph idx="1"/>
          </p:nvPr>
        </p:nvSpPr>
        <p:spPr>
          <a:xfrm>
            <a:off x="628650" y="1055464"/>
            <a:ext cx="7886700" cy="2517552"/>
          </a:xfrm>
        </p:spPr>
        <p:txBody>
          <a:bodyPr>
            <a:normAutofit/>
          </a:bodyPr>
          <a:lstStyle/>
          <a:p>
            <a:pPr algn="l" rtl="0" eaLnBrk="1" hangingPunct="1">
              <a:lnSpc>
                <a:spcPct val="120000"/>
              </a:lnSpc>
              <a:spcBef>
                <a:spcPts val="600"/>
              </a:spcBef>
            </a:pPr>
            <a:r>
              <a:rPr lang="en-US" altLang="fa-IR" dirty="0" smtClean="0">
                <a:ea typeface="Majalla UI"/>
                <a:cs typeface="+mj-cs"/>
              </a:rPr>
              <a:t>To compare results from quantitative and qualitative research</a:t>
            </a:r>
          </a:p>
          <a:p>
            <a:pPr algn="l" rtl="0" eaLnBrk="1" hangingPunct="1">
              <a:lnSpc>
                <a:spcPct val="120000"/>
              </a:lnSpc>
              <a:spcBef>
                <a:spcPts val="600"/>
              </a:spcBef>
            </a:pPr>
            <a:r>
              <a:rPr lang="en-US" altLang="fa-IR" dirty="0" smtClean="0">
                <a:ea typeface="Majalla UI"/>
                <a:cs typeface="+mj-cs"/>
              </a:rPr>
              <a:t>To use qualitative research to help explain quantitative findings</a:t>
            </a:r>
          </a:p>
          <a:p>
            <a:pPr algn="l" rtl="0" eaLnBrk="1" hangingPunct="1">
              <a:lnSpc>
                <a:spcPct val="120000"/>
              </a:lnSpc>
              <a:spcBef>
                <a:spcPts val="600"/>
              </a:spcBef>
            </a:pPr>
            <a:r>
              <a:rPr lang="en-US" altLang="fa-IR" dirty="0" smtClean="0">
                <a:ea typeface="Majalla UI"/>
                <a:cs typeface="+mj-cs"/>
              </a:rPr>
              <a:t>To explore using qualitative research and then to generalize findings to a large population using quantitative research</a:t>
            </a:r>
          </a:p>
          <a:p>
            <a:pPr algn="l" rtl="0" eaLnBrk="1" hangingPunct="1">
              <a:lnSpc>
                <a:spcPct val="120000"/>
              </a:lnSpc>
              <a:spcBef>
                <a:spcPts val="600"/>
              </a:spcBef>
            </a:pPr>
            <a:r>
              <a:rPr lang="en-US" altLang="fa-IR" dirty="0" smtClean="0">
                <a:ea typeface="Majalla UI"/>
                <a:cs typeface="+mj-cs"/>
              </a:rPr>
              <a:t>To develop an instrument because none are available or useful</a:t>
            </a:r>
          </a:p>
          <a:p>
            <a:pPr algn="l" rtl="0" eaLnBrk="1" hangingPunct="1">
              <a:lnSpc>
                <a:spcPct val="120000"/>
              </a:lnSpc>
              <a:spcBef>
                <a:spcPts val="600"/>
              </a:spcBef>
            </a:pPr>
            <a:r>
              <a:rPr lang="en-US" altLang="fa-IR" dirty="0" smtClean="0">
                <a:ea typeface="Majalla UI"/>
                <a:cs typeface="+mj-cs"/>
              </a:rPr>
              <a:t>To augment an experiment with qualitative data</a:t>
            </a:r>
          </a:p>
        </p:txBody>
      </p:sp>
      <p:sp>
        <p:nvSpPr>
          <p:cNvPr id="2" name="Slide Number Placeholder 1"/>
          <p:cNvSpPr>
            <a:spLocks noGrp="1"/>
          </p:cNvSpPr>
          <p:nvPr>
            <p:ph type="sldNum" sz="quarter" idx="12"/>
          </p:nvPr>
        </p:nvSpPr>
        <p:spPr/>
        <p:txBody>
          <a:bodyPr/>
          <a:lstStyle/>
          <a:p>
            <a:fld id="{2AC19102-F5B5-4949-8AB4-02CC38DCD1E1}" type="slidenum">
              <a:rPr lang="en-US" smtClean="0"/>
              <a:t>46</a:t>
            </a:fld>
            <a:endParaRPr lang="en-US"/>
          </a:p>
        </p:txBody>
      </p:sp>
      <p:sp>
        <p:nvSpPr>
          <p:cNvPr id="5" name="Rectangle 2"/>
          <p:cNvSpPr txBox="1">
            <a:spLocks/>
          </p:cNvSpPr>
          <p:nvPr/>
        </p:nvSpPr>
        <p:spPr>
          <a:xfrm>
            <a:off x="724198" y="3861048"/>
            <a:ext cx="4927922" cy="43815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fa-IR" sz="3300" dirty="0" smtClean="0">
                <a:latin typeface="Arial" pitchFamily="34" charset="0"/>
              </a:rPr>
              <a:t>A mixed methods researcher</a:t>
            </a:r>
            <a:r>
              <a:rPr lang="en-US" altLang="fa-IR" sz="3300" dirty="0" smtClean="0"/>
              <a:t>…</a:t>
            </a:r>
            <a:endParaRPr lang="en-US" altLang="fa-IR" sz="3300" dirty="0" smtClean="0">
              <a:latin typeface="Arial" pitchFamily="34" charset="0"/>
            </a:endParaRPr>
          </a:p>
        </p:txBody>
      </p:sp>
      <p:sp>
        <p:nvSpPr>
          <p:cNvPr id="6" name="Rectangle 3"/>
          <p:cNvSpPr txBox="1">
            <a:spLocks/>
          </p:cNvSpPr>
          <p:nvPr/>
        </p:nvSpPr>
        <p:spPr>
          <a:xfrm>
            <a:off x="250162" y="4290885"/>
            <a:ext cx="6770110" cy="15204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200"/>
              </a:spcBef>
            </a:pPr>
            <a:r>
              <a:rPr lang="en-US" altLang="fa-IR" sz="2000" dirty="0" smtClean="0">
                <a:latin typeface="Arial" pitchFamily="34" charset="0"/>
                <a:ea typeface="Majalla UI"/>
                <a:cs typeface="+mj-cs"/>
              </a:rPr>
              <a:t>Collects both quantitative and qualitative data</a:t>
            </a:r>
          </a:p>
          <a:p>
            <a:pPr lvl="1">
              <a:lnSpc>
                <a:spcPct val="100000"/>
              </a:lnSpc>
              <a:spcBef>
                <a:spcPts val="1200"/>
              </a:spcBef>
            </a:pPr>
            <a:r>
              <a:rPr lang="en-US" altLang="fa-IR" sz="2000" dirty="0" smtClean="0">
                <a:ea typeface="Majalla UI"/>
                <a:cs typeface="+mj-cs"/>
              </a:rPr>
              <a:t>“</a:t>
            </a:r>
            <a:r>
              <a:rPr lang="en-US" altLang="fa-IR" sz="2000" dirty="0" smtClean="0">
                <a:latin typeface="Arial" pitchFamily="34" charset="0"/>
                <a:ea typeface="Majalla UI"/>
                <a:cs typeface="+mj-cs"/>
              </a:rPr>
              <a:t>Mixes</a:t>
            </a:r>
            <a:r>
              <a:rPr lang="en-US" altLang="fa-IR" sz="2000" dirty="0" smtClean="0">
                <a:ea typeface="Majalla UI"/>
                <a:cs typeface="+mj-cs"/>
              </a:rPr>
              <a:t>”</a:t>
            </a:r>
            <a:r>
              <a:rPr lang="en-US" altLang="fa-IR" sz="2000" dirty="0" smtClean="0">
                <a:latin typeface="Arial" pitchFamily="34" charset="0"/>
                <a:ea typeface="Majalla UI"/>
                <a:cs typeface="+mj-cs"/>
              </a:rPr>
              <a:t> them at the same time (concurrently) or one after the other (sequentially)</a:t>
            </a:r>
          </a:p>
          <a:p>
            <a:pPr lvl="1">
              <a:lnSpc>
                <a:spcPct val="100000"/>
              </a:lnSpc>
              <a:spcBef>
                <a:spcPts val="1200"/>
              </a:spcBef>
            </a:pPr>
            <a:r>
              <a:rPr lang="en-US" altLang="fa-IR" sz="2000" dirty="0" smtClean="0">
                <a:latin typeface="Arial" pitchFamily="34" charset="0"/>
                <a:ea typeface="Majalla UI"/>
                <a:cs typeface="+mj-cs"/>
              </a:rPr>
              <a:t>Emphasizes both equally or unequally</a:t>
            </a:r>
          </a:p>
          <a:p>
            <a:pPr lvl="1"/>
            <a:endParaRPr lang="en-US" altLang="fa-IR" dirty="0" smtClean="0">
              <a:latin typeface="Arial" pitchFamily="34" charset="0"/>
              <a:ea typeface="Majalla UI"/>
              <a:cs typeface="+mj-cs"/>
            </a:endParaRPr>
          </a:p>
        </p:txBody>
      </p:sp>
    </p:spTree>
    <p:extLst>
      <p:ext uri="{BB962C8B-B14F-4D97-AF65-F5344CB8AC3E}">
        <p14:creationId xmlns:p14="http://schemas.microsoft.com/office/powerpoint/2010/main" val="4032640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fa-IR" sz="2800" smtClean="0"/>
              <a:t>Preliminary Design Considerations (Morse, 1991)</a:t>
            </a:r>
          </a:p>
        </p:txBody>
      </p:sp>
      <p:graphicFrame>
        <p:nvGraphicFramePr>
          <p:cNvPr id="255042" name="Group 66"/>
          <p:cNvGraphicFramePr>
            <a:graphicFrameLocks noGrp="1"/>
          </p:cNvGraphicFramePr>
          <p:nvPr>
            <p:ph type="tbl" idx="1"/>
          </p:nvPr>
        </p:nvGraphicFramePr>
        <p:xfrm>
          <a:off x="457200" y="1719263"/>
          <a:ext cx="8229600" cy="4411662"/>
        </p:xfrm>
        <a:graphic>
          <a:graphicData uri="http://schemas.openxmlformats.org/drawingml/2006/table">
            <a:tbl>
              <a:tblPr/>
              <a:tblGrid>
                <a:gridCol w="1646238"/>
                <a:gridCol w="1646237"/>
                <a:gridCol w="1644650"/>
                <a:gridCol w="1646238"/>
                <a:gridCol w="1646237"/>
              </a:tblGrid>
              <a:tr h="849183">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Approach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Type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Purpose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Limitations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Resolutions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5">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QUAL + quan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Simultaneous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Enrich description of sample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Qualitative sample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Utilize normative data for comparison of results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18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Sequential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Test emerging H, determine distribution of phenomenon in population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Qualitative sample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Draw adequate random sample from same population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5">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QUAN + qual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Simultaneous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To describe part of phenomena that cannot be quantified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Quantitative sample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Select appropriate theoretical sample from random sample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35">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QUAN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Sequential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To examine unexpected results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Quantitative sample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93738">
                        <a:spcBef>
                          <a:spcPct val="20000"/>
                        </a:spcBef>
                        <a:buClr>
                          <a:schemeClr val="accent1"/>
                        </a:buClr>
                        <a:buSzPct val="70000"/>
                        <a:buFont typeface="Wingdings" pitchFamily="2" charset="2"/>
                        <a:defRPr sz="2100">
                          <a:solidFill>
                            <a:schemeClr val="tx1"/>
                          </a:solidFill>
                          <a:latin typeface="Arial" pitchFamily="34" charset="0"/>
                        </a:defRPr>
                      </a:lvl3pPr>
                      <a:lvl4pPr marL="989013">
                        <a:spcBef>
                          <a:spcPct val="20000"/>
                        </a:spcBef>
                        <a:buClr>
                          <a:schemeClr val="tx2"/>
                        </a:buClr>
                        <a:buSzPct val="75000"/>
                        <a:buFont typeface="Wingdings" pitchFamily="2" charset="2"/>
                        <a:defRPr>
                          <a:solidFill>
                            <a:schemeClr val="tx1"/>
                          </a:solidFill>
                          <a:latin typeface="Arial" pitchFamily="34" charset="0"/>
                        </a:defRPr>
                      </a:lvl4pPr>
                      <a:lvl5pPr marL="1282700">
                        <a:spcBef>
                          <a:spcPct val="20000"/>
                        </a:spcBef>
                        <a:buClr>
                          <a:schemeClr val="folHlink"/>
                        </a:buClr>
                        <a:buSzPct val="80000"/>
                        <a:buFont typeface="Wingdings" pitchFamily="2" charset="2"/>
                        <a:defRPr>
                          <a:solidFill>
                            <a:schemeClr val="tx1"/>
                          </a:solidFill>
                          <a:latin typeface="Arial" pitchFamily="34" charset="0"/>
                        </a:defRPr>
                      </a:lvl5pPr>
                      <a:lvl6pPr marL="17399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1971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6543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11500" algn="l" rtl="0"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fa-IR" sz="1400" b="0" i="0" u="none" strike="noStrike" cap="none" normalizeH="0" baseline="0" smtClean="0">
                          <a:ln>
                            <a:noFill/>
                          </a:ln>
                          <a:solidFill>
                            <a:schemeClr val="tx1"/>
                          </a:solidFill>
                          <a:effectLst/>
                          <a:latin typeface="Arial" pitchFamily="34" charset="0"/>
                        </a:rPr>
                        <a:t>Select appropriate theoretical sample from random sample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82"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8C486DD3-BD7E-4B69-AB26-53B0E3F4E357}" type="slidenum">
              <a:rPr lang="en-US" altLang="fa-IR" sz="1000"/>
              <a:pPr/>
              <a:t>47</a:t>
            </a:fld>
            <a:endParaRPr lang="en-US" altLang="fa-IR" sz="1000"/>
          </a:p>
        </p:txBody>
      </p:sp>
      <p:sp>
        <p:nvSpPr>
          <p:cNvPr id="20522" name="Line 51"/>
          <p:cNvSpPr>
            <a:spLocks noChangeShapeType="1"/>
          </p:cNvSpPr>
          <p:nvPr/>
        </p:nvSpPr>
        <p:spPr bwMode="auto">
          <a:xfrm>
            <a:off x="1066800" y="3657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3" name="Text Box 52"/>
          <p:cNvSpPr txBox="1">
            <a:spLocks noChangeArrowheads="1"/>
          </p:cNvSpPr>
          <p:nvPr/>
        </p:nvSpPr>
        <p:spPr bwMode="auto">
          <a:xfrm>
            <a:off x="1371600" y="358140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a:t>quan</a:t>
            </a:r>
          </a:p>
        </p:txBody>
      </p:sp>
      <p:sp>
        <p:nvSpPr>
          <p:cNvPr id="20524" name="Line 60"/>
          <p:cNvSpPr>
            <a:spLocks noChangeShapeType="1"/>
          </p:cNvSpPr>
          <p:nvPr/>
        </p:nvSpPr>
        <p:spPr bwMode="auto">
          <a:xfrm>
            <a:off x="1143000" y="5791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5" name="Text Box 61"/>
          <p:cNvSpPr txBox="1">
            <a:spLocks noChangeArrowheads="1"/>
          </p:cNvSpPr>
          <p:nvPr/>
        </p:nvSpPr>
        <p:spPr bwMode="auto">
          <a:xfrm>
            <a:off x="1508125" y="56499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a:t>qual</a:t>
            </a:r>
          </a:p>
        </p:txBody>
      </p:sp>
    </p:spTree>
    <p:extLst>
      <p:ext uri="{BB962C8B-B14F-4D97-AF65-F5344CB8AC3E}">
        <p14:creationId xmlns:p14="http://schemas.microsoft.com/office/powerpoint/2010/main" val="21598665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29677688-1685-447C-A725-6125E7885FEF}" type="slidenum">
              <a:rPr lang="en-US" altLang="fa-IR" sz="1000"/>
              <a:pPr/>
              <a:t>48</a:t>
            </a:fld>
            <a:endParaRPr lang="en-US" altLang="fa-IR" sz="1000"/>
          </a:p>
        </p:txBody>
      </p:sp>
      <p:pic>
        <p:nvPicPr>
          <p:cNvPr id="23555" name="Picture 2" descr="Triangulation_design_visual_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3"/>
          <p:cNvSpPr txBox="1">
            <a:spLocks noChangeArrowheads="1"/>
          </p:cNvSpPr>
          <p:nvPr/>
        </p:nvSpPr>
        <p:spPr bwMode="auto">
          <a:xfrm>
            <a:off x="0" y="4953000"/>
            <a:ext cx="1965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fa-IR" sz="2800">
                <a:solidFill>
                  <a:schemeClr val="tx2"/>
                </a:solidFill>
              </a:rPr>
              <a:t>Example of</a:t>
            </a:r>
          </a:p>
          <a:p>
            <a:r>
              <a:rPr lang="en-US" altLang="fa-IR" sz="2800">
                <a:solidFill>
                  <a:schemeClr val="tx2"/>
                </a:solidFill>
              </a:rPr>
              <a:t>A Diagram </a:t>
            </a:r>
          </a:p>
        </p:txBody>
      </p:sp>
    </p:spTree>
    <p:extLst>
      <p:ext uri="{BB962C8B-B14F-4D97-AF65-F5344CB8AC3E}">
        <p14:creationId xmlns:p14="http://schemas.microsoft.com/office/powerpoint/2010/main" val="263067983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83568" y="260648"/>
            <a:ext cx="7365504" cy="4104109"/>
          </a:xfrm>
        </p:spPr>
        <p:txBody>
          <a:bodyPr>
            <a:normAutofit lnSpcReduction="10000"/>
          </a:bodyPr>
          <a:lstStyle/>
          <a:p>
            <a:pPr algn="l" rtl="0">
              <a:buFontTx/>
              <a:buNone/>
            </a:pPr>
            <a:r>
              <a:rPr lang="en-GB" altLang="en-US" sz="2400" b="1" dirty="0" smtClean="0"/>
              <a:t>Inductive </a:t>
            </a:r>
            <a:r>
              <a:rPr lang="en-GB" altLang="en-US" sz="2400" dirty="0" smtClean="0"/>
              <a:t>– Theory Building</a:t>
            </a:r>
          </a:p>
          <a:p>
            <a:pPr algn="l" rtl="0">
              <a:buFontTx/>
              <a:buNone/>
            </a:pPr>
            <a:r>
              <a:rPr lang="en-GB" altLang="en-US" sz="2400" dirty="0" smtClean="0"/>
              <a:t>	Data </a:t>
            </a:r>
            <a:r>
              <a:rPr lang="en-GB" altLang="en-US" sz="2400" dirty="0" smtClean="0">
                <a:sym typeface="Wingdings" pitchFamily="2" charset="2"/>
              </a:rPr>
              <a:t> Models/Propositions  Theory</a:t>
            </a:r>
          </a:p>
          <a:p>
            <a:pPr algn="l" rtl="0">
              <a:buFontTx/>
              <a:buNone/>
            </a:pPr>
            <a:r>
              <a:rPr lang="en-GB" altLang="en-US" sz="2400" b="1" dirty="0" smtClean="0">
                <a:sym typeface="Wingdings" pitchFamily="2" charset="2"/>
              </a:rPr>
              <a:t>Deductive</a:t>
            </a:r>
            <a:r>
              <a:rPr lang="en-GB" altLang="en-US" sz="2400" dirty="0" smtClean="0">
                <a:sym typeface="Wingdings" pitchFamily="2" charset="2"/>
              </a:rPr>
              <a:t>  Validation</a:t>
            </a:r>
          </a:p>
          <a:p>
            <a:pPr algn="l" rtl="0">
              <a:buFontTx/>
              <a:buNone/>
            </a:pPr>
            <a:r>
              <a:rPr lang="en-GB" altLang="en-US" sz="2400" dirty="0" smtClean="0">
                <a:sym typeface="Wingdings" pitchFamily="2" charset="2"/>
              </a:rPr>
              <a:t>	Theory  Validation</a:t>
            </a:r>
          </a:p>
          <a:p>
            <a:pPr algn="l" rtl="0">
              <a:buFontTx/>
              <a:buNone/>
            </a:pPr>
            <a:endParaRPr lang="en-GB" altLang="en-US" sz="1800" dirty="0" smtClean="0">
              <a:sym typeface="Wingdings" pitchFamily="2" charset="2"/>
            </a:endParaRPr>
          </a:p>
          <a:p>
            <a:pPr algn="l" rtl="0">
              <a:buFontTx/>
              <a:buNone/>
            </a:pPr>
            <a:r>
              <a:rPr lang="en-GB" altLang="en-US" sz="2400" b="1" dirty="0" smtClean="0">
                <a:sym typeface="Wingdings" pitchFamily="2" charset="2"/>
              </a:rPr>
              <a:t>Mixed Methods/Models</a:t>
            </a:r>
          </a:p>
          <a:p>
            <a:pPr algn="l" rtl="0">
              <a:buFontTx/>
              <a:buNone/>
            </a:pPr>
            <a:r>
              <a:rPr lang="en-GB" altLang="en-US" sz="2400" dirty="0" smtClean="0">
                <a:sym typeface="Wingdings" pitchFamily="2" charset="2"/>
              </a:rPr>
              <a:t>a) Inductive  Deductive</a:t>
            </a:r>
          </a:p>
          <a:p>
            <a:pPr algn="l" rtl="0">
              <a:buFontTx/>
              <a:buNone/>
            </a:pPr>
            <a:r>
              <a:rPr lang="en-GB" altLang="en-US" sz="2400" dirty="0" smtClean="0">
                <a:sym typeface="Wingdings" pitchFamily="2" charset="2"/>
              </a:rPr>
              <a:t>b) Deductive  Inductive</a:t>
            </a:r>
          </a:p>
          <a:p>
            <a:pPr algn="l" rtl="0">
              <a:buFontTx/>
              <a:buNone/>
            </a:pPr>
            <a:r>
              <a:rPr lang="en-GB" altLang="en-US" sz="2400" dirty="0" smtClean="0">
                <a:sym typeface="Wingdings" pitchFamily="2" charset="2"/>
              </a:rPr>
              <a:t>c) Inductive + Deductive</a:t>
            </a:r>
            <a:endParaRPr lang="en-GB" altLang="en-US" sz="2400" dirty="0" smtClean="0"/>
          </a:p>
        </p:txBody>
      </p:sp>
      <p:sp>
        <p:nvSpPr>
          <p:cNvPr id="2" name="Slide Number Placeholder 1"/>
          <p:cNvSpPr>
            <a:spLocks noGrp="1"/>
          </p:cNvSpPr>
          <p:nvPr>
            <p:ph type="sldNum" sz="quarter" idx="12"/>
          </p:nvPr>
        </p:nvSpPr>
        <p:spPr/>
        <p:txBody>
          <a:bodyPr/>
          <a:lstStyle/>
          <a:p>
            <a:fld id="{1CE055E7-E1F4-432B-AB3D-CB2289E2330F}" type="slidenum">
              <a:rPr lang="fa-IR" smtClean="0"/>
              <a:t>49</a:t>
            </a:fld>
            <a:endParaRPr lang="fa-IR"/>
          </a:p>
        </p:txBody>
      </p:sp>
      <p:sp>
        <p:nvSpPr>
          <p:cNvPr id="3" name="Rectangle 3"/>
          <p:cNvSpPr txBox="1">
            <a:spLocks noChangeArrowheads="1"/>
          </p:cNvSpPr>
          <p:nvPr/>
        </p:nvSpPr>
        <p:spPr>
          <a:xfrm>
            <a:off x="3409528" y="4408513"/>
            <a:ext cx="5626968" cy="226084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0" indent="-355600" algn="l" rtl="0">
              <a:spcBef>
                <a:spcPts val="0"/>
              </a:spcBef>
              <a:buFontTx/>
              <a:buAutoNum type="arabicPeriod"/>
            </a:pPr>
            <a:r>
              <a:rPr lang="en-GB" altLang="en-US" sz="2400" dirty="0" smtClean="0"/>
              <a:t>Define the problem</a:t>
            </a:r>
          </a:p>
          <a:p>
            <a:pPr marL="355600" indent="-355600" algn="l" rtl="0">
              <a:spcBef>
                <a:spcPts val="0"/>
              </a:spcBef>
              <a:buFontTx/>
              <a:buAutoNum type="arabicPeriod"/>
            </a:pPr>
            <a:r>
              <a:rPr lang="en-GB" altLang="en-US" sz="2400" dirty="0" smtClean="0"/>
              <a:t>Itemise information needs</a:t>
            </a:r>
          </a:p>
          <a:p>
            <a:pPr marL="355600" indent="-355600" algn="l" rtl="0">
              <a:spcBef>
                <a:spcPts val="0"/>
              </a:spcBef>
              <a:buFontTx/>
              <a:buAutoNum type="arabicPeriod"/>
            </a:pPr>
            <a:r>
              <a:rPr lang="en-GB" altLang="en-US" sz="2400" dirty="0" smtClean="0"/>
              <a:t>Research design – sample, methods, etc.</a:t>
            </a:r>
          </a:p>
          <a:p>
            <a:pPr marL="355600" indent="-355600" algn="l" rtl="0">
              <a:spcBef>
                <a:spcPts val="0"/>
              </a:spcBef>
              <a:buFontTx/>
              <a:buAutoNum type="arabicPeriod"/>
            </a:pPr>
            <a:r>
              <a:rPr lang="en-GB" altLang="en-US" sz="2400" dirty="0" smtClean="0"/>
              <a:t>Data analysis</a:t>
            </a:r>
          </a:p>
          <a:p>
            <a:pPr marL="355600" indent="-355600" algn="l" rtl="0">
              <a:spcBef>
                <a:spcPts val="0"/>
              </a:spcBef>
              <a:buFontTx/>
              <a:buAutoNum type="arabicPeriod"/>
            </a:pPr>
            <a:r>
              <a:rPr lang="en-GB" altLang="en-US" sz="2400" dirty="0" smtClean="0"/>
              <a:t>Findings</a:t>
            </a:r>
          </a:p>
          <a:p>
            <a:pPr marL="355600" indent="-355600" algn="l" rtl="0">
              <a:spcBef>
                <a:spcPts val="0"/>
              </a:spcBef>
              <a:buFontTx/>
              <a:buAutoNum type="arabicPeriod"/>
            </a:pPr>
            <a:r>
              <a:rPr lang="en-GB" altLang="en-US" sz="2400" dirty="0" smtClean="0"/>
              <a:t>Recommendations &amp; Conclusions</a:t>
            </a:r>
          </a:p>
        </p:txBody>
      </p:sp>
    </p:spTree>
    <p:extLst>
      <p:ext uri="{BB962C8B-B14F-4D97-AF65-F5344CB8AC3E}">
        <p14:creationId xmlns:p14="http://schemas.microsoft.com/office/powerpoint/2010/main" val="2916409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75847" y="683733"/>
            <a:ext cx="7470775" cy="877887"/>
          </a:xfrm>
        </p:spPr>
        <p:txBody>
          <a:bodyPr>
            <a:normAutofit fontScale="90000"/>
          </a:bodyPr>
          <a:lstStyle/>
          <a:p>
            <a:pPr eaLnBrk="1" hangingPunct="1"/>
            <a:r>
              <a:rPr lang="en-US" altLang="fa-IR" sz="3600" dirty="0" smtClean="0"/>
              <a:t>Quantitative and qualitative data analysis </a:t>
            </a:r>
          </a:p>
        </p:txBody>
      </p:sp>
      <p:sp>
        <p:nvSpPr>
          <p:cNvPr id="449539" name="Rectangle 3"/>
          <p:cNvSpPr>
            <a:spLocks noGrp="1" noChangeArrowheads="1"/>
          </p:cNvSpPr>
          <p:nvPr>
            <p:ph sz="half" idx="1"/>
          </p:nvPr>
        </p:nvSpPr>
        <p:spPr>
          <a:xfrm>
            <a:off x="4876800" y="1712708"/>
            <a:ext cx="4087688" cy="2148340"/>
          </a:xfrm>
        </p:spPr>
        <p:txBody>
          <a:bodyPr>
            <a:normAutofit/>
          </a:bodyPr>
          <a:lstStyle/>
          <a:p>
            <a:pPr marL="400050" lvl="1" indent="0" algn="l" rtl="0">
              <a:spcBef>
                <a:spcPts val="600"/>
              </a:spcBef>
              <a:buNone/>
            </a:pPr>
            <a:r>
              <a:rPr lang="en-US" altLang="fa-IR" dirty="0" smtClean="0">
                <a:latin typeface="Times New Roman" pitchFamily="18" charset="0"/>
                <a:ea typeface="Majalla UI"/>
              </a:rPr>
              <a:t>Qualitative analysis</a:t>
            </a:r>
          </a:p>
          <a:p>
            <a:pPr lvl="1" algn="l" rtl="0" eaLnBrk="1" hangingPunct="1">
              <a:spcBef>
                <a:spcPts val="600"/>
              </a:spcBef>
            </a:pPr>
            <a:r>
              <a:rPr lang="en-US" altLang="fa-IR" dirty="0" smtClean="0">
                <a:latin typeface="Times New Roman" pitchFamily="18" charset="0"/>
                <a:ea typeface="Majalla UI"/>
              </a:rPr>
              <a:t>Use text and images</a:t>
            </a:r>
          </a:p>
          <a:p>
            <a:pPr lvl="1" algn="l" rtl="0" eaLnBrk="1" hangingPunct="1">
              <a:spcBef>
                <a:spcPts val="600"/>
              </a:spcBef>
            </a:pPr>
            <a:r>
              <a:rPr lang="en-US" altLang="fa-IR" dirty="0" smtClean="0">
                <a:latin typeface="Times New Roman" pitchFamily="18" charset="0"/>
                <a:ea typeface="Majalla UI"/>
              </a:rPr>
              <a:t>For coding</a:t>
            </a:r>
          </a:p>
          <a:p>
            <a:pPr lvl="1" algn="l" rtl="0" eaLnBrk="1" hangingPunct="1">
              <a:spcBef>
                <a:spcPts val="600"/>
              </a:spcBef>
            </a:pPr>
            <a:r>
              <a:rPr lang="en-US" altLang="fa-IR" dirty="0" smtClean="0">
                <a:latin typeface="Times New Roman" pitchFamily="18" charset="0"/>
                <a:ea typeface="Majalla UI"/>
              </a:rPr>
              <a:t>For theme development</a:t>
            </a:r>
          </a:p>
          <a:p>
            <a:pPr lvl="1" algn="l" rtl="0" eaLnBrk="1" hangingPunct="1">
              <a:spcBef>
                <a:spcPts val="600"/>
              </a:spcBef>
            </a:pPr>
            <a:r>
              <a:rPr lang="en-US" altLang="fa-IR" dirty="0" smtClean="0">
                <a:latin typeface="Times New Roman" pitchFamily="18" charset="0"/>
                <a:ea typeface="Majalla UI"/>
              </a:rPr>
              <a:t>For relating themes</a:t>
            </a:r>
          </a:p>
          <a:p>
            <a:pPr lvl="1" eaLnBrk="1" hangingPunct="1"/>
            <a:endParaRPr lang="en-US" altLang="fa-IR" dirty="0" smtClean="0">
              <a:latin typeface="Times New Roman" pitchFamily="18" charset="0"/>
              <a:ea typeface="Majalla UI"/>
            </a:endParaRPr>
          </a:p>
        </p:txBody>
      </p:sp>
      <p:sp>
        <p:nvSpPr>
          <p:cNvPr id="449540" name="Rectangle 4"/>
          <p:cNvSpPr>
            <a:spLocks noGrp="1" noChangeArrowheads="1"/>
          </p:cNvSpPr>
          <p:nvPr>
            <p:ph sz="half" idx="2"/>
          </p:nvPr>
        </p:nvSpPr>
        <p:spPr>
          <a:xfrm>
            <a:off x="762000" y="1761566"/>
            <a:ext cx="3962400" cy="2099482"/>
          </a:xfrm>
        </p:spPr>
        <p:txBody>
          <a:bodyPr>
            <a:normAutofit/>
          </a:bodyPr>
          <a:lstStyle/>
          <a:p>
            <a:pPr marL="400050" lvl="1" indent="0" algn="l" rtl="0">
              <a:spcBef>
                <a:spcPts val="600"/>
              </a:spcBef>
              <a:buNone/>
            </a:pPr>
            <a:r>
              <a:rPr lang="en-US" altLang="fa-IR" dirty="0" smtClean="0">
                <a:latin typeface="Times New Roman" pitchFamily="18" charset="0"/>
                <a:ea typeface="Majalla UI"/>
              </a:rPr>
              <a:t>Quantitative analysis</a:t>
            </a:r>
          </a:p>
          <a:p>
            <a:pPr lvl="1" algn="l" rtl="0" eaLnBrk="1" hangingPunct="1">
              <a:lnSpc>
                <a:spcPct val="100000"/>
              </a:lnSpc>
              <a:spcBef>
                <a:spcPts val="600"/>
              </a:spcBef>
            </a:pPr>
            <a:r>
              <a:rPr lang="en-US" altLang="fa-IR" dirty="0" smtClean="0">
                <a:latin typeface="Times New Roman" pitchFamily="18" charset="0"/>
                <a:ea typeface="Majalla UI"/>
              </a:rPr>
              <a:t>Use statistical analysis</a:t>
            </a:r>
          </a:p>
          <a:p>
            <a:pPr lvl="1" algn="l" rtl="0" eaLnBrk="1" hangingPunct="1">
              <a:lnSpc>
                <a:spcPct val="100000"/>
              </a:lnSpc>
              <a:spcBef>
                <a:spcPts val="600"/>
              </a:spcBef>
            </a:pPr>
            <a:r>
              <a:rPr lang="en-US" altLang="fa-IR" dirty="0" smtClean="0">
                <a:latin typeface="Times New Roman" pitchFamily="18" charset="0"/>
                <a:ea typeface="Majalla UI"/>
              </a:rPr>
              <a:t>For description</a:t>
            </a:r>
          </a:p>
          <a:p>
            <a:pPr lvl="1" algn="l" rtl="0" eaLnBrk="1" hangingPunct="1">
              <a:lnSpc>
                <a:spcPct val="100000"/>
              </a:lnSpc>
              <a:spcBef>
                <a:spcPts val="600"/>
              </a:spcBef>
            </a:pPr>
            <a:r>
              <a:rPr lang="en-US" altLang="fa-IR" dirty="0" smtClean="0">
                <a:latin typeface="Times New Roman" pitchFamily="18" charset="0"/>
                <a:ea typeface="Majalla UI"/>
              </a:rPr>
              <a:t>For comparing groups</a:t>
            </a:r>
          </a:p>
          <a:p>
            <a:pPr lvl="1" algn="l" rtl="0" eaLnBrk="1" hangingPunct="1">
              <a:lnSpc>
                <a:spcPct val="100000"/>
              </a:lnSpc>
              <a:spcBef>
                <a:spcPts val="600"/>
              </a:spcBef>
            </a:pPr>
            <a:r>
              <a:rPr lang="en-US" altLang="fa-IR" dirty="0" smtClean="0">
                <a:latin typeface="Times New Roman" pitchFamily="18" charset="0"/>
                <a:ea typeface="Majalla UI"/>
              </a:rPr>
              <a:t>For relating variables</a:t>
            </a:r>
          </a:p>
        </p:txBody>
      </p:sp>
      <p:sp>
        <p:nvSpPr>
          <p:cNvPr id="6" name="Slide Number Placeholder 6"/>
          <p:cNvSpPr>
            <a:spLocks noGrp="1"/>
          </p:cNvSpPr>
          <p:nvPr>
            <p:ph type="sldNum" sz="quarter" idx="12"/>
          </p:nvPr>
        </p:nvSpPr>
        <p:spPr/>
        <p:txBody>
          <a:bodyPr/>
          <a:lstStyle/>
          <a:p>
            <a:pPr>
              <a:defRPr/>
            </a:pPr>
            <a:fld id="{60512CA0-AC50-4F33-9CF3-06506FA35B87}" type="slidenum">
              <a:rPr lang="en-US"/>
              <a:pPr>
                <a:defRPr/>
              </a:pPr>
              <a:t>5</a:t>
            </a:fld>
            <a:endParaRPr lang="en-US"/>
          </a:p>
        </p:txBody>
      </p:sp>
      <p:sp>
        <p:nvSpPr>
          <p:cNvPr id="7" name="Rectangle 3"/>
          <p:cNvSpPr txBox="1">
            <a:spLocks noChangeArrowheads="1"/>
          </p:cNvSpPr>
          <p:nvPr/>
        </p:nvSpPr>
        <p:spPr>
          <a:xfrm>
            <a:off x="1198240" y="4149080"/>
            <a:ext cx="3733800" cy="23762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fa-IR" sz="2400" dirty="0" smtClean="0">
                <a:latin typeface="Times New Roman" pitchFamily="18" charset="0"/>
                <a:ea typeface="Majalla UI"/>
              </a:rPr>
              <a:t>Quantitative data</a:t>
            </a:r>
          </a:p>
          <a:p>
            <a:pPr lvl="1">
              <a:spcBef>
                <a:spcPct val="20000"/>
              </a:spcBef>
              <a:buFontTx/>
              <a:buChar char="•"/>
            </a:pPr>
            <a:r>
              <a:rPr lang="en-US" altLang="fa-IR" dirty="0">
                <a:cs typeface="+mj-cs"/>
              </a:rPr>
              <a:t>Experiments</a:t>
            </a:r>
          </a:p>
          <a:p>
            <a:pPr lvl="1">
              <a:spcBef>
                <a:spcPct val="20000"/>
              </a:spcBef>
              <a:buFontTx/>
              <a:buChar char="•"/>
            </a:pPr>
            <a:r>
              <a:rPr lang="en-US" altLang="fa-IR" dirty="0">
                <a:cs typeface="+mj-cs"/>
              </a:rPr>
              <a:t>Surveys</a:t>
            </a:r>
          </a:p>
          <a:p>
            <a:pPr lvl="1">
              <a:spcBef>
                <a:spcPts val="600"/>
              </a:spcBef>
            </a:pPr>
            <a:r>
              <a:rPr lang="en-US" altLang="fa-IR" dirty="0" smtClean="0">
                <a:latin typeface="Times New Roman" pitchFamily="18" charset="0"/>
                <a:ea typeface="Majalla UI"/>
                <a:cs typeface="+mj-cs"/>
              </a:rPr>
              <a:t>Data Collection</a:t>
            </a:r>
          </a:p>
          <a:p>
            <a:pPr lvl="1">
              <a:spcBef>
                <a:spcPts val="600"/>
              </a:spcBef>
            </a:pPr>
            <a:r>
              <a:rPr lang="en-US" altLang="fa-IR" dirty="0" smtClean="0">
                <a:latin typeface="Times New Roman" pitchFamily="18" charset="0"/>
                <a:ea typeface="Majalla UI"/>
                <a:cs typeface="+mj-cs"/>
              </a:rPr>
              <a:t>Instruments</a:t>
            </a:r>
          </a:p>
          <a:p>
            <a:pPr lvl="1">
              <a:spcBef>
                <a:spcPts val="600"/>
              </a:spcBef>
            </a:pPr>
            <a:r>
              <a:rPr lang="en-US" altLang="fa-IR" dirty="0" smtClean="0">
                <a:latin typeface="Times New Roman" pitchFamily="18" charset="0"/>
                <a:ea typeface="Majalla UI"/>
                <a:cs typeface="+mj-cs"/>
              </a:rPr>
              <a:t>Checklists</a:t>
            </a:r>
            <a:endParaRPr lang="en-US" altLang="fa-IR" dirty="0" smtClean="0">
              <a:ea typeface="Majalla UI"/>
              <a:cs typeface="+mj-cs"/>
            </a:endParaRPr>
          </a:p>
          <a:p>
            <a:pPr>
              <a:buFontTx/>
              <a:buNone/>
            </a:pPr>
            <a:endParaRPr lang="en-US" altLang="fa-IR" dirty="0" smtClean="0">
              <a:ea typeface="Majalla UI"/>
            </a:endParaRPr>
          </a:p>
          <a:p>
            <a:pPr lvl="1"/>
            <a:endParaRPr lang="en-US" altLang="fa-IR" sz="2200" dirty="0" smtClean="0">
              <a:ea typeface="Majalla UI"/>
            </a:endParaRPr>
          </a:p>
          <a:p>
            <a:pPr lvl="1"/>
            <a:endParaRPr lang="en-US" altLang="fa-IR" sz="1600" dirty="0" smtClean="0">
              <a:ea typeface="Majalla UI"/>
            </a:endParaRPr>
          </a:p>
        </p:txBody>
      </p:sp>
      <p:sp>
        <p:nvSpPr>
          <p:cNvPr id="8" name="Rectangle 4"/>
          <p:cNvSpPr txBox="1">
            <a:spLocks noChangeArrowheads="1"/>
          </p:cNvSpPr>
          <p:nvPr/>
        </p:nvSpPr>
        <p:spPr>
          <a:xfrm>
            <a:off x="5263154" y="4149080"/>
            <a:ext cx="3773342" cy="2636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fa-IR" sz="2400" dirty="0" smtClean="0">
                <a:latin typeface="Times New Roman" pitchFamily="18" charset="0"/>
                <a:ea typeface="Majalla UI"/>
              </a:rPr>
              <a:t>Qualitative data</a:t>
            </a:r>
          </a:p>
          <a:p>
            <a:pPr lvl="1">
              <a:lnSpc>
                <a:spcPct val="100000"/>
              </a:lnSpc>
              <a:spcBef>
                <a:spcPts val="0"/>
              </a:spcBef>
            </a:pPr>
            <a:r>
              <a:rPr lang="en-US" altLang="fa-IR" dirty="0" smtClean="0">
                <a:latin typeface="Times New Roman" pitchFamily="18" charset="0"/>
                <a:ea typeface="Majalla UI"/>
                <a:cs typeface="+mj-cs"/>
              </a:rPr>
              <a:t>Interviews</a:t>
            </a:r>
          </a:p>
          <a:p>
            <a:pPr lvl="1">
              <a:lnSpc>
                <a:spcPct val="100000"/>
              </a:lnSpc>
              <a:spcBef>
                <a:spcPts val="0"/>
              </a:spcBef>
            </a:pPr>
            <a:r>
              <a:rPr lang="en-US" altLang="fa-IR" dirty="0" smtClean="0">
                <a:latin typeface="Times New Roman" pitchFamily="18" charset="0"/>
                <a:ea typeface="Majalla UI"/>
                <a:cs typeface="+mj-cs"/>
              </a:rPr>
              <a:t>Observations</a:t>
            </a:r>
          </a:p>
          <a:p>
            <a:pPr lvl="1">
              <a:lnSpc>
                <a:spcPct val="100000"/>
              </a:lnSpc>
              <a:spcBef>
                <a:spcPts val="0"/>
              </a:spcBef>
            </a:pPr>
            <a:r>
              <a:rPr lang="en-US" altLang="fa-IR" dirty="0" smtClean="0">
                <a:latin typeface="Times New Roman" pitchFamily="18" charset="0"/>
                <a:ea typeface="Majalla UI"/>
                <a:cs typeface="+mj-cs"/>
              </a:rPr>
              <a:t>Documents</a:t>
            </a:r>
          </a:p>
          <a:p>
            <a:pPr lvl="1">
              <a:lnSpc>
                <a:spcPct val="100000"/>
              </a:lnSpc>
              <a:spcBef>
                <a:spcPts val="0"/>
              </a:spcBef>
            </a:pPr>
            <a:r>
              <a:rPr lang="en-US" altLang="fa-IR" dirty="0" smtClean="0">
                <a:latin typeface="Times New Roman" pitchFamily="18" charset="0"/>
                <a:ea typeface="Majalla UI"/>
                <a:cs typeface="+mj-cs"/>
              </a:rPr>
              <a:t>Audio-visual materials</a:t>
            </a:r>
          </a:p>
          <a:p>
            <a:pPr lvl="1">
              <a:lnSpc>
                <a:spcPct val="100000"/>
              </a:lnSpc>
              <a:spcBef>
                <a:spcPts val="0"/>
              </a:spcBef>
              <a:buFontTx/>
              <a:buChar char="•"/>
            </a:pPr>
            <a:r>
              <a:rPr lang="en-US" altLang="fa-IR" dirty="0" smtClean="0">
                <a:cs typeface="+mj-cs"/>
              </a:rPr>
              <a:t>Focus groups</a:t>
            </a:r>
            <a:endParaRPr lang="en-US" altLang="fa-IR" dirty="0">
              <a:cs typeface="+mj-cs"/>
            </a:endParaRPr>
          </a:p>
          <a:p>
            <a:pPr lvl="1">
              <a:lnSpc>
                <a:spcPct val="100000"/>
              </a:lnSpc>
              <a:spcBef>
                <a:spcPts val="0"/>
              </a:spcBef>
              <a:buFontTx/>
              <a:buChar char="•"/>
            </a:pPr>
            <a:r>
              <a:rPr lang="en-US" altLang="fa-IR" dirty="0">
                <a:cs typeface="+mj-cs"/>
              </a:rPr>
              <a:t>Case </a:t>
            </a:r>
            <a:r>
              <a:rPr lang="en-US" altLang="fa-IR" dirty="0" smtClean="0">
                <a:cs typeface="+mj-cs"/>
              </a:rPr>
              <a:t>Studies</a:t>
            </a:r>
            <a:endParaRPr lang="en-US" altLang="fa-IR" dirty="0">
              <a:cs typeface="+mj-cs"/>
            </a:endParaRPr>
          </a:p>
        </p:txBody>
      </p:sp>
    </p:spTree>
    <p:extLst>
      <p:ext uri="{BB962C8B-B14F-4D97-AF65-F5344CB8AC3E}">
        <p14:creationId xmlns:p14="http://schemas.microsoft.com/office/powerpoint/2010/main" val="270290196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9540">
                                            <p:txEl>
                                              <p:pRg st="1" end="1"/>
                                            </p:txEl>
                                          </p:spTgt>
                                        </p:tgtEl>
                                        <p:attrNameLst>
                                          <p:attrName>style.visibility</p:attrName>
                                        </p:attrNameLst>
                                      </p:cBhvr>
                                      <p:to>
                                        <p:strVal val="visible"/>
                                      </p:to>
                                    </p:set>
                                    <p:anim calcmode="lin" valueType="num">
                                      <p:cBhvr additive="base">
                                        <p:cTn id="11" dur="500" fill="hold"/>
                                        <p:tgtEl>
                                          <p:spTgt spid="4495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954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9540">
                                            <p:txEl>
                                              <p:pRg st="2" end="2"/>
                                            </p:txEl>
                                          </p:spTgt>
                                        </p:tgtEl>
                                        <p:attrNameLst>
                                          <p:attrName>style.visibility</p:attrName>
                                        </p:attrNameLst>
                                      </p:cBhvr>
                                      <p:to>
                                        <p:strVal val="visible"/>
                                      </p:to>
                                    </p:set>
                                    <p:anim calcmode="lin" valueType="num">
                                      <p:cBhvr additive="base">
                                        <p:cTn id="15" dur="500" fill="hold"/>
                                        <p:tgtEl>
                                          <p:spTgt spid="44954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954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9540">
                                            <p:txEl>
                                              <p:pRg st="3" end="3"/>
                                            </p:txEl>
                                          </p:spTgt>
                                        </p:tgtEl>
                                        <p:attrNameLst>
                                          <p:attrName>style.visibility</p:attrName>
                                        </p:attrNameLst>
                                      </p:cBhvr>
                                      <p:to>
                                        <p:strVal val="visible"/>
                                      </p:to>
                                    </p:set>
                                    <p:anim calcmode="lin" valueType="num">
                                      <p:cBhvr additive="base">
                                        <p:cTn id="19" dur="500" fill="hold"/>
                                        <p:tgtEl>
                                          <p:spTgt spid="4495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954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9540">
                                            <p:txEl>
                                              <p:pRg st="4" end="4"/>
                                            </p:txEl>
                                          </p:spTgt>
                                        </p:tgtEl>
                                        <p:attrNameLst>
                                          <p:attrName>style.visibility</p:attrName>
                                        </p:attrNameLst>
                                      </p:cBhvr>
                                      <p:to>
                                        <p:strVal val="visible"/>
                                      </p:to>
                                    </p:set>
                                    <p:anim calcmode="lin" valueType="num">
                                      <p:cBhvr additive="base">
                                        <p:cTn id="23" dur="500" fill="hold"/>
                                        <p:tgtEl>
                                          <p:spTgt spid="44954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95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9539">
                                            <p:txEl>
                                              <p:pRg st="0" end="0"/>
                                            </p:txEl>
                                          </p:spTgt>
                                        </p:tgtEl>
                                        <p:attrNameLst>
                                          <p:attrName>style.visibility</p:attrName>
                                        </p:attrNameLst>
                                      </p:cBhvr>
                                      <p:to>
                                        <p:strVal val="visible"/>
                                      </p:to>
                                    </p:set>
                                    <p:anim calcmode="lin" valueType="num">
                                      <p:cBhvr additive="base">
                                        <p:cTn id="29" dur="500" fill="hold"/>
                                        <p:tgtEl>
                                          <p:spTgt spid="44953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953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9539">
                                            <p:txEl>
                                              <p:pRg st="1" end="1"/>
                                            </p:txEl>
                                          </p:spTgt>
                                        </p:tgtEl>
                                        <p:attrNameLst>
                                          <p:attrName>style.visibility</p:attrName>
                                        </p:attrNameLst>
                                      </p:cBhvr>
                                      <p:to>
                                        <p:strVal val="visible"/>
                                      </p:to>
                                    </p:set>
                                    <p:anim calcmode="lin" valueType="num">
                                      <p:cBhvr additive="base">
                                        <p:cTn id="33" dur="500" fill="hold"/>
                                        <p:tgtEl>
                                          <p:spTgt spid="44953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9539">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49539">
                                            <p:txEl>
                                              <p:pRg st="2" end="2"/>
                                            </p:txEl>
                                          </p:spTgt>
                                        </p:tgtEl>
                                        <p:attrNameLst>
                                          <p:attrName>style.visibility</p:attrName>
                                        </p:attrNameLst>
                                      </p:cBhvr>
                                      <p:to>
                                        <p:strVal val="visible"/>
                                      </p:to>
                                    </p:set>
                                    <p:anim calcmode="lin" valueType="num">
                                      <p:cBhvr additive="base">
                                        <p:cTn id="37" dur="500" fill="hold"/>
                                        <p:tgtEl>
                                          <p:spTgt spid="44953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9539">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9539">
                                            <p:txEl>
                                              <p:pRg st="3" end="3"/>
                                            </p:txEl>
                                          </p:spTgt>
                                        </p:tgtEl>
                                        <p:attrNameLst>
                                          <p:attrName>style.visibility</p:attrName>
                                        </p:attrNameLst>
                                      </p:cBhvr>
                                      <p:to>
                                        <p:strVal val="visible"/>
                                      </p:to>
                                    </p:set>
                                    <p:anim calcmode="lin" valueType="num">
                                      <p:cBhvr additive="base">
                                        <p:cTn id="41" dur="500" fill="hold"/>
                                        <p:tgtEl>
                                          <p:spTgt spid="44953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9539">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49539">
                                            <p:txEl>
                                              <p:pRg st="4" end="4"/>
                                            </p:txEl>
                                          </p:spTgt>
                                        </p:tgtEl>
                                        <p:attrNameLst>
                                          <p:attrName>style.visibility</p:attrName>
                                        </p:attrNameLst>
                                      </p:cBhvr>
                                      <p:to>
                                        <p:strVal val="visible"/>
                                      </p:to>
                                    </p:set>
                                    <p:anim calcmode="lin" valueType="num">
                                      <p:cBhvr additive="base">
                                        <p:cTn id="45" dur="500" fill="hold"/>
                                        <p:tgtEl>
                                          <p:spTgt spid="44953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9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additive="base">
                                        <p:cTn id="5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 calcmode="lin" valueType="num">
                                      <p:cBhvr additive="base">
                                        <p:cTn id="5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additive="base">
                                        <p:cTn id="6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additive="base">
                                        <p:cTn id="7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
                                            <p:txEl>
                                              <p:pRg st="0" end="0"/>
                                            </p:txEl>
                                          </p:spTgt>
                                        </p:tgtEl>
                                        <p:attrNameLst>
                                          <p:attrName>style.visibility</p:attrName>
                                        </p:attrNameLst>
                                      </p:cBhvr>
                                      <p:to>
                                        <p:strVal val="visible"/>
                                      </p:to>
                                    </p:set>
                                    <p:anim calcmode="lin" valueType="num">
                                      <p:cBhvr additive="base">
                                        <p:cTn id="8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xEl>
                                              <p:pRg st="1" end="1"/>
                                            </p:txEl>
                                          </p:spTgt>
                                        </p:tgtEl>
                                        <p:attrNameLst>
                                          <p:attrName>style.visibility</p:attrName>
                                        </p:attrNameLst>
                                      </p:cBhvr>
                                      <p:to>
                                        <p:strVal val="visible"/>
                                      </p:to>
                                    </p:set>
                                    <p:anim calcmode="lin" valueType="num">
                                      <p:cBhvr additive="base">
                                        <p:cTn id="8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
                                            <p:txEl>
                                              <p:pRg st="2" end="2"/>
                                            </p:txEl>
                                          </p:spTgt>
                                        </p:tgtEl>
                                        <p:attrNameLst>
                                          <p:attrName>style.visibility</p:attrName>
                                        </p:attrNameLst>
                                      </p:cBhvr>
                                      <p:to>
                                        <p:strVal val="visible"/>
                                      </p:to>
                                    </p:set>
                                    <p:anim calcmode="lin" valueType="num">
                                      <p:cBhvr additive="base">
                                        <p:cTn id="9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
                                            <p:txEl>
                                              <p:pRg st="3" end="3"/>
                                            </p:txEl>
                                          </p:spTgt>
                                        </p:tgtEl>
                                        <p:attrNameLst>
                                          <p:attrName>style.visibility</p:attrName>
                                        </p:attrNameLst>
                                      </p:cBhvr>
                                      <p:to>
                                        <p:strVal val="visible"/>
                                      </p:to>
                                    </p:set>
                                    <p:anim calcmode="lin" valueType="num">
                                      <p:cBhvr additive="base">
                                        <p:cTn id="9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8">
                                            <p:txEl>
                                              <p:pRg st="4" end="4"/>
                                            </p:txEl>
                                          </p:spTgt>
                                        </p:tgtEl>
                                        <p:attrNameLst>
                                          <p:attrName>style.visibility</p:attrName>
                                        </p:attrNameLst>
                                      </p:cBhvr>
                                      <p:to>
                                        <p:strVal val="visible"/>
                                      </p:to>
                                    </p:set>
                                    <p:anim calcmode="lin" valueType="num">
                                      <p:cBhvr additive="base">
                                        <p:cTn id="9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8">
                                            <p:txEl>
                                              <p:pRg st="5" end="5"/>
                                            </p:txEl>
                                          </p:spTgt>
                                        </p:tgtEl>
                                        <p:attrNameLst>
                                          <p:attrName>style.visibility</p:attrName>
                                        </p:attrNameLst>
                                      </p:cBhvr>
                                      <p:to>
                                        <p:strVal val="visible"/>
                                      </p:to>
                                    </p:set>
                                    <p:anim calcmode="lin" valueType="num">
                                      <p:cBhvr additive="base">
                                        <p:cTn id="10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8">
                                            <p:txEl>
                                              <p:pRg st="6" end="6"/>
                                            </p:txEl>
                                          </p:spTgt>
                                        </p:tgtEl>
                                        <p:attrNameLst>
                                          <p:attrName>style.visibility</p:attrName>
                                        </p:attrNameLst>
                                      </p:cBhvr>
                                      <p:to>
                                        <p:strVal val="visible"/>
                                      </p:to>
                                    </p:set>
                                    <p:anim calcmode="lin" valueType="num">
                                      <p:cBhvr additive="base">
                                        <p:cTn id="10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13" y="714375"/>
            <a:ext cx="3714750" cy="10715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2400" dirty="0">
                <a:solidFill>
                  <a:srgbClr val="002060"/>
                </a:solidFill>
              </a:rPr>
              <a:t>Generalization, abstraction, theory</a:t>
            </a:r>
          </a:p>
        </p:txBody>
      </p:sp>
      <p:sp>
        <p:nvSpPr>
          <p:cNvPr id="3" name="Rectangle 2"/>
          <p:cNvSpPr/>
          <p:nvPr/>
        </p:nvSpPr>
        <p:spPr>
          <a:xfrm>
            <a:off x="5179218" y="785812"/>
            <a:ext cx="3643313" cy="10001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a:defRPr/>
            </a:pPr>
            <a:r>
              <a:rPr lang="en-GB" sz="2400" dirty="0">
                <a:solidFill>
                  <a:srgbClr val="002060"/>
                </a:solidFill>
              </a:rPr>
              <a:t>Prediction, expectation, hypothesis</a:t>
            </a:r>
          </a:p>
        </p:txBody>
      </p:sp>
      <p:sp>
        <p:nvSpPr>
          <p:cNvPr id="4" name="Oval 3"/>
          <p:cNvSpPr/>
          <p:nvPr/>
        </p:nvSpPr>
        <p:spPr>
          <a:xfrm>
            <a:off x="607218" y="4214813"/>
            <a:ext cx="3071813" cy="20002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rgbClr val="002060"/>
                </a:solidFill>
              </a:rPr>
              <a:t>Observation, facts evidence</a:t>
            </a:r>
          </a:p>
        </p:txBody>
      </p:sp>
      <p:sp>
        <p:nvSpPr>
          <p:cNvPr id="5" name="Oval 4"/>
          <p:cNvSpPr/>
          <p:nvPr/>
        </p:nvSpPr>
        <p:spPr>
          <a:xfrm>
            <a:off x="5429250" y="4214813"/>
            <a:ext cx="3143250" cy="20002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rgbClr val="002060"/>
                </a:solidFill>
              </a:rPr>
              <a:t>Observations, facts, evidence</a:t>
            </a:r>
          </a:p>
        </p:txBody>
      </p:sp>
      <p:cxnSp>
        <p:nvCxnSpPr>
          <p:cNvPr id="7" name="Straight Arrow Connector 6"/>
          <p:cNvCxnSpPr>
            <a:stCxn id="4" idx="0"/>
          </p:cNvCxnSpPr>
          <p:nvPr/>
        </p:nvCxnSpPr>
        <p:spPr>
          <a:xfrm flipV="1">
            <a:off x="2143125" y="1785938"/>
            <a:ext cx="35718" cy="2428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858000" y="1785938"/>
            <a:ext cx="0" cy="24288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878263" y="1211263"/>
            <a:ext cx="1300955"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10800000">
            <a:off x="3429000" y="2000250"/>
            <a:ext cx="2643188" cy="22145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8442" name="TextBox 15"/>
          <p:cNvSpPr txBox="1">
            <a:spLocks noChangeArrowheads="1"/>
          </p:cNvSpPr>
          <p:nvPr/>
        </p:nvSpPr>
        <p:spPr bwMode="auto">
          <a:xfrm>
            <a:off x="930571" y="2737645"/>
            <a:ext cx="1197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i="1" dirty="0"/>
              <a:t>Inductive </a:t>
            </a:r>
            <a:endParaRPr lang="en-GB" altLang="en-US" sz="1800" i="1" dirty="0" smtClean="0"/>
          </a:p>
          <a:p>
            <a:pPr algn="ctr" eaLnBrk="1" hangingPunct="1">
              <a:spcBef>
                <a:spcPct val="0"/>
              </a:spcBef>
              <a:buFontTx/>
              <a:buNone/>
            </a:pPr>
            <a:r>
              <a:rPr lang="en-GB" altLang="en-US" sz="1800" i="1" dirty="0" smtClean="0"/>
              <a:t>reasoning</a:t>
            </a:r>
            <a:endParaRPr lang="en-GB" altLang="en-US" sz="1800" i="1" dirty="0"/>
          </a:p>
        </p:txBody>
      </p:sp>
      <p:sp>
        <p:nvSpPr>
          <p:cNvPr id="18443" name="TextBox 16"/>
          <p:cNvSpPr txBox="1">
            <a:spLocks noChangeArrowheads="1"/>
          </p:cNvSpPr>
          <p:nvPr/>
        </p:nvSpPr>
        <p:spPr bwMode="auto">
          <a:xfrm>
            <a:off x="3131840" y="1211263"/>
            <a:ext cx="2716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i="1" dirty="0"/>
              <a:t>Deductive </a:t>
            </a:r>
            <a:endParaRPr lang="en-GB" altLang="en-US" sz="1800" i="1" dirty="0" smtClean="0"/>
          </a:p>
          <a:p>
            <a:pPr algn="ctr" eaLnBrk="1" hangingPunct="1">
              <a:spcBef>
                <a:spcPct val="0"/>
              </a:spcBef>
              <a:buFontTx/>
              <a:buNone/>
            </a:pPr>
            <a:r>
              <a:rPr lang="en-GB" altLang="en-US" sz="1800" i="1" dirty="0" smtClean="0"/>
              <a:t>reasoning</a:t>
            </a:r>
            <a:endParaRPr lang="en-GB" altLang="en-US" sz="1800" i="1" dirty="0"/>
          </a:p>
        </p:txBody>
      </p:sp>
      <p:sp>
        <p:nvSpPr>
          <p:cNvPr id="18444" name="TextBox 17"/>
          <p:cNvSpPr txBox="1">
            <a:spLocks noChangeArrowheads="1"/>
          </p:cNvSpPr>
          <p:nvPr/>
        </p:nvSpPr>
        <p:spPr bwMode="auto">
          <a:xfrm>
            <a:off x="2143125" y="48053"/>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i="1" dirty="0"/>
              <a:t>Quantitative start point</a:t>
            </a:r>
          </a:p>
        </p:txBody>
      </p:sp>
      <p:sp>
        <p:nvSpPr>
          <p:cNvPr id="14" name="TextBox 17"/>
          <p:cNvSpPr txBox="1">
            <a:spLocks noChangeArrowheads="1"/>
          </p:cNvSpPr>
          <p:nvPr/>
        </p:nvSpPr>
        <p:spPr bwMode="auto">
          <a:xfrm>
            <a:off x="411144" y="6256049"/>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i="1" dirty="0" smtClean="0"/>
              <a:t>Qualitative </a:t>
            </a:r>
            <a:r>
              <a:rPr lang="en-GB" altLang="en-US" i="1" dirty="0"/>
              <a:t>start point</a:t>
            </a:r>
          </a:p>
        </p:txBody>
      </p:sp>
      <p:sp>
        <p:nvSpPr>
          <p:cNvPr id="16" name="TextBox 15"/>
          <p:cNvSpPr txBox="1">
            <a:spLocks noChangeArrowheads="1"/>
          </p:cNvSpPr>
          <p:nvPr/>
        </p:nvSpPr>
        <p:spPr bwMode="auto">
          <a:xfrm>
            <a:off x="7201982" y="2910682"/>
            <a:ext cx="1056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i="1" dirty="0" smtClean="0"/>
              <a:t>Findings</a:t>
            </a:r>
            <a:endParaRPr lang="en-GB" altLang="en-US" sz="1800" i="1" dirty="0"/>
          </a:p>
        </p:txBody>
      </p:sp>
      <p:sp>
        <p:nvSpPr>
          <p:cNvPr id="6" name="Slide Number Placeholder 5"/>
          <p:cNvSpPr>
            <a:spLocks noGrp="1"/>
          </p:cNvSpPr>
          <p:nvPr>
            <p:ph type="sldNum" sz="quarter" idx="12"/>
          </p:nvPr>
        </p:nvSpPr>
        <p:spPr/>
        <p:txBody>
          <a:bodyPr/>
          <a:lstStyle/>
          <a:p>
            <a:fld id="{1CE055E7-E1F4-432B-AB3D-CB2289E2330F}" type="slidenum">
              <a:rPr lang="fa-IR" smtClean="0"/>
              <a:t>50</a:t>
            </a:fld>
            <a:endParaRPr lang="fa-IR"/>
          </a:p>
        </p:txBody>
      </p:sp>
    </p:spTree>
    <p:extLst>
      <p:ext uri="{BB962C8B-B14F-4D97-AF65-F5344CB8AC3E}">
        <p14:creationId xmlns:p14="http://schemas.microsoft.com/office/powerpoint/2010/main" val="4176692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332656"/>
            <a:ext cx="8229600" cy="590550"/>
          </a:xfrm>
        </p:spPr>
        <p:txBody>
          <a:bodyPr>
            <a:normAutofit fontScale="90000"/>
          </a:bodyPr>
          <a:lstStyle/>
          <a:p>
            <a:pPr eaLnBrk="1" hangingPunct="1"/>
            <a:r>
              <a:rPr lang="en-US" altLang="fa-IR" sz="3600" smtClean="0"/>
              <a:t>Mixing or linking the data</a:t>
            </a:r>
          </a:p>
        </p:txBody>
      </p:sp>
      <p:sp>
        <p:nvSpPr>
          <p:cNvPr id="23" name="Slide Number Placeholder 5"/>
          <p:cNvSpPr>
            <a:spLocks noGrp="1"/>
          </p:cNvSpPr>
          <p:nvPr>
            <p:ph type="sldNum" sz="quarter" idx="12"/>
          </p:nvPr>
        </p:nvSpPr>
        <p:spPr/>
        <p:txBody>
          <a:bodyPr/>
          <a:lstStyle/>
          <a:p>
            <a:pPr>
              <a:defRPr/>
            </a:pPr>
            <a:fld id="{FCCADE33-37A3-428B-823D-50A354120A69}" type="slidenum">
              <a:rPr lang="en-US"/>
              <a:pPr>
                <a:defRPr/>
              </a:pPr>
              <a:t>51</a:t>
            </a:fld>
            <a:endParaRPr lang="en-US"/>
          </a:p>
        </p:txBody>
      </p:sp>
      <p:grpSp>
        <p:nvGrpSpPr>
          <p:cNvPr id="3" name="Group 2"/>
          <p:cNvGrpSpPr/>
          <p:nvPr/>
        </p:nvGrpSpPr>
        <p:grpSpPr>
          <a:xfrm>
            <a:off x="3355536" y="5029201"/>
            <a:ext cx="2728632" cy="1433215"/>
            <a:chOff x="2779472" y="5029201"/>
            <a:chExt cx="2728632" cy="1433215"/>
          </a:xfrm>
        </p:grpSpPr>
        <p:sp>
          <p:nvSpPr>
            <p:cNvPr id="15374" name="Text Box 22"/>
            <p:cNvSpPr txBox="1">
              <a:spLocks noChangeArrowheads="1"/>
            </p:cNvSpPr>
            <p:nvPr/>
          </p:nvSpPr>
          <p:spPr bwMode="auto">
            <a:xfrm>
              <a:off x="2779472" y="5029201"/>
              <a:ext cx="2728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b="1" dirty="0">
                  <a:latin typeface="Tahoma" pitchFamily="34" charset="0"/>
                  <a:ea typeface="Majalla UI"/>
                </a:rPr>
                <a:t>Embed the data:</a:t>
              </a:r>
            </a:p>
          </p:txBody>
        </p:sp>
        <p:sp>
          <p:nvSpPr>
            <p:cNvPr id="15375" name="Text Box 24"/>
            <p:cNvSpPr txBox="1">
              <a:spLocks noChangeArrowheads="1"/>
            </p:cNvSpPr>
            <p:nvPr/>
          </p:nvSpPr>
          <p:spPr bwMode="auto">
            <a:xfrm>
              <a:off x="2899874" y="5543551"/>
              <a:ext cx="1600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dirty="0" err="1">
                  <a:latin typeface="Tahoma" pitchFamily="34" charset="0"/>
                  <a:ea typeface="Majalla UI"/>
                </a:rPr>
                <a:t>Quan</a:t>
              </a:r>
              <a:r>
                <a:rPr lang="en-US" altLang="fa-IR" dirty="0">
                  <a:latin typeface="Tahoma" pitchFamily="34" charset="0"/>
                  <a:ea typeface="Majalla UI"/>
                </a:rPr>
                <a:t> data</a:t>
              </a:r>
            </a:p>
          </p:txBody>
        </p:sp>
        <p:sp>
          <p:nvSpPr>
            <p:cNvPr id="15376" name="Text Box 25"/>
            <p:cNvSpPr txBox="1">
              <a:spLocks noChangeArrowheads="1"/>
            </p:cNvSpPr>
            <p:nvPr/>
          </p:nvSpPr>
          <p:spPr bwMode="auto">
            <a:xfrm>
              <a:off x="2971800" y="6000751"/>
              <a:ext cx="1870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a:latin typeface="Tahoma" pitchFamily="34" charset="0"/>
                  <a:ea typeface="Majalla UI"/>
                </a:rPr>
                <a:t>Qual data</a:t>
              </a:r>
            </a:p>
          </p:txBody>
        </p:sp>
        <p:sp>
          <p:nvSpPr>
            <p:cNvPr id="15377" name="Rectangle 26"/>
            <p:cNvSpPr>
              <a:spLocks noChangeArrowheads="1"/>
            </p:cNvSpPr>
            <p:nvPr/>
          </p:nvSpPr>
          <p:spPr bwMode="auto">
            <a:xfrm>
              <a:off x="3394472" y="60198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altLang="fa-IR">
                <a:latin typeface="Perpetua" pitchFamily="18" charset="0"/>
                <a:ea typeface="Majalla UI"/>
              </a:endParaRPr>
            </a:p>
          </p:txBody>
        </p:sp>
      </p:grpSp>
      <p:grpSp>
        <p:nvGrpSpPr>
          <p:cNvPr id="2" name="Group 1"/>
          <p:cNvGrpSpPr/>
          <p:nvPr/>
        </p:nvGrpSpPr>
        <p:grpSpPr>
          <a:xfrm>
            <a:off x="2147664" y="1484784"/>
            <a:ext cx="4800600" cy="2821336"/>
            <a:chOff x="1828800" y="1631056"/>
            <a:chExt cx="4800600" cy="2821336"/>
          </a:xfrm>
        </p:grpSpPr>
        <p:sp>
          <p:nvSpPr>
            <p:cNvPr id="15365" name="Text Box 6"/>
            <p:cNvSpPr txBox="1">
              <a:spLocks noChangeArrowheads="1"/>
            </p:cNvSpPr>
            <p:nvPr/>
          </p:nvSpPr>
          <p:spPr bwMode="auto">
            <a:xfrm>
              <a:off x="3462020" y="2360638"/>
              <a:ext cx="1326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b="1" dirty="0">
                  <a:latin typeface="Tahoma" pitchFamily="34" charset="0"/>
                  <a:ea typeface="Majalla UI"/>
                </a:rPr>
                <a:t>Results</a:t>
              </a:r>
            </a:p>
          </p:txBody>
        </p:sp>
        <p:sp>
          <p:nvSpPr>
            <p:cNvPr id="15367" name="Text Box 10"/>
            <p:cNvSpPr txBox="1">
              <a:spLocks noChangeArrowheads="1"/>
            </p:cNvSpPr>
            <p:nvPr/>
          </p:nvSpPr>
          <p:spPr bwMode="auto">
            <a:xfrm>
              <a:off x="3023383" y="3284984"/>
              <a:ext cx="2340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b="1" dirty="0">
                  <a:latin typeface="Tahoma" pitchFamily="34" charset="0"/>
                  <a:ea typeface="Majalla UI"/>
                </a:rPr>
                <a:t>Connect data:</a:t>
              </a:r>
            </a:p>
          </p:txBody>
        </p:sp>
        <p:sp>
          <p:nvSpPr>
            <p:cNvPr id="15368" name="Rectangle 16"/>
            <p:cNvSpPr>
              <a:spLocks noChangeArrowheads="1"/>
            </p:cNvSpPr>
            <p:nvPr/>
          </p:nvSpPr>
          <p:spPr bwMode="auto">
            <a:xfrm>
              <a:off x="5486400" y="3995192"/>
              <a:ext cx="1143000" cy="4572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a-IR">
                  <a:solidFill>
                    <a:srgbClr val="FFFF66"/>
                  </a:solidFill>
                  <a:latin typeface="Perpetua" pitchFamily="18" charset="0"/>
                  <a:ea typeface="Majalla UI"/>
                </a:rPr>
                <a:t>Results</a:t>
              </a:r>
            </a:p>
          </p:txBody>
        </p:sp>
        <p:sp>
          <p:nvSpPr>
            <p:cNvPr id="15369" name="Text Box 17"/>
            <p:cNvSpPr txBox="1">
              <a:spLocks noChangeArrowheads="1"/>
            </p:cNvSpPr>
            <p:nvPr/>
          </p:nvSpPr>
          <p:spPr bwMode="auto">
            <a:xfrm>
              <a:off x="2483768" y="1631056"/>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buClr>
                  <a:schemeClr val="folHlink"/>
                </a:buClr>
                <a:buSzPct val="90000"/>
                <a:buFont typeface="Wingdings" pitchFamily="2" charset="2"/>
                <a:buNone/>
              </a:pPr>
              <a:r>
                <a:rPr lang="en-US" altLang="fa-IR" b="1" dirty="0">
                  <a:latin typeface="Tahoma" pitchFamily="34" charset="0"/>
                  <a:ea typeface="Majalla UI"/>
                </a:rPr>
                <a:t>Converge data:</a:t>
              </a:r>
              <a:endParaRPr lang="en-US" altLang="fa-IR" dirty="0">
                <a:latin typeface="Tahoma" pitchFamily="34" charset="0"/>
                <a:ea typeface="Majalla UI"/>
              </a:endParaRPr>
            </a:p>
          </p:txBody>
        </p:sp>
        <p:sp>
          <p:nvSpPr>
            <p:cNvPr id="15370" name="AutoShape 18"/>
            <p:cNvSpPr>
              <a:spLocks noChangeArrowheads="1"/>
            </p:cNvSpPr>
            <p:nvPr/>
          </p:nvSpPr>
          <p:spPr bwMode="auto">
            <a:xfrm>
              <a:off x="2971800" y="2435249"/>
              <a:ext cx="609600" cy="304800"/>
            </a:xfrm>
            <a:prstGeom prst="rightArrow">
              <a:avLst>
                <a:gd name="adj1" fmla="val 50000"/>
                <a:gd name="adj2" fmla="val 50000"/>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altLang="fa-IR">
                <a:latin typeface="Perpetua" pitchFamily="18" charset="0"/>
                <a:ea typeface="Majalla UI"/>
              </a:endParaRPr>
            </a:p>
          </p:txBody>
        </p:sp>
        <p:sp>
          <p:nvSpPr>
            <p:cNvPr id="15371" name="AutoShape 19"/>
            <p:cNvSpPr>
              <a:spLocks noChangeArrowheads="1"/>
            </p:cNvSpPr>
            <p:nvPr/>
          </p:nvSpPr>
          <p:spPr bwMode="auto">
            <a:xfrm rot="10800000">
              <a:off x="4800600" y="2435249"/>
              <a:ext cx="609600" cy="304800"/>
            </a:xfrm>
            <a:prstGeom prst="rightArrow">
              <a:avLst>
                <a:gd name="adj1" fmla="val 50000"/>
                <a:gd name="adj2" fmla="val 50000"/>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altLang="fa-IR">
                <a:latin typeface="Perpetua" pitchFamily="18" charset="0"/>
                <a:ea typeface="Majalla UI"/>
              </a:endParaRPr>
            </a:p>
          </p:txBody>
        </p:sp>
        <p:sp>
          <p:nvSpPr>
            <p:cNvPr id="15372" name="AutoShape 20"/>
            <p:cNvSpPr>
              <a:spLocks noChangeArrowheads="1"/>
            </p:cNvSpPr>
            <p:nvPr/>
          </p:nvSpPr>
          <p:spPr bwMode="auto">
            <a:xfrm>
              <a:off x="2971800" y="3995192"/>
              <a:ext cx="533400" cy="304800"/>
            </a:xfrm>
            <a:prstGeom prst="rightArrow">
              <a:avLst>
                <a:gd name="adj1" fmla="val 50000"/>
                <a:gd name="adj2" fmla="val 43750"/>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altLang="fa-IR">
                <a:latin typeface="Perpetua" pitchFamily="18" charset="0"/>
                <a:ea typeface="Majalla UI"/>
              </a:endParaRPr>
            </a:p>
          </p:txBody>
        </p:sp>
        <p:sp>
          <p:nvSpPr>
            <p:cNvPr id="15373" name="AutoShape 21"/>
            <p:cNvSpPr>
              <a:spLocks noChangeArrowheads="1"/>
            </p:cNvSpPr>
            <p:nvPr/>
          </p:nvSpPr>
          <p:spPr bwMode="auto">
            <a:xfrm>
              <a:off x="4800600" y="3995192"/>
              <a:ext cx="533400" cy="304800"/>
            </a:xfrm>
            <a:prstGeom prst="rightArrow">
              <a:avLst>
                <a:gd name="adj1" fmla="val 50000"/>
                <a:gd name="adj2" fmla="val 43750"/>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GB" altLang="fa-IR">
                <a:latin typeface="Perpetua" pitchFamily="18" charset="0"/>
                <a:ea typeface="Majalla UI"/>
              </a:endParaRPr>
            </a:p>
          </p:txBody>
        </p:sp>
        <p:sp>
          <p:nvSpPr>
            <p:cNvPr id="15379" name="Rectangle 7"/>
            <p:cNvSpPr>
              <a:spLocks noChangeArrowheads="1"/>
            </p:cNvSpPr>
            <p:nvPr/>
          </p:nvSpPr>
          <p:spPr bwMode="auto">
            <a:xfrm>
              <a:off x="1828800" y="2359049"/>
              <a:ext cx="914400" cy="5334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a-IR">
                  <a:solidFill>
                    <a:srgbClr val="FFFF66"/>
                  </a:solidFill>
                  <a:latin typeface="Perpetua" pitchFamily="18" charset="0"/>
                  <a:ea typeface="Majalla UI"/>
                </a:rPr>
                <a:t>Qual</a:t>
              </a:r>
            </a:p>
          </p:txBody>
        </p:sp>
        <p:sp>
          <p:nvSpPr>
            <p:cNvPr id="15380" name="Rectangle 29"/>
            <p:cNvSpPr>
              <a:spLocks noChangeArrowheads="1"/>
            </p:cNvSpPr>
            <p:nvPr/>
          </p:nvSpPr>
          <p:spPr bwMode="auto">
            <a:xfrm>
              <a:off x="5486400" y="2359049"/>
              <a:ext cx="914400" cy="5334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a-IR">
                  <a:solidFill>
                    <a:srgbClr val="FFFF66"/>
                  </a:solidFill>
                  <a:latin typeface="Perpetua" pitchFamily="18" charset="0"/>
                  <a:ea typeface="Majalla UI"/>
                </a:rPr>
                <a:t>Quan</a:t>
              </a:r>
            </a:p>
          </p:txBody>
        </p:sp>
        <p:sp>
          <p:nvSpPr>
            <p:cNvPr id="15381" name="Rectangle 30"/>
            <p:cNvSpPr>
              <a:spLocks noChangeArrowheads="1"/>
            </p:cNvSpPr>
            <p:nvPr/>
          </p:nvSpPr>
          <p:spPr bwMode="auto">
            <a:xfrm>
              <a:off x="1828800" y="3918992"/>
              <a:ext cx="914400" cy="5334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a-IR">
                  <a:solidFill>
                    <a:srgbClr val="FFFF66"/>
                  </a:solidFill>
                  <a:latin typeface="Perpetua" pitchFamily="18" charset="0"/>
                  <a:ea typeface="Majalla UI"/>
                </a:rPr>
                <a:t>Qual</a:t>
              </a:r>
            </a:p>
          </p:txBody>
        </p:sp>
        <p:sp>
          <p:nvSpPr>
            <p:cNvPr id="15382" name="Rectangle 31"/>
            <p:cNvSpPr>
              <a:spLocks noChangeArrowheads="1"/>
            </p:cNvSpPr>
            <p:nvPr/>
          </p:nvSpPr>
          <p:spPr bwMode="auto">
            <a:xfrm>
              <a:off x="3657600" y="3918992"/>
              <a:ext cx="914400" cy="5334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fa-IR">
                  <a:solidFill>
                    <a:srgbClr val="FFFF66"/>
                  </a:solidFill>
                  <a:latin typeface="Perpetua" pitchFamily="18" charset="0"/>
                  <a:ea typeface="Majalla UI"/>
                </a:rPr>
                <a:t>Quan</a:t>
              </a:r>
            </a:p>
          </p:txBody>
        </p:sp>
      </p:grpSp>
    </p:spTree>
    <p:extLst>
      <p:ext uri="{BB962C8B-B14F-4D97-AF65-F5344CB8AC3E}">
        <p14:creationId xmlns:p14="http://schemas.microsoft.com/office/powerpoint/2010/main" val="2329161346"/>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04800" y="152400"/>
            <a:ext cx="7543800" cy="1295400"/>
          </a:xfrm>
        </p:spPr>
        <p:txBody>
          <a:bodyPr/>
          <a:lstStyle/>
          <a:p>
            <a:pPr eaLnBrk="1" hangingPunct="1"/>
            <a:r>
              <a:rPr lang="en-US" altLang="fa-IR" smtClean="0"/>
              <a:t> </a:t>
            </a:r>
          </a:p>
        </p:txBody>
      </p:sp>
      <p:sp>
        <p:nvSpPr>
          <p:cNvPr id="21506"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39B356B8-F508-43D2-AFC3-543E08733BC3}" type="slidenum">
              <a:rPr lang="en-US" altLang="fa-IR" sz="1000"/>
              <a:pPr/>
              <a:t>52</a:t>
            </a:fld>
            <a:endParaRPr lang="en-US" altLang="fa-IR" sz="1000"/>
          </a:p>
        </p:txBody>
      </p:sp>
      <p:grpSp>
        <p:nvGrpSpPr>
          <p:cNvPr id="21508" name="Group 3"/>
          <p:cNvGrpSpPr>
            <a:grpSpLocks/>
          </p:cNvGrpSpPr>
          <p:nvPr/>
        </p:nvGrpSpPr>
        <p:grpSpPr bwMode="auto">
          <a:xfrm>
            <a:off x="1066800" y="1524000"/>
            <a:ext cx="7162800" cy="1784350"/>
            <a:chOff x="1736" y="6911"/>
            <a:chExt cx="7840" cy="1008"/>
          </a:xfrm>
        </p:grpSpPr>
        <p:sp>
          <p:nvSpPr>
            <p:cNvPr id="21523" name="Text Box 4"/>
            <p:cNvSpPr txBox="1">
              <a:spLocks noChangeArrowheads="1"/>
            </p:cNvSpPr>
            <p:nvPr/>
          </p:nvSpPr>
          <p:spPr bwMode="auto">
            <a:xfrm>
              <a:off x="1736" y="6911"/>
              <a:ext cx="1440"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400" b="1">
                  <a:solidFill>
                    <a:srgbClr val="000000"/>
                  </a:solidFill>
                </a:rPr>
                <a:t>QUAN</a:t>
              </a:r>
              <a:br>
                <a:rPr lang="en-US" altLang="fa-IR" sz="2400" b="1">
                  <a:solidFill>
                    <a:srgbClr val="000000"/>
                  </a:solidFill>
                </a:rPr>
              </a:br>
              <a:r>
                <a:rPr lang="en-US" altLang="fa-IR" sz="2400" b="1">
                  <a:solidFill>
                    <a:srgbClr val="000000"/>
                  </a:solidFill>
                </a:rPr>
                <a:t>Data &amp; Results</a:t>
              </a:r>
            </a:p>
          </p:txBody>
        </p:sp>
        <p:sp>
          <p:nvSpPr>
            <p:cNvPr id="21524" name="Text Box 5"/>
            <p:cNvSpPr txBox="1">
              <a:spLocks noChangeArrowheads="1"/>
            </p:cNvSpPr>
            <p:nvPr/>
          </p:nvSpPr>
          <p:spPr bwMode="auto">
            <a:xfrm>
              <a:off x="4752" y="7020"/>
              <a:ext cx="1728" cy="792"/>
            </a:xfrm>
            <a:prstGeom prst="rect">
              <a:avLst/>
            </a:prstGeom>
            <a:solidFill>
              <a:srgbClr val="FFFF99"/>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800">
                  <a:solidFill>
                    <a:srgbClr val="000000"/>
                  </a:solidFill>
                  <a:latin typeface="MS PGothic" panose="020B0600070205080204" pitchFamily="34" charset="-128"/>
                </a:rPr>
                <a:t/>
              </a:r>
              <a:br>
                <a:rPr lang="en-US" altLang="fa-IR" sz="800">
                  <a:solidFill>
                    <a:srgbClr val="000000"/>
                  </a:solidFill>
                  <a:latin typeface="MS PGothic" panose="020B0600070205080204" pitchFamily="34" charset="-128"/>
                </a:rPr>
              </a:br>
              <a:endParaRPr lang="en-US" altLang="fa-IR" sz="800">
                <a:solidFill>
                  <a:srgbClr val="000000"/>
                </a:solidFill>
                <a:latin typeface="MS PGothic" panose="020B0600070205080204" pitchFamily="34" charset="-128"/>
              </a:endParaRPr>
            </a:p>
            <a:p>
              <a:pPr algn="ctr" eaLnBrk="1" hangingPunct="1"/>
              <a:endParaRPr lang="en-US" altLang="fa-IR" sz="800">
                <a:solidFill>
                  <a:srgbClr val="000000"/>
                </a:solidFill>
                <a:latin typeface="MS PGothic" panose="020B0600070205080204" pitchFamily="34" charset="-128"/>
              </a:endParaRPr>
            </a:p>
            <a:p>
              <a:pPr algn="ctr" eaLnBrk="1" hangingPunct="1"/>
              <a:endParaRPr lang="en-US" altLang="fa-IR" sz="800">
                <a:solidFill>
                  <a:srgbClr val="000000"/>
                </a:solidFill>
                <a:latin typeface="MS PGothic" panose="020B0600070205080204" pitchFamily="34" charset="-128"/>
              </a:endParaRPr>
            </a:p>
            <a:p>
              <a:pPr algn="ctr" eaLnBrk="1" hangingPunct="1"/>
              <a:r>
                <a:rPr lang="en-US" altLang="fa-IR" sz="1600" b="1">
                  <a:solidFill>
                    <a:srgbClr val="000000"/>
                  </a:solidFill>
                </a:rPr>
                <a:t>Interpretation</a:t>
              </a:r>
            </a:p>
          </p:txBody>
        </p:sp>
        <p:sp>
          <p:nvSpPr>
            <p:cNvPr id="21525" name="AutoShape 6"/>
            <p:cNvSpPr>
              <a:spLocks noChangeArrowheads="1"/>
            </p:cNvSpPr>
            <p:nvPr/>
          </p:nvSpPr>
          <p:spPr bwMode="auto">
            <a:xfrm>
              <a:off x="3416" y="7308"/>
              <a:ext cx="1080" cy="216"/>
            </a:xfrm>
            <a:prstGeom prst="rightArrow">
              <a:avLst>
                <a:gd name="adj1" fmla="val 50000"/>
                <a:gd name="adj2" fmla="val 125000"/>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1526" name="AutoShape 7"/>
            <p:cNvSpPr>
              <a:spLocks noChangeArrowheads="1"/>
            </p:cNvSpPr>
            <p:nvPr/>
          </p:nvSpPr>
          <p:spPr bwMode="auto">
            <a:xfrm flipH="1">
              <a:off x="6744" y="7308"/>
              <a:ext cx="1080" cy="216"/>
            </a:xfrm>
            <a:prstGeom prst="rightArrow">
              <a:avLst>
                <a:gd name="adj1" fmla="val 50000"/>
                <a:gd name="adj2" fmla="val 125000"/>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1527" name="Text Box 8"/>
            <p:cNvSpPr txBox="1">
              <a:spLocks noChangeArrowheads="1"/>
            </p:cNvSpPr>
            <p:nvPr/>
          </p:nvSpPr>
          <p:spPr bwMode="auto">
            <a:xfrm>
              <a:off x="8136" y="6911"/>
              <a:ext cx="1440"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400" b="1">
                  <a:solidFill>
                    <a:srgbClr val="000000"/>
                  </a:solidFill>
                </a:rPr>
                <a:t>QUAL</a:t>
              </a:r>
              <a:br>
                <a:rPr lang="en-US" altLang="fa-IR" sz="2400" b="1">
                  <a:solidFill>
                    <a:srgbClr val="000000"/>
                  </a:solidFill>
                </a:rPr>
              </a:br>
              <a:r>
                <a:rPr lang="en-US" altLang="fa-IR" sz="2400" b="1">
                  <a:solidFill>
                    <a:srgbClr val="000000"/>
                  </a:solidFill>
                </a:rPr>
                <a:t>Data &amp; Results</a:t>
              </a:r>
            </a:p>
          </p:txBody>
        </p:sp>
      </p:grpSp>
      <p:grpSp>
        <p:nvGrpSpPr>
          <p:cNvPr id="21509" name="Group 9"/>
          <p:cNvGrpSpPr>
            <a:grpSpLocks/>
          </p:cNvGrpSpPr>
          <p:nvPr/>
        </p:nvGrpSpPr>
        <p:grpSpPr bwMode="auto">
          <a:xfrm>
            <a:off x="533400" y="4114800"/>
            <a:ext cx="8229600" cy="2357438"/>
            <a:chOff x="1536" y="3357"/>
            <a:chExt cx="9656" cy="1792"/>
          </a:xfrm>
        </p:grpSpPr>
        <p:sp>
          <p:nvSpPr>
            <p:cNvPr id="21514" name="Text Box 10"/>
            <p:cNvSpPr txBox="1">
              <a:spLocks noChangeArrowheads="1"/>
            </p:cNvSpPr>
            <p:nvPr/>
          </p:nvSpPr>
          <p:spPr bwMode="auto">
            <a:xfrm>
              <a:off x="1728" y="3610"/>
              <a:ext cx="1728"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QUAN</a:t>
              </a:r>
              <a:br>
                <a:rPr lang="en-US" altLang="fa-IR" sz="2000" b="1">
                  <a:solidFill>
                    <a:srgbClr val="000000"/>
                  </a:solidFill>
                </a:rPr>
              </a:br>
              <a:r>
                <a:rPr lang="en-US" altLang="fa-IR" sz="2000" b="1">
                  <a:solidFill>
                    <a:srgbClr val="000000"/>
                  </a:solidFill>
                </a:rPr>
                <a:t>Pre-test Data &amp; Results</a:t>
              </a:r>
              <a:endParaRPr lang="en-US" altLang="fa-IR" sz="2000" b="1"/>
            </a:p>
          </p:txBody>
        </p:sp>
        <p:sp>
          <p:nvSpPr>
            <p:cNvPr id="21515" name="Text Box 11"/>
            <p:cNvSpPr txBox="1">
              <a:spLocks noChangeArrowheads="1"/>
            </p:cNvSpPr>
            <p:nvPr/>
          </p:nvSpPr>
          <p:spPr bwMode="auto">
            <a:xfrm>
              <a:off x="6448" y="3610"/>
              <a:ext cx="1728"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QUAN</a:t>
              </a:r>
              <a:br>
                <a:rPr lang="en-US" altLang="fa-IR" sz="2000" b="1">
                  <a:solidFill>
                    <a:srgbClr val="000000"/>
                  </a:solidFill>
                </a:rPr>
              </a:br>
              <a:r>
                <a:rPr lang="en-US" altLang="fa-IR" sz="2000" b="1">
                  <a:solidFill>
                    <a:srgbClr val="000000"/>
                  </a:solidFill>
                </a:rPr>
                <a:t>Post-test Data &amp; Results</a:t>
              </a:r>
              <a:endParaRPr lang="en-US" altLang="fa-IR" sz="2000" b="1"/>
            </a:p>
          </p:txBody>
        </p:sp>
        <p:grpSp>
          <p:nvGrpSpPr>
            <p:cNvPr id="21516" name="Group 12"/>
            <p:cNvGrpSpPr>
              <a:grpSpLocks/>
            </p:cNvGrpSpPr>
            <p:nvPr/>
          </p:nvGrpSpPr>
          <p:grpSpPr bwMode="auto">
            <a:xfrm>
              <a:off x="3840" y="3491"/>
              <a:ext cx="2432" cy="606"/>
              <a:chOff x="3824" y="6754"/>
              <a:chExt cx="2432" cy="606"/>
            </a:xfrm>
          </p:grpSpPr>
          <p:sp>
            <p:nvSpPr>
              <p:cNvPr id="21521" name="AutoShape 13"/>
              <p:cNvSpPr>
                <a:spLocks noChangeArrowheads="1"/>
              </p:cNvSpPr>
              <p:nvPr/>
            </p:nvSpPr>
            <p:spPr bwMode="auto">
              <a:xfrm>
                <a:off x="3824" y="6754"/>
                <a:ext cx="2432" cy="542"/>
              </a:xfrm>
              <a:prstGeom prst="rightArrow">
                <a:avLst>
                  <a:gd name="adj1" fmla="val 50000"/>
                  <a:gd name="adj2" fmla="val 112177"/>
                </a:avLst>
              </a:prstGeom>
              <a:noFill/>
              <a:ln w="9525">
                <a:solidFill>
                  <a:srgbClr val="000000"/>
                </a:solidFill>
                <a:miter lim="800000"/>
                <a:headEnd/>
                <a:tailEnd/>
              </a:ln>
              <a:extLst>
                <a:ext uri="{909E8E84-426E-40DD-AFC4-6F175D3DCCD1}">
                  <a14:hiddenFill xmlns:a14="http://schemas.microsoft.com/office/drawing/2010/main">
                    <a:solidFill>
                      <a:srgbClr val="669999"/>
                    </a:solidFill>
                  </a14:hiddenFill>
                </a:ext>
              </a:extLst>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1522" name="Text Box 14"/>
              <p:cNvSpPr txBox="1">
                <a:spLocks noChangeArrowheads="1"/>
              </p:cNvSpPr>
              <p:nvPr/>
            </p:nvSpPr>
            <p:spPr bwMode="auto">
              <a:xfrm>
                <a:off x="3824" y="6864"/>
                <a:ext cx="216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600" b="1"/>
                  <a:t>Intervention</a:t>
                </a:r>
              </a:p>
            </p:txBody>
          </p:sp>
        </p:grpSp>
        <p:sp>
          <p:nvSpPr>
            <p:cNvPr id="21517" name="Text Box 15"/>
            <p:cNvSpPr txBox="1">
              <a:spLocks noChangeArrowheads="1"/>
            </p:cNvSpPr>
            <p:nvPr/>
          </p:nvSpPr>
          <p:spPr bwMode="auto">
            <a:xfrm>
              <a:off x="4048" y="4185"/>
              <a:ext cx="1936" cy="736"/>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100" b="1">
                  <a:solidFill>
                    <a:srgbClr val="000000"/>
                  </a:solidFill>
                </a:rPr>
                <a:t>qual</a:t>
              </a:r>
              <a:br>
                <a:rPr lang="en-US" altLang="fa-IR" sz="2100" b="1">
                  <a:solidFill>
                    <a:srgbClr val="000000"/>
                  </a:solidFill>
                </a:rPr>
              </a:br>
              <a:r>
                <a:rPr lang="en-US" altLang="fa-IR" sz="2100" b="1">
                  <a:solidFill>
                    <a:srgbClr val="000000"/>
                  </a:solidFill>
                </a:rPr>
                <a:t>Process</a:t>
              </a:r>
              <a:endParaRPr lang="en-US" altLang="fa-IR" sz="2100" b="1"/>
            </a:p>
          </p:txBody>
        </p:sp>
        <p:sp>
          <p:nvSpPr>
            <p:cNvPr id="21518" name="Rectangle 16"/>
            <p:cNvSpPr>
              <a:spLocks noChangeArrowheads="1"/>
            </p:cNvSpPr>
            <p:nvPr/>
          </p:nvSpPr>
          <p:spPr bwMode="auto">
            <a:xfrm>
              <a:off x="1536" y="3357"/>
              <a:ext cx="6880" cy="1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1519" name="Text Box 17"/>
            <p:cNvSpPr txBox="1">
              <a:spLocks noChangeArrowheads="1"/>
            </p:cNvSpPr>
            <p:nvPr/>
          </p:nvSpPr>
          <p:spPr bwMode="auto">
            <a:xfrm>
              <a:off x="9464" y="3829"/>
              <a:ext cx="1728" cy="792"/>
            </a:xfrm>
            <a:prstGeom prst="rect">
              <a:avLst/>
            </a:prstGeom>
            <a:solidFill>
              <a:srgbClr val="FFFF99"/>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500" b="1">
                  <a:solidFill>
                    <a:srgbClr val="000000"/>
                  </a:solidFill>
                  <a:latin typeface="MS PGothic" panose="020B0600070205080204" pitchFamily="34" charset="-128"/>
                </a:rPr>
                <a:t/>
              </a:r>
              <a:br>
                <a:rPr lang="en-US" altLang="fa-IR" sz="1500" b="1">
                  <a:solidFill>
                    <a:srgbClr val="000000"/>
                  </a:solidFill>
                  <a:latin typeface="MS PGothic" panose="020B0600070205080204" pitchFamily="34" charset="-128"/>
                </a:rPr>
              </a:br>
              <a:r>
                <a:rPr lang="en-US" altLang="fa-IR" sz="1500" b="1">
                  <a:solidFill>
                    <a:srgbClr val="000000"/>
                  </a:solidFill>
                </a:rPr>
                <a:t>Interpretation</a:t>
              </a:r>
              <a:endParaRPr lang="en-US" altLang="fa-IR" sz="1500" b="1"/>
            </a:p>
          </p:txBody>
        </p:sp>
        <p:sp>
          <p:nvSpPr>
            <p:cNvPr id="21520" name="AutoShape 18"/>
            <p:cNvSpPr>
              <a:spLocks noChangeArrowheads="1"/>
            </p:cNvSpPr>
            <p:nvPr/>
          </p:nvSpPr>
          <p:spPr bwMode="auto">
            <a:xfrm>
              <a:off x="8560" y="4105"/>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grpSp>
      <p:sp>
        <p:nvSpPr>
          <p:cNvPr id="21510" name="Text Box 19"/>
          <p:cNvSpPr txBox="1">
            <a:spLocks noChangeArrowheads="1"/>
          </p:cNvSpPr>
          <p:nvPr/>
        </p:nvSpPr>
        <p:spPr bwMode="auto">
          <a:xfrm>
            <a:off x="1371600" y="990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fa-IR" sz="2400" b="1" dirty="0"/>
              <a:t>Triangulation Design</a:t>
            </a:r>
          </a:p>
        </p:txBody>
      </p:sp>
      <p:sp>
        <p:nvSpPr>
          <p:cNvPr id="21511" name="Text Box 20"/>
          <p:cNvSpPr txBox="1">
            <a:spLocks noChangeArrowheads="1"/>
          </p:cNvSpPr>
          <p:nvPr/>
        </p:nvSpPr>
        <p:spPr bwMode="auto">
          <a:xfrm>
            <a:off x="1828800" y="3505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fa-IR" sz="2400" b="1"/>
              <a:t>Embedded Design</a:t>
            </a:r>
          </a:p>
        </p:txBody>
      </p:sp>
      <p:sp>
        <p:nvSpPr>
          <p:cNvPr id="21512" name="Text Box 21"/>
          <p:cNvSpPr txBox="1">
            <a:spLocks noChangeArrowheads="1"/>
          </p:cNvSpPr>
          <p:nvPr/>
        </p:nvSpPr>
        <p:spPr bwMode="auto">
          <a:xfrm>
            <a:off x="152400" y="2286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fa-IR" sz="2800" b="1" dirty="0"/>
              <a:t>Concurrent Mixed Methods Designs</a:t>
            </a:r>
          </a:p>
        </p:txBody>
      </p:sp>
    </p:spTree>
    <p:extLst>
      <p:ext uri="{BB962C8B-B14F-4D97-AF65-F5344CB8AC3E}">
        <p14:creationId xmlns:p14="http://schemas.microsoft.com/office/powerpoint/2010/main" val="2939359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fa-IR" smtClean="0"/>
              <a:t> </a:t>
            </a:r>
          </a:p>
        </p:txBody>
      </p:sp>
      <p:sp>
        <p:nvSpPr>
          <p:cNvPr id="22530" name="Slide Number Placeholder 5"/>
          <p:cNvSpPr>
            <a:spLocks noGrp="1"/>
          </p:cNvSpPr>
          <p:nvPr>
            <p:ph type="sldNum" sz="quarter" idx="12"/>
          </p:nvPr>
        </p:nvSpPr>
        <p:spPr>
          <a:noFill/>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9DB4D65C-86B2-4AF9-8A66-74C3A9EC9A08}" type="slidenum">
              <a:rPr lang="en-US" altLang="fa-IR" sz="1000"/>
              <a:pPr/>
              <a:t>53</a:t>
            </a:fld>
            <a:endParaRPr lang="en-US" altLang="fa-IR" sz="1000"/>
          </a:p>
        </p:txBody>
      </p:sp>
      <p:sp>
        <p:nvSpPr>
          <p:cNvPr id="22532" name="Rectangle 3"/>
          <p:cNvSpPr>
            <a:spLocks noChangeArrowheads="1"/>
          </p:cNvSpPr>
          <p:nvPr/>
        </p:nvSpPr>
        <p:spPr bwMode="auto">
          <a:xfrm>
            <a:off x="228600" y="49213"/>
            <a:ext cx="7624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fa-IR" sz="2800" b="1"/>
              <a:t>Sequential Designs Mixed Methods Designs</a:t>
            </a:r>
          </a:p>
        </p:txBody>
      </p:sp>
      <p:grpSp>
        <p:nvGrpSpPr>
          <p:cNvPr id="22533" name="Group 4"/>
          <p:cNvGrpSpPr>
            <a:grpSpLocks/>
          </p:cNvGrpSpPr>
          <p:nvPr/>
        </p:nvGrpSpPr>
        <p:grpSpPr bwMode="auto">
          <a:xfrm>
            <a:off x="1524000" y="990600"/>
            <a:ext cx="6394450" cy="1524000"/>
            <a:chOff x="1584" y="603"/>
            <a:chExt cx="8872" cy="1197"/>
          </a:xfrm>
        </p:grpSpPr>
        <p:grpSp>
          <p:nvGrpSpPr>
            <p:cNvPr id="22553" name="Group 5"/>
            <p:cNvGrpSpPr>
              <a:grpSpLocks/>
            </p:cNvGrpSpPr>
            <p:nvPr/>
          </p:nvGrpSpPr>
          <p:grpSpPr bwMode="auto">
            <a:xfrm>
              <a:off x="1584" y="603"/>
              <a:ext cx="8872" cy="1032"/>
              <a:chOff x="1584" y="603"/>
              <a:chExt cx="8872" cy="1032"/>
            </a:xfrm>
          </p:grpSpPr>
          <p:sp>
            <p:nvSpPr>
              <p:cNvPr id="22555" name="Text Box 6"/>
              <p:cNvSpPr txBox="1">
                <a:spLocks noChangeArrowheads="1"/>
              </p:cNvSpPr>
              <p:nvPr/>
            </p:nvSpPr>
            <p:spPr bwMode="auto">
              <a:xfrm>
                <a:off x="1584" y="627"/>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QUAN</a:t>
                </a:r>
                <a:br>
                  <a:rPr lang="en-US" altLang="fa-IR" sz="2000" b="1">
                    <a:solidFill>
                      <a:srgbClr val="000000"/>
                    </a:solidFill>
                  </a:rPr>
                </a:br>
                <a:r>
                  <a:rPr lang="en-US" altLang="fa-IR" sz="2000" b="1">
                    <a:solidFill>
                      <a:srgbClr val="000000"/>
                    </a:solidFill>
                  </a:rPr>
                  <a:t>Data &amp; Results</a:t>
                </a:r>
                <a:endParaRPr lang="en-US" altLang="fa-IR" sz="2000" b="1"/>
              </a:p>
            </p:txBody>
          </p:sp>
          <p:sp>
            <p:nvSpPr>
              <p:cNvPr id="22556" name="Text Box 7"/>
              <p:cNvSpPr txBox="1">
                <a:spLocks noChangeArrowheads="1"/>
              </p:cNvSpPr>
              <p:nvPr/>
            </p:nvSpPr>
            <p:spPr bwMode="auto">
              <a:xfrm>
                <a:off x="8728" y="803"/>
                <a:ext cx="1728" cy="792"/>
              </a:xfrm>
              <a:prstGeom prst="rect">
                <a:avLst/>
              </a:prstGeom>
              <a:solidFill>
                <a:srgbClr val="FFFF99"/>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b="1">
                    <a:solidFill>
                      <a:srgbClr val="000000"/>
                    </a:solidFill>
                    <a:latin typeface="MS PGothic" panose="020B0600070205080204" pitchFamily="34" charset="-128"/>
                  </a:rPr>
                  <a:t/>
                </a:r>
                <a:br>
                  <a:rPr lang="en-US" altLang="fa-IR" b="1">
                    <a:solidFill>
                      <a:srgbClr val="000000"/>
                    </a:solidFill>
                    <a:latin typeface="MS PGothic" panose="020B0600070205080204" pitchFamily="34" charset="-128"/>
                  </a:rPr>
                </a:br>
                <a:r>
                  <a:rPr lang="en-US" altLang="fa-IR" sz="1200" b="1">
                    <a:solidFill>
                      <a:srgbClr val="000000"/>
                    </a:solidFill>
                  </a:rPr>
                  <a:t>Interpretation</a:t>
                </a:r>
                <a:endParaRPr lang="en-US" altLang="fa-IR" sz="1200" b="1"/>
              </a:p>
            </p:txBody>
          </p:sp>
          <p:sp>
            <p:nvSpPr>
              <p:cNvPr id="22557" name="AutoShape 8"/>
              <p:cNvSpPr>
                <a:spLocks noChangeArrowheads="1"/>
              </p:cNvSpPr>
              <p:nvPr/>
            </p:nvSpPr>
            <p:spPr bwMode="auto">
              <a:xfrm>
                <a:off x="7792" y="1063"/>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2558" name="AutoShape 9"/>
              <p:cNvSpPr>
                <a:spLocks noChangeArrowheads="1"/>
              </p:cNvSpPr>
              <p:nvPr/>
            </p:nvSpPr>
            <p:spPr bwMode="auto">
              <a:xfrm>
                <a:off x="3440" y="811"/>
                <a:ext cx="2448" cy="360"/>
              </a:xfrm>
              <a:prstGeom prst="rightArrow">
                <a:avLst>
                  <a:gd name="adj1" fmla="val 50000"/>
                  <a:gd name="adj2" fmla="val 170000"/>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2559" name="Text Box 10"/>
              <p:cNvSpPr txBox="1">
                <a:spLocks noChangeArrowheads="1"/>
              </p:cNvSpPr>
              <p:nvPr/>
            </p:nvSpPr>
            <p:spPr bwMode="auto">
              <a:xfrm>
                <a:off x="5968" y="603"/>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qual</a:t>
                </a:r>
                <a:br>
                  <a:rPr lang="en-US" altLang="fa-IR" sz="2000" b="1">
                    <a:solidFill>
                      <a:srgbClr val="000000"/>
                    </a:solidFill>
                  </a:rPr>
                </a:br>
                <a:r>
                  <a:rPr lang="en-US" altLang="fa-IR" sz="2000" b="1">
                    <a:solidFill>
                      <a:srgbClr val="000000"/>
                    </a:solidFill>
                  </a:rPr>
                  <a:t>Data &amp; Results</a:t>
                </a:r>
                <a:endParaRPr lang="en-US" altLang="fa-IR" sz="2000" b="1"/>
              </a:p>
            </p:txBody>
          </p:sp>
        </p:grpSp>
        <p:sp>
          <p:nvSpPr>
            <p:cNvPr id="22554" name="Text Box 11"/>
            <p:cNvSpPr txBox="1">
              <a:spLocks noChangeArrowheads="1"/>
            </p:cNvSpPr>
            <p:nvPr/>
          </p:nvSpPr>
          <p:spPr bwMode="auto">
            <a:xfrm>
              <a:off x="3672" y="1260"/>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fa-IR" sz="1200" b="1"/>
                <a:t>Following up</a:t>
              </a:r>
            </a:p>
          </p:txBody>
        </p:sp>
      </p:grpSp>
      <p:grpSp>
        <p:nvGrpSpPr>
          <p:cNvPr id="22534" name="Group 12"/>
          <p:cNvGrpSpPr>
            <a:grpSpLocks/>
          </p:cNvGrpSpPr>
          <p:nvPr/>
        </p:nvGrpSpPr>
        <p:grpSpPr bwMode="auto">
          <a:xfrm>
            <a:off x="1524000" y="2971800"/>
            <a:ext cx="6481763" cy="1492250"/>
            <a:chOff x="1584" y="2810"/>
            <a:chExt cx="8888" cy="1150"/>
          </a:xfrm>
        </p:grpSpPr>
        <p:grpSp>
          <p:nvGrpSpPr>
            <p:cNvPr id="22546" name="Group 13"/>
            <p:cNvGrpSpPr>
              <a:grpSpLocks/>
            </p:cNvGrpSpPr>
            <p:nvPr/>
          </p:nvGrpSpPr>
          <p:grpSpPr bwMode="auto">
            <a:xfrm>
              <a:off x="1584" y="2810"/>
              <a:ext cx="8888" cy="1121"/>
              <a:chOff x="1584" y="2810"/>
              <a:chExt cx="8888" cy="1121"/>
            </a:xfrm>
          </p:grpSpPr>
          <p:sp>
            <p:nvSpPr>
              <p:cNvPr id="22548" name="Text Box 14"/>
              <p:cNvSpPr txBox="1">
                <a:spLocks noChangeArrowheads="1"/>
              </p:cNvSpPr>
              <p:nvPr/>
            </p:nvSpPr>
            <p:spPr bwMode="auto">
              <a:xfrm>
                <a:off x="1584" y="2835"/>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QUAL</a:t>
                </a:r>
                <a:br>
                  <a:rPr lang="en-US" altLang="fa-IR" sz="2000" b="1">
                    <a:solidFill>
                      <a:srgbClr val="000000"/>
                    </a:solidFill>
                  </a:rPr>
                </a:br>
                <a:r>
                  <a:rPr lang="en-US" altLang="fa-IR" sz="2000" b="1">
                    <a:solidFill>
                      <a:srgbClr val="000000"/>
                    </a:solidFill>
                  </a:rPr>
                  <a:t>Data &amp; Results</a:t>
                </a:r>
                <a:endParaRPr lang="en-US" altLang="fa-IR" sz="2000" b="1"/>
              </a:p>
            </p:txBody>
          </p:sp>
          <p:sp>
            <p:nvSpPr>
              <p:cNvPr id="22549" name="AutoShape 15"/>
              <p:cNvSpPr>
                <a:spLocks noChangeArrowheads="1"/>
              </p:cNvSpPr>
              <p:nvPr/>
            </p:nvSpPr>
            <p:spPr bwMode="auto">
              <a:xfrm>
                <a:off x="3440" y="3018"/>
                <a:ext cx="2448" cy="360"/>
              </a:xfrm>
              <a:prstGeom prst="rightArrow">
                <a:avLst>
                  <a:gd name="adj1" fmla="val 50000"/>
                  <a:gd name="adj2" fmla="val 170000"/>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2550" name="Text Box 16"/>
              <p:cNvSpPr txBox="1">
                <a:spLocks noChangeArrowheads="1"/>
              </p:cNvSpPr>
              <p:nvPr/>
            </p:nvSpPr>
            <p:spPr bwMode="auto">
              <a:xfrm>
                <a:off x="5968" y="2810"/>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2000" b="1">
                    <a:solidFill>
                      <a:srgbClr val="000000"/>
                    </a:solidFill>
                  </a:rPr>
                  <a:t>quan</a:t>
                </a:r>
                <a:br>
                  <a:rPr lang="en-US" altLang="fa-IR" sz="2000" b="1">
                    <a:solidFill>
                      <a:srgbClr val="000000"/>
                    </a:solidFill>
                  </a:rPr>
                </a:br>
                <a:r>
                  <a:rPr lang="en-US" altLang="fa-IR" sz="2000" b="1">
                    <a:solidFill>
                      <a:srgbClr val="000000"/>
                    </a:solidFill>
                  </a:rPr>
                  <a:t>Data &amp; Results</a:t>
                </a:r>
                <a:endParaRPr lang="en-US" altLang="fa-IR" sz="2000" b="1"/>
              </a:p>
            </p:txBody>
          </p:sp>
          <p:sp>
            <p:nvSpPr>
              <p:cNvPr id="22551" name="Text Box 17"/>
              <p:cNvSpPr txBox="1">
                <a:spLocks noChangeArrowheads="1"/>
              </p:cNvSpPr>
              <p:nvPr/>
            </p:nvSpPr>
            <p:spPr bwMode="auto">
              <a:xfrm>
                <a:off x="8744" y="3139"/>
                <a:ext cx="1728" cy="792"/>
              </a:xfrm>
              <a:prstGeom prst="rect">
                <a:avLst/>
              </a:prstGeom>
              <a:solidFill>
                <a:srgbClr val="FFFF99"/>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200" b="1">
                    <a:solidFill>
                      <a:srgbClr val="000000"/>
                    </a:solidFill>
                    <a:latin typeface="MS PGothic" panose="020B0600070205080204" pitchFamily="34" charset="-128"/>
                  </a:rPr>
                  <a:t/>
                </a:r>
                <a:br>
                  <a:rPr lang="en-US" altLang="fa-IR" sz="1200" b="1">
                    <a:solidFill>
                      <a:srgbClr val="000000"/>
                    </a:solidFill>
                    <a:latin typeface="MS PGothic" panose="020B0600070205080204" pitchFamily="34" charset="-128"/>
                  </a:rPr>
                </a:br>
                <a:r>
                  <a:rPr lang="en-US" altLang="fa-IR" sz="1200" b="1">
                    <a:solidFill>
                      <a:srgbClr val="000000"/>
                    </a:solidFill>
                  </a:rPr>
                  <a:t>Interpretation</a:t>
                </a:r>
                <a:endParaRPr lang="en-US" altLang="fa-IR" sz="1200" b="1"/>
              </a:p>
            </p:txBody>
          </p:sp>
          <p:sp>
            <p:nvSpPr>
              <p:cNvPr id="22552" name="AutoShape 18"/>
              <p:cNvSpPr>
                <a:spLocks noChangeArrowheads="1"/>
              </p:cNvSpPr>
              <p:nvPr/>
            </p:nvSpPr>
            <p:spPr bwMode="auto">
              <a:xfrm>
                <a:off x="7808" y="3314"/>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grpSp>
        <p:sp>
          <p:nvSpPr>
            <p:cNvPr id="22547" name="Text Box 19"/>
            <p:cNvSpPr txBox="1">
              <a:spLocks noChangeArrowheads="1"/>
            </p:cNvSpPr>
            <p:nvPr/>
          </p:nvSpPr>
          <p:spPr bwMode="auto">
            <a:xfrm>
              <a:off x="3852" y="3420"/>
              <a:ext cx="14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fa-IR" sz="1200" b="1"/>
                <a:t>Building to</a:t>
              </a:r>
            </a:p>
          </p:txBody>
        </p:sp>
      </p:grpSp>
      <p:grpSp>
        <p:nvGrpSpPr>
          <p:cNvPr id="22535" name="Group 20"/>
          <p:cNvGrpSpPr>
            <a:grpSpLocks/>
          </p:cNvGrpSpPr>
          <p:nvPr/>
        </p:nvGrpSpPr>
        <p:grpSpPr bwMode="auto">
          <a:xfrm>
            <a:off x="1066800" y="4724400"/>
            <a:ext cx="7126288" cy="1905000"/>
            <a:chOff x="1504" y="5132"/>
            <a:chExt cx="9784" cy="1440"/>
          </a:xfrm>
        </p:grpSpPr>
        <p:sp>
          <p:nvSpPr>
            <p:cNvPr id="22539" name="Text Box 21"/>
            <p:cNvSpPr txBox="1">
              <a:spLocks noChangeArrowheads="1"/>
            </p:cNvSpPr>
            <p:nvPr/>
          </p:nvSpPr>
          <p:spPr bwMode="auto">
            <a:xfrm>
              <a:off x="1504" y="5404"/>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300" b="1">
                  <a:solidFill>
                    <a:srgbClr val="000000"/>
                  </a:solidFill>
                </a:rPr>
                <a:t>Before-intervention</a:t>
              </a:r>
              <a:r>
                <a:rPr lang="en-US" altLang="fa-IR" sz="1200" b="1">
                  <a:solidFill>
                    <a:srgbClr val="000000"/>
                  </a:solidFill>
                </a:rPr>
                <a:t/>
              </a:r>
              <a:br>
                <a:rPr lang="en-US" altLang="fa-IR" sz="1200" b="1">
                  <a:solidFill>
                    <a:srgbClr val="000000"/>
                  </a:solidFill>
                </a:rPr>
              </a:br>
              <a:r>
                <a:rPr lang="en-US" altLang="fa-IR" sz="2000" b="1">
                  <a:solidFill>
                    <a:srgbClr val="000000"/>
                  </a:solidFill>
                </a:rPr>
                <a:t>qual</a:t>
              </a:r>
              <a:endParaRPr lang="en-US" altLang="fa-IR" sz="2000" b="1"/>
            </a:p>
          </p:txBody>
        </p:sp>
        <p:sp>
          <p:nvSpPr>
            <p:cNvPr id="22540" name="AutoShape 22"/>
            <p:cNvSpPr>
              <a:spLocks noChangeArrowheads="1"/>
            </p:cNvSpPr>
            <p:nvPr/>
          </p:nvSpPr>
          <p:spPr bwMode="auto">
            <a:xfrm>
              <a:off x="3312" y="5781"/>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2541" name="Text Box 23"/>
            <p:cNvSpPr txBox="1">
              <a:spLocks noChangeArrowheads="1"/>
            </p:cNvSpPr>
            <p:nvPr/>
          </p:nvSpPr>
          <p:spPr bwMode="auto">
            <a:xfrm>
              <a:off x="4176" y="5132"/>
              <a:ext cx="1584" cy="1440"/>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100">
                  <a:solidFill>
                    <a:srgbClr val="000000"/>
                  </a:solidFill>
                  <a:latin typeface="MS PGothic" panose="020B0600070205080204" pitchFamily="34" charset="-128"/>
                </a:rPr>
                <a:t/>
              </a:r>
              <a:br>
                <a:rPr lang="en-US" altLang="fa-IR" sz="1100">
                  <a:solidFill>
                    <a:srgbClr val="000000"/>
                  </a:solidFill>
                  <a:latin typeface="MS PGothic" panose="020B0600070205080204" pitchFamily="34" charset="-128"/>
                </a:rPr>
              </a:br>
              <a:r>
                <a:rPr lang="en-US" altLang="fa-IR" sz="2000" b="1">
                  <a:solidFill>
                    <a:srgbClr val="000000"/>
                  </a:solidFill>
                </a:rPr>
                <a:t>QUAN</a:t>
              </a:r>
              <a:br>
                <a:rPr lang="en-US" altLang="fa-IR" sz="2000" b="1">
                  <a:solidFill>
                    <a:srgbClr val="000000"/>
                  </a:solidFill>
                </a:rPr>
              </a:br>
              <a:r>
                <a:rPr lang="en-US" altLang="fa-IR" sz="1300" b="1">
                  <a:solidFill>
                    <a:srgbClr val="000000"/>
                  </a:solidFill>
                </a:rPr>
                <a:t>Intervention</a:t>
              </a:r>
            </a:p>
            <a:p>
              <a:pPr algn="ctr" eaLnBrk="1" hangingPunct="1"/>
              <a:r>
                <a:rPr lang="en-US" altLang="fa-IR" sz="1300" b="1">
                  <a:solidFill>
                    <a:srgbClr val="000000"/>
                  </a:solidFill>
                </a:rPr>
                <a:t>Trial</a:t>
              </a:r>
              <a:endParaRPr lang="en-US" altLang="fa-IR" sz="1300" b="1"/>
            </a:p>
          </p:txBody>
        </p:sp>
        <p:sp>
          <p:nvSpPr>
            <p:cNvPr id="22542" name="AutoShape 24"/>
            <p:cNvSpPr>
              <a:spLocks noChangeArrowheads="1"/>
            </p:cNvSpPr>
            <p:nvPr/>
          </p:nvSpPr>
          <p:spPr bwMode="auto">
            <a:xfrm>
              <a:off x="5960" y="5781"/>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sp>
          <p:nvSpPr>
            <p:cNvPr id="22543" name="Text Box 25"/>
            <p:cNvSpPr txBox="1">
              <a:spLocks noChangeArrowheads="1"/>
            </p:cNvSpPr>
            <p:nvPr/>
          </p:nvSpPr>
          <p:spPr bwMode="auto">
            <a:xfrm>
              <a:off x="6864" y="5404"/>
              <a:ext cx="1584" cy="1008"/>
            </a:xfrm>
            <a:prstGeom prst="rect">
              <a:avLst/>
            </a:prstGeom>
            <a:solidFill>
              <a:srgbClr val="D8D8EC"/>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1300" b="1">
                  <a:solidFill>
                    <a:srgbClr val="000000"/>
                  </a:solidFill>
                </a:rPr>
                <a:t>After-intervention</a:t>
              </a:r>
              <a:r>
                <a:rPr lang="en-US" altLang="fa-IR" sz="2000" b="1">
                  <a:solidFill>
                    <a:srgbClr val="000000"/>
                  </a:solidFill>
                </a:rPr>
                <a:t> qual</a:t>
              </a:r>
              <a:endParaRPr lang="en-US" altLang="fa-IR" sz="2000" b="1"/>
            </a:p>
          </p:txBody>
        </p:sp>
        <p:sp>
          <p:nvSpPr>
            <p:cNvPr id="22544" name="Text Box 26"/>
            <p:cNvSpPr txBox="1">
              <a:spLocks noChangeArrowheads="1"/>
            </p:cNvSpPr>
            <p:nvPr/>
          </p:nvSpPr>
          <p:spPr bwMode="auto">
            <a:xfrm>
              <a:off x="9560" y="5675"/>
              <a:ext cx="1728" cy="792"/>
            </a:xfrm>
            <a:prstGeom prst="rect">
              <a:avLst/>
            </a:prstGeom>
            <a:solidFill>
              <a:srgbClr val="FFFF99"/>
            </a:solidFill>
            <a:ln w="9525">
              <a:solidFill>
                <a:srgbClr val="330066"/>
              </a:solidFill>
              <a:miter lim="800000"/>
              <a:headEnd/>
              <a:tailEnd/>
            </a:ln>
            <a:effectLst>
              <a:outerShdw dist="107763" dir="2700000" algn="ctr" rotWithShape="0">
                <a:srgbClr val="808080"/>
              </a:outerShdw>
            </a:effec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a-IR" sz="800">
                  <a:solidFill>
                    <a:srgbClr val="000000"/>
                  </a:solidFill>
                  <a:latin typeface="MS PGothic" panose="020B0600070205080204" pitchFamily="34" charset="-128"/>
                </a:rPr>
                <a:t/>
              </a:r>
              <a:br>
                <a:rPr lang="en-US" altLang="fa-IR" sz="800">
                  <a:solidFill>
                    <a:srgbClr val="000000"/>
                  </a:solidFill>
                  <a:latin typeface="MS PGothic" panose="020B0600070205080204" pitchFamily="34" charset="-128"/>
                </a:rPr>
              </a:br>
              <a:r>
                <a:rPr lang="en-US" altLang="fa-IR" sz="1200" b="1">
                  <a:solidFill>
                    <a:srgbClr val="000000"/>
                  </a:solidFill>
                </a:rPr>
                <a:t>Interpretation</a:t>
              </a:r>
              <a:endParaRPr lang="en-US" altLang="fa-IR" sz="1200" b="1"/>
            </a:p>
          </p:txBody>
        </p:sp>
        <p:sp>
          <p:nvSpPr>
            <p:cNvPr id="22545" name="AutoShape 27"/>
            <p:cNvSpPr>
              <a:spLocks noChangeArrowheads="1"/>
            </p:cNvSpPr>
            <p:nvPr/>
          </p:nvSpPr>
          <p:spPr bwMode="auto">
            <a:xfrm>
              <a:off x="8656" y="5756"/>
              <a:ext cx="720" cy="216"/>
            </a:xfrm>
            <a:prstGeom prst="rightArrow">
              <a:avLst>
                <a:gd name="adj1" fmla="val 50000"/>
                <a:gd name="adj2" fmla="val 83333"/>
              </a:avLst>
            </a:prstGeom>
            <a:solidFill>
              <a:srgbClr val="669999"/>
            </a:solidFill>
            <a:ln w="9525">
              <a:solidFill>
                <a:srgbClr val="000000"/>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endParaRPr lang="fa-IR" altLang="fa-IR"/>
            </a:p>
          </p:txBody>
        </p:sp>
      </p:grpSp>
      <p:sp>
        <p:nvSpPr>
          <p:cNvPr id="22536" name="Text Box 28"/>
          <p:cNvSpPr txBox="1">
            <a:spLocks noChangeArrowheads="1"/>
          </p:cNvSpPr>
          <p:nvPr/>
        </p:nvSpPr>
        <p:spPr bwMode="auto">
          <a:xfrm>
            <a:off x="228600" y="2514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fa-IR" sz="2400" b="1"/>
              <a:t>Exploratory Design</a:t>
            </a:r>
          </a:p>
        </p:txBody>
      </p:sp>
      <p:sp>
        <p:nvSpPr>
          <p:cNvPr id="22537" name="Text Box 29"/>
          <p:cNvSpPr txBox="1">
            <a:spLocks noChangeArrowheads="1"/>
          </p:cNvSpPr>
          <p:nvPr/>
        </p:nvSpPr>
        <p:spPr bwMode="auto">
          <a:xfrm>
            <a:off x="228600" y="533400"/>
            <a:ext cx="53515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fa-IR" sz="2400" b="1" dirty="0"/>
              <a:t>Explanatory Design</a:t>
            </a:r>
          </a:p>
          <a:p>
            <a:pPr eaLnBrk="1" hangingPunct="1">
              <a:spcBef>
                <a:spcPct val="50000"/>
              </a:spcBef>
            </a:pPr>
            <a:endParaRPr lang="en-US" altLang="fa-IR" sz="2400" dirty="0"/>
          </a:p>
        </p:txBody>
      </p:sp>
      <p:sp>
        <p:nvSpPr>
          <p:cNvPr id="22538" name="Text Box 30"/>
          <p:cNvSpPr txBox="1">
            <a:spLocks noChangeArrowheads="1"/>
          </p:cNvSpPr>
          <p:nvPr/>
        </p:nvSpPr>
        <p:spPr bwMode="auto">
          <a:xfrm>
            <a:off x="228600" y="434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fa-IR" sz="2400" b="1"/>
              <a:t>Sequential Embedded Design</a:t>
            </a:r>
          </a:p>
        </p:txBody>
      </p:sp>
    </p:spTree>
    <p:extLst>
      <p:ext uri="{BB962C8B-B14F-4D97-AF65-F5344CB8AC3E}">
        <p14:creationId xmlns:p14="http://schemas.microsoft.com/office/powerpoint/2010/main" val="1648231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6821" y="2852936"/>
            <a:ext cx="8829675" cy="3908276"/>
            <a:chOff x="164158" y="548680"/>
            <a:chExt cx="8845029" cy="390827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58" y="548680"/>
              <a:ext cx="87725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6"/>
              <a:ext cx="8829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624"/>
            <a:ext cx="88487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CE055E7-E1F4-432B-AB3D-CB2289E2330F}" type="slidenum">
              <a:rPr lang="fa-IR" smtClean="0"/>
              <a:t>54</a:t>
            </a:fld>
            <a:endParaRPr lang="fa-IR"/>
          </a:p>
        </p:txBody>
      </p:sp>
    </p:spTree>
    <p:extLst>
      <p:ext uri="{BB962C8B-B14F-4D97-AF65-F5344CB8AC3E}">
        <p14:creationId xmlns:p14="http://schemas.microsoft.com/office/powerpoint/2010/main" val="1765482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55</a:t>
            </a:fld>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8831" y="-779958"/>
            <a:ext cx="6120000" cy="90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44624"/>
            <a:ext cx="7796685" cy="584775"/>
          </a:xfrm>
          <a:prstGeom prst="rect">
            <a:avLst/>
          </a:prstGeom>
          <a:noFill/>
        </p:spPr>
        <p:txBody>
          <a:bodyPr wrap="none" rtlCol="1">
            <a:spAutoFit/>
          </a:bodyPr>
          <a:lstStyle/>
          <a:p>
            <a:pPr algn="l" rtl="0"/>
            <a:r>
              <a:rPr lang="en-US" sz="3200" dirty="0" smtClean="0"/>
              <a:t>Three Basic Models of Mixed Research Design</a:t>
            </a:r>
            <a:endParaRPr lang="fa-IR" sz="3200" dirty="0"/>
          </a:p>
        </p:txBody>
      </p:sp>
    </p:spTree>
    <p:extLst>
      <p:ext uri="{BB962C8B-B14F-4D97-AF65-F5344CB8AC3E}">
        <p14:creationId xmlns:p14="http://schemas.microsoft.com/office/powerpoint/2010/main" val="734259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56</a:t>
            </a:fld>
            <a:endParaRPr lang="fa-I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7542" y="-806663"/>
            <a:ext cx="6300000" cy="908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19672" y="35913"/>
            <a:ext cx="5758499" cy="584775"/>
          </a:xfrm>
          <a:prstGeom prst="rect">
            <a:avLst/>
          </a:prstGeom>
          <a:noFill/>
        </p:spPr>
        <p:txBody>
          <a:bodyPr wrap="none" rtlCol="1">
            <a:spAutoFit/>
          </a:bodyPr>
          <a:lstStyle/>
          <a:p>
            <a:pPr algn="l" rtl="0"/>
            <a:r>
              <a:rPr lang="en-US" sz="3200" dirty="0" smtClean="0"/>
              <a:t>Advanced Mixed Methods Design</a:t>
            </a:r>
            <a:endParaRPr lang="fa-IR" sz="3200" dirty="0"/>
          </a:p>
        </p:txBody>
      </p:sp>
    </p:spTree>
    <p:extLst>
      <p:ext uri="{BB962C8B-B14F-4D97-AF65-F5344CB8AC3E}">
        <p14:creationId xmlns:p14="http://schemas.microsoft.com/office/powerpoint/2010/main" val="1147738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57</a:t>
            </a:fld>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12768"/>
            <a:ext cx="8892000" cy="362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052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58</a:t>
            </a:fld>
            <a:endParaRPr lang="fa-IR"/>
          </a:p>
        </p:txBody>
      </p:sp>
      <p:grpSp>
        <p:nvGrpSpPr>
          <p:cNvPr id="3" name="Group 2"/>
          <p:cNvGrpSpPr/>
          <p:nvPr/>
        </p:nvGrpSpPr>
        <p:grpSpPr>
          <a:xfrm>
            <a:off x="323528" y="548680"/>
            <a:ext cx="8641736" cy="5480600"/>
            <a:chOff x="323528" y="548680"/>
            <a:chExt cx="8641736" cy="54806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640000" cy="190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64" y="2406457"/>
              <a:ext cx="8640000" cy="362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37868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59</a:t>
            </a:fld>
            <a:endParaRPr lang="fa-IR"/>
          </a:p>
        </p:txBody>
      </p:sp>
      <p:grpSp>
        <p:nvGrpSpPr>
          <p:cNvPr id="3" name="Group 2"/>
          <p:cNvGrpSpPr/>
          <p:nvPr/>
        </p:nvGrpSpPr>
        <p:grpSpPr>
          <a:xfrm>
            <a:off x="251520" y="486110"/>
            <a:ext cx="8676456" cy="5247146"/>
            <a:chOff x="467544" y="486110"/>
            <a:chExt cx="8280000" cy="5013546"/>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000" cy="394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86110"/>
              <a:ext cx="8280000" cy="107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895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279"/>
            <a:ext cx="8229600" cy="658481"/>
          </a:xfrm>
          <a:prstGeom prst="horizontalScroll">
            <a:avLst/>
          </a:prstGeom>
          <a:ln>
            <a:solidFill>
              <a:srgbClr val="FFFF00">
                <a:alpha val="50000"/>
              </a:srgbClr>
            </a:solidFill>
            <a:prstDash val="sysDot"/>
          </a:ln>
        </p:spPr>
        <p:txBody>
          <a:bodyPr>
            <a:normAutofit fontScale="90000"/>
          </a:bodyPr>
          <a:lstStyle/>
          <a:p>
            <a:pPr rtl="0">
              <a:defRPr/>
            </a:pPr>
            <a:r>
              <a:rPr lang="en-US" sz="3600" b="1" dirty="0" smtClean="0"/>
              <a:t>Quantitative vs Qualitative</a:t>
            </a:r>
            <a:endParaRPr lang="en-US" sz="3600" b="1" dirty="0"/>
          </a:p>
        </p:txBody>
      </p:sp>
      <p:sp>
        <p:nvSpPr>
          <p:cNvPr id="3" name="Content Placeholder 2"/>
          <p:cNvSpPr>
            <a:spLocks noGrp="1"/>
          </p:cNvSpPr>
          <p:nvPr>
            <p:ph idx="1"/>
          </p:nvPr>
        </p:nvSpPr>
        <p:spPr>
          <a:xfrm>
            <a:off x="835822" y="1556792"/>
            <a:ext cx="7336578" cy="3960440"/>
          </a:xfrm>
          <a:ln w="76200">
            <a:noFill/>
            <a:prstDash val="dash"/>
          </a:ln>
        </p:spPr>
        <p:txBody>
          <a:bodyPr>
            <a:normAutofit fontScale="62500" lnSpcReduction="20000"/>
          </a:bodyPr>
          <a:lstStyle/>
          <a:p>
            <a:pPr marL="0" indent="0" algn="just" rtl="0">
              <a:lnSpc>
                <a:spcPct val="120000"/>
              </a:lnSpc>
              <a:spcBef>
                <a:spcPts val="1200"/>
              </a:spcBef>
              <a:buNone/>
              <a:defRPr/>
            </a:pPr>
            <a:r>
              <a:rPr lang="en-US" sz="3100" i="1" dirty="0" smtClean="0">
                <a:latin typeface="+mj-lt"/>
                <a:cs typeface="+mj-cs"/>
              </a:rPr>
              <a:t>Quantitative data</a:t>
            </a:r>
            <a:r>
              <a:rPr lang="en-US" sz="3100" dirty="0" smtClean="0">
                <a:latin typeface="+mj-lt"/>
                <a:cs typeface="+mj-cs"/>
              </a:rPr>
              <a:t> reveals generalizable information for a large group of people. These data often fail to provide specific answers, reasons, explanations or examples</a:t>
            </a:r>
          </a:p>
          <a:p>
            <a:pPr marL="0" indent="0" algn="just" rtl="0">
              <a:lnSpc>
                <a:spcPct val="120000"/>
              </a:lnSpc>
              <a:spcBef>
                <a:spcPts val="1200"/>
              </a:spcBef>
              <a:buNone/>
              <a:defRPr/>
            </a:pPr>
            <a:r>
              <a:rPr lang="en-US" sz="3100" i="1" dirty="0" smtClean="0">
                <a:latin typeface="+mj-lt"/>
                <a:cs typeface="+mj-cs"/>
              </a:rPr>
              <a:t>Qualitative</a:t>
            </a:r>
            <a:r>
              <a:rPr lang="en-US" sz="3100" dirty="0" smtClean="0">
                <a:latin typeface="+mj-lt"/>
                <a:cs typeface="+mj-cs"/>
              </a:rPr>
              <a:t> research provides data about meaning and context regarding people and environments of study. Findings are often not generalizable because of the small numbers and narrow range of participants</a:t>
            </a:r>
          </a:p>
          <a:p>
            <a:pPr marL="0" indent="0" algn="just" rtl="0">
              <a:lnSpc>
                <a:spcPct val="120000"/>
              </a:lnSpc>
              <a:spcBef>
                <a:spcPts val="1200"/>
              </a:spcBef>
              <a:buNone/>
              <a:defRPr/>
            </a:pPr>
            <a:r>
              <a:rPr lang="en-US" sz="3100" i="1" dirty="0" smtClean="0">
                <a:latin typeface="+mj-lt"/>
                <a:cs typeface="+mj-cs"/>
              </a:rPr>
              <a:t>Both methods </a:t>
            </a:r>
            <a:r>
              <a:rPr lang="en-US" sz="3100" dirty="0" smtClean="0">
                <a:latin typeface="+mj-lt"/>
                <a:cs typeface="+mj-cs"/>
              </a:rPr>
              <a:t>have strengths and weaknesses. When used together, these methods can be complimentary</a:t>
            </a:r>
          </a:p>
          <a:p>
            <a:pPr algn="l" rtl="0">
              <a:defRPr/>
            </a:pPr>
            <a:endParaRPr lang="en-US" dirty="0">
              <a:latin typeface="Tahoma" pitchFamily="34" charset="0"/>
              <a:cs typeface="+mj-cs"/>
            </a:endParaRP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cs typeface="Tahoma"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cs typeface="Tahoma"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cs typeface="Tahoma"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cs typeface="Tahoma" pitchFamily="34" charset="0"/>
              </a:defRPr>
            </a:lvl4pPr>
            <a:lvl5pPr marL="2057400" indent="-228600" eaLnBrk="0" hangingPunct="0">
              <a:spcBef>
                <a:spcPct val="20000"/>
              </a:spcBef>
              <a:buClr>
                <a:srgbClr val="FF90B2"/>
              </a:buClr>
              <a:buFont typeface="Wingdings 2" pitchFamily="18" charset="2"/>
              <a:buChar char=""/>
              <a:defRPr sz="1900">
                <a:solidFill>
                  <a:schemeClr val="tx1"/>
                </a:solidFill>
                <a:latin typeface="Century Gothic" pitchFamily="34" charset="0"/>
                <a:cs typeface="Tahoma" pitchFamily="34" charset="0"/>
              </a:defRPr>
            </a:lvl5pPr>
            <a:lvl6pPr marL="25146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cs typeface="Tahoma" pitchFamily="34" charset="0"/>
              </a:defRPr>
            </a:lvl6pPr>
            <a:lvl7pPr marL="29718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cs typeface="Tahoma" pitchFamily="34" charset="0"/>
              </a:defRPr>
            </a:lvl7pPr>
            <a:lvl8pPr marL="34290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cs typeface="Tahoma" pitchFamily="34" charset="0"/>
              </a:defRPr>
            </a:lvl8pPr>
            <a:lvl9pPr marL="3886200" indent="-228600" eaLnBrk="0" fontAlgn="base" hangingPunct="0">
              <a:spcBef>
                <a:spcPct val="20000"/>
              </a:spcBef>
              <a:spcAft>
                <a:spcPct val="0"/>
              </a:spcAft>
              <a:buClr>
                <a:srgbClr val="FF90B2"/>
              </a:buClr>
              <a:buFont typeface="Wingdings 2" pitchFamily="18" charset="2"/>
              <a:buChar char=""/>
              <a:defRPr sz="1900">
                <a:solidFill>
                  <a:schemeClr val="tx1"/>
                </a:solidFill>
                <a:latin typeface="Century Gothic" pitchFamily="34" charset="0"/>
                <a:cs typeface="Tahoma" pitchFamily="34" charset="0"/>
              </a:defRPr>
            </a:lvl9pPr>
          </a:lstStyle>
          <a:p>
            <a:pPr eaLnBrk="1" hangingPunct="1">
              <a:spcBef>
                <a:spcPct val="0"/>
              </a:spcBef>
              <a:buClrTx/>
              <a:buSzTx/>
              <a:buFontTx/>
              <a:buNone/>
            </a:pPr>
            <a:r>
              <a:rPr lang="en-US" altLang="fa-IR" sz="1200" smtClean="0">
                <a:latin typeface="Arial" pitchFamily="34" charset="0"/>
                <a:cs typeface="+mj-cs"/>
              </a:rPr>
              <a:t>5</a:t>
            </a:r>
            <a:endParaRPr lang="fa-IR" altLang="fa-IR" sz="1200" smtClean="0">
              <a:latin typeface="Arial" pitchFamily="34" charset="0"/>
              <a:cs typeface="+mj-cs"/>
            </a:endParaRPr>
          </a:p>
        </p:txBody>
      </p:sp>
    </p:spTree>
    <p:extLst>
      <p:ext uri="{BB962C8B-B14F-4D97-AF65-F5344CB8AC3E}">
        <p14:creationId xmlns:p14="http://schemas.microsoft.com/office/powerpoint/2010/main" val="897516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84" y="332656"/>
            <a:ext cx="7646839" cy="618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CE055E7-E1F4-432B-AB3D-CB2289E2330F}" type="slidenum">
              <a:rPr lang="fa-IR" smtClean="0"/>
              <a:t>60</a:t>
            </a:fld>
            <a:endParaRPr lang="fa-IR"/>
          </a:p>
        </p:txBody>
      </p:sp>
    </p:spTree>
    <p:extLst>
      <p:ext uri="{BB962C8B-B14F-4D97-AF65-F5344CB8AC3E}">
        <p14:creationId xmlns:p14="http://schemas.microsoft.com/office/powerpoint/2010/main" val="3098650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p:txBody>
          <a:bodyPr/>
          <a:lstStyle/>
          <a:p>
            <a:pPr>
              <a:defRPr/>
            </a:pPr>
            <a:fld id="{3A416920-ED91-4DCB-82F3-8E905E579AD5}" type="slidenum">
              <a:rPr lang="en-US"/>
              <a:pPr>
                <a:defRPr/>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919085"/>
              </p:ext>
            </p:extLst>
          </p:nvPr>
        </p:nvGraphicFramePr>
        <p:xfrm>
          <a:off x="683568" y="1340769"/>
          <a:ext cx="7772401" cy="3989102"/>
        </p:xfrm>
        <a:graphic>
          <a:graphicData uri="http://schemas.openxmlformats.org/drawingml/2006/table">
            <a:tbl>
              <a:tblPr/>
              <a:tblGrid>
                <a:gridCol w="2016224"/>
                <a:gridCol w="2163059"/>
                <a:gridCol w="1750884"/>
                <a:gridCol w="1842234"/>
              </a:tblGrid>
              <a:tr h="609672">
                <a:tc>
                  <a:txBody>
                    <a:bodyPr/>
                    <a:lstStyle/>
                    <a:p>
                      <a:pPr algn="just">
                        <a:lnSpc>
                          <a:spcPct val="200000"/>
                        </a:lnSpc>
                        <a:spcAft>
                          <a:spcPts val="0"/>
                        </a:spcAft>
                      </a:pPr>
                      <a:r>
                        <a:rPr lang="en-US" sz="1600" b="1" i="1" dirty="0" smtClean="0">
                          <a:latin typeface="Times New Roman"/>
                        </a:rPr>
                        <a:t>Design</a:t>
                      </a:r>
                      <a:r>
                        <a:rPr lang="en-US" sz="1600" b="1" i="1" baseline="0" dirty="0" smtClean="0">
                          <a:latin typeface="Times New Roman"/>
                        </a:rPr>
                        <a:t> Name</a:t>
                      </a:r>
                      <a:endParaRPr lang="en-US" sz="1600" b="1" i="1" dirty="0">
                        <a:latin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600" b="1" i="1" dirty="0">
                          <a:latin typeface="Times New Roman"/>
                        </a:rPr>
                        <a:t>Equal priority</a:t>
                      </a:r>
                      <a:endParaRPr lang="en-US" sz="1600" i="1"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600" b="1" i="1" dirty="0">
                          <a:latin typeface="Times New Roman"/>
                        </a:rPr>
                        <a:t>QUAN emphasis</a:t>
                      </a:r>
                      <a:endParaRPr lang="en-US" sz="1600" i="1"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n-US" sz="1600" b="1" i="1" dirty="0">
                          <a:latin typeface="Times New Roman"/>
                        </a:rPr>
                        <a:t>QUAL emphasis</a:t>
                      </a:r>
                      <a:endParaRPr lang="en-US" sz="1600" i="1"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768">
                <a:tc>
                  <a:txBody>
                    <a:bodyPr/>
                    <a:lstStyle/>
                    <a:p>
                      <a:pPr algn="l" rtl="0">
                        <a:lnSpc>
                          <a:spcPct val="100000"/>
                        </a:lnSpc>
                        <a:spcAft>
                          <a:spcPts val="0"/>
                        </a:spcAft>
                      </a:pPr>
                      <a:r>
                        <a:rPr lang="en-US" sz="1600" b="1" dirty="0">
                          <a:latin typeface="Times New Roman"/>
                        </a:rPr>
                        <a:t>Concurrent, triangulation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QUAN+qual</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8175">
                <a:tc>
                  <a:txBody>
                    <a:bodyPr/>
                    <a:lstStyle/>
                    <a:p>
                      <a:pPr algn="l" rtl="0">
                        <a:lnSpc>
                          <a:spcPct val="100000"/>
                        </a:lnSpc>
                        <a:spcAft>
                          <a:spcPts val="0"/>
                        </a:spcAft>
                      </a:pPr>
                      <a:r>
                        <a:rPr lang="en-US" sz="1600" b="1" dirty="0">
                          <a:latin typeface="Times New Roman"/>
                        </a:rPr>
                        <a:t>Concurrent, embedded</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n/a</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QUAN(qual)</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38">
                <a:tc>
                  <a:txBody>
                    <a:bodyPr/>
                    <a:lstStyle/>
                    <a:p>
                      <a:pPr algn="l" rtl="0">
                        <a:lnSpc>
                          <a:spcPct val="100000"/>
                        </a:lnSpc>
                        <a:spcAft>
                          <a:spcPts val="0"/>
                        </a:spcAft>
                      </a:pPr>
                      <a:r>
                        <a:rPr lang="en-US" sz="1600" b="1" dirty="0" smtClean="0">
                          <a:latin typeface="Times New Roman"/>
                        </a:rPr>
                        <a:t>Explanatory, sequential, </a:t>
                      </a:r>
                      <a:r>
                        <a:rPr lang="en-US" sz="1600" b="1" dirty="0" err="1" smtClean="0">
                          <a:latin typeface="Times New Roman"/>
                        </a:rPr>
                        <a:t>quan</a:t>
                      </a:r>
                      <a:r>
                        <a:rPr lang="en-US" sz="1600" b="1" dirty="0" smtClean="0">
                          <a:latin typeface="Times New Roman"/>
                        </a:rPr>
                        <a:t> first</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QUAN</a:t>
                      </a:r>
                      <a:r>
                        <a:rPr lang="en-US" sz="1600" dirty="0">
                          <a:latin typeface="Times New Roman"/>
                          <a:cs typeface="Times New Roman"/>
                          <a:sym typeface="Wingdings"/>
                        </a:rPr>
                        <a:t></a:t>
                      </a:r>
                      <a:r>
                        <a:rPr lang="en-US" sz="1600" dirty="0">
                          <a:latin typeface="Times New Roman"/>
                        </a:rPr>
                        <a:t>QUAL</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QUAN</a:t>
                      </a:r>
                      <a:r>
                        <a:rPr lang="en-US" sz="1600" dirty="0">
                          <a:latin typeface="Times New Roman"/>
                          <a:cs typeface="Times New Roman"/>
                          <a:sym typeface="Wingdings"/>
                        </a:rPr>
                        <a:t></a:t>
                      </a:r>
                      <a:r>
                        <a:rPr lang="en-US" sz="1600" dirty="0">
                          <a:latin typeface="Times New Roman"/>
                        </a:rPr>
                        <a:t>qual</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quan</a:t>
                      </a:r>
                      <a:r>
                        <a:rPr lang="en-US" sz="1600" dirty="0">
                          <a:latin typeface="Times New Roman"/>
                          <a:cs typeface="Times New Roman"/>
                          <a:sym typeface="Wingdings"/>
                        </a:rPr>
                        <a:t></a:t>
                      </a:r>
                      <a:r>
                        <a:rPr lang="en-US" sz="1600" dirty="0">
                          <a:latin typeface="Times New Roman"/>
                        </a:rPr>
                        <a:t>QUAL</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38">
                <a:tc>
                  <a:txBody>
                    <a:bodyPr/>
                    <a:lstStyle/>
                    <a:p>
                      <a:pPr algn="l" rtl="0">
                        <a:lnSpc>
                          <a:spcPct val="100000"/>
                        </a:lnSpc>
                        <a:spcAft>
                          <a:spcPts val="0"/>
                        </a:spcAft>
                      </a:pPr>
                      <a:r>
                        <a:rPr lang="en-US" sz="1600" b="1" dirty="0" smtClean="0">
                          <a:latin typeface="Times New Roman"/>
                        </a:rPr>
                        <a:t>Exploratory sequential, </a:t>
                      </a:r>
                      <a:r>
                        <a:rPr lang="en-US" sz="1600" b="1" dirty="0" err="1" smtClean="0">
                          <a:latin typeface="Times New Roman"/>
                        </a:rPr>
                        <a:t>qual</a:t>
                      </a:r>
                      <a:r>
                        <a:rPr lang="en-US" sz="1600" b="1" dirty="0" smtClean="0">
                          <a:latin typeface="Times New Roman"/>
                        </a:rPr>
                        <a:t> first</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a:t>
                      </a:r>
                      <a:r>
                        <a:rPr lang="en-US" sz="1600" dirty="0">
                          <a:latin typeface="Times New Roman"/>
                          <a:cs typeface="Times New Roman"/>
                          <a:sym typeface="Wingdings"/>
                        </a:rPr>
                        <a:t></a:t>
                      </a:r>
                      <a:r>
                        <a:rPr lang="en-US" sz="1600" dirty="0">
                          <a:latin typeface="Times New Roman"/>
                        </a:rPr>
                        <a:t>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a:t>
                      </a:r>
                      <a:r>
                        <a:rPr lang="en-US" sz="1600" dirty="0">
                          <a:latin typeface="Times New Roman"/>
                          <a:cs typeface="Times New Roman"/>
                          <a:sym typeface="Wingdings"/>
                        </a:rPr>
                        <a:t></a:t>
                      </a:r>
                      <a:r>
                        <a:rPr lang="en-US" sz="1600" dirty="0">
                          <a:latin typeface="Times New Roman"/>
                        </a:rPr>
                        <a:t>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rPr>
                        <a:t>QUAL</a:t>
                      </a:r>
                      <a:r>
                        <a:rPr lang="en-US" sz="1600" dirty="0">
                          <a:latin typeface="Times New Roman"/>
                          <a:cs typeface="Times New Roman"/>
                          <a:sym typeface="Wingdings"/>
                        </a:rPr>
                        <a:t></a:t>
                      </a:r>
                      <a:r>
                        <a:rPr lang="en-US" sz="1600" dirty="0">
                          <a:latin typeface="Times New Roman"/>
                        </a:rPr>
                        <a:t>quan</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411">
                <a:tc>
                  <a:txBody>
                    <a:bodyPr/>
                    <a:lstStyle/>
                    <a:p>
                      <a:pPr algn="l" rtl="0">
                        <a:lnSpc>
                          <a:spcPct val="100000"/>
                        </a:lnSpc>
                        <a:spcAft>
                          <a:spcPts val="0"/>
                        </a:spcAft>
                      </a:pPr>
                      <a:r>
                        <a:rPr lang="en-US" sz="1600" b="1" dirty="0" smtClean="0">
                          <a:latin typeface="Times New Roman" pitchFamily="18" charset="0"/>
                          <a:cs typeface="Times New Roman" pitchFamily="18" charset="0"/>
                        </a:rPr>
                        <a:t>Sequential,</a:t>
                      </a:r>
                      <a:r>
                        <a:rPr lang="en-US" sz="1600" b="1" baseline="0" dirty="0" smtClean="0">
                          <a:latin typeface="Times New Roman" pitchFamily="18" charset="0"/>
                          <a:cs typeface="Times New Roman" pitchFamily="18" charset="0"/>
                        </a:rPr>
                        <a:t> embedded</a:t>
                      </a:r>
                      <a:endParaRPr lang="en-US" sz="1600" b="1"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smtClean="0">
                          <a:latin typeface="Calibri"/>
                        </a:rPr>
                        <a:t>n/a</a:t>
                      </a:r>
                      <a:endParaRPr lang="en-US" sz="16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smtClean="0">
                          <a:latin typeface="Calibri"/>
                        </a:rPr>
                        <a:t>(qual)       QUAN</a:t>
                      </a:r>
                    </a:p>
                    <a:p>
                      <a:pPr algn="ctr">
                        <a:lnSpc>
                          <a:spcPct val="150000"/>
                        </a:lnSpc>
                        <a:spcAft>
                          <a:spcPts val="0"/>
                        </a:spcAft>
                      </a:pPr>
                      <a:r>
                        <a:rPr lang="en-US" sz="1600" dirty="0" smtClean="0">
                          <a:latin typeface="Calibri"/>
                        </a:rPr>
                        <a:t>QUAN</a:t>
                      </a:r>
                      <a:r>
                        <a:rPr lang="en-US" sz="1600" baseline="0" dirty="0" smtClean="0">
                          <a:latin typeface="Calibri"/>
                        </a:rPr>
                        <a:t>     (qual)</a:t>
                      </a:r>
                      <a:endParaRPr lang="en-US" sz="1600" dirty="0" smtClean="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latin typeface="Calibri"/>
                        </a:rPr>
                        <a:t>(quan)       QUAL</a:t>
                      </a:r>
                    </a:p>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latin typeface="Calibri"/>
                        </a:rPr>
                        <a:t>QUAL</a:t>
                      </a:r>
                      <a:r>
                        <a:rPr lang="en-US" sz="1600" baseline="0" dirty="0" smtClean="0">
                          <a:latin typeface="Calibri"/>
                        </a:rPr>
                        <a:t>     (</a:t>
                      </a:r>
                      <a:r>
                        <a:rPr lang="en-US" sz="1600" baseline="0" dirty="0" err="1" smtClean="0">
                          <a:latin typeface="Calibri"/>
                        </a:rPr>
                        <a:t>quan</a:t>
                      </a:r>
                      <a:r>
                        <a:rPr lang="en-US" sz="1600" baseline="0" dirty="0" smtClean="0">
                          <a:latin typeface="Calibri"/>
                        </a:rPr>
                        <a:t>)</a:t>
                      </a:r>
                      <a:endParaRPr lang="en-US" sz="1600" dirty="0" smtClean="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31784" name="Straight Arrow Connector 7"/>
          <p:cNvCxnSpPr>
            <a:cxnSpLocks noChangeShapeType="1"/>
          </p:cNvCxnSpPr>
          <p:nvPr/>
        </p:nvCxnSpPr>
        <p:spPr bwMode="auto">
          <a:xfrm>
            <a:off x="5643736" y="4869160"/>
            <a:ext cx="152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5" name="Straight Arrow Connector 10"/>
          <p:cNvCxnSpPr>
            <a:cxnSpLocks noChangeShapeType="1"/>
          </p:cNvCxnSpPr>
          <p:nvPr/>
        </p:nvCxnSpPr>
        <p:spPr bwMode="auto">
          <a:xfrm>
            <a:off x="5719936" y="5229200"/>
            <a:ext cx="76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6" name="Straight Arrow Connector 14"/>
          <p:cNvCxnSpPr>
            <a:cxnSpLocks noChangeShapeType="1"/>
          </p:cNvCxnSpPr>
          <p:nvPr/>
        </p:nvCxnSpPr>
        <p:spPr bwMode="auto">
          <a:xfrm>
            <a:off x="7443936" y="4869160"/>
            <a:ext cx="152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87" name="Straight Arrow Connector 16"/>
          <p:cNvCxnSpPr>
            <a:cxnSpLocks noChangeShapeType="1"/>
          </p:cNvCxnSpPr>
          <p:nvPr/>
        </p:nvCxnSpPr>
        <p:spPr bwMode="auto">
          <a:xfrm>
            <a:off x="7371928" y="5229200"/>
            <a:ext cx="152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96" name="TextBox 18"/>
          <p:cNvSpPr txBox="1">
            <a:spLocks noChangeArrowheads="1"/>
          </p:cNvSpPr>
          <p:nvPr/>
        </p:nvSpPr>
        <p:spPr bwMode="auto">
          <a:xfrm>
            <a:off x="2915816" y="304802"/>
            <a:ext cx="3582144" cy="646113"/>
          </a:xfrm>
          <a:prstGeom prst="rect">
            <a:avLst/>
          </a:prstGeom>
          <a:noFill/>
          <a:ln w="9525">
            <a:noFill/>
            <a:miter lim="800000"/>
            <a:headEnd/>
            <a:tailEnd/>
          </a:ln>
        </p:spPr>
        <p:txBody>
          <a:bodyPr wrap="square">
            <a:spAutoFit/>
          </a:bodyPr>
          <a:lstStyle/>
          <a:p>
            <a:pPr algn="ctr" rtl="0">
              <a:defRPr/>
            </a:pPr>
            <a:r>
              <a:rPr lang="en-US" sz="3600" b="1" dirty="0">
                <a:solidFill>
                  <a:schemeClr val="tx2"/>
                </a:solidFill>
                <a:latin typeface="+mj-lt"/>
                <a:ea typeface="ＭＳ Ｐゴシック" pitchFamily="34" charset="-128"/>
              </a:rPr>
              <a:t>Design </a:t>
            </a:r>
            <a:r>
              <a:rPr lang="en-US" sz="3600" b="1" dirty="0" smtClean="0">
                <a:solidFill>
                  <a:schemeClr val="tx2"/>
                </a:solidFill>
                <a:latin typeface="+mj-lt"/>
                <a:ea typeface="ＭＳ Ｐゴシック" pitchFamily="34" charset="-128"/>
              </a:rPr>
              <a:t>Notation</a:t>
            </a:r>
            <a:endParaRPr lang="en-US" sz="3600" b="1" dirty="0">
              <a:solidFill>
                <a:schemeClr val="tx2"/>
              </a:solidFill>
              <a:latin typeface="+mj-lt"/>
              <a:ea typeface="ＭＳ Ｐゴシック" pitchFamily="34" charset="-128"/>
            </a:endParaRPr>
          </a:p>
        </p:txBody>
      </p:sp>
    </p:spTree>
    <p:extLst>
      <p:ext uri="{BB962C8B-B14F-4D97-AF65-F5344CB8AC3E}">
        <p14:creationId xmlns:p14="http://schemas.microsoft.com/office/powerpoint/2010/main" val="20089301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188640"/>
            <a:ext cx="8229600" cy="710952"/>
          </a:xfrm>
        </p:spPr>
        <p:txBody>
          <a:bodyPr>
            <a:normAutofit/>
          </a:bodyPr>
          <a:lstStyle/>
          <a:p>
            <a:pPr eaLnBrk="1" hangingPunct="1"/>
            <a:r>
              <a:rPr lang="en-US" altLang="fa-IR" sz="3200" dirty="0" smtClean="0"/>
              <a:t>Mixing – Why? </a:t>
            </a:r>
          </a:p>
        </p:txBody>
      </p:sp>
      <p:sp>
        <p:nvSpPr>
          <p:cNvPr id="13316" name="Rectangle 3"/>
          <p:cNvSpPr>
            <a:spLocks noGrp="1" noChangeArrowheads="1"/>
          </p:cNvSpPr>
          <p:nvPr>
            <p:ph idx="1"/>
          </p:nvPr>
        </p:nvSpPr>
        <p:spPr>
          <a:xfrm>
            <a:off x="300608" y="999183"/>
            <a:ext cx="8807896" cy="3293913"/>
          </a:xfrm>
        </p:spPr>
        <p:txBody>
          <a:bodyPr>
            <a:normAutofit/>
          </a:bodyPr>
          <a:lstStyle/>
          <a:p>
            <a:pPr algn="l" rtl="0" eaLnBrk="1" hangingPunct="1">
              <a:spcBef>
                <a:spcPts val="0"/>
              </a:spcBef>
              <a:buFont typeface="Wingdings" panose="05000000000000000000" pitchFamily="2" charset="2"/>
              <a:buChar char="§"/>
            </a:pPr>
            <a:r>
              <a:rPr lang="en-US" altLang="fa-IR" sz="2000" dirty="0" smtClean="0"/>
              <a:t>Validity – to corroborate </a:t>
            </a:r>
            <a:r>
              <a:rPr lang="en-US" altLang="fa-IR" sz="2000" dirty="0" err="1" smtClean="0"/>
              <a:t>quan</a:t>
            </a:r>
            <a:r>
              <a:rPr lang="en-US" altLang="fa-IR" sz="2000" dirty="0" smtClean="0"/>
              <a:t> and </a:t>
            </a:r>
            <a:r>
              <a:rPr lang="en-US" altLang="fa-IR" sz="2000" dirty="0" err="1" smtClean="0"/>
              <a:t>qual</a:t>
            </a:r>
            <a:r>
              <a:rPr lang="en-US" altLang="fa-IR" sz="2000" dirty="0" smtClean="0"/>
              <a:t> data</a:t>
            </a:r>
          </a:p>
          <a:p>
            <a:pPr algn="l" rtl="0" eaLnBrk="1" hangingPunct="1">
              <a:spcBef>
                <a:spcPts val="0"/>
              </a:spcBef>
              <a:buFont typeface="Wingdings" panose="05000000000000000000" pitchFamily="2" charset="2"/>
              <a:buChar char="§"/>
            </a:pPr>
            <a:r>
              <a:rPr lang="en-US" altLang="fa-IR" sz="2000" dirty="0" smtClean="0"/>
              <a:t>Offset – offset weaknesses of </a:t>
            </a:r>
            <a:r>
              <a:rPr lang="en-US" altLang="fa-IR" sz="2000" dirty="0" err="1" smtClean="0"/>
              <a:t>quan</a:t>
            </a:r>
            <a:r>
              <a:rPr lang="en-US" altLang="fa-IR" sz="2000" dirty="0" smtClean="0"/>
              <a:t> and </a:t>
            </a:r>
            <a:r>
              <a:rPr lang="en-US" altLang="fa-IR" sz="2000" dirty="0" err="1" smtClean="0"/>
              <a:t>qual</a:t>
            </a:r>
            <a:r>
              <a:rPr lang="en-US" altLang="fa-IR" sz="2000" dirty="0" smtClean="0"/>
              <a:t> &amp; draw on strengths</a:t>
            </a:r>
          </a:p>
          <a:p>
            <a:pPr algn="l" rtl="0" eaLnBrk="1" hangingPunct="1">
              <a:spcBef>
                <a:spcPts val="0"/>
              </a:spcBef>
              <a:buFont typeface="Wingdings" panose="05000000000000000000" pitchFamily="2" charset="2"/>
              <a:buChar char="§"/>
            </a:pPr>
            <a:r>
              <a:rPr lang="en-US" altLang="fa-IR" sz="2000" dirty="0" smtClean="0"/>
              <a:t>Completeness – more comprehensive account than one alone</a:t>
            </a:r>
          </a:p>
          <a:p>
            <a:pPr algn="l" rtl="0" eaLnBrk="1" hangingPunct="1">
              <a:spcBef>
                <a:spcPts val="0"/>
              </a:spcBef>
              <a:buFont typeface="Wingdings" panose="05000000000000000000" pitchFamily="2" charset="2"/>
              <a:buChar char="§"/>
            </a:pPr>
            <a:r>
              <a:rPr lang="en-US" altLang="fa-IR" sz="2000" dirty="0" smtClean="0"/>
              <a:t>Process – </a:t>
            </a:r>
            <a:r>
              <a:rPr lang="en-US" altLang="fa-IR" sz="2000" dirty="0" err="1" smtClean="0"/>
              <a:t>quan</a:t>
            </a:r>
            <a:r>
              <a:rPr lang="en-US" altLang="fa-IR" sz="2000" dirty="0" smtClean="0"/>
              <a:t> provides outcomes; </a:t>
            </a:r>
            <a:r>
              <a:rPr lang="en-US" altLang="fa-IR" sz="2000" dirty="0" err="1" smtClean="0"/>
              <a:t>qual</a:t>
            </a:r>
            <a:r>
              <a:rPr lang="en-US" altLang="fa-IR" sz="2000" dirty="0" smtClean="0"/>
              <a:t>, the processes</a:t>
            </a:r>
          </a:p>
          <a:p>
            <a:pPr algn="l" rtl="0" eaLnBrk="1" hangingPunct="1">
              <a:spcBef>
                <a:spcPts val="0"/>
              </a:spcBef>
              <a:buFont typeface="Wingdings" panose="05000000000000000000" pitchFamily="2" charset="2"/>
              <a:buChar char="§"/>
            </a:pPr>
            <a:r>
              <a:rPr lang="en-US" altLang="fa-IR" sz="2000" dirty="0" smtClean="0"/>
              <a:t>Explanation – </a:t>
            </a:r>
            <a:r>
              <a:rPr lang="en-US" altLang="fa-IR" sz="2000" dirty="0" err="1" smtClean="0"/>
              <a:t>qual</a:t>
            </a:r>
            <a:r>
              <a:rPr lang="en-US" altLang="fa-IR" sz="2000" dirty="0" smtClean="0"/>
              <a:t> can explain </a:t>
            </a:r>
            <a:r>
              <a:rPr lang="en-US" altLang="fa-IR" sz="2000" dirty="0" err="1" smtClean="0"/>
              <a:t>quan</a:t>
            </a:r>
            <a:r>
              <a:rPr lang="en-US" altLang="fa-IR" sz="2000" dirty="0" smtClean="0"/>
              <a:t> results or vice-versa</a:t>
            </a:r>
          </a:p>
          <a:p>
            <a:pPr algn="l" rtl="0" eaLnBrk="1" hangingPunct="1">
              <a:spcBef>
                <a:spcPts val="0"/>
              </a:spcBef>
              <a:buFont typeface="Wingdings" panose="05000000000000000000" pitchFamily="2" charset="2"/>
              <a:buChar char="§"/>
            </a:pPr>
            <a:r>
              <a:rPr lang="en-US" altLang="fa-IR" sz="2000" dirty="0" smtClean="0"/>
              <a:t>Unexpected results – surprising results from one, other explains</a:t>
            </a:r>
          </a:p>
          <a:p>
            <a:pPr algn="l" rtl="0" eaLnBrk="1" hangingPunct="1">
              <a:spcBef>
                <a:spcPts val="0"/>
              </a:spcBef>
              <a:buFont typeface="Wingdings" panose="05000000000000000000" pitchFamily="2" charset="2"/>
              <a:buChar char="§"/>
            </a:pPr>
            <a:r>
              <a:rPr lang="en-US" altLang="fa-IR" sz="2000" dirty="0" smtClean="0"/>
              <a:t>Instrument development – </a:t>
            </a:r>
            <a:r>
              <a:rPr lang="en-US" altLang="fa-IR" sz="2000" dirty="0" err="1" smtClean="0"/>
              <a:t>qual</a:t>
            </a:r>
            <a:r>
              <a:rPr lang="en-US" altLang="fa-IR" sz="2000" dirty="0" smtClean="0"/>
              <a:t> employed to design instrument</a:t>
            </a:r>
          </a:p>
          <a:p>
            <a:pPr algn="l" rtl="0" eaLnBrk="1" hangingPunct="1">
              <a:spcBef>
                <a:spcPts val="0"/>
              </a:spcBef>
              <a:buFont typeface="Wingdings" panose="05000000000000000000" pitchFamily="2" charset="2"/>
              <a:buChar char="§"/>
            </a:pPr>
            <a:r>
              <a:rPr lang="en-US" altLang="fa-IR" sz="2000" dirty="0" smtClean="0"/>
              <a:t>Credibility – both approaches enhance integrity of findings</a:t>
            </a:r>
          </a:p>
          <a:p>
            <a:pPr algn="l" rtl="0" eaLnBrk="1" hangingPunct="1">
              <a:spcBef>
                <a:spcPts val="0"/>
              </a:spcBef>
              <a:buFont typeface="Wingdings" panose="05000000000000000000" pitchFamily="2" charset="2"/>
              <a:buChar char="§"/>
            </a:pPr>
            <a:r>
              <a:rPr lang="en-US" altLang="fa-IR" sz="2000" dirty="0" smtClean="0"/>
              <a:t>Context – </a:t>
            </a:r>
            <a:r>
              <a:rPr lang="en-US" altLang="fa-IR" sz="2000" dirty="0" err="1" smtClean="0"/>
              <a:t>qual</a:t>
            </a:r>
            <a:r>
              <a:rPr lang="en-US" altLang="fa-IR" sz="2000" dirty="0" smtClean="0"/>
              <a:t> provides context; </a:t>
            </a:r>
            <a:r>
              <a:rPr lang="en-US" altLang="fa-IR" sz="2000" dirty="0" err="1" smtClean="0"/>
              <a:t>quan</a:t>
            </a:r>
            <a:r>
              <a:rPr lang="en-US" altLang="fa-IR" sz="2000" dirty="0" smtClean="0"/>
              <a:t> provides general.</a:t>
            </a:r>
          </a:p>
          <a:p>
            <a:pPr algn="l" rtl="0" eaLnBrk="1" hangingPunct="1">
              <a:spcBef>
                <a:spcPts val="0"/>
              </a:spcBef>
              <a:buFont typeface="Wingdings" panose="05000000000000000000" pitchFamily="2" charset="2"/>
              <a:buChar char="§"/>
            </a:pPr>
            <a:r>
              <a:rPr lang="en-US" altLang="fa-IR" sz="2000" dirty="0" smtClean="0"/>
              <a:t>Utility – more useful to practitioners</a:t>
            </a:r>
          </a:p>
        </p:txBody>
      </p:sp>
      <p:sp>
        <p:nvSpPr>
          <p:cNvPr id="13314" name="Slide Number Placeholder 5"/>
          <p:cNvSpPr>
            <a:spLocks noGrp="1"/>
          </p:cNvSpPr>
          <p:nvPr>
            <p:ph type="sldNum" sz="quarter" idx="12"/>
          </p:nvPr>
        </p:nvSpPr>
        <p:spPr>
          <a:noFill/>
        </p:spPr>
        <p:txBody>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9pPr>
          </a:lstStyle>
          <a:p>
            <a:fld id="{521AA67E-2C98-4A85-BC01-48F45EC6FCED}" type="slidenum">
              <a:rPr lang="en-US" altLang="fa-IR" sz="1000" smtClean="0"/>
              <a:pPr/>
              <a:t>62</a:t>
            </a:fld>
            <a:endParaRPr lang="en-US" altLang="fa-IR" sz="1000" smtClean="0"/>
          </a:p>
        </p:txBody>
      </p:sp>
      <p:sp>
        <p:nvSpPr>
          <p:cNvPr id="5" name="Content Placeholder 2"/>
          <p:cNvSpPr txBox="1">
            <a:spLocks/>
          </p:cNvSpPr>
          <p:nvPr/>
        </p:nvSpPr>
        <p:spPr>
          <a:xfrm>
            <a:off x="323528" y="4477891"/>
            <a:ext cx="8229600" cy="2047453"/>
          </a:xfrm>
          <a:prstGeom prst="rect">
            <a:avLst/>
          </a:prstGeom>
        </p:spPr>
        <p:txBody>
          <a:bodyPr vert="horz" lIns="91440" tIns="45720" rIns="91440" bIns="45720" rtlCol="1">
            <a:normAutofit fontScale="850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spcBef>
                <a:spcPts val="0"/>
              </a:spcBef>
            </a:pPr>
            <a:r>
              <a:rPr lang="en-US" altLang="fa-IR" sz="2000" dirty="0" smtClean="0">
                <a:latin typeface="+mj-lt"/>
                <a:ea typeface="Majalla UI"/>
              </a:rPr>
              <a:t>The insufficient argument – either method may be insufficient by itself</a:t>
            </a:r>
          </a:p>
          <a:p>
            <a:pPr algn="l" rtl="0">
              <a:spcBef>
                <a:spcPts val="0"/>
              </a:spcBef>
            </a:pPr>
            <a:r>
              <a:rPr lang="en-US" altLang="fa-IR" sz="2000" dirty="0" smtClean="0">
                <a:latin typeface="+mj-lt"/>
                <a:ea typeface="Majalla UI"/>
              </a:rPr>
              <a:t>Multiple angles argument – each approach provide different “pictures”</a:t>
            </a:r>
          </a:p>
          <a:p>
            <a:pPr algn="l" rtl="0">
              <a:spcBef>
                <a:spcPts val="0"/>
              </a:spcBef>
            </a:pPr>
            <a:r>
              <a:rPr lang="en-US" altLang="fa-IR" sz="2000" dirty="0" smtClean="0">
                <a:latin typeface="+mj-lt"/>
                <a:ea typeface="Majalla UI"/>
              </a:rPr>
              <a:t>The more-evidence-the-better argument – combined for more evidence</a:t>
            </a:r>
          </a:p>
          <a:p>
            <a:pPr algn="l" rtl="0">
              <a:spcBef>
                <a:spcPts val="0"/>
              </a:spcBef>
            </a:pPr>
            <a:r>
              <a:rPr lang="en-US" altLang="fa-IR" sz="2000" dirty="0" smtClean="0">
                <a:latin typeface="+mj-lt"/>
                <a:ea typeface="Majalla UI"/>
              </a:rPr>
              <a:t>Community of practice argument – the preferred scholarly approach </a:t>
            </a:r>
          </a:p>
          <a:p>
            <a:pPr algn="l" rtl="0">
              <a:spcBef>
                <a:spcPts val="0"/>
              </a:spcBef>
            </a:pPr>
            <a:r>
              <a:rPr lang="en-US" altLang="fa-IR" sz="2000" dirty="0" smtClean="0">
                <a:latin typeface="+mj-lt"/>
                <a:ea typeface="Majalla UI"/>
              </a:rPr>
              <a:t>Eager-to-learn argument – it is the latest methodology</a:t>
            </a:r>
          </a:p>
          <a:p>
            <a:pPr algn="l" rtl="0">
              <a:spcBef>
                <a:spcPts val="0"/>
              </a:spcBef>
            </a:pPr>
            <a:r>
              <a:rPr lang="en-US" altLang="fa-IR" sz="2000" dirty="0" smtClean="0">
                <a:latin typeface="+mj-lt"/>
                <a:ea typeface="Majalla UI"/>
              </a:rPr>
              <a:t>“Its intuitive” argument – it mirrors “real life”</a:t>
            </a:r>
          </a:p>
        </p:txBody>
      </p:sp>
    </p:spTree>
    <p:extLst>
      <p:ext uri="{BB962C8B-B14F-4D97-AF65-F5344CB8AC3E}">
        <p14:creationId xmlns:p14="http://schemas.microsoft.com/office/powerpoint/2010/main" val="23738078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22238"/>
            <a:ext cx="7543800" cy="1020762"/>
          </a:xfrm>
        </p:spPr>
        <p:txBody>
          <a:bodyPr>
            <a:normAutofit/>
          </a:bodyPr>
          <a:lstStyle/>
          <a:p>
            <a:pPr rtl="0"/>
            <a:r>
              <a:rPr lang="en-US" altLang="fa-IR" sz="3600" dirty="0"/>
              <a:t>Mixed </a:t>
            </a:r>
            <a:r>
              <a:rPr lang="en-US" altLang="fa-IR" sz="3600" dirty="0" smtClean="0"/>
              <a:t>Methods Issues</a:t>
            </a:r>
          </a:p>
        </p:txBody>
      </p:sp>
      <p:sp>
        <p:nvSpPr>
          <p:cNvPr id="45059" name="Content Placeholder 2"/>
          <p:cNvSpPr>
            <a:spLocks noGrp="1"/>
          </p:cNvSpPr>
          <p:nvPr>
            <p:ph idx="1"/>
          </p:nvPr>
        </p:nvSpPr>
        <p:spPr>
          <a:xfrm>
            <a:off x="457200" y="1099596"/>
            <a:ext cx="8466881" cy="5606005"/>
          </a:xfrm>
        </p:spPr>
        <p:txBody>
          <a:bodyPr>
            <a:normAutofit fontScale="85000" lnSpcReduction="10000"/>
          </a:bodyPr>
          <a:lstStyle/>
          <a:p>
            <a:pPr algn="l" rtl="0"/>
            <a:r>
              <a:rPr lang="en-US" altLang="fa-IR" sz="2400" dirty="0" smtClean="0"/>
              <a:t>How should mixed methods be defined? </a:t>
            </a:r>
          </a:p>
          <a:p>
            <a:pPr algn="l" rtl="0"/>
            <a:r>
              <a:rPr lang="en-US" altLang="fa-IR" sz="2400" dirty="0" smtClean="0"/>
              <a:t>Does the use of “quantitative” and “qualitative” in mixed methods create an artificial and unnecessary binary distinction?</a:t>
            </a:r>
          </a:p>
          <a:p>
            <a:pPr algn="l" rtl="0"/>
            <a:r>
              <a:rPr lang="en-US" altLang="fa-IR" sz="2400" dirty="0" smtClean="0"/>
              <a:t>What is driving the interest in mixed methods?</a:t>
            </a:r>
          </a:p>
          <a:p>
            <a:pPr algn="l" rtl="0"/>
            <a:r>
              <a:rPr lang="en-US" altLang="fa-IR" sz="2400" dirty="0" smtClean="0"/>
              <a:t>Is mixed methods a “new” approach?</a:t>
            </a:r>
          </a:p>
          <a:p>
            <a:pPr algn="l" rtl="0"/>
            <a:r>
              <a:rPr lang="en-US" altLang="fa-IR" sz="2400" dirty="0" smtClean="0"/>
              <a:t>Can we “mix” paradigms in mixed methods?</a:t>
            </a:r>
          </a:p>
          <a:p>
            <a:pPr algn="l" rtl="0"/>
            <a:r>
              <a:rPr lang="en-US" altLang="fa-IR" sz="2400" dirty="0" smtClean="0"/>
              <a:t>Does mixed methods privilege post-positivism? </a:t>
            </a:r>
          </a:p>
          <a:p>
            <a:pPr algn="l" rtl="0"/>
            <a:r>
              <a:rPr lang="en-US" altLang="fa-IR" sz="2400" dirty="0" smtClean="0"/>
              <a:t>Is there a dominant, meta-narrative discourse emerging in mixed methods?</a:t>
            </a:r>
          </a:p>
          <a:p>
            <a:pPr algn="l" rtl="0"/>
            <a:r>
              <a:rPr lang="en-US" altLang="fa-IR" sz="2400" dirty="0" smtClean="0"/>
              <a:t>Should there be a bilingual nomenclature for mixed methods?</a:t>
            </a:r>
          </a:p>
          <a:p>
            <a:pPr algn="l" rtl="0"/>
            <a:r>
              <a:rPr lang="en-US" altLang="fa-IR" sz="2400" dirty="0" smtClean="0"/>
              <a:t>Have to arrive at an understanding of types of research designs?</a:t>
            </a:r>
          </a:p>
          <a:p>
            <a:pPr algn="l" rtl="0"/>
            <a:r>
              <a:rPr lang="en-US" altLang="fa-IR" sz="2400" dirty="0" smtClean="0"/>
              <a:t>Is mixed methods claiming other designs as “their own” ?</a:t>
            </a:r>
          </a:p>
          <a:p>
            <a:pPr algn="l" rtl="0"/>
            <a:r>
              <a:rPr lang="en-US" altLang="fa-IR" sz="2400" dirty="0" smtClean="0"/>
              <a:t>What is the value added by mixed methods beyond conducting a quantitative or a qualitative study?</a:t>
            </a:r>
          </a:p>
        </p:txBody>
      </p:sp>
      <p:sp>
        <p:nvSpPr>
          <p:cNvPr id="2" name="Slide Number Placeholder 1"/>
          <p:cNvSpPr>
            <a:spLocks noGrp="1"/>
          </p:cNvSpPr>
          <p:nvPr>
            <p:ph type="sldNum" sz="quarter" idx="12"/>
          </p:nvPr>
        </p:nvSpPr>
        <p:spPr/>
        <p:txBody>
          <a:bodyPr/>
          <a:lstStyle/>
          <a:p>
            <a:fld id="{2AC19102-F5B5-4949-8AB4-02CC38DCD1E1}" type="slidenum">
              <a:rPr lang="en-US" smtClean="0"/>
              <a:t>63</a:t>
            </a:fld>
            <a:endParaRPr lang="en-US"/>
          </a:p>
        </p:txBody>
      </p:sp>
    </p:spTree>
    <p:extLst>
      <p:ext uri="{BB962C8B-B14F-4D97-AF65-F5344CB8AC3E}">
        <p14:creationId xmlns:p14="http://schemas.microsoft.com/office/powerpoint/2010/main" val="3494759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457200" y="188640"/>
            <a:ext cx="7543800" cy="840129"/>
          </a:xfrm>
        </p:spPr>
        <p:txBody>
          <a:bodyPr>
            <a:normAutofit fontScale="90000"/>
          </a:bodyPr>
          <a:lstStyle/>
          <a:p>
            <a:r>
              <a:rPr lang="en-US" altLang="fa-IR" dirty="0" smtClean="0"/>
              <a:t/>
            </a:r>
            <a:br>
              <a:rPr lang="en-US" altLang="fa-IR" dirty="0" smtClean="0"/>
            </a:br>
            <a:r>
              <a:rPr lang="en-US" altLang="fa-IR" dirty="0" smtClean="0"/>
              <a:t>Some questions </a:t>
            </a:r>
            <a:br>
              <a:rPr lang="en-US" altLang="fa-IR" dirty="0" smtClean="0"/>
            </a:br>
            <a:endParaRPr lang="en-US" altLang="fa-IR" dirty="0" smtClean="0"/>
          </a:p>
        </p:txBody>
      </p:sp>
      <p:sp>
        <p:nvSpPr>
          <p:cNvPr id="4710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EB0DBDD-769E-4505-A588-8CEEC7653036}" type="slidenum">
              <a:rPr lang="en-US" altLang="fa-IR" sz="1000" smtClean="0"/>
              <a:pPr/>
              <a:t>64</a:t>
            </a:fld>
            <a:endParaRPr lang="en-US" altLang="fa-IR" sz="1000" smtClean="0"/>
          </a:p>
        </p:txBody>
      </p:sp>
      <p:sp>
        <p:nvSpPr>
          <p:cNvPr id="47108" name="TextBox 4"/>
          <p:cNvSpPr txBox="1">
            <a:spLocks noChangeArrowheads="1"/>
          </p:cNvSpPr>
          <p:nvPr/>
        </p:nvSpPr>
        <p:spPr bwMode="auto">
          <a:xfrm>
            <a:off x="381000" y="1069676"/>
            <a:ext cx="856044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58775" indent="-358775" algn="l" rtl="0">
              <a:spcBef>
                <a:spcPts val="600"/>
              </a:spcBef>
              <a:buFont typeface="Arial" pitchFamily="34" charset="0"/>
              <a:buChar char="•"/>
            </a:pPr>
            <a:r>
              <a:rPr lang="en-US" altLang="fa-IR" sz="2000" dirty="0" smtClean="0"/>
              <a:t>I </a:t>
            </a:r>
            <a:r>
              <a:rPr lang="en-US" altLang="fa-IR" sz="2000" dirty="0"/>
              <a:t>am collecting both quantitative and qualitative data </a:t>
            </a:r>
            <a:r>
              <a:rPr lang="en-US" altLang="fa-IR" sz="2000" dirty="0" smtClean="0"/>
              <a:t>my </a:t>
            </a:r>
            <a:r>
              <a:rPr lang="en-US" altLang="fa-IR" sz="2000" dirty="0"/>
              <a:t>study, but am not calling it “mixed methods.” Should I?</a:t>
            </a:r>
          </a:p>
          <a:p>
            <a:pPr marL="358775" indent="-358775" algn="l" rtl="0">
              <a:spcBef>
                <a:spcPts val="600"/>
              </a:spcBef>
              <a:buFont typeface="Arial" pitchFamily="34" charset="0"/>
              <a:buChar char="•"/>
            </a:pPr>
            <a:r>
              <a:rPr lang="en-US" altLang="fa-IR" sz="2000" dirty="0" smtClean="0"/>
              <a:t>What </a:t>
            </a:r>
            <a:r>
              <a:rPr lang="en-US" altLang="fa-IR" sz="2000" dirty="0"/>
              <a:t>skills are essential for conducting a mixed </a:t>
            </a:r>
            <a:r>
              <a:rPr lang="en-US" altLang="fa-IR" sz="2000" dirty="0" smtClean="0"/>
              <a:t>methods study</a:t>
            </a:r>
            <a:r>
              <a:rPr lang="en-US" altLang="fa-IR" sz="2000" dirty="0"/>
              <a:t>?</a:t>
            </a:r>
          </a:p>
          <a:p>
            <a:pPr marL="358775" indent="-358775" algn="l" rtl="0">
              <a:spcBef>
                <a:spcPts val="600"/>
              </a:spcBef>
              <a:buFont typeface="Arial" pitchFamily="34" charset="0"/>
              <a:buChar char="•"/>
            </a:pPr>
            <a:r>
              <a:rPr lang="en-US" altLang="fa-IR" sz="2000" dirty="0" smtClean="0"/>
              <a:t>I </a:t>
            </a:r>
            <a:r>
              <a:rPr lang="en-US" altLang="fa-IR" sz="2000" dirty="0"/>
              <a:t>have the qualitative skills, but really I am not </a:t>
            </a:r>
            <a:r>
              <a:rPr lang="en-US" altLang="fa-IR" sz="2000" dirty="0" smtClean="0"/>
              <a:t>competent in </a:t>
            </a:r>
            <a:r>
              <a:rPr lang="en-US" altLang="fa-IR" sz="2000" dirty="0"/>
              <a:t>quantitative research, can I conduct a mixed </a:t>
            </a:r>
            <a:r>
              <a:rPr lang="en-US" altLang="fa-IR" sz="2000" dirty="0" smtClean="0"/>
              <a:t>methods study</a:t>
            </a:r>
            <a:r>
              <a:rPr lang="en-US" altLang="fa-IR" sz="2000" dirty="0"/>
              <a:t>?</a:t>
            </a:r>
          </a:p>
          <a:p>
            <a:pPr marL="358775" indent="-358775" algn="l" rtl="0">
              <a:spcBef>
                <a:spcPts val="600"/>
              </a:spcBef>
              <a:buFont typeface="Arial" pitchFamily="34" charset="0"/>
              <a:buChar char="•"/>
            </a:pPr>
            <a:r>
              <a:rPr lang="en-US" altLang="fa-IR" sz="2000" dirty="0" smtClean="0"/>
              <a:t>Not </a:t>
            </a:r>
            <a:r>
              <a:rPr lang="en-US" altLang="fa-IR" sz="2000" dirty="0"/>
              <a:t>highlighted the importance of research </a:t>
            </a:r>
            <a:r>
              <a:rPr lang="en-US" altLang="fa-IR" sz="2000" dirty="0" smtClean="0"/>
              <a:t>questions </a:t>
            </a:r>
            <a:r>
              <a:rPr lang="en-US" altLang="fa-IR" sz="2000" dirty="0"/>
              <a:t>that drive good research.  Shouldn’t a </a:t>
            </a:r>
            <a:r>
              <a:rPr lang="en-US" altLang="fa-IR" sz="2000" dirty="0" smtClean="0"/>
              <a:t>person know </a:t>
            </a:r>
            <a:r>
              <a:rPr lang="en-US" altLang="fa-IR" sz="2000" dirty="0"/>
              <a:t>their question before they choose their method?</a:t>
            </a:r>
          </a:p>
          <a:p>
            <a:pPr marL="358775" indent="-358775" algn="l" rtl="0">
              <a:spcBef>
                <a:spcPts val="600"/>
              </a:spcBef>
              <a:buFont typeface="Arial" pitchFamily="34" charset="0"/>
              <a:buChar char="•"/>
            </a:pPr>
            <a:r>
              <a:rPr lang="en-US" altLang="fa-IR" sz="2000" dirty="0" smtClean="0"/>
              <a:t>Most </a:t>
            </a:r>
            <a:r>
              <a:rPr lang="en-US" altLang="fa-IR" sz="2000" dirty="0"/>
              <a:t>journals in my field have a 3000 word limit.  How </a:t>
            </a:r>
            <a:r>
              <a:rPr lang="en-US" altLang="fa-IR" sz="2000" dirty="0" smtClean="0"/>
              <a:t>can I </a:t>
            </a:r>
            <a:r>
              <a:rPr lang="en-US" altLang="fa-IR" sz="2000" dirty="0"/>
              <a:t>publish my mixed methods study with such limitations?</a:t>
            </a:r>
          </a:p>
        </p:txBody>
      </p:sp>
      <p:sp>
        <p:nvSpPr>
          <p:cNvPr id="5" name="Rectangle 3"/>
          <p:cNvSpPr txBox="1">
            <a:spLocks noChangeArrowheads="1"/>
          </p:cNvSpPr>
          <p:nvPr/>
        </p:nvSpPr>
        <p:spPr>
          <a:xfrm>
            <a:off x="1403648" y="4861087"/>
            <a:ext cx="6336704" cy="1592249"/>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altLang="fa-IR" sz="2400" dirty="0" smtClean="0">
                <a:cs typeface="Arial" pitchFamily="34" charset="0"/>
              </a:rPr>
              <a:t>Time/resources to conduct studies</a:t>
            </a:r>
          </a:p>
          <a:p>
            <a:pPr>
              <a:spcBef>
                <a:spcPts val="600"/>
              </a:spcBef>
            </a:pPr>
            <a:r>
              <a:rPr lang="en-US" altLang="fa-IR" sz="2400" dirty="0" smtClean="0">
                <a:cs typeface="Arial" pitchFamily="34" charset="0"/>
              </a:rPr>
              <a:t>Lack of understanding the methodology</a:t>
            </a:r>
          </a:p>
          <a:p>
            <a:pPr>
              <a:spcBef>
                <a:spcPts val="600"/>
              </a:spcBef>
            </a:pPr>
            <a:r>
              <a:rPr lang="en-US" altLang="fa-IR" sz="2400" dirty="0" smtClean="0">
                <a:cs typeface="Arial" pitchFamily="34" charset="0"/>
              </a:rPr>
              <a:t>Difficult to change research behaviors</a:t>
            </a:r>
          </a:p>
          <a:p>
            <a:pPr>
              <a:spcBef>
                <a:spcPts val="600"/>
              </a:spcBef>
            </a:pPr>
            <a:r>
              <a:rPr lang="en-US" altLang="fa-IR" sz="2400" dirty="0" smtClean="0">
                <a:cs typeface="Arial" pitchFamily="34" charset="0"/>
              </a:rPr>
              <a:t>Disagreements within the mixed-m community</a:t>
            </a:r>
            <a:endParaRPr lang="en-US" altLang="fa-IR" sz="2400" dirty="0" smtClean="0"/>
          </a:p>
        </p:txBody>
      </p:sp>
    </p:spTree>
    <p:extLst>
      <p:ext uri="{BB962C8B-B14F-4D97-AF65-F5344CB8AC3E}">
        <p14:creationId xmlns:p14="http://schemas.microsoft.com/office/powerpoint/2010/main" val="3989088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810" name="Group 2"/>
          <p:cNvGraphicFramePr>
            <a:graphicFrameLocks noGrp="1"/>
          </p:cNvGraphicFramePr>
          <p:nvPr/>
        </p:nvGraphicFramePr>
        <p:xfrm>
          <a:off x="228600" y="1225550"/>
          <a:ext cx="8610600" cy="5476876"/>
        </p:xfrm>
        <a:graphic>
          <a:graphicData uri="http://schemas.openxmlformats.org/drawingml/2006/table">
            <a:tbl>
              <a:tblPr/>
              <a:tblGrid>
                <a:gridCol w="823913"/>
                <a:gridCol w="1373187"/>
                <a:gridCol w="1830388"/>
                <a:gridCol w="1144587"/>
                <a:gridCol w="1146175"/>
                <a:gridCol w="1666875"/>
                <a:gridCol w="625475"/>
              </a:tblGrid>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Authors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(Year)</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Journal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Topic</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Quan Data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Qual Data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Integration</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ＭＳ Ｐゴシック" charset="-128"/>
                          <a:cs typeface="Times New Roman" charset="0"/>
                        </a:rPr>
                        <a:t>Impact Factor</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Jones, Kafetsios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(2005)</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Clinical Child Psychology and Psychiatry</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Political Violence and Psychological Well-being</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HTQ</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and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HSCL-25</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Open-ended questions and observations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4.434</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Monneuse et al.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(2008)</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Journal of the  Surgeons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Attitudes about Injury among High School Students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Questionnaire</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Open-ended questions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3.101</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Evans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et al.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(2007)</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Journal of Traumatic Stress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Intrusive Memories Related to Violent Crime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Semi-structured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Semi-structured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 and vice versa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1.884</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Yassi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et al.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(2004)</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Nursing Research</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Factors Associated with Staff Injuries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Telephone survey</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Interview and focus group</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Qual findings help to develop or select quan instruments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1.748</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Feeney, Ylvisaker</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(2003)</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Journal of Head Trauma Rehabilitation</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Context-Sensitive Behavioral Supports for Young Children with TBI</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MAS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and</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ABCI</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Interview of open-ended questions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1.643</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Banyard, Williams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(2007)</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Child Abuse &amp; Neglect</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Women’s Voice on Recovery from Child Sexual Abuse</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Structured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In-depth, open-ended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1.506</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Igreja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et al.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(2006)</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The Journal of Nervous and Mental Disease</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Women’s Posttraumatic Suffering After the War</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HTQ</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and </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SRQ</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In-depth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Comparison of the data sources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1.496</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Arditti</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(2003)</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Journal of Loss and Trauma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Family Visiting at a Local Jail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Semi-structured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Semi-structured interview</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Quan results are explored in a qual followup and vice versa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0.528</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Gaskell</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(2007)</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Developmental Neurorehabilitation</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Evaluating Rehabilitative Activity Holidays for Burn-injured Children</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SDQ and Self-perception Profile for Children</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Qual questionnaire</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Comparing the data sources</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ＭＳ Ｐゴシック" charset="-128"/>
                          <a:cs typeface="Times New Roman" charset="0"/>
                        </a:rPr>
                        <a:t>NA</a:t>
                      </a:r>
                      <a:endParaRPr kumimoji="0" lang="en-US" sz="1100" b="0" i="0" u="none" strike="noStrike" cap="none" normalizeH="0" baseline="0" smtClean="0">
                        <a:ln>
                          <a:noFill/>
                        </a:ln>
                        <a:solidFill>
                          <a:schemeClr val="tx1"/>
                        </a:solidFill>
                        <a:effectLst/>
                        <a:latin typeface="Times New Roman" charset="0"/>
                        <a:ea typeface="ＭＳ Ｐゴシック" charset="-128"/>
                        <a:cs typeface="Times New Roman" charset="0"/>
                      </a:endParaRPr>
                    </a:p>
                  </a:txBody>
                  <a:tcPr marL="51814" marR="51814" marT="6308" marB="63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148" name="Rectangle 1"/>
          <p:cNvSpPr>
            <a:spLocks noChangeArrowheads="1"/>
          </p:cNvSpPr>
          <p:nvPr/>
        </p:nvSpPr>
        <p:spPr bwMode="auto">
          <a:xfrm>
            <a:off x="609600" y="595997"/>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a:r>
              <a:rPr lang="en-US" altLang="fa-IR" sz="1800" dirty="0">
                <a:cs typeface="Times New Roman" pitchFamily="18" charset="0"/>
              </a:rPr>
              <a:t>Selected  Mixed Methods Studies in Trauma Research (Creswell &amp; </a:t>
            </a:r>
            <a:r>
              <a:rPr lang="en-US" altLang="fa-IR" sz="1800" dirty="0" smtClean="0">
                <a:cs typeface="Times New Roman" pitchFamily="18" charset="0"/>
              </a:rPr>
              <a:t>Zhang)</a:t>
            </a:r>
            <a:endParaRPr lang="en-US" altLang="fa-IR" sz="1800" dirty="0"/>
          </a:p>
          <a:p>
            <a:endParaRPr lang="en-US" altLang="fa-IR" sz="1800" dirty="0"/>
          </a:p>
        </p:txBody>
      </p:sp>
      <p:sp>
        <p:nvSpPr>
          <p:cNvPr id="45149" name="Text Box 93"/>
          <p:cNvSpPr txBox="1">
            <a:spLocks noChangeArrowheads="1"/>
          </p:cNvSpPr>
          <p:nvPr/>
        </p:nvSpPr>
        <p:spPr bwMode="auto">
          <a:xfrm>
            <a:off x="669925" y="11113"/>
            <a:ext cx="4689475" cy="708025"/>
          </a:xfrm>
          <a:prstGeom prst="rect">
            <a:avLst/>
          </a:prstGeom>
          <a:noFill/>
          <a:ln>
            <a:noFill/>
          </a:ln>
          <a:effectLst>
            <a:prstShdw prst="shdw17" dist="17961" dir="13500000">
              <a:srgbClr val="7A5C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fa-IR" sz="2800">
                <a:solidFill>
                  <a:schemeClr val="tx2"/>
                </a:solidFill>
              </a:rPr>
              <a:t>Tracking empirical studies…</a:t>
            </a:r>
          </a:p>
          <a:p>
            <a:endParaRPr lang="en-US" altLang="fa-IR" sz="1200">
              <a:solidFill>
                <a:schemeClr val="folHlink"/>
              </a:solidFill>
            </a:endParaRPr>
          </a:p>
        </p:txBody>
      </p:sp>
      <p:sp>
        <p:nvSpPr>
          <p:cNvPr id="2" name="Slide Number Placeholder 1"/>
          <p:cNvSpPr>
            <a:spLocks noGrp="1"/>
          </p:cNvSpPr>
          <p:nvPr>
            <p:ph type="sldNum" sz="quarter" idx="12"/>
          </p:nvPr>
        </p:nvSpPr>
        <p:spPr/>
        <p:txBody>
          <a:bodyPr/>
          <a:lstStyle/>
          <a:p>
            <a:fld id="{1CE055E7-E1F4-432B-AB3D-CB2289E2330F}" type="slidenum">
              <a:rPr lang="fa-IR" smtClean="0"/>
              <a:t>65</a:t>
            </a:fld>
            <a:endParaRPr lang="fa-IR"/>
          </a:p>
        </p:txBody>
      </p:sp>
    </p:spTree>
    <p:extLst>
      <p:ext uri="{BB962C8B-B14F-4D97-AF65-F5344CB8AC3E}">
        <p14:creationId xmlns:p14="http://schemas.microsoft.com/office/powerpoint/2010/main" val="3650383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E055E7-E1F4-432B-AB3D-CB2289E2330F}" type="slidenum">
              <a:rPr lang="fa-IR" smtClean="0"/>
              <a:t>66</a:t>
            </a:fld>
            <a:endParaRPr lang="fa-IR"/>
          </a:p>
        </p:txBody>
      </p:sp>
      <p:grpSp>
        <p:nvGrpSpPr>
          <p:cNvPr id="7" name="Group 6"/>
          <p:cNvGrpSpPr/>
          <p:nvPr/>
        </p:nvGrpSpPr>
        <p:grpSpPr>
          <a:xfrm>
            <a:off x="374848" y="510952"/>
            <a:ext cx="8322296" cy="6186264"/>
            <a:chOff x="374848" y="510952"/>
            <a:chExt cx="8322296" cy="6186264"/>
          </a:xfrm>
        </p:grpSpPr>
        <p:sp>
          <p:nvSpPr>
            <p:cNvPr id="3" name="Rectangle 2"/>
            <p:cNvSpPr txBox="1">
              <a:spLocks noChangeArrowheads="1"/>
            </p:cNvSpPr>
            <p:nvPr/>
          </p:nvSpPr>
          <p:spPr>
            <a:xfrm>
              <a:off x="467544" y="510952"/>
              <a:ext cx="8229600" cy="6858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altLang="fa-IR" sz="2800" dirty="0" smtClean="0">
                  <a:cs typeface="Arial" pitchFamily="34" charset="0"/>
                </a:rPr>
                <a:t>What will hold mixed methods back?</a:t>
              </a:r>
              <a:endParaRPr lang="en-GB" altLang="fa-IR" sz="2800" dirty="0" smtClean="0">
                <a:cs typeface="Arial" pitchFamily="34" charset="0"/>
              </a:endParaRPr>
            </a:p>
          </p:txBody>
        </p:sp>
        <p:sp>
          <p:nvSpPr>
            <p:cNvPr id="4" name="Rectangle 3"/>
            <p:cNvSpPr txBox="1">
              <a:spLocks noChangeArrowheads="1"/>
            </p:cNvSpPr>
            <p:nvPr/>
          </p:nvSpPr>
          <p:spPr>
            <a:xfrm>
              <a:off x="457200" y="1124744"/>
              <a:ext cx="8229600" cy="1709737"/>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lnSpc>
                  <a:spcPct val="90000"/>
                </a:lnSpc>
              </a:pPr>
              <a:r>
                <a:rPr lang="en-US" altLang="fa-IR" sz="2400" dirty="0" smtClean="0">
                  <a:cs typeface="Arial" pitchFamily="34" charset="0"/>
                </a:rPr>
                <a:t>Time/resources to conduct studies</a:t>
              </a:r>
            </a:p>
            <a:p>
              <a:pPr algn="l" rtl="0">
                <a:lnSpc>
                  <a:spcPct val="90000"/>
                </a:lnSpc>
              </a:pPr>
              <a:r>
                <a:rPr lang="en-US" altLang="fa-IR" sz="2400" dirty="0" smtClean="0">
                  <a:cs typeface="Arial" pitchFamily="34" charset="0"/>
                </a:rPr>
                <a:t>Lack of understanding the methodology</a:t>
              </a:r>
            </a:p>
            <a:p>
              <a:pPr algn="l" rtl="0">
                <a:lnSpc>
                  <a:spcPct val="90000"/>
                </a:lnSpc>
              </a:pPr>
              <a:r>
                <a:rPr lang="en-US" altLang="fa-IR" sz="2400" dirty="0" smtClean="0">
                  <a:cs typeface="Arial" pitchFamily="34" charset="0"/>
                </a:rPr>
                <a:t>Difficult to change research behaviors</a:t>
              </a:r>
            </a:p>
            <a:p>
              <a:pPr algn="l" rtl="0">
                <a:lnSpc>
                  <a:spcPct val="90000"/>
                </a:lnSpc>
              </a:pPr>
              <a:r>
                <a:rPr lang="en-US" altLang="fa-IR" sz="2400" dirty="0" smtClean="0">
                  <a:cs typeface="Arial" pitchFamily="34" charset="0"/>
                </a:rPr>
                <a:t>Disagreements within the mixed methods community</a:t>
              </a:r>
            </a:p>
            <a:p>
              <a:pPr>
                <a:lnSpc>
                  <a:spcPct val="90000"/>
                </a:lnSpc>
                <a:buFont typeface="Wingdings" pitchFamily="2" charset="2"/>
                <a:buNone/>
              </a:pPr>
              <a:endParaRPr lang="en-US" altLang="fa-IR" sz="2400" dirty="0" smtClean="0"/>
            </a:p>
            <a:p>
              <a:pPr marL="0" indent="0">
                <a:buNone/>
              </a:pPr>
              <a:endParaRPr lang="en-GB" altLang="fa-IR" sz="2400" dirty="0" smtClean="0"/>
            </a:p>
          </p:txBody>
        </p:sp>
        <p:sp>
          <p:nvSpPr>
            <p:cNvPr id="5" name="Rectangle 2"/>
            <p:cNvSpPr txBox="1">
              <a:spLocks noChangeArrowheads="1"/>
            </p:cNvSpPr>
            <p:nvPr/>
          </p:nvSpPr>
          <p:spPr>
            <a:xfrm>
              <a:off x="457200" y="3059708"/>
              <a:ext cx="7543800" cy="655638"/>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altLang="fa-IR" sz="2800" dirty="0" smtClean="0"/>
                <a:t>What will push mixed methods forward?</a:t>
              </a:r>
              <a:endParaRPr lang="en-GB" altLang="fa-IR" sz="2800" dirty="0" smtClean="0"/>
            </a:p>
          </p:txBody>
        </p:sp>
        <p:sp>
          <p:nvSpPr>
            <p:cNvPr id="6" name="Rectangle 3"/>
            <p:cNvSpPr txBox="1">
              <a:spLocks noChangeArrowheads="1"/>
            </p:cNvSpPr>
            <p:nvPr/>
          </p:nvSpPr>
          <p:spPr>
            <a:xfrm>
              <a:off x="374848" y="3573016"/>
              <a:ext cx="8229600" cy="31242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spcBef>
                  <a:spcPts val="0"/>
                </a:spcBef>
              </a:pPr>
              <a:r>
                <a:rPr lang="en-US" altLang="fa-IR" sz="2400" dirty="0" smtClean="0">
                  <a:cs typeface="Arial" pitchFamily="34" charset="0"/>
                </a:rPr>
                <a:t>Discipline expansion  - unique discipline adoption</a:t>
              </a:r>
            </a:p>
            <a:p>
              <a:pPr algn="l" rtl="0">
                <a:spcBef>
                  <a:spcPts val="0"/>
                </a:spcBef>
              </a:pPr>
              <a:r>
                <a:rPr lang="en-US" altLang="fa-IR" sz="2400" dirty="0" smtClean="0">
                  <a:cs typeface="Arial" pitchFamily="34" charset="0"/>
                </a:rPr>
                <a:t>International expansion and cooperation - little “Atlantic gap,”  little North American gap</a:t>
              </a:r>
            </a:p>
            <a:p>
              <a:pPr algn="l" rtl="0">
                <a:spcBef>
                  <a:spcPts val="0"/>
                </a:spcBef>
              </a:pPr>
              <a:r>
                <a:rPr lang="en-US" altLang="fa-IR" sz="2400" dirty="0" smtClean="0">
                  <a:cs typeface="Arial" pitchFamily="34" charset="0"/>
                </a:rPr>
                <a:t>Increased graduate student interests</a:t>
              </a:r>
            </a:p>
            <a:p>
              <a:pPr algn="l" rtl="0">
                <a:spcBef>
                  <a:spcPts val="0"/>
                </a:spcBef>
              </a:pPr>
              <a:r>
                <a:rPr lang="en-US" altLang="fa-IR" sz="2400" dirty="0" smtClean="0">
                  <a:cs typeface="Arial" pitchFamily="34" charset="0"/>
                </a:rPr>
                <a:t>Refinement and expansion of techniques</a:t>
              </a:r>
            </a:p>
            <a:p>
              <a:pPr algn="l" rtl="0">
                <a:spcBef>
                  <a:spcPts val="0"/>
                </a:spcBef>
              </a:pPr>
              <a:r>
                <a:rPr lang="en-US" altLang="fa-IR" sz="2400" dirty="0" smtClean="0">
                  <a:cs typeface="Arial" pitchFamily="34" charset="0"/>
                </a:rPr>
                <a:t>More advocates (and more critics)</a:t>
              </a:r>
            </a:p>
            <a:p>
              <a:pPr algn="l" rtl="0">
                <a:spcBef>
                  <a:spcPts val="0"/>
                </a:spcBef>
              </a:pPr>
              <a:r>
                <a:rPr lang="en-US" altLang="fa-IR" sz="2400" dirty="0" smtClean="0">
                  <a:cs typeface="Arial" pitchFamily="34" charset="0"/>
                </a:rPr>
                <a:t>The need for an empirical study of the value added by mixed methods to qualitative or quantitative 0</a:t>
              </a:r>
            </a:p>
          </p:txBody>
        </p:sp>
      </p:grpSp>
    </p:spTree>
    <p:extLst>
      <p:ext uri="{BB962C8B-B14F-4D97-AF65-F5344CB8AC3E}">
        <p14:creationId xmlns:p14="http://schemas.microsoft.com/office/powerpoint/2010/main" val="41263060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9pPr>
          </a:lstStyle>
          <a:p>
            <a:fld id="{26E5EC88-BBAB-47E5-9385-1D88CEDCCF82}" type="slidenum">
              <a:rPr lang="en-US" altLang="fa-IR" sz="1000" smtClean="0"/>
              <a:pPr/>
              <a:t>67</a:t>
            </a:fld>
            <a:endParaRPr lang="en-US" altLang="fa-IR" sz="1000" smtClean="0"/>
          </a:p>
        </p:txBody>
      </p:sp>
      <p:pic>
        <p:nvPicPr>
          <p:cNvPr id="5123" name="Picture 2" descr="Mixed methods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10287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3"/>
          <p:cNvSpPr txBox="1">
            <a:spLocks noChangeArrowheads="1"/>
          </p:cNvSpPr>
          <p:nvPr/>
        </p:nvSpPr>
        <p:spPr bwMode="auto">
          <a:xfrm>
            <a:off x="0" y="4800600"/>
            <a:ext cx="61277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fa-IR" sz="2800">
                <a:solidFill>
                  <a:schemeClr val="tx2"/>
                </a:solidFill>
              </a:rPr>
              <a:t>14+ books on mixed methods research </a:t>
            </a:r>
          </a:p>
          <a:p>
            <a:r>
              <a:rPr lang="en-US" altLang="fa-IR" sz="2800">
                <a:solidFill>
                  <a:schemeClr val="tx2"/>
                </a:solidFill>
              </a:rPr>
              <a:t>have been written </a:t>
            </a:r>
          </a:p>
          <a:p>
            <a:r>
              <a:rPr lang="en-US" altLang="fa-IR" sz="2800">
                <a:solidFill>
                  <a:schemeClr val="tx2"/>
                </a:solidFill>
              </a:rPr>
              <a:t>since 1988</a:t>
            </a:r>
          </a:p>
        </p:txBody>
      </p:sp>
      <p:sp>
        <p:nvSpPr>
          <p:cNvPr id="5125" name="Text Box 4"/>
          <p:cNvSpPr txBox="1">
            <a:spLocks noChangeArrowheads="1"/>
          </p:cNvSpPr>
          <p:nvPr/>
        </p:nvSpPr>
        <p:spPr bwMode="auto">
          <a:xfrm>
            <a:off x="212725" y="-392113"/>
            <a:ext cx="26003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itchFamily="34" charset="0"/>
                <a:ea typeface="MS PGothic" pitchFamily="34" charset="-128"/>
              </a:defRPr>
            </a:lvl1pPr>
            <a:lvl2pPr marL="742950" indent="-285750">
              <a:defRPr sz="1400">
                <a:solidFill>
                  <a:schemeClr val="tx1"/>
                </a:solidFill>
                <a:latin typeface="Arial" pitchFamily="34" charset="0"/>
                <a:ea typeface="MS PGothic" pitchFamily="34" charset="-128"/>
              </a:defRPr>
            </a:lvl2pPr>
            <a:lvl3pPr marL="1143000" indent="-228600">
              <a:defRPr sz="1400">
                <a:solidFill>
                  <a:schemeClr val="tx1"/>
                </a:solidFill>
                <a:latin typeface="Arial" pitchFamily="34" charset="0"/>
                <a:ea typeface="MS PGothic" pitchFamily="34" charset="-128"/>
              </a:defRPr>
            </a:lvl3pPr>
            <a:lvl4pPr marL="1600200" indent="-228600">
              <a:defRPr sz="1400">
                <a:solidFill>
                  <a:schemeClr val="tx1"/>
                </a:solidFill>
                <a:latin typeface="Arial" pitchFamily="34" charset="0"/>
                <a:ea typeface="MS PGothic" pitchFamily="34" charset="-128"/>
              </a:defRPr>
            </a:lvl4pPr>
            <a:lvl5pPr marL="2057400" indent="-228600">
              <a:defRPr sz="1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1400">
                <a:solidFill>
                  <a:schemeClr val="tx1"/>
                </a:solidFill>
                <a:latin typeface="Arial" pitchFamily="34" charset="0"/>
                <a:ea typeface="MS PGothic" pitchFamily="34" charset="-128"/>
              </a:defRPr>
            </a:lvl9pPr>
          </a:lstStyle>
          <a:p>
            <a:r>
              <a:rPr lang="en-US" altLang="fa-IR" sz="2800">
                <a:solidFill>
                  <a:schemeClr val="tx2"/>
                </a:solidFill>
              </a:rPr>
              <a:t>Books on</a:t>
            </a:r>
          </a:p>
          <a:p>
            <a:r>
              <a:rPr lang="en-US" altLang="fa-IR" sz="2800">
                <a:solidFill>
                  <a:schemeClr val="tx2"/>
                </a:solidFill>
              </a:rPr>
              <a:t>Mixed Methods</a:t>
            </a:r>
          </a:p>
          <a:p>
            <a:r>
              <a:rPr lang="en-US" altLang="fa-IR" sz="2800">
                <a:solidFill>
                  <a:schemeClr val="tx2"/>
                </a:solidFill>
              </a:rPr>
              <a:t>Research</a:t>
            </a:r>
          </a:p>
        </p:txBody>
      </p:sp>
    </p:spTree>
    <p:extLst>
      <p:ext uri="{BB962C8B-B14F-4D97-AF65-F5344CB8AC3E}">
        <p14:creationId xmlns:p14="http://schemas.microsoft.com/office/powerpoint/2010/main" val="2839299490"/>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C19102-F5B5-4949-8AB4-02CC38DCD1E1}" type="slidenum">
              <a:rPr lang="en-US" smtClean="0"/>
              <a:t>68</a:t>
            </a:fld>
            <a:endParaRPr lang="en-US"/>
          </a:p>
        </p:txBody>
      </p:sp>
      <p:sp>
        <p:nvSpPr>
          <p:cNvPr id="238595" name="Rectangle 3"/>
          <p:cNvSpPr>
            <a:spLocks noGrp="1" noChangeAspect="1" noChangeArrowheads="1"/>
          </p:cNvSpPr>
          <p:nvPr isPhoto="1"/>
        </p:nvSpPr>
        <p:spPr bwMode="auto">
          <a:xfrm>
            <a:off x="4635661" y="333613"/>
            <a:ext cx="4129268" cy="6022737"/>
          </a:xfrm>
          <a:prstGeom prst="rect">
            <a:avLst/>
          </a:prstGeom>
          <a:blipFill dpi="0" rotWithShape="1">
            <a:blip r:embed="rId3" cstate="print"/>
            <a:srcRect/>
            <a:stretch>
              <a:fillRect b="-15641"/>
            </a:stretch>
          </a:blipFill>
          <a:ln w="9525">
            <a:solidFill>
              <a:schemeClr val="tx1"/>
            </a:solidFill>
            <a:miter lim="800000"/>
            <a:headEnd/>
            <a:tailEnd/>
          </a:ln>
          <a:effectLst/>
        </p:spPr>
        <p:txBody>
          <a:bodyPr/>
          <a:lstStyle/>
          <a:p>
            <a:pPr>
              <a:defRPr/>
            </a:pPr>
            <a:endParaRPr lang="en-US" sz="1800">
              <a:latin typeface="Arial" charset="0"/>
              <a:ea typeface="ＭＳ Ｐゴシック" pitchFamily="34" charset="-128"/>
            </a:endParaRPr>
          </a:p>
        </p:txBody>
      </p:sp>
      <p:pic>
        <p:nvPicPr>
          <p:cNvPr id="7" name="Picture 2" descr="JMMR_5--final co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25" y="319275"/>
            <a:ext cx="3843071" cy="60235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49825" y="4209425"/>
            <a:ext cx="3669446" cy="1077218"/>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rtl="0"/>
            <a:r>
              <a:rPr lang="en-US" altLang="fa-IR" sz="1600" dirty="0">
                <a:latin typeface="Tahoma" pitchFamily="34" charset="0"/>
              </a:rPr>
              <a:t>Founding Editors:  John W. Creswell </a:t>
            </a:r>
          </a:p>
          <a:p>
            <a:pPr algn="l" rtl="0"/>
            <a:r>
              <a:rPr lang="en-US" altLang="fa-IR" sz="1600" dirty="0">
                <a:latin typeface="Tahoma" pitchFamily="34" charset="0"/>
              </a:rPr>
              <a:t>and Abbas </a:t>
            </a:r>
            <a:r>
              <a:rPr lang="en-US" altLang="fa-IR" sz="1600" dirty="0" err="1">
                <a:latin typeface="Tahoma" pitchFamily="34" charset="0"/>
              </a:rPr>
              <a:t>Tashakkori</a:t>
            </a:r>
            <a:endParaRPr lang="en-US" altLang="fa-IR" sz="1600" dirty="0">
              <a:latin typeface="Tahoma" pitchFamily="34" charset="0"/>
            </a:endParaRPr>
          </a:p>
          <a:p>
            <a:pPr algn="l" rtl="0"/>
            <a:r>
              <a:rPr lang="en-US" altLang="fa-IR" sz="1600" dirty="0">
                <a:latin typeface="Tahoma" pitchFamily="34" charset="0"/>
              </a:rPr>
              <a:t>Current Editors:  Max Bergman </a:t>
            </a:r>
          </a:p>
          <a:p>
            <a:pPr algn="l" rtl="0"/>
            <a:r>
              <a:rPr lang="en-US" altLang="fa-IR" sz="1600" dirty="0">
                <a:latin typeface="Tahoma" pitchFamily="34" charset="0"/>
              </a:rPr>
              <a:t>(Switzerland), Donna </a:t>
            </a:r>
            <a:r>
              <a:rPr lang="en-US" altLang="fa-IR" sz="1600" dirty="0" err="1">
                <a:latin typeface="Tahoma" pitchFamily="34" charset="0"/>
              </a:rPr>
              <a:t>Mertens</a:t>
            </a:r>
            <a:r>
              <a:rPr lang="en-US" altLang="fa-IR" sz="1600" dirty="0">
                <a:latin typeface="Tahoma" pitchFamily="34" charset="0"/>
              </a:rPr>
              <a:t> (USA)</a:t>
            </a:r>
          </a:p>
        </p:txBody>
      </p:sp>
    </p:spTree>
    <p:extLst>
      <p:ext uri="{BB962C8B-B14F-4D97-AF65-F5344CB8AC3E}">
        <p14:creationId xmlns:p14="http://schemas.microsoft.com/office/powerpoint/2010/main" val="2708424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a:r>
              <a:rPr lang="en-US" altLang="fa-IR" sz="3200" dirty="0" smtClean="0">
                <a:solidFill>
                  <a:srgbClr val="0000FF"/>
                </a:solidFill>
              </a:rPr>
              <a:t>Importance of Credibility in Qualitative Research</a:t>
            </a:r>
          </a:p>
        </p:txBody>
      </p:sp>
      <p:sp>
        <p:nvSpPr>
          <p:cNvPr id="35843" name="Rectangle 3"/>
          <p:cNvSpPr>
            <a:spLocks noGrp="1" noChangeArrowheads="1"/>
          </p:cNvSpPr>
          <p:nvPr>
            <p:ph idx="1"/>
          </p:nvPr>
        </p:nvSpPr>
        <p:spPr>
          <a:xfrm>
            <a:off x="273496" y="1556792"/>
            <a:ext cx="8763000" cy="1947663"/>
          </a:xfrm>
        </p:spPr>
        <p:txBody>
          <a:bodyPr>
            <a:normAutofit fontScale="92500" lnSpcReduction="20000"/>
          </a:bodyPr>
          <a:lstStyle/>
          <a:p>
            <a:pPr algn="l" rtl="0">
              <a:buFontTx/>
              <a:buNone/>
            </a:pPr>
            <a:r>
              <a:rPr lang="en-US" altLang="fa-IR" sz="2400" b="1" dirty="0" smtClean="0"/>
              <a:t>Increasing Credibility</a:t>
            </a:r>
            <a:endParaRPr lang="en-US" altLang="fa-IR" sz="2400" dirty="0" smtClean="0"/>
          </a:p>
          <a:p>
            <a:pPr algn="l" rtl="0"/>
            <a:r>
              <a:rPr lang="en-US" altLang="fa-IR" sz="2400" dirty="0" smtClean="0"/>
              <a:t>Using reflexivity</a:t>
            </a:r>
          </a:p>
          <a:p>
            <a:pPr algn="l" rtl="0"/>
            <a:r>
              <a:rPr lang="en-US" altLang="fa-IR" sz="2400" dirty="0" smtClean="0"/>
              <a:t>Doing things to increase the </a:t>
            </a:r>
            <a:r>
              <a:rPr lang="en-US" altLang="fa-IR" sz="2400" dirty="0" err="1" smtClean="0"/>
              <a:t>generalizibility</a:t>
            </a:r>
            <a:r>
              <a:rPr lang="en-US" altLang="fa-IR" sz="2400" dirty="0" smtClean="0"/>
              <a:t> of the study</a:t>
            </a:r>
          </a:p>
          <a:p>
            <a:pPr algn="l" rtl="0"/>
            <a:r>
              <a:rPr lang="en-US" altLang="fa-IR" sz="2400" dirty="0" smtClean="0"/>
              <a:t>Performing triangulation (appropriate for qualitative research)</a:t>
            </a:r>
          </a:p>
        </p:txBody>
      </p:sp>
      <p:sp>
        <p:nvSpPr>
          <p:cNvPr id="2" name="Slide Number Placeholder 1"/>
          <p:cNvSpPr>
            <a:spLocks noGrp="1"/>
          </p:cNvSpPr>
          <p:nvPr>
            <p:ph type="sldNum" sz="quarter" idx="12"/>
          </p:nvPr>
        </p:nvSpPr>
        <p:spPr/>
        <p:txBody>
          <a:bodyPr/>
          <a:lstStyle/>
          <a:p>
            <a:fld id="{1CE055E7-E1F4-432B-AB3D-CB2289E2330F}" type="slidenum">
              <a:rPr lang="fa-IR" smtClean="0"/>
              <a:t>69</a:t>
            </a:fld>
            <a:endParaRPr lang="fa-IR"/>
          </a:p>
        </p:txBody>
      </p:sp>
      <p:sp>
        <p:nvSpPr>
          <p:cNvPr id="5" name="Rectangle 5"/>
          <p:cNvSpPr>
            <a:spLocks noChangeArrowheads="1"/>
          </p:cNvSpPr>
          <p:nvPr/>
        </p:nvSpPr>
        <p:spPr bwMode="auto">
          <a:xfrm>
            <a:off x="273496" y="3573016"/>
            <a:ext cx="82296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20000"/>
              </a:spcBef>
            </a:pPr>
            <a:r>
              <a:rPr lang="en-US" altLang="fa-IR" sz="2400" b="1" dirty="0">
                <a:latin typeface="+mj-lt"/>
              </a:rPr>
              <a:t>Increasing the Quality of </a:t>
            </a:r>
            <a:r>
              <a:rPr lang="en-US" altLang="fa-IR" sz="2400" b="1" dirty="0" smtClean="0">
                <a:latin typeface="+mj-lt"/>
              </a:rPr>
              <a:t>Studies</a:t>
            </a:r>
            <a:endParaRPr lang="en-US" altLang="fa-IR" sz="2400" dirty="0">
              <a:latin typeface="+mj-lt"/>
            </a:endParaRPr>
          </a:p>
          <a:p>
            <a:pPr algn="l" rtl="0" eaLnBrk="1" hangingPunct="1">
              <a:spcBef>
                <a:spcPct val="20000"/>
              </a:spcBef>
              <a:buFontTx/>
              <a:buChar char="•"/>
            </a:pPr>
            <a:r>
              <a:rPr lang="en-US" altLang="fa-IR" sz="2400" dirty="0">
                <a:latin typeface="+mj-lt"/>
              </a:rPr>
              <a:t>Be sure the categories generated in the interpretation are a good fit with the data</a:t>
            </a:r>
          </a:p>
          <a:p>
            <a:pPr algn="l" rtl="0" eaLnBrk="1" hangingPunct="1">
              <a:spcBef>
                <a:spcPct val="20000"/>
              </a:spcBef>
              <a:buFontTx/>
              <a:buChar char="•"/>
            </a:pPr>
            <a:r>
              <a:rPr lang="en-US" altLang="fa-IR" sz="2400" dirty="0">
                <a:latin typeface="+mj-lt"/>
              </a:rPr>
              <a:t>Clearly describe the life circumstances of the sample</a:t>
            </a:r>
          </a:p>
          <a:p>
            <a:pPr algn="l" rtl="0" eaLnBrk="1" hangingPunct="1">
              <a:spcBef>
                <a:spcPct val="20000"/>
              </a:spcBef>
              <a:buFontTx/>
              <a:buChar char="•"/>
            </a:pPr>
            <a:r>
              <a:rPr lang="en-US" altLang="fa-IR" sz="2400" dirty="0">
                <a:latin typeface="+mj-lt"/>
              </a:rPr>
              <a:t>Check interpretations against those of others</a:t>
            </a:r>
          </a:p>
          <a:p>
            <a:pPr algn="l" rtl="0" eaLnBrk="1" hangingPunct="1">
              <a:spcBef>
                <a:spcPct val="20000"/>
              </a:spcBef>
              <a:buFontTx/>
              <a:buChar char="•"/>
            </a:pPr>
            <a:r>
              <a:rPr lang="en-US" altLang="fa-IR" sz="2400" dirty="0">
                <a:latin typeface="+mj-lt"/>
              </a:rPr>
              <a:t>Explore whether the results are transferable to other people and contexts</a:t>
            </a:r>
          </a:p>
        </p:txBody>
      </p:sp>
    </p:spTree>
    <p:extLst>
      <p:ext uri="{BB962C8B-B14F-4D97-AF65-F5344CB8AC3E}">
        <p14:creationId xmlns:p14="http://schemas.microsoft.com/office/powerpoint/2010/main" val="3191070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8064" y="188640"/>
            <a:ext cx="3945904" cy="710952"/>
          </a:xfrm>
        </p:spPr>
        <p:txBody>
          <a:bodyPr>
            <a:normAutofit fontScale="90000"/>
          </a:bodyPr>
          <a:lstStyle/>
          <a:p>
            <a:pPr algn="l"/>
            <a:r>
              <a:rPr lang="en-US" altLang="fa-IR" sz="2800" dirty="0" smtClean="0">
                <a:solidFill>
                  <a:srgbClr val="0000FF"/>
                </a:solidFill>
              </a:rPr>
              <a:t>Quantitative Methods</a:t>
            </a:r>
          </a:p>
        </p:txBody>
      </p:sp>
      <p:sp>
        <p:nvSpPr>
          <p:cNvPr id="17411" name="Rectangle 3"/>
          <p:cNvSpPr>
            <a:spLocks noGrp="1" noChangeArrowheads="1"/>
          </p:cNvSpPr>
          <p:nvPr>
            <p:ph idx="1"/>
          </p:nvPr>
        </p:nvSpPr>
        <p:spPr>
          <a:xfrm>
            <a:off x="381000" y="887760"/>
            <a:ext cx="3542928" cy="4800600"/>
          </a:xfrm>
        </p:spPr>
        <p:txBody>
          <a:bodyPr/>
          <a:lstStyle/>
          <a:p>
            <a:pPr algn="l" rtl="0"/>
            <a:r>
              <a:rPr lang="en-US" altLang="fa-IR" sz="2400" dirty="0" smtClean="0">
                <a:cs typeface="+mj-cs"/>
              </a:rPr>
              <a:t>Narrow and focused</a:t>
            </a:r>
          </a:p>
          <a:p>
            <a:pPr algn="l" rtl="0"/>
            <a:r>
              <a:rPr lang="en-US" altLang="fa-IR" sz="2400" dirty="0" smtClean="0">
                <a:cs typeface="+mj-cs"/>
              </a:rPr>
              <a:t>Objective</a:t>
            </a:r>
          </a:p>
          <a:p>
            <a:pPr algn="l" rtl="0"/>
            <a:r>
              <a:rPr lang="en-US" altLang="fa-IR" sz="2400" dirty="0" smtClean="0">
                <a:cs typeface="+mj-cs"/>
              </a:rPr>
              <a:t>Artificial</a:t>
            </a:r>
          </a:p>
          <a:p>
            <a:pPr algn="l" rtl="0"/>
            <a:r>
              <a:rPr lang="en-US" altLang="fa-IR" sz="2400" dirty="0" smtClean="0">
                <a:cs typeface="+mj-cs"/>
              </a:rPr>
              <a:t>Highly structured</a:t>
            </a:r>
          </a:p>
          <a:p>
            <a:pPr algn="l" rtl="0"/>
            <a:r>
              <a:rPr lang="en-US" altLang="fa-IR" sz="2400" dirty="0" smtClean="0">
                <a:cs typeface="+mj-cs"/>
              </a:rPr>
              <a:t>Low </a:t>
            </a:r>
            <a:r>
              <a:rPr lang="en-US" altLang="fa-IR" sz="2400" i="1" dirty="0" smtClean="0">
                <a:cs typeface="+mj-cs"/>
              </a:rPr>
              <a:t>ecological validity</a:t>
            </a:r>
          </a:p>
          <a:p>
            <a:pPr algn="l" rtl="0"/>
            <a:r>
              <a:rPr lang="en-US" altLang="fa-IR" sz="2400" dirty="0" smtClean="0">
                <a:cs typeface="+mj-cs"/>
              </a:rPr>
              <a:t>Reliable</a:t>
            </a:r>
          </a:p>
          <a:p>
            <a:pPr algn="l" rtl="0"/>
            <a:r>
              <a:rPr lang="en-US" altLang="fa-IR" sz="2400" dirty="0" smtClean="0">
                <a:cs typeface="+mj-cs"/>
              </a:rPr>
              <a:t>Low in </a:t>
            </a:r>
            <a:r>
              <a:rPr lang="en-US" altLang="fa-IR" sz="2400" i="1" dirty="0" smtClean="0">
                <a:cs typeface="+mj-cs"/>
              </a:rPr>
              <a:t>reflexivity</a:t>
            </a:r>
          </a:p>
          <a:p>
            <a:pPr>
              <a:buFontTx/>
              <a:buNone/>
            </a:pPr>
            <a:endParaRPr lang="en-US" altLang="fa-IR" sz="2400" dirty="0" smtClean="0"/>
          </a:p>
        </p:txBody>
      </p:sp>
      <p:sp>
        <p:nvSpPr>
          <p:cNvPr id="2" name="Slide Number Placeholder 1"/>
          <p:cNvSpPr>
            <a:spLocks noGrp="1"/>
          </p:cNvSpPr>
          <p:nvPr>
            <p:ph type="sldNum" sz="quarter" idx="12"/>
          </p:nvPr>
        </p:nvSpPr>
        <p:spPr/>
        <p:txBody>
          <a:bodyPr/>
          <a:lstStyle/>
          <a:p>
            <a:fld id="{1CE055E7-E1F4-432B-AB3D-CB2289E2330F}" type="slidenum">
              <a:rPr lang="fa-IR" smtClean="0"/>
              <a:t>7</a:t>
            </a:fld>
            <a:endParaRPr lang="fa-IR"/>
          </a:p>
        </p:txBody>
      </p:sp>
      <p:sp>
        <p:nvSpPr>
          <p:cNvPr id="5" name="Rectangle 4"/>
          <p:cNvSpPr>
            <a:spLocks noChangeArrowheads="1"/>
          </p:cNvSpPr>
          <p:nvPr/>
        </p:nvSpPr>
        <p:spPr bwMode="auto">
          <a:xfrm>
            <a:off x="4139952" y="1993404"/>
            <a:ext cx="4114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fa-IR" sz="2400" dirty="0">
                <a:solidFill>
                  <a:srgbClr val="0000FF"/>
                </a:solidFill>
              </a:rPr>
              <a:t>Qualitative Methods</a:t>
            </a:r>
          </a:p>
        </p:txBody>
      </p:sp>
      <p:sp>
        <p:nvSpPr>
          <p:cNvPr id="6" name="Rectangle 5"/>
          <p:cNvSpPr>
            <a:spLocks noChangeArrowheads="1"/>
          </p:cNvSpPr>
          <p:nvPr/>
        </p:nvSpPr>
        <p:spPr bwMode="auto">
          <a:xfrm>
            <a:off x="4125416" y="2620888"/>
            <a:ext cx="4983088" cy="32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20000"/>
              </a:spcBef>
              <a:buFontTx/>
              <a:buChar char="•"/>
            </a:pPr>
            <a:r>
              <a:rPr lang="en-US" altLang="fa-IR" sz="2400" dirty="0">
                <a:latin typeface="+mj-lt"/>
              </a:rPr>
              <a:t>Provide a rich range of information</a:t>
            </a:r>
          </a:p>
          <a:p>
            <a:pPr algn="l" rtl="0" eaLnBrk="1" hangingPunct="1">
              <a:spcBef>
                <a:spcPct val="20000"/>
              </a:spcBef>
              <a:buFontTx/>
              <a:buChar char="•"/>
            </a:pPr>
            <a:r>
              <a:rPr lang="en-US" altLang="fa-IR" sz="2400" dirty="0">
                <a:latin typeface="+mj-lt"/>
              </a:rPr>
              <a:t>Subjective</a:t>
            </a:r>
          </a:p>
          <a:p>
            <a:pPr algn="l" rtl="0" eaLnBrk="1" hangingPunct="1">
              <a:spcBef>
                <a:spcPct val="20000"/>
              </a:spcBef>
              <a:buFontTx/>
              <a:buChar char="•"/>
            </a:pPr>
            <a:r>
              <a:rPr lang="en-US" altLang="fa-IR" sz="2400" dirty="0">
                <a:latin typeface="+mj-lt"/>
              </a:rPr>
              <a:t>Reflect the natural </a:t>
            </a:r>
            <a:r>
              <a:rPr lang="en-US" altLang="fa-IR" sz="2400" dirty="0" smtClean="0">
                <a:latin typeface="+mj-lt"/>
              </a:rPr>
              <a:t>environment</a:t>
            </a:r>
            <a:endParaRPr lang="en-US" altLang="fa-IR" sz="2400" dirty="0">
              <a:latin typeface="+mj-lt"/>
            </a:endParaRPr>
          </a:p>
          <a:p>
            <a:pPr algn="l" rtl="0" eaLnBrk="1" hangingPunct="1">
              <a:spcBef>
                <a:spcPct val="20000"/>
              </a:spcBef>
              <a:buFontTx/>
              <a:buChar char="•"/>
            </a:pPr>
            <a:r>
              <a:rPr lang="en-US" altLang="fa-IR" sz="2400" dirty="0">
                <a:latin typeface="+mj-lt"/>
              </a:rPr>
              <a:t>Loosely structured </a:t>
            </a:r>
            <a:r>
              <a:rPr lang="en-US" altLang="fa-IR" sz="2400" dirty="0" smtClean="0">
                <a:latin typeface="+mj-lt"/>
              </a:rPr>
              <a:t>or unstructured</a:t>
            </a:r>
            <a:endParaRPr lang="en-US" altLang="fa-IR" sz="2400" dirty="0">
              <a:latin typeface="+mj-lt"/>
            </a:endParaRPr>
          </a:p>
          <a:p>
            <a:pPr algn="l" rtl="0" eaLnBrk="1" hangingPunct="1">
              <a:spcBef>
                <a:spcPct val="20000"/>
              </a:spcBef>
              <a:buFontTx/>
              <a:buChar char="•"/>
            </a:pPr>
            <a:r>
              <a:rPr lang="en-US" altLang="fa-IR" sz="2400" dirty="0">
                <a:latin typeface="+mj-lt"/>
              </a:rPr>
              <a:t>High </a:t>
            </a:r>
            <a:r>
              <a:rPr lang="en-US" altLang="fa-IR" sz="2400" i="1" dirty="0">
                <a:latin typeface="+mj-lt"/>
              </a:rPr>
              <a:t>ecological validity</a:t>
            </a:r>
          </a:p>
          <a:p>
            <a:pPr algn="l" rtl="0" eaLnBrk="1" hangingPunct="1">
              <a:spcBef>
                <a:spcPct val="20000"/>
              </a:spcBef>
              <a:buFontTx/>
              <a:buChar char="•"/>
            </a:pPr>
            <a:r>
              <a:rPr lang="en-US" altLang="fa-IR" sz="2400" dirty="0">
                <a:latin typeface="+mj-lt"/>
              </a:rPr>
              <a:t>Low reliability</a:t>
            </a:r>
          </a:p>
          <a:p>
            <a:pPr algn="l" rtl="0" eaLnBrk="1" hangingPunct="1">
              <a:spcBef>
                <a:spcPct val="20000"/>
              </a:spcBef>
              <a:buFontTx/>
              <a:buChar char="•"/>
            </a:pPr>
            <a:r>
              <a:rPr lang="en-US" altLang="fa-IR" sz="2400" dirty="0">
                <a:latin typeface="+mj-lt"/>
              </a:rPr>
              <a:t>High in </a:t>
            </a:r>
            <a:r>
              <a:rPr lang="en-US" altLang="fa-IR" sz="2400" i="1" dirty="0">
                <a:latin typeface="+mj-lt"/>
              </a:rPr>
              <a:t>reflexivity</a:t>
            </a:r>
          </a:p>
          <a:p>
            <a:pPr eaLnBrk="1" hangingPunct="1">
              <a:spcBef>
                <a:spcPct val="20000"/>
              </a:spcBef>
            </a:pPr>
            <a:endParaRPr lang="en-US" altLang="fa-IR" sz="3200" dirty="0"/>
          </a:p>
        </p:txBody>
      </p:sp>
    </p:spTree>
    <p:extLst>
      <p:ext uri="{BB962C8B-B14F-4D97-AF65-F5344CB8AC3E}">
        <p14:creationId xmlns:p14="http://schemas.microsoft.com/office/powerpoint/2010/main" val="1285384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81000" y="2899718"/>
            <a:ext cx="8229600" cy="3265586"/>
          </a:xfrm>
        </p:spPr>
        <p:txBody>
          <a:bodyPr>
            <a:normAutofit fontScale="92500" lnSpcReduction="10000"/>
          </a:bodyPr>
          <a:lstStyle/>
          <a:p>
            <a:pPr marL="0" indent="0" algn="l" rtl="0">
              <a:lnSpc>
                <a:spcPct val="90000"/>
              </a:lnSpc>
              <a:buNone/>
            </a:pPr>
            <a:r>
              <a:rPr lang="en-US" altLang="fa-IR" sz="2800" dirty="0">
                <a:solidFill>
                  <a:srgbClr val="0000FF"/>
                </a:solidFill>
              </a:rPr>
              <a:t>Effects of Participant Expectations and Researcher Bias</a:t>
            </a:r>
            <a:endParaRPr lang="en-US" altLang="fa-IR" sz="2800" dirty="0" smtClean="0"/>
          </a:p>
          <a:p>
            <a:pPr algn="l" rtl="0">
              <a:lnSpc>
                <a:spcPct val="90000"/>
              </a:lnSpc>
            </a:pPr>
            <a:r>
              <a:rPr lang="en-US" altLang="fa-IR" sz="2400" dirty="0" smtClean="0"/>
              <a:t>Both are potential challenges for qualitative research</a:t>
            </a:r>
          </a:p>
          <a:p>
            <a:pPr algn="l" rtl="0">
              <a:lnSpc>
                <a:spcPct val="90000"/>
              </a:lnSpc>
            </a:pPr>
            <a:r>
              <a:rPr lang="en-US" altLang="fa-IR" sz="2400" dirty="0" smtClean="0"/>
              <a:t>Reduce participant expectations through careful planning (</a:t>
            </a:r>
            <a:r>
              <a:rPr lang="en-US" altLang="fa-IR" sz="2400" dirty="0" err="1" smtClean="0"/>
              <a:t>ie</a:t>
            </a:r>
            <a:r>
              <a:rPr lang="en-US" altLang="fa-IR" sz="2400" dirty="0" smtClean="0"/>
              <a:t>, interview questions); conduct a covert observation study (ethical concerns)</a:t>
            </a:r>
          </a:p>
          <a:p>
            <a:pPr algn="l" rtl="0">
              <a:lnSpc>
                <a:spcPct val="90000"/>
              </a:lnSpc>
            </a:pPr>
            <a:r>
              <a:rPr lang="en-US" altLang="fa-IR" sz="2400" dirty="0" smtClean="0"/>
              <a:t>Reduce researcher bias with a detailed statement of reflexivity (interviews) or use of thick descriptions (observation studies)</a:t>
            </a:r>
          </a:p>
        </p:txBody>
      </p:sp>
      <p:sp>
        <p:nvSpPr>
          <p:cNvPr id="2" name="Slide Number Placeholder 1"/>
          <p:cNvSpPr>
            <a:spLocks noGrp="1"/>
          </p:cNvSpPr>
          <p:nvPr>
            <p:ph type="sldNum" sz="quarter" idx="12"/>
          </p:nvPr>
        </p:nvSpPr>
        <p:spPr/>
        <p:txBody>
          <a:bodyPr/>
          <a:lstStyle/>
          <a:p>
            <a:fld id="{1CE055E7-E1F4-432B-AB3D-CB2289E2330F}" type="slidenum">
              <a:rPr lang="fa-IR" smtClean="0"/>
              <a:t>70</a:t>
            </a:fld>
            <a:endParaRPr lang="fa-IR"/>
          </a:p>
        </p:txBody>
      </p:sp>
      <p:sp>
        <p:nvSpPr>
          <p:cNvPr id="5" name="Rectangle 5"/>
          <p:cNvSpPr>
            <a:spLocks noChangeArrowheads="1"/>
          </p:cNvSpPr>
          <p:nvPr/>
        </p:nvSpPr>
        <p:spPr bwMode="auto">
          <a:xfrm>
            <a:off x="381000" y="260648"/>
            <a:ext cx="8305800" cy="252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20000"/>
              </a:spcBef>
            </a:pPr>
            <a:r>
              <a:rPr lang="en-US" altLang="fa-IR" sz="2400" b="1" dirty="0"/>
              <a:t>Reliability and </a:t>
            </a:r>
            <a:r>
              <a:rPr lang="en-US" altLang="fa-IR" sz="2400" b="1" dirty="0" smtClean="0"/>
              <a:t>Validity</a:t>
            </a:r>
            <a:endParaRPr lang="en-US" altLang="fa-IR" sz="2400" dirty="0"/>
          </a:p>
          <a:p>
            <a:pPr algn="l" rtl="0" eaLnBrk="1" hangingPunct="1">
              <a:spcBef>
                <a:spcPct val="20000"/>
              </a:spcBef>
              <a:buFontTx/>
              <a:buChar char="•"/>
            </a:pPr>
            <a:r>
              <a:rPr lang="en-US" altLang="fa-IR" sz="2400" dirty="0"/>
              <a:t>Can we trust that experiences</a:t>
            </a:r>
            <a:r>
              <a:rPr lang="en-US" altLang="fa-IR" sz="2400" b="1" dirty="0"/>
              <a:t> </a:t>
            </a:r>
            <a:r>
              <a:rPr lang="en-US" altLang="fa-IR" sz="2400" dirty="0"/>
              <a:t>are fairly similar from one context to another</a:t>
            </a:r>
            <a:r>
              <a:rPr lang="en-US" altLang="fa-IR" sz="2400" dirty="0" smtClean="0"/>
              <a:t>?</a:t>
            </a:r>
            <a:endParaRPr lang="en-US" altLang="fa-IR" sz="2400" dirty="0"/>
          </a:p>
          <a:p>
            <a:pPr algn="l" rtl="0" eaLnBrk="1" hangingPunct="1">
              <a:spcBef>
                <a:spcPct val="20000"/>
              </a:spcBef>
              <a:buFontTx/>
              <a:buChar char="•"/>
            </a:pPr>
            <a:r>
              <a:rPr lang="en-US" altLang="fa-IR" sz="2400" dirty="0"/>
              <a:t>Do researcher interpretations include a detailed statement of reflexivity and are procedures clearly outlined with thick descriptions? </a:t>
            </a:r>
            <a:endParaRPr lang="en-US" altLang="fa-IR" sz="2400" b="1" dirty="0"/>
          </a:p>
          <a:p>
            <a:pPr eaLnBrk="1" hangingPunct="1">
              <a:spcBef>
                <a:spcPct val="20000"/>
              </a:spcBef>
            </a:pPr>
            <a:endParaRPr lang="en-US" altLang="fa-IR" sz="3200" dirty="0"/>
          </a:p>
        </p:txBody>
      </p:sp>
    </p:spTree>
    <p:extLst>
      <p:ext uri="{BB962C8B-B14F-4D97-AF65-F5344CB8AC3E}">
        <p14:creationId xmlns:p14="http://schemas.microsoft.com/office/powerpoint/2010/main" val="1783238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3169"/>
            <a:ext cx="6228000" cy="680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CE055E7-E1F4-432B-AB3D-CB2289E2330F}" type="slidenum">
              <a:rPr lang="fa-IR" smtClean="0"/>
              <a:t>71</a:t>
            </a:fld>
            <a:endParaRPr lang="fa-IR"/>
          </a:p>
        </p:txBody>
      </p:sp>
    </p:spTree>
    <p:extLst>
      <p:ext uri="{BB962C8B-B14F-4D97-AF65-F5344CB8AC3E}">
        <p14:creationId xmlns:p14="http://schemas.microsoft.com/office/powerpoint/2010/main" val="40677595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04058"/>
            <a:ext cx="8229600" cy="868958"/>
          </a:xfrm>
        </p:spPr>
        <p:txBody>
          <a:bodyPr/>
          <a:lstStyle/>
          <a:p>
            <a:pPr algn="ctr" eaLnBrk="1" hangingPunct="1"/>
            <a:r>
              <a:rPr lang="en-GB" altLang="fa-IR" sz="3200" dirty="0" smtClean="0"/>
              <a:t>Triangulation</a:t>
            </a:r>
            <a:r>
              <a:rPr lang="en-GB" altLang="fa-IR" dirty="0" smtClean="0"/>
              <a:t> </a:t>
            </a:r>
          </a:p>
        </p:txBody>
      </p:sp>
      <p:sp>
        <p:nvSpPr>
          <p:cNvPr id="3" name="Content Placeholder 2"/>
          <p:cNvSpPr>
            <a:spLocks noGrp="1"/>
          </p:cNvSpPr>
          <p:nvPr>
            <p:ph idx="1"/>
          </p:nvPr>
        </p:nvSpPr>
        <p:spPr>
          <a:xfrm>
            <a:off x="457200" y="3645024"/>
            <a:ext cx="8229600" cy="2952328"/>
          </a:xfrm>
        </p:spPr>
        <p:txBody>
          <a:bodyPr>
            <a:normAutofit fontScale="85000" lnSpcReduction="10000"/>
          </a:bodyPr>
          <a:lstStyle/>
          <a:p>
            <a:pPr marL="274320" indent="-274320" algn="l" rtl="0" eaLnBrk="1" fontAlgn="auto" hangingPunct="1">
              <a:spcBef>
                <a:spcPts val="580"/>
              </a:spcBef>
              <a:spcAft>
                <a:spcPts val="0"/>
              </a:spcAft>
              <a:buFont typeface="Wingdings 2"/>
              <a:buChar char=""/>
              <a:defRPr/>
            </a:pPr>
            <a:r>
              <a:rPr lang="en-GB" sz="2600" kern="1200" dirty="0"/>
              <a:t>This is equivalent to reliability in a quantitative research</a:t>
            </a:r>
          </a:p>
          <a:p>
            <a:pPr marL="274320" indent="-274320" algn="l" rtl="0" eaLnBrk="1" fontAlgn="auto" hangingPunct="1">
              <a:spcBef>
                <a:spcPts val="580"/>
              </a:spcBef>
              <a:spcAft>
                <a:spcPts val="0"/>
              </a:spcAft>
              <a:buFont typeface="Wingdings 2"/>
              <a:buChar char=""/>
              <a:defRPr/>
            </a:pPr>
            <a:r>
              <a:rPr lang="en-GB" sz="2600" kern="1200" dirty="0"/>
              <a:t>Triangulation involves using multiple data sources in an investigation to produce deeper understanding.</a:t>
            </a:r>
          </a:p>
          <a:p>
            <a:pPr marL="274320" indent="-274320" algn="l" rtl="0" eaLnBrk="1" fontAlgn="auto" hangingPunct="1">
              <a:spcBef>
                <a:spcPts val="580"/>
              </a:spcBef>
              <a:spcAft>
                <a:spcPts val="0"/>
              </a:spcAft>
              <a:buFont typeface="Wingdings 2"/>
              <a:buChar char=""/>
              <a:defRPr/>
            </a:pPr>
            <a:r>
              <a:rPr lang="en-GB" sz="2600" b="1" kern="1200" dirty="0"/>
              <a:t>Methods triangulation</a:t>
            </a:r>
            <a:r>
              <a:rPr lang="en-GB" sz="2600" kern="1200" dirty="0"/>
              <a:t> - checking out the consistency of findings generated by different data collection methods.</a:t>
            </a:r>
          </a:p>
          <a:p>
            <a:pPr marL="274320" indent="-274320" algn="l" rtl="0" eaLnBrk="1" fontAlgn="auto" hangingPunct="1">
              <a:spcBef>
                <a:spcPts val="580"/>
              </a:spcBef>
              <a:spcAft>
                <a:spcPts val="0"/>
              </a:spcAft>
              <a:buFont typeface="Wingdings 2"/>
              <a:buChar char=""/>
              <a:defRPr/>
            </a:pPr>
            <a:r>
              <a:rPr lang="en-GB" sz="2600" kern="1200" dirty="0"/>
              <a:t>For interviews, findings will be more robust and credible if your observations are backed up by comments that participants made in the interviews</a:t>
            </a:r>
            <a:r>
              <a:rPr lang="en-GB" sz="2600" kern="1200" dirty="0" smtClean="0"/>
              <a:t>.</a:t>
            </a:r>
            <a:endParaRPr lang="en-GB" sz="2600" kern="1200" dirty="0"/>
          </a:p>
        </p:txBody>
      </p:sp>
      <p:sp>
        <p:nvSpPr>
          <p:cNvPr id="2" name="Slide Number Placeholder 1"/>
          <p:cNvSpPr>
            <a:spLocks noGrp="1"/>
          </p:cNvSpPr>
          <p:nvPr>
            <p:ph type="sldNum" sz="quarter" idx="12"/>
          </p:nvPr>
        </p:nvSpPr>
        <p:spPr/>
        <p:txBody>
          <a:bodyPr/>
          <a:lstStyle/>
          <a:p>
            <a:fld id="{1CE055E7-E1F4-432B-AB3D-CB2289E2330F}" type="slidenum">
              <a:rPr lang="fa-IR" smtClean="0"/>
              <a:t>72</a:t>
            </a:fld>
            <a:endParaRPr lang="fa-IR"/>
          </a:p>
        </p:txBody>
      </p:sp>
      <p:sp>
        <p:nvSpPr>
          <p:cNvPr id="5" name="Content Placeholder 2"/>
          <p:cNvSpPr txBox="1">
            <a:spLocks/>
          </p:cNvSpPr>
          <p:nvPr/>
        </p:nvSpPr>
        <p:spPr>
          <a:xfrm>
            <a:off x="395536" y="261119"/>
            <a:ext cx="7618040" cy="2303785"/>
          </a:xfrm>
          <a:prstGeom prst="rect">
            <a:avLst/>
          </a:prstGeom>
        </p:spPr>
        <p:txBody>
          <a:bodyPr vert="horz" lIns="91440" tIns="45720" rIns="91440" bIns="45720" rtlCol="1">
            <a:normAutofit fontScale="925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spcBef>
                <a:spcPts val="0"/>
              </a:spcBef>
              <a:buFont typeface="Wingdings 2" pitchFamily="18" charset="2"/>
              <a:buNone/>
            </a:pPr>
            <a:r>
              <a:rPr lang="en-GB" altLang="fa-IR" sz="2400" smtClean="0"/>
              <a:t>To give </a:t>
            </a:r>
            <a:r>
              <a:rPr lang="en-GB" altLang="fa-IR" sz="2400" b="1" i="1" smtClean="0"/>
              <a:t>quality, credibility, and trustworthiness </a:t>
            </a:r>
            <a:br>
              <a:rPr lang="en-GB" altLang="fa-IR" sz="2400" b="1" i="1" smtClean="0"/>
            </a:br>
            <a:r>
              <a:rPr lang="en-GB" altLang="fa-IR" sz="2400" smtClean="0"/>
              <a:t>to a qualitative research, certain methods are used:</a:t>
            </a:r>
          </a:p>
          <a:p>
            <a:pPr algn="l" rtl="0">
              <a:spcBef>
                <a:spcPts val="0"/>
              </a:spcBef>
            </a:pPr>
            <a:r>
              <a:rPr lang="en-GB" altLang="fa-IR" sz="2400" smtClean="0"/>
              <a:t>Triangulation</a:t>
            </a:r>
          </a:p>
          <a:p>
            <a:pPr algn="l" rtl="0">
              <a:spcBef>
                <a:spcPts val="0"/>
              </a:spcBef>
            </a:pPr>
            <a:r>
              <a:rPr lang="en-GB" altLang="fa-IR" sz="2400" smtClean="0"/>
              <a:t>Saturation</a:t>
            </a:r>
          </a:p>
          <a:p>
            <a:pPr algn="l" rtl="0">
              <a:spcBef>
                <a:spcPts val="0"/>
              </a:spcBef>
            </a:pPr>
            <a:r>
              <a:rPr lang="en-GB" altLang="fa-IR" sz="2400" smtClean="0"/>
              <a:t>Member checking</a:t>
            </a:r>
          </a:p>
          <a:p>
            <a:pPr algn="l" rtl="0">
              <a:spcBef>
                <a:spcPts val="0"/>
              </a:spcBef>
            </a:pPr>
            <a:r>
              <a:rPr lang="en-GB" altLang="fa-IR" sz="2400" smtClean="0"/>
              <a:t>Self-disclosure (Reflexivity)</a:t>
            </a:r>
            <a:endParaRPr lang="en-GB" altLang="fa-IR" sz="2400" dirty="0" smtClean="0"/>
          </a:p>
        </p:txBody>
      </p:sp>
    </p:spTree>
    <p:extLst>
      <p:ext uri="{BB962C8B-B14F-4D97-AF65-F5344CB8AC3E}">
        <p14:creationId xmlns:p14="http://schemas.microsoft.com/office/powerpoint/2010/main" val="1296766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GB" altLang="fa-IR" smtClean="0"/>
              <a:t>Saturation </a:t>
            </a:r>
          </a:p>
        </p:txBody>
      </p:sp>
      <p:sp>
        <p:nvSpPr>
          <p:cNvPr id="11267" name="Content Placeholder 2"/>
          <p:cNvSpPr>
            <a:spLocks noGrp="1"/>
          </p:cNvSpPr>
          <p:nvPr>
            <p:ph idx="1"/>
          </p:nvPr>
        </p:nvSpPr>
        <p:spPr/>
        <p:txBody>
          <a:bodyPr>
            <a:normAutofit/>
          </a:bodyPr>
          <a:lstStyle/>
          <a:p>
            <a:pPr algn="l" rtl="0" eaLnBrk="1" hangingPunct="1"/>
            <a:r>
              <a:rPr lang="en-GB" altLang="fa-IR" dirty="0" smtClean="0"/>
              <a:t>How does a qualitative researcher know that he has collected enough data?</a:t>
            </a:r>
          </a:p>
          <a:p>
            <a:pPr algn="l" rtl="0" eaLnBrk="1" hangingPunct="1"/>
            <a:r>
              <a:rPr lang="en-GB" altLang="fa-IR" dirty="0" smtClean="0"/>
              <a:t>Theoretical saturation is the term used to describe the point at which no new information or concepts emerge from the data and when the themes or theories that have emerged from the data have been well-supported.</a:t>
            </a:r>
          </a:p>
          <a:p>
            <a:pPr algn="l" rtl="0" eaLnBrk="1" hangingPunct="1"/>
            <a:r>
              <a:rPr lang="en-GB" altLang="fa-IR" dirty="0" smtClean="0"/>
              <a:t>Usually based on personal comfort level of the researcher as well as contextual considerations regarding their resources and limitations.</a:t>
            </a:r>
          </a:p>
        </p:txBody>
      </p:sp>
      <p:sp>
        <p:nvSpPr>
          <p:cNvPr id="2" name="Slide Number Placeholder 1"/>
          <p:cNvSpPr>
            <a:spLocks noGrp="1"/>
          </p:cNvSpPr>
          <p:nvPr>
            <p:ph type="sldNum" sz="quarter" idx="12"/>
          </p:nvPr>
        </p:nvSpPr>
        <p:spPr/>
        <p:txBody>
          <a:bodyPr/>
          <a:lstStyle/>
          <a:p>
            <a:fld id="{1CE055E7-E1F4-432B-AB3D-CB2289E2330F}" type="slidenum">
              <a:rPr lang="fa-IR" smtClean="0"/>
              <a:t>73</a:t>
            </a:fld>
            <a:endParaRPr lang="fa-IR"/>
          </a:p>
        </p:txBody>
      </p:sp>
    </p:spTree>
    <p:extLst>
      <p:ext uri="{BB962C8B-B14F-4D97-AF65-F5344CB8AC3E}">
        <p14:creationId xmlns:p14="http://schemas.microsoft.com/office/powerpoint/2010/main" val="33494251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fa-IR" smtClean="0"/>
              <a:t>Member checking</a:t>
            </a:r>
          </a:p>
        </p:txBody>
      </p:sp>
      <p:sp>
        <p:nvSpPr>
          <p:cNvPr id="3" name="Content Placeholder 2"/>
          <p:cNvSpPr>
            <a:spLocks noGrp="1"/>
          </p:cNvSpPr>
          <p:nvPr>
            <p:ph idx="1"/>
          </p:nvPr>
        </p:nvSpPr>
        <p:spPr/>
        <p:txBody>
          <a:bodyPr>
            <a:normAutofit/>
          </a:bodyPr>
          <a:lstStyle/>
          <a:p>
            <a:pPr marL="274320" indent="-274320" algn="l" rtl="0" eaLnBrk="1" fontAlgn="auto" hangingPunct="1">
              <a:spcBef>
                <a:spcPts val="580"/>
              </a:spcBef>
              <a:spcAft>
                <a:spcPts val="0"/>
              </a:spcAft>
              <a:buFont typeface="Wingdings 2"/>
              <a:buChar char=""/>
              <a:defRPr/>
            </a:pPr>
            <a:r>
              <a:rPr lang="en-GB" kern="1200" dirty="0"/>
              <a:t>This is when data, analytic categories, interpretations and conclusions are tested with members of those groups from whom the data were originally obtained.</a:t>
            </a:r>
          </a:p>
          <a:p>
            <a:pPr marL="274320" indent="-274320" algn="l" rtl="0" eaLnBrk="1" fontAlgn="auto" hangingPunct="1">
              <a:spcBef>
                <a:spcPts val="580"/>
              </a:spcBef>
              <a:spcAft>
                <a:spcPts val="0"/>
              </a:spcAft>
              <a:buFont typeface="Wingdings 2"/>
              <a:buChar char=""/>
              <a:defRPr/>
            </a:pPr>
            <a:r>
              <a:rPr lang="en-GB" kern="1200" dirty="0"/>
              <a:t>This can be done both formally and informally as opportunities for member checks may arise during the normal course of observation and conversation.</a:t>
            </a:r>
          </a:p>
          <a:p>
            <a:pPr marL="274320" indent="-274320" algn="l" rtl="0" eaLnBrk="1" fontAlgn="auto" hangingPunct="1">
              <a:spcBef>
                <a:spcPts val="580"/>
              </a:spcBef>
              <a:spcAft>
                <a:spcPts val="0"/>
              </a:spcAft>
              <a:buFont typeface="Wingdings 2"/>
              <a:buChar char=""/>
              <a:defRPr/>
            </a:pPr>
            <a:r>
              <a:rPr lang="en-GB" kern="1200" dirty="0"/>
              <a:t>In this way, the participant can revise and clarify earlier statements</a:t>
            </a:r>
          </a:p>
          <a:p>
            <a:pPr marL="274320" indent="-274320" algn="l" rtl="0" eaLnBrk="1" fontAlgn="auto" hangingPunct="1">
              <a:spcBef>
                <a:spcPts val="580"/>
              </a:spcBef>
              <a:spcAft>
                <a:spcPts val="0"/>
              </a:spcAft>
              <a:buFont typeface="Wingdings 2"/>
              <a:buChar char=""/>
              <a:defRPr/>
            </a:pPr>
            <a:r>
              <a:rPr lang="en-GB" kern="1200" dirty="0"/>
              <a:t>Typically, member checking is viewed as a technique for establishing to the validity of an account.  </a:t>
            </a:r>
          </a:p>
          <a:p>
            <a:pPr marL="274320" indent="-274320" eaLnBrk="1" fontAlgn="auto" hangingPunct="1">
              <a:spcBef>
                <a:spcPts val="580"/>
              </a:spcBef>
              <a:spcAft>
                <a:spcPts val="0"/>
              </a:spcAft>
              <a:buFont typeface="Wingdings 2"/>
              <a:buChar char=""/>
              <a:defRPr/>
            </a:pPr>
            <a:endParaRPr lang="en-GB" kern="1200" dirty="0"/>
          </a:p>
        </p:txBody>
      </p:sp>
      <p:sp>
        <p:nvSpPr>
          <p:cNvPr id="2" name="Slide Number Placeholder 1"/>
          <p:cNvSpPr>
            <a:spLocks noGrp="1"/>
          </p:cNvSpPr>
          <p:nvPr>
            <p:ph type="sldNum" sz="quarter" idx="12"/>
          </p:nvPr>
        </p:nvSpPr>
        <p:spPr/>
        <p:txBody>
          <a:bodyPr/>
          <a:lstStyle/>
          <a:p>
            <a:fld id="{1CE055E7-E1F4-432B-AB3D-CB2289E2330F}" type="slidenum">
              <a:rPr lang="fa-IR" smtClean="0"/>
              <a:t>74</a:t>
            </a:fld>
            <a:endParaRPr lang="fa-IR"/>
          </a:p>
        </p:txBody>
      </p:sp>
    </p:spTree>
    <p:extLst>
      <p:ext uri="{BB962C8B-B14F-4D97-AF65-F5344CB8AC3E}">
        <p14:creationId xmlns:p14="http://schemas.microsoft.com/office/powerpoint/2010/main" val="37961800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fa-IR" smtClean="0"/>
              <a:t>Self disclosure (Reflexivity)</a:t>
            </a:r>
          </a:p>
        </p:txBody>
      </p:sp>
      <p:sp>
        <p:nvSpPr>
          <p:cNvPr id="13315" name="Content Placeholder 2"/>
          <p:cNvSpPr>
            <a:spLocks noGrp="1"/>
          </p:cNvSpPr>
          <p:nvPr>
            <p:ph idx="1"/>
          </p:nvPr>
        </p:nvSpPr>
        <p:spPr/>
        <p:txBody>
          <a:bodyPr>
            <a:normAutofit fontScale="77500" lnSpcReduction="20000"/>
          </a:bodyPr>
          <a:lstStyle/>
          <a:p>
            <a:pPr algn="l" rtl="0" eaLnBrk="1" hangingPunct="1">
              <a:spcBef>
                <a:spcPts val="1200"/>
              </a:spcBef>
            </a:pPr>
            <a:r>
              <a:rPr lang="en-GB" altLang="fa-IR" sz="2400" dirty="0" smtClean="0"/>
              <a:t>While researchers may not be able to put aside their own beliefs, biases, and feelings about the area they are studying, they can be critical in their disclosure of those biases and in describing how those biases impact the study. </a:t>
            </a:r>
          </a:p>
          <a:p>
            <a:pPr algn="l" rtl="0" eaLnBrk="1" hangingPunct="1">
              <a:spcBef>
                <a:spcPts val="1200"/>
              </a:spcBef>
            </a:pPr>
            <a:r>
              <a:rPr lang="en-GB" altLang="fa-IR" sz="2400" dirty="0" smtClean="0"/>
              <a:t>One way to</a:t>
            </a:r>
            <a:r>
              <a:rPr lang="en-GB" altLang="fa-IR" sz="2400" i="1" dirty="0" smtClean="0"/>
              <a:t> </a:t>
            </a:r>
            <a:r>
              <a:rPr lang="en-GB" altLang="fa-IR" sz="2400" dirty="0" smtClean="0"/>
              <a:t>foster reflexive research is by </a:t>
            </a:r>
            <a:r>
              <a:rPr lang="en-GB" altLang="fa-IR" sz="2400" b="1" dirty="0" smtClean="0"/>
              <a:t>designing research that includes multiple investigators</a:t>
            </a:r>
            <a:r>
              <a:rPr lang="en-GB" altLang="fa-IR" sz="2400" dirty="0" smtClean="0"/>
              <a:t> </a:t>
            </a:r>
          </a:p>
          <a:p>
            <a:pPr algn="l" rtl="0" eaLnBrk="1" hangingPunct="1">
              <a:spcBef>
                <a:spcPts val="1200"/>
              </a:spcBef>
            </a:pPr>
            <a:r>
              <a:rPr lang="en-GB" altLang="fa-IR" sz="2400" dirty="0" smtClean="0"/>
              <a:t>This can foster dialogue, lead to the development of complementary as well as divergent understandings of a study situation and provide a context in which researchers' - often hidden - beliefs, values, perspectives and assumptions can be revealed and contested.  </a:t>
            </a:r>
          </a:p>
          <a:p>
            <a:pPr eaLnBrk="1" hangingPunct="1">
              <a:lnSpc>
                <a:spcPct val="90000"/>
              </a:lnSpc>
            </a:pPr>
            <a:endParaRPr lang="en-GB" altLang="fa-IR" sz="2400" dirty="0" smtClean="0"/>
          </a:p>
        </p:txBody>
      </p:sp>
      <p:sp>
        <p:nvSpPr>
          <p:cNvPr id="2" name="Slide Number Placeholder 1"/>
          <p:cNvSpPr>
            <a:spLocks noGrp="1"/>
          </p:cNvSpPr>
          <p:nvPr>
            <p:ph type="sldNum" sz="quarter" idx="12"/>
          </p:nvPr>
        </p:nvSpPr>
        <p:spPr/>
        <p:txBody>
          <a:bodyPr/>
          <a:lstStyle/>
          <a:p>
            <a:fld id="{1CE055E7-E1F4-432B-AB3D-CB2289E2330F}" type="slidenum">
              <a:rPr lang="fa-IR" smtClean="0"/>
              <a:t>75</a:t>
            </a:fld>
            <a:endParaRPr lang="fa-IR"/>
          </a:p>
        </p:txBody>
      </p:sp>
    </p:spTree>
    <p:extLst>
      <p:ext uri="{BB962C8B-B14F-4D97-AF65-F5344CB8AC3E}">
        <p14:creationId xmlns:p14="http://schemas.microsoft.com/office/powerpoint/2010/main" val="6370368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922114"/>
          </a:xfrm>
        </p:spPr>
        <p:txBody>
          <a:bodyPr>
            <a:normAutofit/>
          </a:bodyPr>
          <a:lstStyle/>
          <a:p>
            <a:pPr algn="ctr"/>
            <a:r>
              <a:rPr lang="en-US" altLang="fa-IR" sz="3600" dirty="0" smtClean="0">
                <a:solidFill>
                  <a:srgbClr val="3333FF"/>
                </a:solidFill>
              </a:rPr>
              <a:t>Triangulation</a:t>
            </a:r>
            <a:endParaRPr lang="fa-IR" sz="3600" dirty="0"/>
          </a:p>
        </p:txBody>
      </p:sp>
      <p:sp>
        <p:nvSpPr>
          <p:cNvPr id="3" name="Content Placeholder 2"/>
          <p:cNvSpPr>
            <a:spLocks noGrp="1"/>
          </p:cNvSpPr>
          <p:nvPr>
            <p:ph idx="1"/>
          </p:nvPr>
        </p:nvSpPr>
        <p:spPr>
          <a:xfrm>
            <a:off x="755576" y="1484784"/>
            <a:ext cx="7772400" cy="1512168"/>
          </a:xfrm>
        </p:spPr>
        <p:txBody>
          <a:bodyPr>
            <a:normAutofit fontScale="92500" lnSpcReduction="20000"/>
          </a:bodyPr>
          <a:lstStyle/>
          <a:p>
            <a:pPr marL="0" indent="0" algn="l" rtl="0">
              <a:buNone/>
            </a:pPr>
            <a:r>
              <a:rPr lang="en-US" altLang="fa-IR" sz="2800" i="1" dirty="0" smtClean="0"/>
              <a:t>“ The use of two or more methods of data collection in the study of some aspect of human behavior ”</a:t>
            </a:r>
          </a:p>
          <a:p>
            <a:pPr marL="0" indent="0" algn="l" rtl="0">
              <a:buNone/>
            </a:pPr>
            <a:r>
              <a:rPr lang="en-US" altLang="fa-IR" sz="2800" dirty="0" smtClean="0"/>
              <a:t>			Cohen and </a:t>
            </a:r>
            <a:r>
              <a:rPr lang="en-US" altLang="fa-IR" sz="2800" dirty="0" err="1" smtClean="0"/>
              <a:t>Manion</a:t>
            </a:r>
            <a:r>
              <a:rPr lang="en-US" altLang="fa-IR" sz="2800" dirty="0" smtClean="0"/>
              <a:t> (2000)</a:t>
            </a:r>
          </a:p>
          <a:p>
            <a:pPr marL="0" indent="0" algn="ctr">
              <a:buNone/>
            </a:pPr>
            <a:endParaRPr lang="fa-IR" dirty="0"/>
          </a:p>
        </p:txBody>
      </p:sp>
      <p:sp>
        <p:nvSpPr>
          <p:cNvPr id="4" name="Slide Number Placeholder 3"/>
          <p:cNvSpPr>
            <a:spLocks noGrp="1"/>
          </p:cNvSpPr>
          <p:nvPr>
            <p:ph type="sldNum" sz="quarter" idx="12"/>
          </p:nvPr>
        </p:nvSpPr>
        <p:spPr/>
        <p:txBody>
          <a:bodyPr/>
          <a:lstStyle/>
          <a:p>
            <a:fld id="{1CE055E7-E1F4-432B-AB3D-CB2289E2330F}" type="slidenum">
              <a:rPr lang="fa-IR" smtClean="0"/>
              <a:t>76</a:t>
            </a:fld>
            <a:endParaRPr lang="fa-IR"/>
          </a:p>
        </p:txBody>
      </p:sp>
      <p:sp>
        <p:nvSpPr>
          <p:cNvPr id="5" name="Rectangle 3"/>
          <p:cNvSpPr txBox="1">
            <a:spLocks noChangeArrowheads="1"/>
          </p:cNvSpPr>
          <p:nvPr/>
        </p:nvSpPr>
        <p:spPr>
          <a:xfrm>
            <a:off x="590872" y="3475782"/>
            <a:ext cx="8229600" cy="2545506"/>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FontTx/>
              <a:buNone/>
            </a:pPr>
            <a:r>
              <a:rPr lang="en-US" altLang="fa-IR" sz="2800" smtClean="0">
                <a:solidFill>
                  <a:srgbClr val="3333FF"/>
                </a:solidFill>
              </a:rPr>
              <a:t>The Effect of Triangulation on the Credibility Trustworthiness of Qualitative Research</a:t>
            </a:r>
            <a:endParaRPr lang="en-US" altLang="fa-IR" sz="2800" smtClean="0"/>
          </a:p>
          <a:p>
            <a:pPr algn="l" rtl="0"/>
            <a:r>
              <a:rPr lang="en-US" altLang="fa-IR" sz="2800" smtClean="0"/>
              <a:t>Gives the results of qualitative research more depth</a:t>
            </a:r>
          </a:p>
          <a:p>
            <a:pPr algn="l" rtl="0"/>
            <a:r>
              <a:rPr lang="en-US" altLang="fa-IR" sz="2800" smtClean="0"/>
              <a:t>Use of multiple sources increases the credibility of data gathered with qualitative methods</a:t>
            </a:r>
            <a:endParaRPr lang="en-US" altLang="fa-IR" sz="2800" dirty="0" smtClean="0"/>
          </a:p>
        </p:txBody>
      </p:sp>
    </p:spTree>
    <p:extLst>
      <p:ext uri="{BB962C8B-B14F-4D97-AF65-F5344CB8AC3E}">
        <p14:creationId xmlns:p14="http://schemas.microsoft.com/office/powerpoint/2010/main" val="26327556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1680" y="332656"/>
            <a:ext cx="5334000" cy="6336704"/>
            <a:chOff x="1691680" y="476672"/>
            <a:chExt cx="5334000" cy="633670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5334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140968"/>
              <a:ext cx="533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184601"/>
              <a:ext cx="53244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rot="16200000">
            <a:off x="-2255763" y="3083697"/>
            <a:ext cx="6380978" cy="646331"/>
          </a:xfrm>
          <a:prstGeom prst="rect">
            <a:avLst/>
          </a:prstGeom>
          <a:noFill/>
        </p:spPr>
        <p:txBody>
          <a:bodyPr wrap="none" lIns="91440" tIns="45720" rIns="91440" bIns="45720">
            <a:spAutoFit/>
          </a:bodyPr>
          <a:lstStyle/>
          <a:p>
            <a:pPr algn="ctr"/>
            <a:r>
              <a:rPr lang="en-US" sz="36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Triangulations – Basic Concepts</a:t>
            </a:r>
            <a:endParaRPr lang="en-US" sz="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Slide Number Placeholder 3"/>
          <p:cNvSpPr>
            <a:spLocks noGrp="1"/>
          </p:cNvSpPr>
          <p:nvPr>
            <p:ph type="sldNum" sz="quarter" idx="12"/>
          </p:nvPr>
        </p:nvSpPr>
        <p:spPr/>
        <p:txBody>
          <a:bodyPr/>
          <a:lstStyle/>
          <a:p>
            <a:fld id="{1CE055E7-E1F4-432B-AB3D-CB2289E2330F}" type="slidenum">
              <a:rPr lang="fa-IR" smtClean="0"/>
              <a:t>77</a:t>
            </a:fld>
            <a:endParaRPr lang="fa-IR"/>
          </a:p>
        </p:txBody>
      </p:sp>
    </p:spTree>
    <p:extLst>
      <p:ext uri="{BB962C8B-B14F-4D97-AF65-F5344CB8AC3E}">
        <p14:creationId xmlns:p14="http://schemas.microsoft.com/office/powerpoint/2010/main" val="39012868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7663" y="260649"/>
            <a:ext cx="5400009" cy="6336703"/>
            <a:chOff x="1547663" y="116633"/>
            <a:chExt cx="5400009" cy="6336703"/>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3"/>
              <a:ext cx="5328000" cy="281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1" y="3039092"/>
              <a:ext cx="5328000" cy="247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3" y="5649832"/>
              <a:ext cx="5328000" cy="80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78</a:t>
            </a:fld>
            <a:endParaRPr lang="fa-IR"/>
          </a:p>
        </p:txBody>
      </p:sp>
    </p:spTree>
    <p:extLst>
      <p:ext uri="{BB962C8B-B14F-4D97-AF65-F5344CB8AC3E}">
        <p14:creationId xmlns:p14="http://schemas.microsoft.com/office/powerpoint/2010/main" val="30013913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8272" y="660910"/>
            <a:ext cx="5472000" cy="5072346"/>
            <a:chOff x="1403648" y="188640"/>
            <a:chExt cx="5472000" cy="5072346"/>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5472000" cy="34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867124"/>
              <a:ext cx="5400000" cy="13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79</a:t>
            </a:fld>
            <a:endParaRPr lang="fa-IR"/>
          </a:p>
        </p:txBody>
      </p:sp>
    </p:spTree>
    <p:extLst>
      <p:ext uri="{BB962C8B-B14F-4D97-AF65-F5344CB8AC3E}">
        <p14:creationId xmlns:p14="http://schemas.microsoft.com/office/powerpoint/2010/main" val="145175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76672"/>
            <a:ext cx="6491064" cy="652934"/>
          </a:xfrm>
        </p:spPr>
        <p:txBody>
          <a:bodyPr>
            <a:normAutofit/>
          </a:bodyPr>
          <a:lstStyle/>
          <a:p>
            <a:pPr algn="l"/>
            <a:r>
              <a:rPr lang="en-US" altLang="fa-IR" sz="2800" dirty="0" smtClean="0">
                <a:solidFill>
                  <a:srgbClr val="0000FF"/>
                </a:solidFill>
              </a:rPr>
              <a:t>Strengths of Qualitative Research</a:t>
            </a:r>
          </a:p>
        </p:txBody>
      </p:sp>
      <p:sp>
        <p:nvSpPr>
          <p:cNvPr id="20483" name="Rectangle 3"/>
          <p:cNvSpPr>
            <a:spLocks noGrp="1" noChangeArrowheads="1"/>
          </p:cNvSpPr>
          <p:nvPr>
            <p:ph idx="1"/>
          </p:nvPr>
        </p:nvSpPr>
        <p:spPr>
          <a:xfrm>
            <a:off x="381000" y="1196752"/>
            <a:ext cx="8458200" cy="2214810"/>
          </a:xfrm>
        </p:spPr>
        <p:txBody>
          <a:bodyPr>
            <a:normAutofit fontScale="85000" lnSpcReduction="10000"/>
          </a:bodyPr>
          <a:lstStyle/>
          <a:p>
            <a:pPr algn="l" rtl="0"/>
            <a:r>
              <a:rPr lang="en-US" altLang="fa-IR" sz="2400" dirty="0" smtClean="0"/>
              <a:t>Best choice for studying the context of a person (how a person makes meaning in a situation or documents a process)</a:t>
            </a:r>
          </a:p>
          <a:p>
            <a:pPr algn="l" rtl="0"/>
            <a:r>
              <a:rPr lang="en-US" altLang="fa-IR" sz="2400" dirty="0" smtClean="0"/>
              <a:t>Discovers the richness and complexities of real-life situations</a:t>
            </a:r>
          </a:p>
          <a:p>
            <a:pPr algn="l" rtl="0"/>
            <a:r>
              <a:rPr lang="en-US" altLang="fa-IR" sz="2400" dirty="0" smtClean="0"/>
              <a:t>It is the </a:t>
            </a:r>
            <a:r>
              <a:rPr lang="en-US" altLang="fa-IR" sz="2400" i="1" dirty="0" smtClean="0"/>
              <a:t>only</a:t>
            </a:r>
            <a:r>
              <a:rPr lang="en-US" altLang="fa-IR" sz="2400" dirty="0" smtClean="0"/>
              <a:t> way for studying certain behavior(s)</a:t>
            </a:r>
          </a:p>
          <a:p>
            <a:pPr algn="l" rtl="0"/>
            <a:r>
              <a:rPr lang="en-US" altLang="fa-IR" sz="2400" dirty="0" smtClean="0"/>
              <a:t>Addresses the limitations of quantitative methods</a:t>
            </a:r>
            <a:endParaRPr lang="en-US" altLang="fa-IR" sz="2400" i="1" dirty="0" smtClean="0"/>
          </a:p>
        </p:txBody>
      </p:sp>
      <p:sp>
        <p:nvSpPr>
          <p:cNvPr id="2" name="Slide Number Placeholder 1"/>
          <p:cNvSpPr>
            <a:spLocks noGrp="1"/>
          </p:cNvSpPr>
          <p:nvPr>
            <p:ph type="sldNum" sz="quarter" idx="12"/>
          </p:nvPr>
        </p:nvSpPr>
        <p:spPr/>
        <p:txBody>
          <a:bodyPr/>
          <a:lstStyle/>
          <a:p>
            <a:fld id="{1CE055E7-E1F4-432B-AB3D-CB2289E2330F}" type="slidenum">
              <a:rPr lang="fa-IR" smtClean="0"/>
              <a:t>8</a:t>
            </a:fld>
            <a:endParaRPr lang="fa-IR"/>
          </a:p>
        </p:txBody>
      </p:sp>
      <p:sp>
        <p:nvSpPr>
          <p:cNvPr id="5" name="Rectangle 2"/>
          <p:cNvSpPr txBox="1">
            <a:spLocks noChangeArrowheads="1"/>
          </p:cNvSpPr>
          <p:nvPr/>
        </p:nvSpPr>
        <p:spPr>
          <a:xfrm>
            <a:off x="323528" y="3712170"/>
            <a:ext cx="5987008" cy="580926"/>
          </a:xfrm>
          <a:prstGeom prst="rect">
            <a:avLst/>
          </a:prstGeom>
        </p:spPr>
        <p:txBody>
          <a:bodyPr vert="horz" lIns="91440" tIns="45720" rIns="91440" bIns="45720" rtlCol="1" anchor="ctr">
            <a:normAutofit fontScale="92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altLang="fa-IR" sz="2800" dirty="0" smtClean="0">
                <a:solidFill>
                  <a:srgbClr val="0000FF"/>
                </a:solidFill>
              </a:rPr>
              <a:t>Limitations of Qualitative Research</a:t>
            </a:r>
          </a:p>
        </p:txBody>
      </p:sp>
      <p:sp>
        <p:nvSpPr>
          <p:cNvPr id="6" name="Rectangle 3"/>
          <p:cNvSpPr txBox="1">
            <a:spLocks noChangeArrowheads="1"/>
          </p:cNvSpPr>
          <p:nvPr/>
        </p:nvSpPr>
        <p:spPr>
          <a:xfrm>
            <a:off x="385192" y="4365104"/>
            <a:ext cx="7787208" cy="1825426"/>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US" altLang="fa-IR" sz="2400" dirty="0" smtClean="0"/>
              <a:t>Uncontrolled and hard to replicate</a:t>
            </a:r>
          </a:p>
          <a:p>
            <a:pPr algn="l" rtl="0"/>
            <a:r>
              <a:rPr lang="en-US" altLang="fa-IR" sz="2400" dirty="0" smtClean="0"/>
              <a:t>Low in population validity</a:t>
            </a:r>
          </a:p>
          <a:p>
            <a:pPr marL="0" indent="0" algn="l" rtl="0">
              <a:buFont typeface="Arial" panose="020B0604020202020204" pitchFamily="34" charset="0"/>
              <a:buNone/>
            </a:pPr>
            <a:r>
              <a:rPr lang="en-US" altLang="fa-IR" sz="2400" i="1" dirty="0" smtClean="0"/>
              <a:t>Qualitative research is to portray the context of participants, we should not criticize the research for meeting its goals</a:t>
            </a:r>
          </a:p>
        </p:txBody>
      </p:sp>
    </p:spTree>
    <p:extLst>
      <p:ext uri="{BB962C8B-B14F-4D97-AF65-F5344CB8AC3E}">
        <p14:creationId xmlns:p14="http://schemas.microsoft.com/office/powerpoint/2010/main" val="25831746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5656" y="404664"/>
            <a:ext cx="5940000" cy="4251726"/>
            <a:chOff x="1475656" y="548680"/>
            <a:chExt cx="5940000" cy="4251726"/>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49896"/>
              <a:ext cx="5940000" cy="365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48680"/>
              <a:ext cx="23241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925196"/>
            <a:ext cx="4752000" cy="167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CE055E7-E1F4-432B-AB3D-CB2289E2330F}" type="slidenum">
              <a:rPr lang="fa-IR" smtClean="0"/>
              <a:t>80</a:t>
            </a:fld>
            <a:endParaRPr lang="fa-IR"/>
          </a:p>
        </p:txBody>
      </p:sp>
    </p:spTree>
    <p:extLst>
      <p:ext uri="{BB962C8B-B14F-4D97-AF65-F5344CB8AC3E}">
        <p14:creationId xmlns:p14="http://schemas.microsoft.com/office/powerpoint/2010/main" val="7142055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7222" y="692696"/>
            <a:ext cx="5353050" cy="5328592"/>
            <a:chOff x="1403648" y="332656"/>
            <a:chExt cx="5353050" cy="532859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53530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81783"/>
              <a:ext cx="52959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510" y="3645024"/>
              <a:ext cx="52673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632" y="4651598"/>
              <a:ext cx="51816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81</a:t>
            </a:fld>
            <a:endParaRPr lang="fa-IR"/>
          </a:p>
        </p:txBody>
      </p:sp>
    </p:spTree>
    <p:extLst>
      <p:ext uri="{BB962C8B-B14F-4D97-AF65-F5344CB8AC3E}">
        <p14:creationId xmlns:p14="http://schemas.microsoft.com/office/powerpoint/2010/main" val="40261275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31640" y="404662"/>
            <a:ext cx="5508000" cy="6030418"/>
            <a:chOff x="1331640" y="404662"/>
            <a:chExt cx="5508000" cy="6030418"/>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2"/>
              <a:ext cx="5508000" cy="341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149080"/>
              <a:ext cx="38004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82</a:t>
            </a:fld>
            <a:endParaRPr lang="fa-IR"/>
          </a:p>
        </p:txBody>
      </p:sp>
    </p:spTree>
    <p:extLst>
      <p:ext uri="{BB962C8B-B14F-4D97-AF65-F5344CB8AC3E}">
        <p14:creationId xmlns:p14="http://schemas.microsoft.com/office/powerpoint/2010/main" val="26402654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7584" y="413792"/>
            <a:ext cx="7772400" cy="1143000"/>
          </a:xfrm>
        </p:spPr>
        <p:txBody>
          <a:bodyPr>
            <a:normAutofit fontScale="90000"/>
          </a:bodyPr>
          <a:lstStyle/>
          <a:p>
            <a:pPr algn="ctr"/>
            <a:r>
              <a:rPr lang="en-US" altLang="fa-IR" dirty="0" smtClean="0">
                <a:solidFill>
                  <a:srgbClr val="3333FF"/>
                </a:solidFill>
              </a:rPr>
              <a:t>Types of Triangulation</a:t>
            </a:r>
            <a:br>
              <a:rPr lang="en-US" altLang="fa-IR" dirty="0" smtClean="0">
                <a:solidFill>
                  <a:srgbClr val="3333FF"/>
                </a:solidFill>
              </a:rPr>
            </a:br>
            <a:r>
              <a:rPr lang="en-US" altLang="fa-IR" sz="3200" dirty="0" smtClean="0">
                <a:solidFill>
                  <a:schemeClr val="tx1"/>
                </a:solidFill>
              </a:rPr>
              <a:t>(for data gathered with qualitative methods)</a:t>
            </a:r>
          </a:p>
        </p:txBody>
      </p:sp>
      <p:sp>
        <p:nvSpPr>
          <p:cNvPr id="28675" name="Rectangle 3"/>
          <p:cNvSpPr>
            <a:spLocks noGrp="1" noChangeArrowheads="1"/>
          </p:cNvSpPr>
          <p:nvPr>
            <p:ph idx="1"/>
          </p:nvPr>
        </p:nvSpPr>
        <p:spPr>
          <a:xfrm>
            <a:off x="457200" y="2179638"/>
            <a:ext cx="8229600" cy="4525962"/>
          </a:xfrm>
        </p:spPr>
        <p:txBody>
          <a:bodyPr/>
          <a:lstStyle/>
          <a:p>
            <a:pPr algn="l" rtl="0"/>
            <a:r>
              <a:rPr lang="en-US" altLang="fa-IR" dirty="0" smtClean="0"/>
              <a:t>Method triangulation</a:t>
            </a:r>
          </a:p>
          <a:p>
            <a:pPr algn="l" rtl="0"/>
            <a:r>
              <a:rPr lang="en-US" altLang="fa-IR" dirty="0" smtClean="0"/>
              <a:t>Data triangulation</a:t>
            </a:r>
          </a:p>
          <a:p>
            <a:pPr algn="l" rtl="0"/>
            <a:r>
              <a:rPr lang="en-US" altLang="fa-IR" dirty="0" smtClean="0"/>
              <a:t>Multiple analysis in triangulation</a:t>
            </a:r>
          </a:p>
          <a:p>
            <a:pPr algn="l" rtl="0"/>
            <a:r>
              <a:rPr lang="en-US" altLang="fa-IR" dirty="0" smtClean="0"/>
              <a:t>Theory triangulation</a:t>
            </a:r>
          </a:p>
          <a:p>
            <a:pPr algn="l" rtl="0"/>
            <a:r>
              <a:rPr lang="en-US" altLang="fa-IR" dirty="0" smtClean="0"/>
              <a:t>Member/respondent triangulation</a:t>
            </a:r>
          </a:p>
          <a:p>
            <a:pPr>
              <a:buFontTx/>
              <a:buNone/>
            </a:pPr>
            <a:endParaRPr lang="en-US" altLang="fa-IR" dirty="0" smtClean="0"/>
          </a:p>
        </p:txBody>
      </p:sp>
      <p:sp>
        <p:nvSpPr>
          <p:cNvPr id="2" name="Slide Number Placeholder 1"/>
          <p:cNvSpPr>
            <a:spLocks noGrp="1"/>
          </p:cNvSpPr>
          <p:nvPr>
            <p:ph type="sldNum" sz="quarter" idx="12"/>
          </p:nvPr>
        </p:nvSpPr>
        <p:spPr/>
        <p:txBody>
          <a:bodyPr/>
          <a:lstStyle/>
          <a:p>
            <a:fld id="{1CE055E7-E1F4-432B-AB3D-CB2289E2330F}" type="slidenum">
              <a:rPr lang="fa-IR" smtClean="0"/>
              <a:t>83</a:t>
            </a:fld>
            <a:endParaRPr lang="fa-IR"/>
          </a:p>
        </p:txBody>
      </p:sp>
    </p:spTree>
    <p:extLst>
      <p:ext uri="{BB962C8B-B14F-4D97-AF65-F5344CB8AC3E}">
        <p14:creationId xmlns:p14="http://schemas.microsoft.com/office/powerpoint/2010/main" val="6682258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2240" y="116632"/>
            <a:ext cx="4680000" cy="6637865"/>
            <a:chOff x="1403648" y="188640"/>
            <a:chExt cx="4680000" cy="6637865"/>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4680000" cy="296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84984"/>
              <a:ext cx="4500000" cy="186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128" y="5229200"/>
              <a:ext cx="4500000" cy="159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84</a:t>
            </a:fld>
            <a:endParaRPr lang="fa-IR"/>
          </a:p>
        </p:txBody>
      </p:sp>
    </p:spTree>
    <p:extLst>
      <p:ext uri="{BB962C8B-B14F-4D97-AF65-F5344CB8AC3E}">
        <p14:creationId xmlns:p14="http://schemas.microsoft.com/office/powerpoint/2010/main" val="8986543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27784" y="61673"/>
            <a:ext cx="4104000" cy="6811767"/>
            <a:chOff x="215984" y="61673"/>
            <a:chExt cx="4104000" cy="6811767"/>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84" y="4725144"/>
              <a:ext cx="4104000" cy="214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84" y="61673"/>
              <a:ext cx="4068000" cy="262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84" y="2708921"/>
              <a:ext cx="4032000" cy="191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p:cNvSpPr>
            <a:spLocks noGrp="1"/>
          </p:cNvSpPr>
          <p:nvPr>
            <p:ph type="sldNum" sz="quarter" idx="12"/>
          </p:nvPr>
        </p:nvSpPr>
        <p:spPr/>
        <p:txBody>
          <a:bodyPr/>
          <a:lstStyle/>
          <a:p>
            <a:fld id="{1CE055E7-E1F4-432B-AB3D-CB2289E2330F}" type="slidenum">
              <a:rPr lang="fa-IR" smtClean="0"/>
              <a:t>85</a:t>
            </a:fld>
            <a:endParaRPr lang="fa-IR"/>
          </a:p>
        </p:txBody>
      </p:sp>
    </p:spTree>
    <p:extLst>
      <p:ext uri="{BB962C8B-B14F-4D97-AF65-F5344CB8AC3E}">
        <p14:creationId xmlns:p14="http://schemas.microsoft.com/office/powerpoint/2010/main" val="20801610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97168" y="116632"/>
            <a:ext cx="4463064" cy="6624736"/>
            <a:chOff x="143968" y="188640"/>
            <a:chExt cx="4463064" cy="6624736"/>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32" y="188640"/>
              <a:ext cx="4428000" cy="275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76" y="3068960"/>
              <a:ext cx="4212000" cy="160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68" y="4758153"/>
              <a:ext cx="4140000" cy="205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p:cNvSpPr>
            <a:spLocks noGrp="1"/>
          </p:cNvSpPr>
          <p:nvPr>
            <p:ph type="sldNum" sz="quarter" idx="12"/>
          </p:nvPr>
        </p:nvSpPr>
        <p:spPr/>
        <p:txBody>
          <a:bodyPr/>
          <a:lstStyle/>
          <a:p>
            <a:fld id="{1CE055E7-E1F4-432B-AB3D-CB2289E2330F}" type="slidenum">
              <a:rPr lang="fa-IR" smtClean="0"/>
              <a:t>86</a:t>
            </a:fld>
            <a:endParaRPr lang="fa-IR"/>
          </a:p>
        </p:txBody>
      </p:sp>
    </p:spTree>
    <p:extLst>
      <p:ext uri="{BB962C8B-B14F-4D97-AF65-F5344CB8AC3E}">
        <p14:creationId xmlns:p14="http://schemas.microsoft.com/office/powerpoint/2010/main" val="1604673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2" y="94932"/>
            <a:ext cx="4463488" cy="6696740"/>
            <a:chOff x="107504" y="116636"/>
            <a:chExt cx="4463488" cy="669674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92" y="116636"/>
              <a:ext cx="4392000" cy="28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68960"/>
              <a:ext cx="4320000" cy="203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227843"/>
              <a:ext cx="4284000" cy="158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504" y="5028209"/>
            <a:ext cx="4356000" cy="120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CE055E7-E1F4-432B-AB3D-CB2289E2330F}" type="slidenum">
              <a:rPr lang="fa-IR" smtClean="0"/>
              <a:t>87</a:t>
            </a:fld>
            <a:endParaRPr lang="fa-IR"/>
          </a:p>
        </p:txBody>
      </p:sp>
    </p:spTree>
    <p:extLst>
      <p:ext uri="{BB962C8B-B14F-4D97-AF65-F5344CB8AC3E}">
        <p14:creationId xmlns:p14="http://schemas.microsoft.com/office/powerpoint/2010/main" val="2408204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12" y="116632"/>
            <a:ext cx="4283544" cy="6550573"/>
            <a:chOff x="1584128" y="44624"/>
            <a:chExt cx="4283544" cy="6550573"/>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4624"/>
              <a:ext cx="4248000" cy="248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4227363" cy="156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28" y="4437112"/>
              <a:ext cx="4140000" cy="215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283452"/>
            <a:ext cx="4428000" cy="231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CE055E7-E1F4-432B-AB3D-CB2289E2330F}" type="slidenum">
              <a:rPr lang="fa-IR" smtClean="0"/>
              <a:t>88</a:t>
            </a:fld>
            <a:endParaRPr lang="fa-IR"/>
          </a:p>
        </p:txBody>
      </p:sp>
    </p:spTree>
    <p:extLst>
      <p:ext uri="{BB962C8B-B14F-4D97-AF65-F5344CB8AC3E}">
        <p14:creationId xmlns:p14="http://schemas.microsoft.com/office/powerpoint/2010/main" val="16305099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2448" y="116632"/>
            <a:ext cx="5972692" cy="6647952"/>
            <a:chOff x="1292448" y="188640"/>
            <a:chExt cx="5972692" cy="6647952"/>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448" y="188640"/>
              <a:ext cx="5076000" cy="315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140" y="3717032"/>
              <a:ext cx="5940000" cy="311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89</a:t>
            </a:fld>
            <a:endParaRPr lang="fa-IR"/>
          </a:p>
        </p:txBody>
      </p:sp>
    </p:spTree>
    <p:extLst>
      <p:ext uri="{BB962C8B-B14F-4D97-AF65-F5344CB8AC3E}">
        <p14:creationId xmlns:p14="http://schemas.microsoft.com/office/powerpoint/2010/main" val="267931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22114"/>
          </a:xfrm>
        </p:spPr>
        <p:txBody>
          <a:bodyPr>
            <a:normAutofit/>
          </a:bodyPr>
          <a:lstStyle/>
          <a:p>
            <a:pPr rtl="0"/>
            <a:r>
              <a:rPr lang="en-US" altLang="fa-IR" sz="3200" dirty="0" smtClean="0">
                <a:solidFill>
                  <a:srgbClr val="0000FF"/>
                </a:solidFill>
              </a:rPr>
              <a:t>Quantitative and Qualitative Sampling</a:t>
            </a:r>
          </a:p>
        </p:txBody>
      </p:sp>
      <p:sp>
        <p:nvSpPr>
          <p:cNvPr id="22531" name="Rectangle 3"/>
          <p:cNvSpPr>
            <a:spLocks noGrp="1" noChangeArrowheads="1"/>
          </p:cNvSpPr>
          <p:nvPr>
            <p:ph idx="1"/>
          </p:nvPr>
        </p:nvSpPr>
        <p:spPr>
          <a:xfrm>
            <a:off x="457200" y="1268760"/>
            <a:ext cx="8305800" cy="1656184"/>
          </a:xfrm>
        </p:spPr>
        <p:txBody>
          <a:bodyPr>
            <a:normAutofit lnSpcReduction="10000"/>
          </a:bodyPr>
          <a:lstStyle/>
          <a:p>
            <a:pPr algn="l">
              <a:lnSpc>
                <a:spcPct val="80000"/>
              </a:lnSpc>
              <a:buFontTx/>
              <a:buNone/>
            </a:pPr>
            <a:r>
              <a:rPr lang="en-US" altLang="fa-IR" sz="2800" b="1" dirty="0" smtClean="0"/>
              <a:t>Representative Sampling</a:t>
            </a:r>
            <a:endParaRPr lang="en-US" altLang="fa-IR" sz="2800" dirty="0" smtClean="0"/>
          </a:p>
          <a:p>
            <a:pPr algn="l" rtl="0">
              <a:lnSpc>
                <a:spcPct val="80000"/>
              </a:lnSpc>
            </a:pPr>
            <a:r>
              <a:rPr lang="en-US" altLang="fa-IR" sz="2000" dirty="0" smtClean="0"/>
              <a:t>Using a sample that represents a target population</a:t>
            </a:r>
          </a:p>
          <a:p>
            <a:pPr algn="l" rtl="0">
              <a:lnSpc>
                <a:spcPct val="80000"/>
              </a:lnSpc>
            </a:pPr>
            <a:r>
              <a:rPr lang="en-US" altLang="fa-IR" sz="2000" dirty="0" smtClean="0"/>
              <a:t>Simple random sampling (SRS) and stratified random sampling </a:t>
            </a:r>
          </a:p>
          <a:p>
            <a:pPr algn="l" rtl="0">
              <a:lnSpc>
                <a:spcPct val="80000"/>
              </a:lnSpc>
            </a:pPr>
            <a:r>
              <a:rPr lang="en-US" altLang="fa-IR" sz="2000" dirty="0" smtClean="0"/>
              <a:t>Only kind of sampling that allows for the generalization of study results (unless triangulation is used)</a:t>
            </a:r>
          </a:p>
        </p:txBody>
      </p:sp>
      <p:sp>
        <p:nvSpPr>
          <p:cNvPr id="2" name="Slide Number Placeholder 1"/>
          <p:cNvSpPr>
            <a:spLocks noGrp="1"/>
          </p:cNvSpPr>
          <p:nvPr>
            <p:ph type="sldNum" sz="quarter" idx="12"/>
          </p:nvPr>
        </p:nvSpPr>
        <p:spPr/>
        <p:txBody>
          <a:bodyPr/>
          <a:lstStyle/>
          <a:p>
            <a:fld id="{1CE055E7-E1F4-432B-AB3D-CB2289E2330F}" type="slidenum">
              <a:rPr lang="fa-IR" smtClean="0"/>
              <a:t>9</a:t>
            </a:fld>
            <a:endParaRPr lang="fa-IR"/>
          </a:p>
        </p:txBody>
      </p:sp>
      <p:sp>
        <p:nvSpPr>
          <p:cNvPr id="5" name="Rectangle 5"/>
          <p:cNvSpPr>
            <a:spLocks noChangeArrowheads="1"/>
          </p:cNvSpPr>
          <p:nvPr/>
        </p:nvSpPr>
        <p:spPr bwMode="auto">
          <a:xfrm>
            <a:off x="457200" y="3068960"/>
            <a:ext cx="85072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90000"/>
              </a:lnSpc>
              <a:spcBef>
                <a:spcPct val="20000"/>
              </a:spcBef>
            </a:pPr>
            <a:r>
              <a:rPr lang="en-US" altLang="fa-IR" sz="2400" b="1" dirty="0" smtClean="0">
                <a:latin typeface="+mj-lt"/>
              </a:rPr>
              <a:t>Non-representative Sampling</a:t>
            </a:r>
            <a:endParaRPr lang="en-US" altLang="fa-IR" sz="2400" dirty="0">
              <a:latin typeface="+mj-lt"/>
            </a:endParaRPr>
          </a:p>
          <a:p>
            <a:pPr algn="l" rtl="0" eaLnBrk="1" hangingPunct="1">
              <a:lnSpc>
                <a:spcPct val="90000"/>
              </a:lnSpc>
              <a:spcBef>
                <a:spcPct val="20000"/>
              </a:spcBef>
              <a:buFontTx/>
              <a:buChar char="•"/>
            </a:pPr>
            <a:r>
              <a:rPr lang="en-US" altLang="fa-IR" sz="2000" dirty="0">
                <a:latin typeface="+mj-lt"/>
              </a:rPr>
              <a:t>Opportunity sampling- used by most </a:t>
            </a:r>
            <a:r>
              <a:rPr lang="en-US" altLang="fa-IR" sz="2000" dirty="0" smtClean="0">
                <a:latin typeface="+mj-lt"/>
              </a:rPr>
              <a:t>experiments</a:t>
            </a:r>
            <a:endParaRPr lang="en-US" altLang="fa-IR" sz="2000" dirty="0">
              <a:latin typeface="+mj-lt"/>
            </a:endParaRPr>
          </a:p>
          <a:p>
            <a:pPr algn="l" rtl="0" eaLnBrk="1" hangingPunct="1">
              <a:lnSpc>
                <a:spcPct val="90000"/>
              </a:lnSpc>
              <a:spcBef>
                <a:spcPct val="20000"/>
              </a:spcBef>
              <a:buFontTx/>
              <a:buChar char="•"/>
            </a:pPr>
            <a:r>
              <a:rPr lang="en-US" altLang="fa-IR" sz="2000" dirty="0">
                <a:latin typeface="+mj-lt"/>
              </a:rPr>
              <a:t>Purposive sampling- selecting a sample for a particular purpose; participants have particular characteristics (age, gender </a:t>
            </a:r>
            <a:r>
              <a:rPr lang="en-US" altLang="fa-IR" sz="2000" dirty="0" err="1">
                <a:latin typeface="+mj-lt"/>
              </a:rPr>
              <a:t>etc</a:t>
            </a:r>
            <a:r>
              <a:rPr lang="en-US" altLang="fa-IR" sz="2000" dirty="0">
                <a:latin typeface="+mj-lt"/>
              </a:rPr>
              <a:t>) based on a </a:t>
            </a:r>
            <a:r>
              <a:rPr lang="en-US" altLang="fa-IR" sz="2000" b="1" dirty="0">
                <a:latin typeface="+mj-lt"/>
              </a:rPr>
              <a:t>sample frame</a:t>
            </a:r>
          </a:p>
        </p:txBody>
      </p:sp>
      <p:sp>
        <p:nvSpPr>
          <p:cNvPr id="6" name="Rectangle 3"/>
          <p:cNvSpPr txBox="1">
            <a:spLocks noChangeArrowheads="1"/>
          </p:cNvSpPr>
          <p:nvPr/>
        </p:nvSpPr>
        <p:spPr>
          <a:xfrm>
            <a:off x="806896" y="4509120"/>
            <a:ext cx="8229600" cy="1872208"/>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spcBef>
                <a:spcPts val="0"/>
              </a:spcBef>
              <a:buFontTx/>
              <a:buNone/>
            </a:pPr>
            <a:r>
              <a:rPr lang="en-US" altLang="fa-IR" sz="2400" b="1" dirty="0" smtClean="0"/>
              <a:t>Focus Groups</a:t>
            </a:r>
          </a:p>
          <a:p>
            <a:pPr algn="l" rtl="0">
              <a:spcBef>
                <a:spcPts val="0"/>
              </a:spcBef>
              <a:buFontTx/>
              <a:buNone/>
            </a:pPr>
            <a:r>
              <a:rPr lang="en-US" altLang="fa-IR" sz="2400" dirty="0" smtClean="0"/>
              <a:t>	</a:t>
            </a:r>
            <a:r>
              <a:rPr lang="en-US" altLang="fa-IR" sz="2000" dirty="0" smtClean="0"/>
              <a:t>A group of experts on a topic or people with common experiences</a:t>
            </a:r>
          </a:p>
          <a:p>
            <a:pPr algn="l" rtl="0">
              <a:spcBef>
                <a:spcPts val="0"/>
              </a:spcBef>
              <a:buFontTx/>
              <a:buNone/>
            </a:pPr>
            <a:r>
              <a:rPr lang="en-US" altLang="fa-IR" sz="2400" b="1" dirty="0" smtClean="0"/>
              <a:t>Snowball Sampling</a:t>
            </a:r>
          </a:p>
          <a:p>
            <a:pPr algn="l" rtl="0">
              <a:spcBef>
                <a:spcPts val="0"/>
              </a:spcBef>
              <a:buFontTx/>
              <a:buNone/>
            </a:pPr>
            <a:r>
              <a:rPr lang="en-US" altLang="fa-IR" sz="2400" dirty="0" smtClean="0"/>
              <a:t>	</a:t>
            </a:r>
            <a:r>
              <a:rPr lang="en-US" altLang="fa-IR" sz="2000" dirty="0" smtClean="0"/>
              <a:t>Interviewing an expert who then suggests the next expert participant</a:t>
            </a:r>
          </a:p>
        </p:txBody>
      </p:sp>
    </p:spTree>
    <p:extLst>
      <p:ext uri="{BB962C8B-B14F-4D97-AF65-F5344CB8AC3E}">
        <p14:creationId xmlns:p14="http://schemas.microsoft.com/office/powerpoint/2010/main" val="17357493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79712" y="1015655"/>
            <a:ext cx="4608512" cy="4213545"/>
            <a:chOff x="1403648" y="454890"/>
            <a:chExt cx="5256584" cy="4645593"/>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232" y="454890"/>
              <a:ext cx="5220000" cy="27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475038"/>
              <a:ext cx="5220000" cy="162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90</a:t>
            </a:fld>
            <a:endParaRPr lang="fa-IR"/>
          </a:p>
        </p:txBody>
      </p:sp>
    </p:spTree>
    <p:extLst>
      <p:ext uri="{BB962C8B-B14F-4D97-AF65-F5344CB8AC3E}">
        <p14:creationId xmlns:p14="http://schemas.microsoft.com/office/powerpoint/2010/main" val="34022748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12288" y="44624"/>
            <a:ext cx="4752000" cy="6750231"/>
            <a:chOff x="1403648" y="44624"/>
            <a:chExt cx="4752000" cy="6750231"/>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4624"/>
              <a:ext cx="4752000" cy="307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12976"/>
              <a:ext cx="4752000" cy="235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637249"/>
              <a:ext cx="4500000" cy="115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91</a:t>
            </a:fld>
            <a:endParaRPr lang="fa-IR"/>
          </a:p>
        </p:txBody>
      </p:sp>
    </p:spTree>
    <p:extLst>
      <p:ext uri="{BB962C8B-B14F-4D97-AF65-F5344CB8AC3E}">
        <p14:creationId xmlns:p14="http://schemas.microsoft.com/office/powerpoint/2010/main" val="16635471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1680" y="340618"/>
            <a:ext cx="5904656" cy="6184726"/>
            <a:chOff x="1691680" y="340618"/>
            <a:chExt cx="5438775" cy="5550326"/>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0618"/>
              <a:ext cx="543877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56" y="3284984"/>
              <a:ext cx="5184000" cy="260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1CE055E7-E1F4-432B-AB3D-CB2289E2330F}" type="slidenum">
              <a:rPr lang="fa-IR" smtClean="0"/>
              <a:t>92</a:t>
            </a:fld>
            <a:endParaRPr lang="fa-IR"/>
          </a:p>
        </p:txBody>
      </p:sp>
    </p:spTree>
    <p:extLst>
      <p:ext uri="{BB962C8B-B14F-4D97-AF65-F5344CB8AC3E}">
        <p14:creationId xmlns:p14="http://schemas.microsoft.com/office/powerpoint/2010/main" val="1892749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1396</TotalTime>
  <Words>3814</Words>
  <Application>Microsoft Office PowerPoint</Application>
  <PresentationFormat>Экран (4:3)</PresentationFormat>
  <Paragraphs>814</Paragraphs>
  <Slides>92</Slides>
  <Notes>19</Notes>
  <HiddenSlides>0</HiddenSlides>
  <MMClips>0</MMClips>
  <ScaleCrop>false</ScaleCrop>
  <HeadingPairs>
    <vt:vector size="8" baseType="variant">
      <vt:variant>
        <vt:lpstr>Использованные шрифты</vt:lpstr>
      </vt:variant>
      <vt:variant>
        <vt:i4>17</vt:i4>
      </vt:variant>
      <vt:variant>
        <vt:lpstr>Тема</vt:lpstr>
      </vt:variant>
      <vt:variant>
        <vt:i4>1</vt:i4>
      </vt:variant>
      <vt:variant>
        <vt:lpstr>Внедренные серверы OLE</vt:lpstr>
      </vt:variant>
      <vt:variant>
        <vt:i4>1</vt:i4>
      </vt:variant>
      <vt:variant>
        <vt:lpstr>Заголовки слайдов</vt:lpstr>
      </vt:variant>
      <vt:variant>
        <vt:i4>92</vt:i4>
      </vt:variant>
    </vt:vector>
  </HeadingPairs>
  <TitlesOfParts>
    <vt:vector size="111" baseType="lpstr">
      <vt:lpstr>Arial Unicode MS</vt:lpstr>
      <vt:lpstr>MS PGothic</vt:lpstr>
      <vt:lpstr>MS PGothic</vt:lpstr>
      <vt:lpstr>2  Nazanin</vt:lpstr>
      <vt:lpstr>Arial</vt:lpstr>
      <vt:lpstr>Arial Black</vt:lpstr>
      <vt:lpstr>B Nazanin</vt:lpstr>
      <vt:lpstr>Calibri</vt:lpstr>
      <vt:lpstr>Century Gothic</vt:lpstr>
      <vt:lpstr>Majalla UI</vt:lpstr>
      <vt:lpstr>Perpetua</vt:lpstr>
      <vt:lpstr>Tahoma</vt:lpstr>
      <vt:lpstr>Times New Roman</vt:lpstr>
      <vt:lpstr>Verdana</vt:lpstr>
      <vt:lpstr>Wingdings</vt:lpstr>
      <vt:lpstr>Wingdings 2</vt:lpstr>
      <vt:lpstr>Wingdings 3</vt:lpstr>
      <vt:lpstr>Легкий дым</vt:lpstr>
      <vt:lpstr>Microsoft Drawing</vt:lpstr>
      <vt:lpstr>Triangulations Techniques in Mixed Research Method</vt:lpstr>
      <vt:lpstr>Research Question</vt:lpstr>
      <vt:lpstr>Презентация PowerPoint</vt:lpstr>
      <vt:lpstr>How would you combine two types of data?</vt:lpstr>
      <vt:lpstr>Quantitative and qualitative data analysis </vt:lpstr>
      <vt:lpstr>Quantitative vs Qualitative</vt:lpstr>
      <vt:lpstr>Quantitative Methods</vt:lpstr>
      <vt:lpstr>Strengths of Qualitative Research</vt:lpstr>
      <vt:lpstr>Quantitative and Qualitative Sampling</vt:lpstr>
      <vt:lpstr>Презентация PowerPoint</vt:lpstr>
      <vt:lpstr>Презентация PowerPoint</vt:lpstr>
      <vt:lpstr>Презентация PowerPoint</vt:lpstr>
      <vt:lpstr>Презентация PowerPoint</vt:lpstr>
      <vt:lpstr>Sampling in Quantitative and Qualitative Research</vt:lpstr>
      <vt:lpstr>Презентация PowerPoint</vt:lpstr>
      <vt:lpstr>Types of Purposive Samples</vt:lpstr>
      <vt:lpstr>Ethical Considerations in Qualitative Research</vt:lpstr>
      <vt:lpstr>Relational study  </vt:lpstr>
      <vt:lpstr>2. Experimental study  </vt:lpstr>
      <vt:lpstr>3. Theoretical study</vt:lpstr>
      <vt:lpstr>5. Action Research</vt:lpstr>
      <vt:lpstr>4.  Mathematical Modeling</vt:lpstr>
      <vt:lpstr>5. Case studies</vt:lpstr>
      <vt:lpstr>Why a case study?</vt:lpstr>
      <vt:lpstr>Case study approach</vt:lpstr>
      <vt:lpstr>the case study approach</vt:lpstr>
      <vt:lpstr>Case study methodology</vt:lpstr>
      <vt:lpstr>Variable-oriented Analysis</vt:lpstr>
      <vt:lpstr>Case study vs. Survey</vt:lpstr>
      <vt:lpstr>Questionnaires/Interviews/Case study</vt:lpstr>
      <vt:lpstr>Grounded Theory Method</vt:lpstr>
      <vt:lpstr>Coding</vt:lpstr>
      <vt:lpstr>Coding Text</vt:lpstr>
      <vt:lpstr>Презентация PowerPoint</vt:lpstr>
      <vt:lpstr>Презентация PowerPoint</vt:lpstr>
      <vt:lpstr>Workshop Part 1</vt:lpstr>
      <vt:lpstr>  Mixed-m: Executive Summary </vt:lpstr>
      <vt:lpstr>Mixed methods is not that different from other methods </vt:lpstr>
      <vt:lpstr>Mixed Methods within Designs</vt:lpstr>
      <vt:lpstr>What is this Method Called?</vt:lpstr>
      <vt:lpstr>A definition</vt:lpstr>
      <vt:lpstr>Mixed methods is not that different from other methods </vt:lpstr>
      <vt:lpstr>Mixed Methods within Designs</vt:lpstr>
      <vt:lpstr>Example. Human Development and Capability</vt:lpstr>
      <vt:lpstr>What is the reason for using mixed methods?</vt:lpstr>
      <vt:lpstr>Typical situations in which mixed methods is used…</vt:lpstr>
      <vt:lpstr>Preliminary Design Considerations (Morse, 1991)</vt:lpstr>
      <vt:lpstr>Презентация PowerPoint</vt:lpstr>
      <vt:lpstr>Презентация PowerPoint</vt:lpstr>
      <vt:lpstr>Презентация PowerPoint</vt:lpstr>
      <vt:lpstr>Mixing or linking the data</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Mixing – Why? </vt:lpstr>
      <vt:lpstr>Mixed Methods Issues</vt:lpstr>
      <vt:lpstr> Some questions  </vt:lpstr>
      <vt:lpstr>Презентация PowerPoint</vt:lpstr>
      <vt:lpstr>Презентация PowerPoint</vt:lpstr>
      <vt:lpstr>Презентация PowerPoint</vt:lpstr>
      <vt:lpstr>Презентация PowerPoint</vt:lpstr>
      <vt:lpstr>Importance of Credibility in Qualitative Research</vt:lpstr>
      <vt:lpstr>Презентация PowerPoint</vt:lpstr>
      <vt:lpstr>Презентация PowerPoint</vt:lpstr>
      <vt:lpstr>Triangulation </vt:lpstr>
      <vt:lpstr>Saturation </vt:lpstr>
      <vt:lpstr>Member checking</vt:lpstr>
      <vt:lpstr>Self disclosure (Reflexivity)</vt:lpstr>
      <vt:lpstr>Triangulation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Types of Triangulation (for data gathered with qualitative methods)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glc</dc:creator>
  <cp:lastModifiedBy>Якобсон Екатерина Александровна</cp:lastModifiedBy>
  <cp:revision>82</cp:revision>
  <dcterms:created xsi:type="dcterms:W3CDTF">2016-07-14T03:38:53Z</dcterms:created>
  <dcterms:modified xsi:type="dcterms:W3CDTF">2019-09-18T08:41:53Z</dcterms:modified>
</cp:coreProperties>
</file>