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7" r:id="rId2"/>
    <p:sldId id="309" r:id="rId3"/>
    <p:sldId id="274" r:id="rId4"/>
    <p:sldId id="294" r:id="rId5"/>
    <p:sldId id="275" r:id="rId6"/>
    <p:sldId id="292" r:id="rId7"/>
    <p:sldId id="293" r:id="rId8"/>
    <p:sldId id="301" r:id="rId9"/>
    <p:sldId id="300" r:id="rId10"/>
    <p:sldId id="295" r:id="rId11"/>
    <p:sldId id="296" r:id="rId12"/>
    <p:sldId id="297" r:id="rId13"/>
    <p:sldId id="298" r:id="rId14"/>
    <p:sldId id="299" r:id="rId15"/>
    <p:sldId id="302" r:id="rId16"/>
    <p:sldId id="304" r:id="rId17"/>
    <p:sldId id="306" r:id="rId18"/>
    <p:sldId id="307" r:id="rId19"/>
    <p:sldId id="305" r:id="rId20"/>
    <p:sldId id="310" r:id="rId21"/>
    <p:sldId id="311" r:id="rId22"/>
    <p:sldId id="308" r:id="rId23"/>
    <p:sldId id="259" r:id="rId24"/>
    <p:sldId id="260" r:id="rId25"/>
    <p:sldId id="258" r:id="rId26"/>
    <p:sldId id="261" r:id="rId27"/>
    <p:sldId id="264" r:id="rId28"/>
    <p:sldId id="267" r:id="rId29"/>
    <p:sldId id="268" r:id="rId30"/>
    <p:sldId id="269" r:id="rId31"/>
    <p:sldId id="270" r:id="rId32"/>
    <p:sldId id="271" r:id="rId33"/>
    <p:sldId id="272" r:id="rId34"/>
    <p:sldId id="273" r:id="rId35"/>
    <p:sldId id="278" r:id="rId36"/>
    <p:sldId id="279" r:id="rId37"/>
    <p:sldId id="276" r:id="rId38"/>
    <p:sldId id="277" r:id="rId39"/>
    <p:sldId id="280" r:id="rId40"/>
    <p:sldId id="281" r:id="rId41"/>
    <p:sldId id="290" r:id="rId42"/>
    <p:sldId id="282" r:id="rId43"/>
    <p:sldId id="291" r:id="rId44"/>
    <p:sldId id="284" r:id="rId45"/>
    <p:sldId id="286" r:id="rId46"/>
    <p:sldId id="28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7" d="100"/>
          <a:sy n="77" d="100"/>
        </p:scale>
        <p:origin x="56" y="2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026D1-E0A9-4DFD-93A5-15BF0B002876}"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pPr rtl="1"/>
          <a:endParaRPr lang="fa-IR"/>
        </a:p>
      </dgm:t>
    </dgm:pt>
    <dgm:pt modelId="{2C2D020C-509E-4633-9150-41091564AD9A}">
      <dgm:prSet/>
      <dgm:spPr/>
      <dgm:t>
        <a:bodyPr/>
        <a:lstStyle/>
        <a:p>
          <a:pPr rtl="1"/>
          <a:r>
            <a:rPr lang="en-US" b="1" dirty="0" smtClean="0">
              <a:cs typeface="B Zar" panose="00000400000000000000" pitchFamily="2" charset="-78"/>
            </a:rPr>
            <a:t>Based on Debt</a:t>
          </a:r>
          <a:endParaRPr lang="fa-IR" b="1" dirty="0">
            <a:cs typeface="B Zar" panose="00000400000000000000" pitchFamily="2" charset="-78"/>
          </a:endParaRPr>
        </a:p>
      </dgm:t>
    </dgm:pt>
    <dgm:pt modelId="{EB1E66D7-00A5-42FA-B724-4831F06FFD63}" type="parTrans" cxnId="{71A80981-97DF-410C-A8A3-F655B55E13FF}">
      <dgm:prSet/>
      <dgm:spPr/>
      <dgm:t>
        <a:bodyPr/>
        <a:lstStyle/>
        <a:p>
          <a:pPr rtl="1"/>
          <a:endParaRPr lang="fa-IR"/>
        </a:p>
      </dgm:t>
    </dgm:pt>
    <dgm:pt modelId="{5B5986C6-4D38-4261-A506-DCDE544229B8}" type="sibTrans" cxnId="{71A80981-97DF-410C-A8A3-F655B55E13FF}">
      <dgm:prSet/>
      <dgm:spPr/>
      <dgm:t>
        <a:bodyPr/>
        <a:lstStyle/>
        <a:p>
          <a:pPr rtl="1"/>
          <a:endParaRPr lang="fa-IR"/>
        </a:p>
      </dgm:t>
    </dgm:pt>
    <dgm:pt modelId="{8939B4AB-C493-487B-B6F7-EA5E093A8FDC}">
      <dgm:prSet/>
      <dgm:spPr/>
      <dgm:t>
        <a:bodyPr/>
        <a:lstStyle/>
        <a:p>
          <a:pPr rtl="1"/>
          <a:r>
            <a:rPr lang="en-US" b="1" dirty="0" smtClean="0">
              <a:cs typeface="B Zar" panose="00000400000000000000" pitchFamily="2" charset="-78"/>
            </a:rPr>
            <a:t>Based on Investment</a:t>
          </a:r>
          <a:endParaRPr lang="en-US" b="1" dirty="0">
            <a:cs typeface="B Zar" panose="00000400000000000000" pitchFamily="2" charset="-78"/>
          </a:endParaRPr>
        </a:p>
      </dgm:t>
    </dgm:pt>
    <dgm:pt modelId="{FE20192E-A098-4FB5-9CD5-A98946AAB151}" type="parTrans" cxnId="{8494C7B1-B2FE-49E5-B6B5-3703F0FF645B}">
      <dgm:prSet/>
      <dgm:spPr/>
      <dgm:t>
        <a:bodyPr/>
        <a:lstStyle/>
        <a:p>
          <a:pPr rtl="1"/>
          <a:endParaRPr lang="fa-IR"/>
        </a:p>
      </dgm:t>
    </dgm:pt>
    <dgm:pt modelId="{B28334CD-C8AA-48C7-98B7-EB5D648655CD}" type="sibTrans" cxnId="{8494C7B1-B2FE-49E5-B6B5-3703F0FF645B}">
      <dgm:prSet/>
      <dgm:spPr/>
      <dgm:t>
        <a:bodyPr/>
        <a:lstStyle/>
        <a:p>
          <a:pPr rtl="1"/>
          <a:endParaRPr lang="fa-IR"/>
        </a:p>
      </dgm:t>
    </dgm:pt>
    <dgm:pt modelId="{F6D6A0EC-A657-4102-A427-8FC677CAFB16}" type="pres">
      <dgm:prSet presAssocID="{5E0026D1-E0A9-4DFD-93A5-15BF0B002876}" presName="compositeShape" presStyleCnt="0">
        <dgm:presLayoutVars>
          <dgm:chMax val="2"/>
          <dgm:dir/>
          <dgm:resizeHandles val="exact"/>
        </dgm:presLayoutVars>
      </dgm:prSet>
      <dgm:spPr/>
      <dgm:t>
        <a:bodyPr/>
        <a:lstStyle/>
        <a:p>
          <a:pPr rtl="1"/>
          <a:endParaRPr lang="fa-IR"/>
        </a:p>
      </dgm:t>
    </dgm:pt>
    <dgm:pt modelId="{A6B21C16-8D66-4D53-B3D5-E86D4A8167B8}" type="pres">
      <dgm:prSet presAssocID="{5E0026D1-E0A9-4DFD-93A5-15BF0B002876}" presName="divider" presStyleLbl="fgShp" presStyleIdx="0" presStyleCnt="1"/>
      <dgm:spPr>
        <a:solidFill>
          <a:schemeClr val="tx1"/>
        </a:solidFill>
      </dgm:spPr>
      <dgm:t>
        <a:bodyPr/>
        <a:lstStyle/>
        <a:p>
          <a:endParaRPr lang="en-US"/>
        </a:p>
      </dgm:t>
    </dgm:pt>
    <dgm:pt modelId="{A55D9EBB-6734-4659-ACE9-96DB85670080}" type="pres">
      <dgm:prSet presAssocID="{2C2D020C-509E-4633-9150-41091564AD9A}" presName="downArrow" presStyleLbl="node1" presStyleIdx="0" presStyleCnt="2" custLinFactNeighborY="8712"/>
      <dgm:spPr/>
    </dgm:pt>
    <dgm:pt modelId="{1D32E9C4-FA23-43D1-9ACC-980D2D9AA1D9}" type="pres">
      <dgm:prSet presAssocID="{2C2D020C-509E-4633-9150-41091564AD9A}" presName="downArrowText" presStyleLbl="revTx" presStyleIdx="0" presStyleCnt="2" custLinFactNeighborY="8225">
        <dgm:presLayoutVars>
          <dgm:bulletEnabled val="1"/>
        </dgm:presLayoutVars>
      </dgm:prSet>
      <dgm:spPr/>
      <dgm:t>
        <a:bodyPr/>
        <a:lstStyle/>
        <a:p>
          <a:pPr rtl="1"/>
          <a:endParaRPr lang="fa-IR"/>
        </a:p>
      </dgm:t>
    </dgm:pt>
    <dgm:pt modelId="{AA6AA52A-83BB-420B-B7ED-F3D2CD09945B}" type="pres">
      <dgm:prSet presAssocID="{8939B4AB-C493-487B-B6F7-EA5E093A8FDC}" presName="upArrow" presStyleLbl="node1" presStyleIdx="1" presStyleCnt="2" custLinFactNeighborY="-8712"/>
      <dgm:spPr/>
    </dgm:pt>
    <dgm:pt modelId="{AEAA0D6B-FEB5-49C2-92D9-2532B55BCEEF}" type="pres">
      <dgm:prSet presAssocID="{8939B4AB-C493-487B-B6F7-EA5E093A8FDC}" presName="upArrowText" presStyleLbl="revTx" presStyleIdx="1" presStyleCnt="2" custLinFactNeighborY="-8225">
        <dgm:presLayoutVars>
          <dgm:bulletEnabled val="1"/>
        </dgm:presLayoutVars>
      </dgm:prSet>
      <dgm:spPr/>
      <dgm:t>
        <a:bodyPr/>
        <a:lstStyle/>
        <a:p>
          <a:pPr rtl="1"/>
          <a:endParaRPr lang="fa-IR"/>
        </a:p>
      </dgm:t>
    </dgm:pt>
  </dgm:ptLst>
  <dgm:cxnLst>
    <dgm:cxn modelId="{41A329A7-2927-4F8A-8570-C805467277ED}" type="presOf" srcId="{2C2D020C-509E-4633-9150-41091564AD9A}" destId="{1D32E9C4-FA23-43D1-9ACC-980D2D9AA1D9}" srcOrd="0" destOrd="0" presId="urn:microsoft.com/office/officeart/2005/8/layout/arrow3"/>
    <dgm:cxn modelId="{AD268CB2-A475-4FCA-AEE5-336CFC50E10E}" type="presOf" srcId="{5E0026D1-E0A9-4DFD-93A5-15BF0B002876}" destId="{F6D6A0EC-A657-4102-A427-8FC677CAFB16}" srcOrd="0" destOrd="0" presId="urn:microsoft.com/office/officeart/2005/8/layout/arrow3"/>
    <dgm:cxn modelId="{0904F1D3-284D-47BE-ABC2-EC72D938D61E}" type="presOf" srcId="{8939B4AB-C493-487B-B6F7-EA5E093A8FDC}" destId="{AEAA0D6B-FEB5-49C2-92D9-2532B55BCEEF}" srcOrd="0" destOrd="0" presId="urn:microsoft.com/office/officeart/2005/8/layout/arrow3"/>
    <dgm:cxn modelId="{8494C7B1-B2FE-49E5-B6B5-3703F0FF645B}" srcId="{5E0026D1-E0A9-4DFD-93A5-15BF0B002876}" destId="{8939B4AB-C493-487B-B6F7-EA5E093A8FDC}" srcOrd="1" destOrd="0" parTransId="{FE20192E-A098-4FB5-9CD5-A98946AAB151}" sibTransId="{B28334CD-C8AA-48C7-98B7-EB5D648655CD}"/>
    <dgm:cxn modelId="{71A80981-97DF-410C-A8A3-F655B55E13FF}" srcId="{5E0026D1-E0A9-4DFD-93A5-15BF0B002876}" destId="{2C2D020C-509E-4633-9150-41091564AD9A}" srcOrd="0" destOrd="0" parTransId="{EB1E66D7-00A5-42FA-B724-4831F06FFD63}" sibTransId="{5B5986C6-4D38-4261-A506-DCDE544229B8}"/>
    <dgm:cxn modelId="{AB58D648-17BE-4A8C-AE7E-7B5CDD3A00E5}" type="presParOf" srcId="{F6D6A0EC-A657-4102-A427-8FC677CAFB16}" destId="{A6B21C16-8D66-4D53-B3D5-E86D4A8167B8}" srcOrd="0" destOrd="0" presId="urn:microsoft.com/office/officeart/2005/8/layout/arrow3"/>
    <dgm:cxn modelId="{444A3E45-3B4A-48ED-86D8-7B870AABB34A}" type="presParOf" srcId="{F6D6A0EC-A657-4102-A427-8FC677CAFB16}" destId="{A55D9EBB-6734-4659-ACE9-96DB85670080}" srcOrd="1" destOrd="0" presId="urn:microsoft.com/office/officeart/2005/8/layout/arrow3"/>
    <dgm:cxn modelId="{CC788758-9BA9-44BB-981F-9AAACCFB54CB}" type="presParOf" srcId="{F6D6A0EC-A657-4102-A427-8FC677CAFB16}" destId="{1D32E9C4-FA23-43D1-9ACC-980D2D9AA1D9}" srcOrd="2" destOrd="0" presId="urn:microsoft.com/office/officeart/2005/8/layout/arrow3"/>
    <dgm:cxn modelId="{0C7FC980-D8EC-4D8E-8EF9-AAF81DF357A0}" type="presParOf" srcId="{F6D6A0EC-A657-4102-A427-8FC677CAFB16}" destId="{AA6AA52A-83BB-420B-B7ED-F3D2CD09945B}" srcOrd="3" destOrd="0" presId="urn:microsoft.com/office/officeart/2005/8/layout/arrow3"/>
    <dgm:cxn modelId="{F02F063C-CE52-4B0C-A1B3-E926B0DC3975}" type="presParOf" srcId="{F6D6A0EC-A657-4102-A427-8FC677CAFB16}" destId="{AEAA0D6B-FEB5-49C2-92D9-2532B55BCEEF}"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12A7A-BD58-4D75-9B20-1A69625676A8}"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1805F-DDC5-4630-B6E4-1A766B3090A4}" type="slidenum">
              <a:rPr lang="en-US" smtClean="0"/>
              <a:t>‹#›</a:t>
            </a:fld>
            <a:endParaRPr lang="en-US"/>
          </a:p>
        </p:txBody>
      </p:sp>
    </p:spTree>
    <p:extLst>
      <p:ext uri="{BB962C8B-B14F-4D97-AF65-F5344CB8AC3E}">
        <p14:creationId xmlns:p14="http://schemas.microsoft.com/office/powerpoint/2010/main" val="380431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2"/>
          <p:cNvSpPr>
            <a:spLocks noGrp="1" noRot="1" noChangeAspect="1" noChangeArrowheads="1" noTextEdit="1"/>
          </p:cNvSpPr>
          <p:nvPr>
            <p:ph type="sldImg"/>
          </p:nvPr>
        </p:nvSpPr>
        <p:spPr>
          <a:ln/>
        </p:spPr>
      </p:sp>
      <p:sp>
        <p:nvSpPr>
          <p:cNvPr id="163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4377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Rectangle 2"/>
          <p:cNvSpPr>
            <a:spLocks noGrp="1" noRot="1" noChangeAspect="1" noChangeArrowheads="1" noTextEdit="1"/>
          </p:cNvSpPr>
          <p:nvPr>
            <p:ph type="sldImg"/>
          </p:nvPr>
        </p:nvSpPr>
        <p:spPr>
          <a:ln/>
        </p:spPr>
      </p:sp>
      <p:sp>
        <p:nvSpPr>
          <p:cNvPr id="1667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4644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Rot="1" noChangeAspect="1" noChangeArrowheads="1" noTextEdit="1"/>
          </p:cNvSpPr>
          <p:nvPr>
            <p:ph type="sldImg"/>
          </p:nvPr>
        </p:nvSpPr>
        <p:spPr>
          <a:ln/>
        </p:spPr>
      </p:sp>
      <p:sp>
        <p:nvSpPr>
          <p:cNvPr id="1677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8071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1805F-DDC5-4630-B6E4-1A766B3090A4}" type="slidenum">
              <a:rPr lang="en-US" smtClean="0"/>
              <a:t>18</a:t>
            </a:fld>
            <a:endParaRPr lang="en-US"/>
          </a:p>
        </p:txBody>
      </p:sp>
    </p:spTree>
    <p:extLst>
      <p:ext uri="{BB962C8B-B14F-4D97-AF65-F5344CB8AC3E}">
        <p14:creationId xmlns:p14="http://schemas.microsoft.com/office/powerpoint/2010/main" val="180688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pPr eaLnBrk="1" hangingPunct="1"/>
            <a:endParaRPr lang="fa-IR"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127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1805F-DDC5-4630-B6E4-1A766B3090A4}" type="slidenum">
              <a:rPr lang="en-US" smtClean="0"/>
              <a:t>34</a:t>
            </a:fld>
            <a:endParaRPr lang="en-US"/>
          </a:p>
        </p:txBody>
      </p:sp>
    </p:spTree>
    <p:extLst>
      <p:ext uri="{BB962C8B-B14F-4D97-AF65-F5344CB8AC3E}">
        <p14:creationId xmlns:p14="http://schemas.microsoft.com/office/powerpoint/2010/main" val="200993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181DC5-8AB5-444B-9CC7-1D114DAF79A6}" type="slidenum">
              <a:rPr lang="en-US" altLang="fr-FR">
                <a:latin typeface="Calibri" panose="020F0502020204030204" pitchFamily="34" charset="0"/>
              </a:rPr>
              <a:pPr/>
              <a:t>6</a:t>
            </a:fld>
            <a:endParaRPr lang="en-US" altLang="fr-FR">
              <a:latin typeface="Calibri" panose="020F0502020204030204" pitchFamily="34" charset="0"/>
            </a:endParaRPr>
          </a:p>
        </p:txBody>
      </p:sp>
    </p:spTree>
    <p:extLst>
      <p:ext uri="{BB962C8B-B14F-4D97-AF65-F5344CB8AC3E}">
        <p14:creationId xmlns:p14="http://schemas.microsoft.com/office/powerpoint/2010/main" val="65510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2"/>
          <p:cNvSpPr>
            <a:spLocks noGrp="1" noRot="1" noChangeAspect="1" noChangeArrowheads="1" noTextEdit="1"/>
          </p:cNvSpPr>
          <p:nvPr>
            <p:ph type="sldImg"/>
          </p:nvPr>
        </p:nvSpPr>
        <p:spPr>
          <a:ln/>
        </p:spPr>
      </p:sp>
      <p:sp>
        <p:nvSpPr>
          <p:cNvPr id="1642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061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Rot="1" noChangeAspect="1" noChangeArrowheads="1" noTextEdit="1"/>
          </p:cNvSpPr>
          <p:nvPr>
            <p:ph type="sldImg"/>
          </p:nvPr>
        </p:nvSpPr>
        <p:spPr>
          <a:ln/>
        </p:spPr>
      </p:sp>
      <p:sp>
        <p:nvSpPr>
          <p:cNvPr id="1655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311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Rectangle 2"/>
          <p:cNvSpPr>
            <a:spLocks noGrp="1" noRot="1" noChangeAspect="1" noChangeArrowheads="1" noTextEdit="1"/>
          </p:cNvSpPr>
          <p:nvPr>
            <p:ph type="sldImg"/>
          </p:nvPr>
        </p:nvSpPr>
        <p:spPr>
          <a:ln/>
        </p:spPr>
      </p:sp>
      <p:sp>
        <p:nvSpPr>
          <p:cNvPr id="1662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542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2" name="Rectangle 2"/>
          <p:cNvSpPr>
            <a:spLocks noGrp="1" noRot="1" noChangeAspect="1" noChangeArrowheads="1" noTextEdit="1"/>
          </p:cNvSpPr>
          <p:nvPr>
            <p:ph type="sldImg"/>
          </p:nvPr>
        </p:nvSpPr>
        <p:spPr>
          <a:ln/>
        </p:spPr>
      </p:sp>
      <p:sp>
        <p:nvSpPr>
          <p:cNvPr id="1664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955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Rectangle 2"/>
          <p:cNvSpPr>
            <a:spLocks noGrp="1" noRot="1" noChangeAspect="1" noChangeArrowheads="1" noTextEdit="1"/>
          </p:cNvSpPr>
          <p:nvPr>
            <p:ph type="sldImg"/>
          </p:nvPr>
        </p:nvSpPr>
        <p:spPr>
          <a:ln/>
        </p:spPr>
      </p:sp>
      <p:sp>
        <p:nvSpPr>
          <p:cNvPr id="1665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829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2"/>
          <p:cNvSpPr>
            <a:spLocks noGrp="1" noRot="1" noChangeAspect="1" noChangeArrowheads="1" noTextEdit="1"/>
          </p:cNvSpPr>
          <p:nvPr>
            <p:ph type="sldImg"/>
          </p:nvPr>
        </p:nvSpPr>
        <p:spPr>
          <a:ln/>
        </p:spPr>
      </p:sp>
      <p:sp>
        <p:nvSpPr>
          <p:cNvPr id="1672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054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Rectangle 2"/>
          <p:cNvSpPr>
            <a:spLocks noGrp="1" noRot="1" noChangeAspect="1" noChangeArrowheads="1" noTextEdit="1"/>
          </p:cNvSpPr>
          <p:nvPr>
            <p:ph type="sldImg"/>
          </p:nvPr>
        </p:nvSpPr>
        <p:spPr>
          <a:ln/>
        </p:spPr>
      </p:sp>
      <p:sp>
        <p:nvSpPr>
          <p:cNvPr id="167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942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95D533-70D3-4E3F-AA71-64A18AE90D78}" type="datetime1">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634D1-3EE5-406C-BA66-2F9A0FD24D3E}" type="datetime1">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E1B33-FE00-4EB2-BF53-90A4736D2819}" type="datetime1">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E037DF0-CF1B-4C75-8AF2-F634719A355F}" type="datetime1">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A620EB6-D379-42C1-8E33-7DAE06BF56AB}" type="datetime1">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C7C70BA-D404-4706-BAB8-4761113B928E}" type="datetime1">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77CD3D-A675-41DE-8462-3F4C23224256}" type="datetime1">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02645D-2E35-4E5C-8E4D-7E4B4D58D3CB}" type="datetime1">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C16AE-EF3E-44CC-A430-4DC83970FEED}" type="datetime1">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59082-ADF1-4C16-87D3-15A99D50CE40}" type="datetime1">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8691F6-7CE8-47F8-B8F5-ADB9FCB869CE}" type="datetime1">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A09066-81F3-4CC9-AECA-32BA7FCB5562}" type="datetime1">
              <a:rPr lang="en-US" smtClean="0"/>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83DEF2-6EA4-47AC-97A4-C081B4BA416A}" type="datetime1">
              <a:rPr lang="en-US" smtClean="0"/>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18018-DA87-40A6-9708-C1AB216D08AD}" type="datetime1">
              <a:rPr lang="en-US" smtClean="0"/>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A8F53-A7E4-43E4-AD33-D3AADAB77360}" type="datetime1">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2276A-847F-4BA7-B502-F69A553FA456}" type="datetime1">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0B5DFE2-4BC4-4F73-A9A4-CA6507004377}" type="datetime1">
              <a:rPr lang="en-US" smtClean="0"/>
              <a:t>9/12/2019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3176" y="1614616"/>
            <a:ext cx="10057625" cy="1528027"/>
          </a:xfrm>
        </p:spPr>
        <p:txBody>
          <a:bodyPr>
            <a:normAutofit/>
          </a:bodyPr>
          <a:lstStyle/>
          <a:p>
            <a:pPr>
              <a:lnSpc>
                <a:spcPct val="114000"/>
              </a:lnSpc>
              <a:spcAft>
                <a:spcPts val="600"/>
              </a:spcAft>
            </a:pPr>
            <a:r>
              <a:rPr lang="en-US" sz="3200" b="1" dirty="0" smtClean="0"/>
              <a:t>IUT Logistics/Supply Chain: </a:t>
            </a:r>
            <a:r>
              <a:rPr lang="en-US" sz="3200" b="1" dirty="0" smtClean="0"/>
              <a:t>Contract </a:t>
            </a:r>
            <a:r>
              <a:rPr lang="en-US" sz="3200" b="1" dirty="0" smtClean="0"/>
              <a:t>Engineering,</a:t>
            </a:r>
            <a:br>
              <a:rPr lang="en-US" sz="3200" b="1" dirty="0" smtClean="0"/>
            </a:br>
            <a:r>
              <a:rPr lang="en-US" sz="3200" b="1" dirty="0" smtClean="0"/>
              <a:t>Public-Private </a:t>
            </a:r>
            <a:r>
              <a:rPr lang="en-US" sz="3200" b="1" dirty="0"/>
              <a:t>Partnership, Foreign </a:t>
            </a:r>
            <a:r>
              <a:rPr lang="en-US" sz="3200" b="1" dirty="0" smtClean="0"/>
              <a:t>Investments</a:t>
            </a:r>
            <a:endParaRPr lang="fr-CH" sz="32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721" y="5028786"/>
            <a:ext cx="4650934"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ubtitle 2"/>
          <p:cNvSpPr>
            <a:spLocks noGrp="1"/>
          </p:cNvSpPr>
          <p:nvPr>
            <p:ph type="subTitle" idx="1"/>
          </p:nvPr>
        </p:nvSpPr>
        <p:spPr>
          <a:xfrm>
            <a:off x="1926624" y="5197722"/>
            <a:ext cx="4886321" cy="1630790"/>
          </a:xfrm>
        </p:spPr>
        <p:txBody>
          <a:bodyPr>
            <a:noAutofit/>
          </a:bodyPr>
          <a:lstStyle/>
          <a:p>
            <a:pPr algn="l">
              <a:lnSpc>
                <a:spcPct val="114000"/>
              </a:lnSpc>
              <a:spcBef>
                <a:spcPts val="600"/>
              </a:spcBef>
            </a:pPr>
            <a:r>
              <a:rPr lang="en-US" sz="2800" b="1" dirty="0" smtClean="0"/>
              <a:t>Dr. Mehran Sepehri</a:t>
            </a:r>
            <a:r>
              <a:rPr lang="en-US" sz="2800" dirty="0" smtClean="0"/>
              <a:t> </a:t>
            </a:r>
          </a:p>
          <a:p>
            <a:pPr algn="l">
              <a:lnSpc>
                <a:spcPct val="114000"/>
              </a:lnSpc>
              <a:spcBef>
                <a:spcPts val="600"/>
              </a:spcBef>
            </a:pPr>
            <a:r>
              <a:rPr lang="en-US" sz="2200" b="1" dirty="0" smtClean="0"/>
              <a:t>Sharif University of Technology</a:t>
            </a:r>
            <a:endParaRPr lang="en-US" sz="2200" b="1" dirty="0" smtClean="0"/>
          </a:p>
          <a:p>
            <a:pPr algn="l">
              <a:lnSpc>
                <a:spcPct val="114000"/>
              </a:lnSpc>
              <a:spcBef>
                <a:spcPts val="600"/>
              </a:spcBef>
            </a:pPr>
            <a:r>
              <a:rPr lang="en-US" sz="2200" b="1" dirty="0" smtClean="0"/>
              <a:t>September </a:t>
            </a:r>
            <a:r>
              <a:rPr lang="en-US" sz="2200" b="1" dirty="0" smtClean="0"/>
              <a:t>19, </a:t>
            </a:r>
            <a:r>
              <a:rPr lang="en-US" sz="2200" b="1" dirty="0" smtClean="0"/>
              <a:t>2019</a:t>
            </a:r>
            <a:endParaRPr lang="en-US" sz="2200" b="1"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Title 1"/>
          <p:cNvSpPr txBox="1">
            <a:spLocks/>
          </p:cNvSpPr>
          <p:nvPr/>
        </p:nvSpPr>
        <p:spPr>
          <a:xfrm>
            <a:off x="1862753" y="3227064"/>
            <a:ext cx="4933715" cy="1624415"/>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spcAft>
                <a:spcPts val="600"/>
              </a:spcAft>
            </a:pPr>
            <a:r>
              <a:rPr lang="en-US" sz="2400" b="1" dirty="0" smtClean="0"/>
              <a:t>1. Outsourcing, Procurement</a:t>
            </a:r>
            <a:br>
              <a:rPr lang="en-US" sz="2400" b="1" dirty="0" smtClean="0"/>
            </a:br>
            <a:r>
              <a:rPr lang="en-US" sz="2400" b="1" dirty="0" smtClean="0"/>
              <a:t>2. </a:t>
            </a:r>
            <a:r>
              <a:rPr lang="en-US" sz="2400" b="1" dirty="0"/>
              <a:t>Contract </a:t>
            </a:r>
            <a:r>
              <a:rPr lang="en-US" sz="2400" b="1" dirty="0" smtClean="0"/>
              <a:t>Type/Payments</a:t>
            </a:r>
            <a:br>
              <a:rPr lang="en-US" sz="2400" b="1" dirty="0" smtClean="0"/>
            </a:br>
            <a:r>
              <a:rPr lang="en-US" sz="2400" b="1" dirty="0" smtClean="0"/>
              <a:t>3. Project Finance, </a:t>
            </a:r>
            <a:r>
              <a:rPr lang="en-US" sz="2400" b="1" dirty="0" err="1" smtClean="0"/>
              <a:t>Cashflow</a:t>
            </a:r>
            <a:endParaRPr lang="fr-CH" sz="2400" b="1" dirty="0"/>
          </a:p>
        </p:txBody>
      </p:sp>
      <p:pic>
        <p:nvPicPr>
          <p:cNvPr id="7" name="Picture 6" descr="VIRTUOSITY: CONTRACT Vs COVENA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197" y="9525"/>
            <a:ext cx="4650933" cy="1828800"/>
          </a:xfrm>
          <a:prstGeom prst="rect">
            <a:avLst/>
          </a:prstGeom>
          <a:ln>
            <a:solidFill>
              <a:schemeClr val="tx1"/>
            </a:solidFill>
          </a:ln>
        </p:spPr>
      </p:pic>
      <p:sp>
        <p:nvSpPr>
          <p:cNvPr id="8" name="Title 1"/>
          <p:cNvSpPr txBox="1">
            <a:spLocks/>
          </p:cNvSpPr>
          <p:nvPr/>
        </p:nvSpPr>
        <p:spPr>
          <a:xfrm>
            <a:off x="6176807" y="3244674"/>
            <a:ext cx="4272864" cy="1624415"/>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spcAft>
                <a:spcPts val="600"/>
              </a:spcAft>
            </a:pPr>
            <a:r>
              <a:rPr lang="en-US" sz="2400" b="1" dirty="0" smtClean="0"/>
              <a:t>3. Joint work, Partnerships</a:t>
            </a:r>
            <a:br>
              <a:rPr lang="en-US" sz="2400" b="1" dirty="0" smtClean="0"/>
            </a:br>
            <a:r>
              <a:rPr lang="en-US" sz="2400" b="1" dirty="0" smtClean="0"/>
              <a:t>4. Private-Public Partnership</a:t>
            </a:r>
            <a:br>
              <a:rPr lang="en-US" sz="2400" b="1" dirty="0" smtClean="0"/>
            </a:br>
            <a:r>
              <a:rPr lang="en-US" sz="2400" b="1" dirty="0" smtClean="0"/>
              <a:t>5. Iran Oil &amp; Gas Contracts</a:t>
            </a:r>
            <a:endParaRPr lang="fr-CH" sz="2400" b="1" dirty="0"/>
          </a:p>
        </p:txBody>
      </p:sp>
    </p:spTree>
    <p:extLst>
      <p:ext uri="{BB962C8B-B14F-4D97-AF65-F5344CB8AC3E}">
        <p14:creationId xmlns:p14="http://schemas.microsoft.com/office/powerpoint/2010/main" val="32319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a:xfrm>
            <a:off x="2054911" y="610561"/>
            <a:ext cx="7451553" cy="826744"/>
          </a:xfrm>
        </p:spPr>
        <p:txBody>
          <a:bodyPr>
            <a:normAutofit/>
          </a:bodyPr>
          <a:lstStyle/>
          <a:p>
            <a:r>
              <a:rPr lang="en-US" sz="4000" dirty="0">
                <a:solidFill>
                  <a:schemeClr val="tx1"/>
                </a:solidFill>
                <a:latin typeface="Times New Roman" pitchFamily="18" charset="0"/>
                <a:cs typeface="Times New Roman" pitchFamily="18" charset="0"/>
              </a:rPr>
              <a:t>Firm-Fixed-Price Contract (FFP)</a:t>
            </a:r>
          </a:p>
        </p:txBody>
      </p:sp>
      <p:sp>
        <p:nvSpPr>
          <p:cNvPr id="1548306" name="Text Box 18"/>
          <p:cNvSpPr txBox="1">
            <a:spLocks noChangeArrowheads="1"/>
          </p:cNvSpPr>
          <p:nvPr/>
        </p:nvSpPr>
        <p:spPr bwMode="auto">
          <a:xfrm>
            <a:off x="2289777" y="1552705"/>
            <a:ext cx="7299325" cy="1544637"/>
          </a:xfrm>
          <a:prstGeom prst="rect">
            <a:avLst/>
          </a:prstGeom>
          <a:noFill/>
          <a:ln w="12700">
            <a:noFill/>
            <a:miter lim="800000"/>
            <a:headEnd type="none" w="sm" len="sm"/>
            <a:tailEnd type="none" w="sm" len="sm"/>
          </a:ln>
          <a:effectLst/>
        </p:spPr>
        <p:txBody>
          <a:bodyPr>
            <a:spAutoFit/>
          </a:bodyPr>
          <a:lstStyle/>
          <a:p>
            <a:pPr eaLnBrk="0" hangingPunct="0">
              <a:spcBef>
                <a:spcPct val="20000"/>
              </a:spcBef>
              <a:buFontTx/>
              <a:buChar char="•"/>
            </a:pPr>
            <a:r>
              <a:rPr lang="en-US" sz="2400" dirty="0"/>
              <a:t> </a:t>
            </a:r>
            <a:r>
              <a:rPr lang="en-US" sz="2800" dirty="0">
                <a:latin typeface="Times New Roman" pitchFamily="18" charset="0"/>
                <a:cs typeface="Times New Roman" pitchFamily="18" charset="0"/>
              </a:rPr>
              <a:t>Maximum risk with contractor</a:t>
            </a:r>
          </a:p>
          <a:p>
            <a:pPr eaLnBrk="0" hangingPunct="0">
              <a:spcBef>
                <a:spcPct val="20000"/>
              </a:spcBef>
              <a:buFontTx/>
              <a:buChar char="•"/>
            </a:pPr>
            <a:r>
              <a:rPr lang="en-US" sz="2800" dirty="0">
                <a:latin typeface="Times New Roman" pitchFamily="18" charset="0"/>
                <a:cs typeface="Times New Roman" pitchFamily="18" charset="0"/>
              </a:rPr>
              <a:t> Higher negotiated profit margins</a:t>
            </a:r>
          </a:p>
          <a:p>
            <a:pPr eaLnBrk="0" hangingPunct="0">
              <a:spcBef>
                <a:spcPct val="20000"/>
              </a:spcBef>
              <a:buFontTx/>
              <a:buChar char="•"/>
            </a:pPr>
            <a:r>
              <a:rPr lang="en-US" sz="2800" dirty="0">
                <a:latin typeface="Times New Roman" pitchFamily="18" charset="0"/>
                <a:cs typeface="Times New Roman" pitchFamily="18" charset="0"/>
              </a:rPr>
              <a:t> High likelihood of scope changes</a:t>
            </a:r>
          </a:p>
        </p:txBody>
      </p:sp>
      <p:grpSp>
        <p:nvGrpSpPr>
          <p:cNvPr id="2" name="Group 1"/>
          <p:cNvGrpSpPr/>
          <p:nvPr/>
        </p:nvGrpSpPr>
        <p:grpSpPr>
          <a:xfrm>
            <a:off x="3080484" y="3554413"/>
            <a:ext cx="5135791" cy="2922587"/>
            <a:chOff x="3203576" y="3668713"/>
            <a:chExt cx="5135791" cy="2922587"/>
          </a:xfrm>
        </p:grpSpPr>
        <p:sp>
          <p:nvSpPr>
            <p:cNvPr id="1548291" name="Rectangle 3"/>
            <p:cNvSpPr>
              <a:spLocks noChangeArrowheads="1"/>
            </p:cNvSpPr>
            <p:nvPr/>
          </p:nvSpPr>
          <p:spPr bwMode="auto">
            <a:xfrm>
              <a:off x="4133850" y="4019550"/>
              <a:ext cx="3448050" cy="2571750"/>
            </a:xfrm>
            <a:prstGeom prst="rect">
              <a:avLst/>
            </a:prstGeom>
            <a:solidFill>
              <a:schemeClr val="accent2">
                <a:lumMod val="20000"/>
                <a:lumOff val="80000"/>
              </a:schemeClr>
            </a:solidFill>
            <a:ln w="1905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sz="1400"/>
            </a:p>
          </p:txBody>
        </p:sp>
        <p:sp>
          <p:nvSpPr>
            <p:cNvPr id="1548292" name="Text Box 4"/>
            <p:cNvSpPr txBox="1">
              <a:spLocks noChangeArrowheads="1"/>
            </p:cNvSpPr>
            <p:nvPr/>
          </p:nvSpPr>
          <p:spPr bwMode="auto">
            <a:xfrm>
              <a:off x="3489325" y="6180138"/>
              <a:ext cx="583814"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 </a:t>
              </a:r>
              <a:r>
                <a:rPr lang="en-US" sz="1600" dirty="0"/>
                <a:t>0 %</a:t>
              </a:r>
            </a:p>
          </p:txBody>
        </p:sp>
        <p:sp>
          <p:nvSpPr>
            <p:cNvPr id="1548293" name="Text Box 5"/>
            <p:cNvSpPr txBox="1">
              <a:spLocks noChangeArrowheads="1"/>
            </p:cNvSpPr>
            <p:nvPr/>
          </p:nvSpPr>
          <p:spPr bwMode="auto">
            <a:xfrm>
              <a:off x="7546975" y="3741738"/>
              <a:ext cx="583814"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solidFill>
                    <a:srgbClr val="FFFF00"/>
                  </a:solidFill>
                </a:rPr>
                <a:t> </a:t>
              </a:r>
              <a:r>
                <a:rPr lang="en-US" sz="1600" dirty="0"/>
                <a:t>0 %</a:t>
              </a:r>
            </a:p>
          </p:txBody>
        </p:sp>
        <p:sp>
          <p:nvSpPr>
            <p:cNvPr id="1548294" name="Text Box 6"/>
            <p:cNvSpPr txBox="1">
              <a:spLocks noChangeArrowheads="1"/>
            </p:cNvSpPr>
            <p:nvPr/>
          </p:nvSpPr>
          <p:spPr bwMode="auto">
            <a:xfrm>
              <a:off x="7527926" y="6180138"/>
              <a:ext cx="811441"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 </a:t>
              </a:r>
              <a:r>
                <a:rPr lang="en-US" sz="1600" dirty="0"/>
                <a:t>100 %</a:t>
              </a:r>
            </a:p>
          </p:txBody>
        </p:sp>
        <p:sp>
          <p:nvSpPr>
            <p:cNvPr id="1548295" name="Text Box 7"/>
            <p:cNvSpPr txBox="1">
              <a:spLocks noChangeArrowheads="1"/>
            </p:cNvSpPr>
            <p:nvPr/>
          </p:nvSpPr>
          <p:spPr bwMode="auto">
            <a:xfrm>
              <a:off x="3203576" y="3722688"/>
              <a:ext cx="811441"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 </a:t>
              </a:r>
              <a:r>
                <a:rPr lang="en-US" sz="1600" dirty="0"/>
                <a:t>100 %</a:t>
              </a:r>
            </a:p>
          </p:txBody>
        </p:sp>
        <p:sp>
          <p:nvSpPr>
            <p:cNvPr id="1548296" name="Text Box 8"/>
            <p:cNvSpPr txBox="1">
              <a:spLocks noChangeArrowheads="1"/>
            </p:cNvSpPr>
            <p:nvPr/>
          </p:nvSpPr>
          <p:spPr bwMode="auto">
            <a:xfrm rot="16200000">
              <a:off x="2840799" y="5087730"/>
              <a:ext cx="1779654"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CONTRACTOR’S</a:t>
              </a:r>
            </a:p>
          </p:txBody>
        </p:sp>
        <p:sp>
          <p:nvSpPr>
            <p:cNvPr id="1548297" name="Text Box 9"/>
            <p:cNvSpPr txBox="1">
              <a:spLocks noChangeArrowheads="1"/>
            </p:cNvSpPr>
            <p:nvPr/>
          </p:nvSpPr>
          <p:spPr bwMode="auto">
            <a:xfrm rot="16200000">
              <a:off x="7092904" y="5088523"/>
              <a:ext cx="1454244"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CUSTOMER’S</a:t>
              </a:r>
            </a:p>
          </p:txBody>
        </p:sp>
        <p:sp>
          <p:nvSpPr>
            <p:cNvPr id="1548298" name="Text Box 10"/>
            <p:cNvSpPr txBox="1">
              <a:spLocks noChangeArrowheads="1"/>
            </p:cNvSpPr>
            <p:nvPr/>
          </p:nvSpPr>
          <p:spPr bwMode="auto">
            <a:xfrm rot="16200000">
              <a:off x="3691147" y="5163930"/>
              <a:ext cx="580608"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a:t>
              </a:r>
            </a:p>
          </p:txBody>
        </p:sp>
        <p:sp>
          <p:nvSpPr>
            <p:cNvPr id="1548299" name="Text Box 11"/>
            <p:cNvSpPr txBox="1">
              <a:spLocks noChangeArrowheads="1"/>
            </p:cNvSpPr>
            <p:nvPr/>
          </p:nvSpPr>
          <p:spPr bwMode="auto">
            <a:xfrm rot="16200000">
              <a:off x="7786897" y="5011530"/>
              <a:ext cx="580608"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a:t>
              </a:r>
            </a:p>
          </p:txBody>
        </p:sp>
        <p:sp>
          <p:nvSpPr>
            <p:cNvPr id="1548300" name="Text Box 12"/>
            <p:cNvSpPr txBox="1">
              <a:spLocks noChangeArrowheads="1"/>
            </p:cNvSpPr>
            <p:nvPr/>
          </p:nvSpPr>
          <p:spPr bwMode="auto">
            <a:xfrm>
              <a:off x="4422776" y="3668713"/>
              <a:ext cx="2214068"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 SHARING METER</a:t>
              </a:r>
            </a:p>
          </p:txBody>
        </p:sp>
        <p:sp>
          <p:nvSpPr>
            <p:cNvPr id="1548301" name="Line 13"/>
            <p:cNvSpPr>
              <a:spLocks noChangeShapeType="1"/>
            </p:cNvSpPr>
            <p:nvPr/>
          </p:nvSpPr>
          <p:spPr bwMode="auto">
            <a:xfrm flipH="1" flipV="1">
              <a:off x="4133850" y="4019550"/>
              <a:ext cx="3448050" cy="2571750"/>
            </a:xfrm>
            <a:prstGeom prst="line">
              <a:avLst/>
            </a:prstGeom>
            <a:noFill/>
            <a:ln w="28575">
              <a:solidFill>
                <a:schemeClr val="tx1"/>
              </a:solidFill>
              <a:round/>
              <a:headEnd type="triangle" w="sm" len="sm"/>
              <a:tailEnd type="triangle" w="sm" len="sm"/>
            </a:ln>
            <a:effectLst/>
          </p:spPr>
          <p:txBody>
            <a:bodyPr wrap="none" anchor="ctr"/>
            <a:lstStyle/>
            <a:p>
              <a:endParaRPr lang="en-US" sz="1400"/>
            </a:p>
          </p:txBody>
        </p:sp>
        <p:sp>
          <p:nvSpPr>
            <p:cNvPr id="1548302" name="Rectangle 14"/>
            <p:cNvSpPr>
              <a:spLocks noChangeArrowheads="1"/>
            </p:cNvSpPr>
            <p:nvPr/>
          </p:nvSpPr>
          <p:spPr bwMode="auto">
            <a:xfrm>
              <a:off x="4284664" y="5824539"/>
              <a:ext cx="1563687" cy="644525"/>
            </a:xfrm>
            <a:prstGeom prst="rect">
              <a:avLst/>
            </a:prstGeom>
            <a:solidFill>
              <a:srgbClr val="FFFF00"/>
            </a:solidFill>
            <a:ln w="19050">
              <a:solidFill>
                <a:schemeClr val="tx1"/>
              </a:solidFill>
              <a:miter lim="800000"/>
              <a:headEnd type="none" w="sm" len="sm"/>
              <a:tailEnd type="none" w="sm" len="sm"/>
            </a:ln>
            <a:effectLst/>
          </p:spPr>
          <p:txBody>
            <a:bodyPr wrap="none" anchor="ctr"/>
            <a:lstStyle/>
            <a:p>
              <a:endParaRPr lang="en-US" sz="1400"/>
            </a:p>
          </p:txBody>
        </p:sp>
        <p:sp>
          <p:nvSpPr>
            <p:cNvPr id="1548303" name="Text Box 15"/>
            <p:cNvSpPr txBox="1">
              <a:spLocks noChangeArrowheads="1"/>
            </p:cNvSpPr>
            <p:nvPr/>
          </p:nvSpPr>
          <p:spPr bwMode="auto">
            <a:xfrm>
              <a:off x="4918076" y="5851525"/>
              <a:ext cx="481222" cy="276999"/>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200" dirty="0"/>
                <a:t>RISK</a:t>
              </a:r>
            </a:p>
          </p:txBody>
        </p:sp>
        <p:sp>
          <p:nvSpPr>
            <p:cNvPr id="1548304" name="Text Box 16"/>
            <p:cNvSpPr txBox="1">
              <a:spLocks noChangeArrowheads="1"/>
            </p:cNvSpPr>
            <p:nvPr/>
          </p:nvSpPr>
          <p:spPr bwMode="auto">
            <a:xfrm>
              <a:off x="4613275" y="6118225"/>
              <a:ext cx="974947" cy="276999"/>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200" dirty="0"/>
                <a:t>LOCATION</a:t>
              </a:r>
            </a:p>
          </p:txBody>
        </p:sp>
        <p:sp>
          <p:nvSpPr>
            <p:cNvPr id="1548305" name="AutoShape 17"/>
            <p:cNvSpPr>
              <a:spLocks noChangeArrowheads="1"/>
            </p:cNvSpPr>
            <p:nvPr/>
          </p:nvSpPr>
          <p:spPr bwMode="auto">
            <a:xfrm>
              <a:off x="4362450" y="6015039"/>
              <a:ext cx="323850" cy="268287"/>
            </a:xfrm>
            <a:prstGeom prst="flowChartExtract">
              <a:avLst/>
            </a:prstGeom>
            <a:solidFill>
              <a:schemeClr val="accent2"/>
            </a:solidFill>
            <a:ln w="19050">
              <a:solidFill>
                <a:schemeClr val="tx1"/>
              </a:solidFill>
              <a:miter lim="800000"/>
              <a:headEnd type="none" w="sm" len="sm"/>
              <a:tailEnd type="none" w="sm" len="sm"/>
            </a:ln>
            <a:effectLst/>
          </p:spPr>
          <p:txBody>
            <a:bodyPr wrap="none" anchor="ctr"/>
            <a:lstStyle/>
            <a:p>
              <a:endParaRPr lang="en-US" sz="1400"/>
            </a:p>
          </p:txBody>
        </p:sp>
        <p:sp>
          <p:nvSpPr>
            <p:cNvPr id="1548307" name="AutoShape 19"/>
            <p:cNvSpPr>
              <a:spLocks noChangeArrowheads="1"/>
            </p:cNvSpPr>
            <p:nvPr/>
          </p:nvSpPr>
          <p:spPr bwMode="auto">
            <a:xfrm>
              <a:off x="3981450" y="4052889"/>
              <a:ext cx="323850" cy="268287"/>
            </a:xfrm>
            <a:prstGeom prst="flowChartExtract">
              <a:avLst/>
            </a:prstGeom>
            <a:solidFill>
              <a:schemeClr val="accent2"/>
            </a:solidFill>
            <a:ln w="19050">
              <a:solidFill>
                <a:schemeClr val="tx1"/>
              </a:solidFill>
              <a:miter lim="800000"/>
              <a:headEnd type="none" w="sm" len="sm"/>
              <a:tailEnd type="none" w="sm" len="sm"/>
            </a:ln>
            <a:effectLst/>
          </p:spPr>
          <p:txBody>
            <a:bodyPr wrap="none" anchor="ctr"/>
            <a:lstStyle/>
            <a:p>
              <a:endParaRPr lang="en-US" sz="1400"/>
            </a:p>
          </p:txBody>
        </p:sp>
      </p:grpSp>
      <p:sp>
        <p:nvSpPr>
          <p:cNvPr id="3" name="Slide Number Placeholder 2"/>
          <p:cNvSpPr>
            <a:spLocks noGrp="1"/>
          </p:cNvSpPr>
          <p:nvPr>
            <p:ph type="sldNum" sz="quarter" idx="12"/>
          </p:nvPr>
        </p:nvSpPr>
        <p:spPr/>
        <p:txBody>
          <a:bodyPr/>
          <a:lstStyle/>
          <a:p>
            <a:fld id="{D57F1E4F-1CFF-5643-939E-217C01CDF565}" type="slidenum">
              <a:rPr lang="en-US" smtClean="0"/>
              <a:pPr/>
              <a:t>10</a:t>
            </a:fld>
            <a:endParaRPr lang="en-US" dirty="0"/>
          </a:p>
        </p:txBody>
      </p:sp>
      <p:sp>
        <p:nvSpPr>
          <p:cNvPr id="22" name="TextBox 21"/>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404105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a:xfrm>
            <a:off x="1688121" y="583223"/>
            <a:ext cx="9803422" cy="772976"/>
          </a:xfrm>
        </p:spPr>
        <p:txBody>
          <a:bodyPr>
            <a:normAutofit fontScale="90000"/>
          </a:bodyPr>
          <a:lstStyle/>
          <a:p>
            <a:pPr>
              <a:lnSpc>
                <a:spcPct val="115000"/>
              </a:lnSpc>
            </a:pPr>
            <a:r>
              <a:rPr lang="en-US" dirty="0">
                <a:solidFill>
                  <a:schemeClr val="tx1"/>
                </a:solidFill>
                <a:latin typeface="Times New Roman" pitchFamily="18" charset="0"/>
                <a:cs typeface="Times New Roman" pitchFamily="18" charset="0"/>
              </a:rPr>
              <a:t>Firm-Fixed-Price with </a:t>
            </a:r>
            <a:r>
              <a:rPr lang="en-US" dirty="0" smtClean="0">
                <a:solidFill>
                  <a:schemeClr val="tx1"/>
                </a:solidFill>
                <a:latin typeface="Times New Roman" pitchFamily="18" charset="0"/>
                <a:cs typeface="Times New Roman" pitchFamily="18" charset="0"/>
              </a:rPr>
              <a:t>Economic </a:t>
            </a:r>
            <a:r>
              <a:rPr lang="en-US" dirty="0">
                <a:solidFill>
                  <a:schemeClr val="tx1"/>
                </a:solidFill>
                <a:latin typeface="Times New Roman" pitchFamily="18" charset="0"/>
                <a:cs typeface="Times New Roman" pitchFamily="18" charset="0"/>
              </a:rPr>
              <a:t>Price Adjustments (FPE)</a:t>
            </a:r>
          </a:p>
        </p:txBody>
      </p:sp>
      <p:sp>
        <p:nvSpPr>
          <p:cNvPr id="1549330" name="Text Box 18"/>
          <p:cNvSpPr txBox="1">
            <a:spLocks noChangeArrowheads="1"/>
          </p:cNvSpPr>
          <p:nvPr/>
        </p:nvSpPr>
        <p:spPr bwMode="auto">
          <a:xfrm>
            <a:off x="2790092" y="1484788"/>
            <a:ext cx="7067550" cy="1557349"/>
          </a:xfrm>
          <a:prstGeom prst="rect">
            <a:avLst/>
          </a:prstGeom>
          <a:noFill/>
          <a:ln w="12700">
            <a:noFill/>
            <a:miter lim="800000"/>
            <a:headEnd type="none" w="sm" len="sm"/>
            <a:tailEnd type="none" w="sm" len="sm"/>
          </a:ln>
          <a:effectLst/>
        </p:spPr>
        <p:txBody>
          <a:bodyPr>
            <a:spAutoFit/>
          </a:bodyPr>
          <a:lstStyle/>
          <a:p>
            <a:pPr eaLnBrk="0" hangingPunct="0">
              <a:spcBef>
                <a:spcPct val="20000"/>
              </a:spcBef>
              <a:buFontTx/>
              <a:buChar char="•"/>
            </a:pPr>
            <a:r>
              <a:rPr lang="en-US" sz="2800" dirty="0">
                <a:latin typeface="Times New Roman" pitchFamily="18" charset="0"/>
                <a:cs typeface="Times New Roman" pitchFamily="18" charset="0"/>
              </a:rPr>
              <a:t>Adjustments for escalation factors</a:t>
            </a:r>
          </a:p>
          <a:p>
            <a:pPr eaLnBrk="0" hangingPunct="0">
              <a:spcBef>
                <a:spcPct val="20000"/>
              </a:spcBef>
              <a:buFontTx/>
              <a:buChar char="•"/>
            </a:pPr>
            <a:r>
              <a:rPr lang="en-US" sz="2800" dirty="0">
                <a:latin typeface="Times New Roman" pitchFamily="18" charset="0"/>
                <a:cs typeface="Times New Roman" pitchFamily="18" charset="0"/>
              </a:rPr>
              <a:t>Adjustments for inflation</a:t>
            </a:r>
          </a:p>
          <a:p>
            <a:pPr eaLnBrk="0" hangingPunct="0">
              <a:spcBef>
                <a:spcPct val="20000"/>
              </a:spcBef>
              <a:buFontTx/>
              <a:buChar char="•"/>
            </a:pPr>
            <a:r>
              <a:rPr lang="en-US" sz="2800" dirty="0">
                <a:latin typeface="Times New Roman" pitchFamily="18" charset="0"/>
                <a:cs typeface="Times New Roman" pitchFamily="18" charset="0"/>
              </a:rPr>
              <a:t>Negotiated adjustment cycle</a:t>
            </a:r>
          </a:p>
        </p:txBody>
      </p:sp>
      <p:grpSp>
        <p:nvGrpSpPr>
          <p:cNvPr id="2" name="Group 1"/>
          <p:cNvGrpSpPr/>
          <p:nvPr/>
        </p:nvGrpSpPr>
        <p:grpSpPr>
          <a:xfrm>
            <a:off x="3106860" y="3457698"/>
            <a:ext cx="5159835" cy="2922587"/>
            <a:chOff x="3203576" y="3668713"/>
            <a:chExt cx="5159835" cy="2922587"/>
          </a:xfrm>
        </p:grpSpPr>
        <p:sp>
          <p:nvSpPr>
            <p:cNvPr id="1549315" name="Rectangle 3"/>
            <p:cNvSpPr>
              <a:spLocks noChangeArrowheads="1"/>
            </p:cNvSpPr>
            <p:nvPr/>
          </p:nvSpPr>
          <p:spPr bwMode="auto">
            <a:xfrm>
              <a:off x="4133850" y="4019550"/>
              <a:ext cx="3448050" cy="2571750"/>
            </a:xfrm>
            <a:prstGeom prst="rect">
              <a:avLst/>
            </a:prstGeom>
            <a:solidFill>
              <a:schemeClr val="accent2">
                <a:lumMod val="20000"/>
                <a:lumOff val="80000"/>
              </a:schemeClr>
            </a:solidFill>
            <a:ln w="1905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sz="1400"/>
            </a:p>
          </p:txBody>
        </p:sp>
        <p:sp>
          <p:nvSpPr>
            <p:cNvPr id="1549316" name="Text Box 4"/>
            <p:cNvSpPr txBox="1">
              <a:spLocks noChangeArrowheads="1"/>
            </p:cNvSpPr>
            <p:nvPr/>
          </p:nvSpPr>
          <p:spPr bwMode="auto">
            <a:xfrm>
              <a:off x="3489325" y="6180138"/>
              <a:ext cx="604653"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 </a:t>
              </a:r>
              <a:r>
                <a:rPr lang="en-US" sz="1600" dirty="0"/>
                <a:t>0 %</a:t>
              </a:r>
            </a:p>
          </p:txBody>
        </p:sp>
        <p:sp>
          <p:nvSpPr>
            <p:cNvPr id="1549317" name="Text Box 5"/>
            <p:cNvSpPr txBox="1">
              <a:spLocks noChangeArrowheads="1"/>
            </p:cNvSpPr>
            <p:nvPr/>
          </p:nvSpPr>
          <p:spPr bwMode="auto">
            <a:xfrm>
              <a:off x="7546975" y="3741738"/>
              <a:ext cx="604653"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solidFill>
                    <a:srgbClr val="FFFF00"/>
                  </a:solidFill>
                </a:rPr>
                <a:t> </a:t>
              </a:r>
              <a:r>
                <a:rPr lang="en-US" sz="1600" dirty="0"/>
                <a:t>0 %</a:t>
              </a:r>
            </a:p>
          </p:txBody>
        </p:sp>
        <p:sp>
          <p:nvSpPr>
            <p:cNvPr id="1549318" name="Text Box 6"/>
            <p:cNvSpPr txBox="1">
              <a:spLocks noChangeArrowheads="1"/>
            </p:cNvSpPr>
            <p:nvPr/>
          </p:nvSpPr>
          <p:spPr bwMode="auto">
            <a:xfrm>
              <a:off x="7527926" y="6180138"/>
              <a:ext cx="835485"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 </a:t>
              </a:r>
              <a:r>
                <a:rPr lang="en-US" sz="1600" dirty="0"/>
                <a:t>100 %</a:t>
              </a:r>
            </a:p>
          </p:txBody>
        </p:sp>
        <p:sp>
          <p:nvSpPr>
            <p:cNvPr id="1549319" name="Text Box 7"/>
            <p:cNvSpPr txBox="1">
              <a:spLocks noChangeArrowheads="1"/>
            </p:cNvSpPr>
            <p:nvPr/>
          </p:nvSpPr>
          <p:spPr bwMode="auto">
            <a:xfrm>
              <a:off x="3203576" y="3722688"/>
              <a:ext cx="835485"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solidFill>
                    <a:srgbClr val="FFFF00"/>
                  </a:solidFill>
                </a:rPr>
                <a:t> </a:t>
              </a:r>
              <a:r>
                <a:rPr lang="en-US" sz="1600" dirty="0"/>
                <a:t>100 %</a:t>
              </a:r>
            </a:p>
          </p:txBody>
        </p:sp>
        <p:sp>
          <p:nvSpPr>
            <p:cNvPr id="1549320" name="Text Box 8"/>
            <p:cNvSpPr txBox="1">
              <a:spLocks noChangeArrowheads="1"/>
            </p:cNvSpPr>
            <p:nvPr/>
          </p:nvSpPr>
          <p:spPr bwMode="auto">
            <a:xfrm rot="-5400000">
              <a:off x="2840799" y="5087730"/>
              <a:ext cx="1779654"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CONTRACTOR’S</a:t>
              </a:r>
            </a:p>
          </p:txBody>
        </p:sp>
        <p:sp>
          <p:nvSpPr>
            <p:cNvPr id="1549321" name="Text Box 9"/>
            <p:cNvSpPr txBox="1">
              <a:spLocks noChangeArrowheads="1"/>
            </p:cNvSpPr>
            <p:nvPr/>
          </p:nvSpPr>
          <p:spPr bwMode="auto">
            <a:xfrm rot="-5400000">
              <a:off x="7092904" y="5088523"/>
              <a:ext cx="1454244"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CUSTOMER’S</a:t>
              </a:r>
            </a:p>
          </p:txBody>
        </p:sp>
        <p:sp>
          <p:nvSpPr>
            <p:cNvPr id="1549322" name="Text Box 10"/>
            <p:cNvSpPr txBox="1">
              <a:spLocks noChangeArrowheads="1"/>
            </p:cNvSpPr>
            <p:nvPr/>
          </p:nvSpPr>
          <p:spPr bwMode="auto">
            <a:xfrm rot="-5400000">
              <a:off x="3683934" y="5163930"/>
              <a:ext cx="595035"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a:t>
              </a:r>
            </a:p>
          </p:txBody>
        </p:sp>
        <p:sp>
          <p:nvSpPr>
            <p:cNvPr id="1549323" name="Text Box 11"/>
            <p:cNvSpPr txBox="1">
              <a:spLocks noChangeArrowheads="1"/>
            </p:cNvSpPr>
            <p:nvPr/>
          </p:nvSpPr>
          <p:spPr bwMode="auto">
            <a:xfrm rot="-5400000">
              <a:off x="7779684" y="5011530"/>
              <a:ext cx="595035"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a:t>
              </a:r>
            </a:p>
          </p:txBody>
        </p:sp>
        <p:sp>
          <p:nvSpPr>
            <p:cNvPr id="1549324" name="Text Box 12"/>
            <p:cNvSpPr txBox="1">
              <a:spLocks noChangeArrowheads="1"/>
            </p:cNvSpPr>
            <p:nvPr/>
          </p:nvSpPr>
          <p:spPr bwMode="auto">
            <a:xfrm>
              <a:off x="4422776" y="3668713"/>
              <a:ext cx="2215671"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 SHARING METER</a:t>
              </a:r>
            </a:p>
          </p:txBody>
        </p:sp>
        <p:sp>
          <p:nvSpPr>
            <p:cNvPr id="1549325" name="Line 13"/>
            <p:cNvSpPr>
              <a:spLocks noChangeShapeType="1"/>
            </p:cNvSpPr>
            <p:nvPr/>
          </p:nvSpPr>
          <p:spPr bwMode="auto">
            <a:xfrm flipH="1" flipV="1">
              <a:off x="4133850" y="4019550"/>
              <a:ext cx="3448050" cy="2571750"/>
            </a:xfrm>
            <a:prstGeom prst="line">
              <a:avLst/>
            </a:prstGeom>
            <a:noFill/>
            <a:ln w="28575">
              <a:solidFill>
                <a:schemeClr val="tx1"/>
              </a:solidFill>
              <a:round/>
              <a:headEnd type="triangle" w="sm" len="sm"/>
              <a:tailEnd type="triangle" w="sm" len="sm"/>
            </a:ln>
            <a:effectLst/>
          </p:spPr>
          <p:txBody>
            <a:bodyPr wrap="none" anchor="ctr"/>
            <a:lstStyle/>
            <a:p>
              <a:endParaRPr lang="en-US" sz="1400"/>
            </a:p>
          </p:txBody>
        </p:sp>
        <p:sp>
          <p:nvSpPr>
            <p:cNvPr id="1549326" name="Rectangle 14"/>
            <p:cNvSpPr>
              <a:spLocks noChangeArrowheads="1"/>
            </p:cNvSpPr>
            <p:nvPr/>
          </p:nvSpPr>
          <p:spPr bwMode="auto">
            <a:xfrm>
              <a:off x="4284664" y="5824539"/>
              <a:ext cx="1563687" cy="644525"/>
            </a:xfrm>
            <a:prstGeom prst="rect">
              <a:avLst/>
            </a:prstGeom>
            <a:solidFill>
              <a:srgbClr val="FFFF00"/>
            </a:solidFill>
            <a:ln w="19050">
              <a:solidFill>
                <a:schemeClr val="tx1"/>
              </a:solidFill>
              <a:miter lim="800000"/>
              <a:headEnd type="none" w="sm" len="sm"/>
              <a:tailEnd type="none" w="sm" len="sm"/>
            </a:ln>
            <a:effectLst/>
          </p:spPr>
          <p:txBody>
            <a:bodyPr wrap="none" anchor="ctr"/>
            <a:lstStyle/>
            <a:p>
              <a:endParaRPr lang="en-US" sz="1400"/>
            </a:p>
          </p:txBody>
        </p:sp>
        <p:sp>
          <p:nvSpPr>
            <p:cNvPr id="1549327" name="Text Box 15"/>
            <p:cNvSpPr txBox="1">
              <a:spLocks noChangeArrowheads="1"/>
            </p:cNvSpPr>
            <p:nvPr/>
          </p:nvSpPr>
          <p:spPr bwMode="auto">
            <a:xfrm>
              <a:off x="4918076" y="5851525"/>
              <a:ext cx="494046" cy="276999"/>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200" dirty="0"/>
                <a:t>RISK</a:t>
              </a:r>
            </a:p>
          </p:txBody>
        </p:sp>
        <p:sp>
          <p:nvSpPr>
            <p:cNvPr id="1549328" name="Text Box 16"/>
            <p:cNvSpPr txBox="1">
              <a:spLocks noChangeArrowheads="1"/>
            </p:cNvSpPr>
            <p:nvPr/>
          </p:nvSpPr>
          <p:spPr bwMode="auto">
            <a:xfrm>
              <a:off x="4651375" y="6061075"/>
              <a:ext cx="966931" cy="276999"/>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200" dirty="0"/>
                <a:t>LOCATION</a:t>
              </a:r>
            </a:p>
          </p:txBody>
        </p:sp>
        <p:sp>
          <p:nvSpPr>
            <p:cNvPr id="1549329" name="AutoShape 17"/>
            <p:cNvSpPr>
              <a:spLocks noChangeArrowheads="1"/>
            </p:cNvSpPr>
            <p:nvPr/>
          </p:nvSpPr>
          <p:spPr bwMode="auto">
            <a:xfrm>
              <a:off x="4362450" y="6015039"/>
              <a:ext cx="323850" cy="268287"/>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400"/>
            </a:p>
          </p:txBody>
        </p:sp>
        <p:sp>
          <p:nvSpPr>
            <p:cNvPr id="1549331" name="AutoShape 19"/>
            <p:cNvSpPr>
              <a:spLocks noChangeArrowheads="1"/>
            </p:cNvSpPr>
            <p:nvPr/>
          </p:nvSpPr>
          <p:spPr bwMode="auto">
            <a:xfrm>
              <a:off x="4152900" y="4148139"/>
              <a:ext cx="323850" cy="268287"/>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400"/>
            </a:p>
          </p:txBody>
        </p:sp>
      </p:grpSp>
      <p:sp>
        <p:nvSpPr>
          <p:cNvPr id="3" name="Slide Number Placeholder 2"/>
          <p:cNvSpPr>
            <a:spLocks noGrp="1"/>
          </p:cNvSpPr>
          <p:nvPr>
            <p:ph type="sldNum" sz="quarter" idx="12"/>
          </p:nvPr>
        </p:nvSpPr>
        <p:spPr/>
        <p:txBody>
          <a:bodyPr/>
          <a:lstStyle/>
          <a:p>
            <a:fld id="{D57F1E4F-1CFF-5643-939E-217C01CDF565}" type="slidenum">
              <a:rPr lang="en-US" smtClean="0"/>
              <a:pPr/>
              <a:t>11</a:t>
            </a:fld>
            <a:endParaRPr lang="en-US" dirty="0"/>
          </a:p>
        </p:txBody>
      </p:sp>
      <p:sp>
        <p:nvSpPr>
          <p:cNvPr id="22" name="TextBox 21"/>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4140291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title"/>
          </p:nvPr>
        </p:nvSpPr>
        <p:spPr>
          <a:xfrm>
            <a:off x="1960684" y="647700"/>
            <a:ext cx="8669215" cy="895902"/>
          </a:xfrm>
        </p:spPr>
        <p:txBody>
          <a:bodyPr>
            <a:normAutofit fontScale="90000"/>
          </a:bodyPr>
          <a:lstStyle/>
          <a:p>
            <a:r>
              <a:rPr lang="en-US" sz="4400" dirty="0">
                <a:solidFill>
                  <a:schemeClr val="tx1"/>
                </a:solidFill>
                <a:latin typeface="Times New Roman" pitchFamily="18" charset="0"/>
                <a:cs typeface="Times New Roman" pitchFamily="18" charset="0"/>
              </a:rPr>
              <a:t>Cost-Plus-Fixed-Fee Contract (CPFF)</a:t>
            </a:r>
          </a:p>
        </p:txBody>
      </p:sp>
      <p:sp>
        <p:nvSpPr>
          <p:cNvPr id="1556498" name="Text Box 18"/>
          <p:cNvSpPr txBox="1">
            <a:spLocks noChangeArrowheads="1"/>
          </p:cNvSpPr>
          <p:nvPr/>
        </p:nvSpPr>
        <p:spPr bwMode="auto">
          <a:xfrm>
            <a:off x="2654300" y="1838325"/>
            <a:ext cx="7346950" cy="1544638"/>
          </a:xfrm>
          <a:prstGeom prst="rect">
            <a:avLst/>
          </a:prstGeom>
          <a:noFill/>
          <a:ln w="12700">
            <a:noFill/>
            <a:miter lim="800000"/>
            <a:headEnd type="none" w="sm" len="sm"/>
            <a:tailEnd type="none" w="sm" len="sm"/>
          </a:ln>
          <a:effectLst/>
        </p:spPr>
        <p:txBody>
          <a:bodyPr wrap="none">
            <a:spAutoFit/>
          </a:bodyPr>
          <a:lstStyle/>
          <a:p>
            <a:pPr eaLnBrk="0" hangingPunct="0">
              <a:spcBef>
                <a:spcPct val="20000"/>
              </a:spcBef>
              <a:buFontTx/>
              <a:buChar char="•"/>
            </a:pPr>
            <a:r>
              <a:rPr lang="en-US" sz="2800" dirty="0">
                <a:latin typeface="Times New Roman" pitchFamily="18" charset="0"/>
                <a:cs typeface="Times New Roman" pitchFamily="18" charset="0"/>
              </a:rPr>
              <a:t>All costs are reimbursed (cost run-ups)</a:t>
            </a:r>
          </a:p>
          <a:p>
            <a:pPr eaLnBrk="0" hangingPunct="0">
              <a:spcBef>
                <a:spcPct val="20000"/>
              </a:spcBef>
              <a:buFontTx/>
              <a:buChar char="•"/>
            </a:pPr>
            <a:r>
              <a:rPr lang="en-US" sz="2800" dirty="0">
                <a:latin typeface="Times New Roman" pitchFamily="18" charset="0"/>
                <a:cs typeface="Times New Roman" pitchFamily="18" charset="0"/>
              </a:rPr>
              <a:t>Fee is fixed (in $$$ not %) irrespective of costs</a:t>
            </a:r>
          </a:p>
          <a:p>
            <a:pPr eaLnBrk="0" hangingPunct="0">
              <a:spcBef>
                <a:spcPct val="20000"/>
              </a:spcBef>
              <a:buFontTx/>
              <a:buChar char="•"/>
            </a:pPr>
            <a:r>
              <a:rPr lang="en-US" sz="2800" dirty="0">
                <a:latin typeface="Times New Roman" pitchFamily="18" charset="0"/>
                <a:cs typeface="Times New Roman" pitchFamily="18" charset="0"/>
              </a:rPr>
              <a:t>Contractor is motivated for early completion</a:t>
            </a:r>
          </a:p>
        </p:txBody>
      </p:sp>
      <p:grpSp>
        <p:nvGrpSpPr>
          <p:cNvPr id="2" name="Group 1"/>
          <p:cNvGrpSpPr/>
          <p:nvPr/>
        </p:nvGrpSpPr>
        <p:grpSpPr>
          <a:xfrm>
            <a:off x="3203576" y="3668713"/>
            <a:ext cx="5135791" cy="2922587"/>
            <a:chOff x="3203576" y="3668713"/>
            <a:chExt cx="5135791" cy="2922587"/>
          </a:xfrm>
        </p:grpSpPr>
        <p:sp>
          <p:nvSpPr>
            <p:cNvPr id="1556483" name="Rectangle 3"/>
            <p:cNvSpPr>
              <a:spLocks noChangeArrowheads="1"/>
            </p:cNvSpPr>
            <p:nvPr/>
          </p:nvSpPr>
          <p:spPr bwMode="auto">
            <a:xfrm>
              <a:off x="4133850" y="4019550"/>
              <a:ext cx="3448050" cy="2571750"/>
            </a:xfrm>
            <a:prstGeom prst="rect">
              <a:avLst/>
            </a:prstGeom>
            <a:solidFill>
              <a:schemeClr val="accent2">
                <a:lumMod val="20000"/>
                <a:lumOff val="80000"/>
              </a:schemeClr>
            </a:solidFill>
            <a:ln w="1905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sz="1400"/>
            </a:p>
          </p:txBody>
        </p:sp>
        <p:sp>
          <p:nvSpPr>
            <p:cNvPr id="1556484" name="Text Box 4"/>
            <p:cNvSpPr txBox="1">
              <a:spLocks noChangeArrowheads="1"/>
            </p:cNvSpPr>
            <p:nvPr/>
          </p:nvSpPr>
          <p:spPr bwMode="auto">
            <a:xfrm>
              <a:off x="3489325" y="6180138"/>
              <a:ext cx="583814"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 </a:t>
              </a:r>
              <a:r>
                <a:rPr lang="en-US" sz="1600" dirty="0"/>
                <a:t>0 %</a:t>
              </a:r>
            </a:p>
          </p:txBody>
        </p:sp>
        <p:sp>
          <p:nvSpPr>
            <p:cNvPr id="1556485" name="Text Box 5"/>
            <p:cNvSpPr txBox="1">
              <a:spLocks noChangeArrowheads="1"/>
            </p:cNvSpPr>
            <p:nvPr/>
          </p:nvSpPr>
          <p:spPr bwMode="auto">
            <a:xfrm>
              <a:off x="7546975" y="3741738"/>
              <a:ext cx="583814"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solidFill>
                    <a:srgbClr val="FFFF00"/>
                  </a:solidFill>
                </a:rPr>
                <a:t> </a:t>
              </a:r>
              <a:r>
                <a:rPr lang="en-US" sz="1600" dirty="0"/>
                <a:t>0 %</a:t>
              </a:r>
            </a:p>
          </p:txBody>
        </p:sp>
        <p:sp>
          <p:nvSpPr>
            <p:cNvPr id="1556486" name="Text Box 6"/>
            <p:cNvSpPr txBox="1">
              <a:spLocks noChangeArrowheads="1"/>
            </p:cNvSpPr>
            <p:nvPr/>
          </p:nvSpPr>
          <p:spPr bwMode="auto">
            <a:xfrm>
              <a:off x="7527926" y="6180138"/>
              <a:ext cx="811441"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solidFill>
                    <a:srgbClr val="FFFF00"/>
                  </a:solidFill>
                </a:rPr>
                <a:t> </a:t>
              </a:r>
              <a:r>
                <a:rPr lang="en-US" sz="1600" dirty="0"/>
                <a:t>100 %</a:t>
              </a:r>
            </a:p>
          </p:txBody>
        </p:sp>
        <p:sp>
          <p:nvSpPr>
            <p:cNvPr id="1556487" name="Text Box 7"/>
            <p:cNvSpPr txBox="1">
              <a:spLocks noChangeArrowheads="1"/>
            </p:cNvSpPr>
            <p:nvPr/>
          </p:nvSpPr>
          <p:spPr bwMode="auto">
            <a:xfrm>
              <a:off x="3203576" y="3722688"/>
              <a:ext cx="811441"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 </a:t>
              </a:r>
              <a:r>
                <a:rPr lang="en-US" sz="1600" dirty="0"/>
                <a:t>100 %</a:t>
              </a:r>
            </a:p>
          </p:txBody>
        </p:sp>
        <p:sp>
          <p:nvSpPr>
            <p:cNvPr id="1556488" name="Text Box 8"/>
            <p:cNvSpPr txBox="1">
              <a:spLocks noChangeArrowheads="1"/>
            </p:cNvSpPr>
            <p:nvPr/>
          </p:nvSpPr>
          <p:spPr bwMode="auto">
            <a:xfrm rot="-5400000">
              <a:off x="2840799" y="5087730"/>
              <a:ext cx="1779654"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CONTRACTOR’S</a:t>
              </a:r>
            </a:p>
          </p:txBody>
        </p:sp>
        <p:sp>
          <p:nvSpPr>
            <p:cNvPr id="1556489" name="Text Box 9"/>
            <p:cNvSpPr txBox="1">
              <a:spLocks noChangeArrowheads="1"/>
            </p:cNvSpPr>
            <p:nvPr/>
          </p:nvSpPr>
          <p:spPr bwMode="auto">
            <a:xfrm rot="-5400000">
              <a:off x="7092904" y="5088523"/>
              <a:ext cx="1454244"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CUSTOMER’S</a:t>
              </a:r>
            </a:p>
          </p:txBody>
        </p:sp>
        <p:sp>
          <p:nvSpPr>
            <p:cNvPr id="1556490" name="Text Box 10"/>
            <p:cNvSpPr txBox="1">
              <a:spLocks noChangeArrowheads="1"/>
            </p:cNvSpPr>
            <p:nvPr/>
          </p:nvSpPr>
          <p:spPr bwMode="auto">
            <a:xfrm rot="-5400000">
              <a:off x="3691147" y="5163930"/>
              <a:ext cx="580608"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a:t>
              </a:r>
            </a:p>
          </p:txBody>
        </p:sp>
        <p:sp>
          <p:nvSpPr>
            <p:cNvPr id="1556491" name="Text Box 11"/>
            <p:cNvSpPr txBox="1">
              <a:spLocks noChangeArrowheads="1"/>
            </p:cNvSpPr>
            <p:nvPr/>
          </p:nvSpPr>
          <p:spPr bwMode="auto">
            <a:xfrm rot="-5400000">
              <a:off x="7786897" y="5011530"/>
              <a:ext cx="580608"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a:t>
              </a:r>
            </a:p>
          </p:txBody>
        </p:sp>
        <p:sp>
          <p:nvSpPr>
            <p:cNvPr id="1556492" name="Text Box 12"/>
            <p:cNvSpPr txBox="1">
              <a:spLocks noChangeArrowheads="1"/>
            </p:cNvSpPr>
            <p:nvPr/>
          </p:nvSpPr>
          <p:spPr bwMode="auto">
            <a:xfrm>
              <a:off x="4422776" y="3668713"/>
              <a:ext cx="2214068"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 SHARING METER</a:t>
              </a:r>
            </a:p>
          </p:txBody>
        </p:sp>
        <p:sp>
          <p:nvSpPr>
            <p:cNvPr id="1556493" name="Line 13"/>
            <p:cNvSpPr>
              <a:spLocks noChangeShapeType="1"/>
            </p:cNvSpPr>
            <p:nvPr/>
          </p:nvSpPr>
          <p:spPr bwMode="auto">
            <a:xfrm flipH="1" flipV="1">
              <a:off x="4133850" y="4019550"/>
              <a:ext cx="3448050" cy="2571750"/>
            </a:xfrm>
            <a:prstGeom prst="line">
              <a:avLst/>
            </a:prstGeom>
            <a:noFill/>
            <a:ln w="28575">
              <a:solidFill>
                <a:schemeClr val="tx1"/>
              </a:solidFill>
              <a:round/>
              <a:headEnd type="triangle" w="sm" len="sm"/>
              <a:tailEnd type="triangle" w="sm" len="sm"/>
            </a:ln>
            <a:effectLst/>
          </p:spPr>
          <p:txBody>
            <a:bodyPr wrap="none" anchor="ctr"/>
            <a:lstStyle/>
            <a:p>
              <a:endParaRPr lang="en-US" sz="1400"/>
            </a:p>
          </p:txBody>
        </p:sp>
        <p:sp>
          <p:nvSpPr>
            <p:cNvPr id="1556494" name="Rectangle 14"/>
            <p:cNvSpPr>
              <a:spLocks noChangeArrowheads="1"/>
            </p:cNvSpPr>
            <p:nvPr/>
          </p:nvSpPr>
          <p:spPr bwMode="auto">
            <a:xfrm>
              <a:off x="4284664" y="5824539"/>
              <a:ext cx="1563687" cy="644525"/>
            </a:xfrm>
            <a:prstGeom prst="rect">
              <a:avLst/>
            </a:prstGeom>
            <a:solidFill>
              <a:srgbClr val="FFFF00"/>
            </a:solidFill>
            <a:ln w="19050">
              <a:solidFill>
                <a:schemeClr val="tx1"/>
              </a:solidFill>
              <a:miter lim="800000"/>
              <a:headEnd type="none" w="sm" len="sm"/>
              <a:tailEnd type="none" w="sm" len="sm"/>
            </a:ln>
            <a:effectLst/>
          </p:spPr>
          <p:txBody>
            <a:bodyPr wrap="none" anchor="ctr"/>
            <a:lstStyle/>
            <a:p>
              <a:endParaRPr lang="en-US" sz="1400"/>
            </a:p>
          </p:txBody>
        </p:sp>
        <p:sp>
          <p:nvSpPr>
            <p:cNvPr id="1556495" name="Text Box 15"/>
            <p:cNvSpPr txBox="1">
              <a:spLocks noChangeArrowheads="1"/>
            </p:cNvSpPr>
            <p:nvPr/>
          </p:nvSpPr>
          <p:spPr bwMode="auto">
            <a:xfrm>
              <a:off x="4918076" y="5851525"/>
              <a:ext cx="481222" cy="276999"/>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200" dirty="0"/>
                <a:t>RISK</a:t>
              </a:r>
            </a:p>
          </p:txBody>
        </p:sp>
        <p:sp>
          <p:nvSpPr>
            <p:cNvPr id="1556496" name="Text Box 16"/>
            <p:cNvSpPr txBox="1">
              <a:spLocks noChangeArrowheads="1"/>
            </p:cNvSpPr>
            <p:nvPr/>
          </p:nvSpPr>
          <p:spPr bwMode="auto">
            <a:xfrm>
              <a:off x="4651375" y="6118225"/>
              <a:ext cx="974947" cy="276999"/>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200" dirty="0"/>
                <a:t>LOCATION</a:t>
              </a:r>
            </a:p>
          </p:txBody>
        </p:sp>
        <p:sp>
          <p:nvSpPr>
            <p:cNvPr id="1556497" name="AutoShape 17"/>
            <p:cNvSpPr>
              <a:spLocks noChangeArrowheads="1"/>
            </p:cNvSpPr>
            <p:nvPr/>
          </p:nvSpPr>
          <p:spPr bwMode="auto">
            <a:xfrm>
              <a:off x="4362450" y="6015039"/>
              <a:ext cx="323850" cy="268287"/>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400"/>
            </a:p>
          </p:txBody>
        </p:sp>
        <p:sp>
          <p:nvSpPr>
            <p:cNvPr id="1556499" name="AutoShape 19"/>
            <p:cNvSpPr>
              <a:spLocks noChangeArrowheads="1"/>
            </p:cNvSpPr>
            <p:nvPr/>
          </p:nvSpPr>
          <p:spPr bwMode="auto">
            <a:xfrm>
              <a:off x="6457950" y="5881689"/>
              <a:ext cx="323850" cy="268287"/>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400"/>
            </a:p>
          </p:txBody>
        </p:sp>
      </p:grpSp>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
        <p:nvSpPr>
          <p:cNvPr id="22" name="TextBox 21"/>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291310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title"/>
          </p:nvPr>
        </p:nvSpPr>
        <p:spPr>
          <a:xfrm>
            <a:off x="1846385" y="550984"/>
            <a:ext cx="9917723" cy="878287"/>
          </a:xfrm>
        </p:spPr>
        <p:txBody>
          <a:bodyPr>
            <a:normAutofit/>
          </a:bodyPr>
          <a:lstStyle/>
          <a:p>
            <a:r>
              <a:rPr lang="en-US" sz="4000" dirty="0">
                <a:solidFill>
                  <a:schemeClr val="tx1"/>
                </a:solidFill>
              </a:rPr>
              <a:t>Cost-Plus-Incentive-Fee Contract (CPIF)</a:t>
            </a:r>
          </a:p>
        </p:txBody>
      </p:sp>
      <p:sp>
        <p:nvSpPr>
          <p:cNvPr id="1554450" name="Text Box 18"/>
          <p:cNvSpPr txBox="1">
            <a:spLocks noChangeArrowheads="1"/>
          </p:cNvSpPr>
          <p:nvPr/>
        </p:nvSpPr>
        <p:spPr bwMode="auto">
          <a:xfrm>
            <a:off x="3168650" y="1971676"/>
            <a:ext cx="6096990" cy="1514261"/>
          </a:xfrm>
          <a:prstGeom prst="rect">
            <a:avLst/>
          </a:prstGeom>
          <a:noFill/>
          <a:ln w="12700">
            <a:noFill/>
            <a:miter lim="800000"/>
            <a:headEnd type="none" w="sm" len="sm"/>
            <a:tailEnd type="none" w="sm" len="sm"/>
          </a:ln>
          <a:effectLst/>
        </p:spPr>
        <p:txBody>
          <a:bodyPr wrap="none">
            <a:spAutoFit/>
          </a:bodyPr>
          <a:lstStyle/>
          <a:p>
            <a:pPr eaLnBrk="0" hangingPunct="0">
              <a:spcBef>
                <a:spcPct val="15000"/>
              </a:spcBef>
              <a:buFontTx/>
              <a:buChar char="•"/>
            </a:pPr>
            <a:r>
              <a:rPr lang="en-US" sz="2800" dirty="0" smtClean="0">
                <a:latin typeface="Times New Roman" pitchFamily="18" charset="0"/>
                <a:cs typeface="Times New Roman" pitchFamily="18" charset="0"/>
              </a:rPr>
              <a:t> Contractor </a:t>
            </a:r>
            <a:r>
              <a:rPr lang="en-US" sz="2800" dirty="0">
                <a:latin typeface="Times New Roman" pitchFamily="18" charset="0"/>
                <a:cs typeface="Times New Roman" pitchFamily="18" charset="0"/>
              </a:rPr>
              <a:t>can earn additional profits</a:t>
            </a:r>
          </a:p>
          <a:p>
            <a:pPr eaLnBrk="0" hangingPunct="0">
              <a:spcBef>
                <a:spcPct val="15000"/>
              </a:spcBef>
              <a:buFontTx/>
              <a:buChar char="•"/>
            </a:pPr>
            <a:r>
              <a:rPr lang="en-US" sz="2800" dirty="0" smtClean="0">
                <a:latin typeface="Times New Roman" pitchFamily="18" charset="0"/>
                <a:cs typeface="Times New Roman" pitchFamily="18" charset="0"/>
              </a:rPr>
              <a:t> All </a:t>
            </a:r>
            <a:r>
              <a:rPr lang="en-US" sz="2800" dirty="0">
                <a:latin typeface="Times New Roman" pitchFamily="18" charset="0"/>
                <a:cs typeface="Times New Roman" pitchFamily="18" charset="0"/>
              </a:rPr>
              <a:t>costs are reimbursed (cost run-ups)</a:t>
            </a:r>
          </a:p>
          <a:p>
            <a:pPr eaLnBrk="0" hangingPunct="0">
              <a:spcBef>
                <a:spcPct val="15000"/>
              </a:spcBef>
              <a:buFontTx/>
              <a:buChar char="•"/>
            </a:pPr>
            <a:r>
              <a:rPr lang="en-US" sz="2800" dirty="0" smtClean="0">
                <a:latin typeface="Times New Roman" pitchFamily="18" charset="0"/>
                <a:cs typeface="Times New Roman" pitchFamily="18" charset="0"/>
              </a:rPr>
              <a:t> A </a:t>
            </a:r>
            <a:r>
              <a:rPr lang="en-US" sz="2800" dirty="0">
                <a:latin typeface="Times New Roman" pitchFamily="18" charset="0"/>
                <a:cs typeface="Times New Roman" pitchFamily="18" charset="0"/>
              </a:rPr>
              <a:t>“floor” and “ceiling” exists on profits</a:t>
            </a:r>
          </a:p>
        </p:txBody>
      </p:sp>
      <p:grpSp>
        <p:nvGrpSpPr>
          <p:cNvPr id="2" name="Group 1"/>
          <p:cNvGrpSpPr/>
          <p:nvPr/>
        </p:nvGrpSpPr>
        <p:grpSpPr>
          <a:xfrm>
            <a:off x="3203576" y="3668713"/>
            <a:ext cx="5135791" cy="2922587"/>
            <a:chOff x="3203576" y="3668713"/>
            <a:chExt cx="5135791" cy="2922587"/>
          </a:xfrm>
        </p:grpSpPr>
        <p:sp>
          <p:nvSpPr>
            <p:cNvPr id="1554435" name="Rectangle 3"/>
            <p:cNvSpPr>
              <a:spLocks noChangeArrowheads="1"/>
            </p:cNvSpPr>
            <p:nvPr/>
          </p:nvSpPr>
          <p:spPr bwMode="auto">
            <a:xfrm>
              <a:off x="4133850" y="4019550"/>
              <a:ext cx="3448050" cy="2571750"/>
            </a:xfrm>
            <a:prstGeom prst="rect">
              <a:avLst/>
            </a:prstGeom>
            <a:solidFill>
              <a:schemeClr val="accent2">
                <a:lumMod val="20000"/>
                <a:lumOff val="80000"/>
              </a:schemeClr>
            </a:solidFill>
            <a:ln w="1905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sz="1400"/>
            </a:p>
          </p:txBody>
        </p:sp>
        <p:sp>
          <p:nvSpPr>
            <p:cNvPr id="1554436" name="Text Box 4"/>
            <p:cNvSpPr txBox="1">
              <a:spLocks noChangeArrowheads="1"/>
            </p:cNvSpPr>
            <p:nvPr/>
          </p:nvSpPr>
          <p:spPr bwMode="auto">
            <a:xfrm>
              <a:off x="3489325" y="6180138"/>
              <a:ext cx="583814"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 </a:t>
              </a:r>
              <a:r>
                <a:rPr lang="en-US" sz="1600" dirty="0"/>
                <a:t>0 %</a:t>
              </a:r>
            </a:p>
          </p:txBody>
        </p:sp>
        <p:sp>
          <p:nvSpPr>
            <p:cNvPr id="1554437" name="Text Box 5"/>
            <p:cNvSpPr txBox="1">
              <a:spLocks noChangeArrowheads="1"/>
            </p:cNvSpPr>
            <p:nvPr/>
          </p:nvSpPr>
          <p:spPr bwMode="auto">
            <a:xfrm>
              <a:off x="7546975" y="3741738"/>
              <a:ext cx="583814"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 </a:t>
              </a:r>
              <a:r>
                <a:rPr lang="en-US" sz="1600" dirty="0"/>
                <a:t>0 %</a:t>
              </a:r>
            </a:p>
          </p:txBody>
        </p:sp>
        <p:sp>
          <p:nvSpPr>
            <p:cNvPr id="1554438" name="Text Box 6"/>
            <p:cNvSpPr txBox="1">
              <a:spLocks noChangeArrowheads="1"/>
            </p:cNvSpPr>
            <p:nvPr/>
          </p:nvSpPr>
          <p:spPr bwMode="auto">
            <a:xfrm>
              <a:off x="7527926" y="6180138"/>
              <a:ext cx="811441"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solidFill>
                    <a:srgbClr val="FFFF00"/>
                  </a:solidFill>
                </a:rPr>
                <a:t> </a:t>
              </a:r>
              <a:r>
                <a:rPr lang="en-US" sz="1600" dirty="0"/>
                <a:t>100 %</a:t>
              </a:r>
            </a:p>
          </p:txBody>
        </p:sp>
        <p:sp>
          <p:nvSpPr>
            <p:cNvPr id="1554439" name="Text Box 7"/>
            <p:cNvSpPr txBox="1">
              <a:spLocks noChangeArrowheads="1"/>
            </p:cNvSpPr>
            <p:nvPr/>
          </p:nvSpPr>
          <p:spPr bwMode="auto">
            <a:xfrm>
              <a:off x="3203576" y="3722688"/>
              <a:ext cx="811441"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solidFill>
                    <a:srgbClr val="FFFF00"/>
                  </a:solidFill>
                </a:rPr>
                <a:t> </a:t>
              </a:r>
              <a:r>
                <a:rPr lang="en-US" sz="1600" dirty="0"/>
                <a:t>100 %</a:t>
              </a:r>
            </a:p>
          </p:txBody>
        </p:sp>
        <p:sp>
          <p:nvSpPr>
            <p:cNvPr id="1554440" name="Text Box 8"/>
            <p:cNvSpPr txBox="1">
              <a:spLocks noChangeArrowheads="1"/>
            </p:cNvSpPr>
            <p:nvPr/>
          </p:nvSpPr>
          <p:spPr bwMode="auto">
            <a:xfrm rot="-5400000">
              <a:off x="2764599" y="5087730"/>
              <a:ext cx="1779654"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CONTRACTOR’S</a:t>
              </a:r>
            </a:p>
          </p:txBody>
        </p:sp>
        <p:sp>
          <p:nvSpPr>
            <p:cNvPr id="1554441" name="Text Box 9"/>
            <p:cNvSpPr txBox="1">
              <a:spLocks noChangeArrowheads="1"/>
            </p:cNvSpPr>
            <p:nvPr/>
          </p:nvSpPr>
          <p:spPr bwMode="auto">
            <a:xfrm rot="-5400000">
              <a:off x="7092904" y="5088523"/>
              <a:ext cx="1454244"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CUSTOMER’S</a:t>
              </a:r>
            </a:p>
          </p:txBody>
        </p:sp>
        <p:sp>
          <p:nvSpPr>
            <p:cNvPr id="1554442" name="Text Box 10"/>
            <p:cNvSpPr txBox="1">
              <a:spLocks noChangeArrowheads="1"/>
            </p:cNvSpPr>
            <p:nvPr/>
          </p:nvSpPr>
          <p:spPr bwMode="auto">
            <a:xfrm rot="-5400000">
              <a:off x="3633997" y="5163930"/>
              <a:ext cx="580608"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a:t>
              </a:r>
            </a:p>
          </p:txBody>
        </p:sp>
        <p:sp>
          <p:nvSpPr>
            <p:cNvPr id="1554443" name="Text Box 11"/>
            <p:cNvSpPr txBox="1">
              <a:spLocks noChangeArrowheads="1"/>
            </p:cNvSpPr>
            <p:nvPr/>
          </p:nvSpPr>
          <p:spPr bwMode="auto">
            <a:xfrm rot="-5400000">
              <a:off x="7786897" y="5011530"/>
              <a:ext cx="580608"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a:t>
              </a:r>
            </a:p>
          </p:txBody>
        </p:sp>
        <p:sp>
          <p:nvSpPr>
            <p:cNvPr id="1554444" name="Text Box 12"/>
            <p:cNvSpPr txBox="1">
              <a:spLocks noChangeArrowheads="1"/>
            </p:cNvSpPr>
            <p:nvPr/>
          </p:nvSpPr>
          <p:spPr bwMode="auto">
            <a:xfrm>
              <a:off x="4422776" y="3668713"/>
              <a:ext cx="2214068" cy="338554"/>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600" dirty="0"/>
                <a:t>RISK SHARING METER</a:t>
              </a:r>
            </a:p>
          </p:txBody>
        </p:sp>
        <p:sp>
          <p:nvSpPr>
            <p:cNvPr id="1554445" name="Line 13"/>
            <p:cNvSpPr>
              <a:spLocks noChangeShapeType="1"/>
            </p:cNvSpPr>
            <p:nvPr/>
          </p:nvSpPr>
          <p:spPr bwMode="auto">
            <a:xfrm flipH="1" flipV="1">
              <a:off x="4133850" y="4019550"/>
              <a:ext cx="3448050" cy="2571750"/>
            </a:xfrm>
            <a:prstGeom prst="line">
              <a:avLst/>
            </a:prstGeom>
            <a:noFill/>
            <a:ln w="28575">
              <a:solidFill>
                <a:schemeClr val="tx1"/>
              </a:solidFill>
              <a:round/>
              <a:headEnd type="triangle" w="sm" len="sm"/>
              <a:tailEnd type="triangle" w="sm" len="sm"/>
            </a:ln>
            <a:effectLst/>
          </p:spPr>
          <p:txBody>
            <a:bodyPr wrap="none" anchor="ctr"/>
            <a:lstStyle/>
            <a:p>
              <a:endParaRPr lang="en-US" sz="1400"/>
            </a:p>
          </p:txBody>
        </p:sp>
        <p:sp>
          <p:nvSpPr>
            <p:cNvPr id="1554446" name="Rectangle 14"/>
            <p:cNvSpPr>
              <a:spLocks noChangeArrowheads="1"/>
            </p:cNvSpPr>
            <p:nvPr/>
          </p:nvSpPr>
          <p:spPr bwMode="auto">
            <a:xfrm>
              <a:off x="4284664" y="5824539"/>
              <a:ext cx="1563687" cy="644525"/>
            </a:xfrm>
            <a:prstGeom prst="rect">
              <a:avLst/>
            </a:prstGeom>
            <a:solidFill>
              <a:srgbClr val="FFFF00"/>
            </a:solidFill>
            <a:ln w="19050">
              <a:solidFill>
                <a:schemeClr val="tx1"/>
              </a:solidFill>
              <a:miter lim="800000"/>
              <a:headEnd type="none" w="sm" len="sm"/>
              <a:tailEnd type="none" w="sm" len="sm"/>
            </a:ln>
            <a:effectLst/>
          </p:spPr>
          <p:txBody>
            <a:bodyPr wrap="none" anchor="ctr"/>
            <a:lstStyle/>
            <a:p>
              <a:endParaRPr lang="en-US" sz="1400"/>
            </a:p>
          </p:txBody>
        </p:sp>
        <p:sp>
          <p:nvSpPr>
            <p:cNvPr id="1554447" name="Text Box 15"/>
            <p:cNvSpPr txBox="1">
              <a:spLocks noChangeArrowheads="1"/>
            </p:cNvSpPr>
            <p:nvPr/>
          </p:nvSpPr>
          <p:spPr bwMode="auto">
            <a:xfrm>
              <a:off x="4918076" y="5851525"/>
              <a:ext cx="481222" cy="276999"/>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200">
                  <a:solidFill>
                    <a:schemeClr val="bg2"/>
                  </a:solidFill>
                </a:rPr>
                <a:t>RISK</a:t>
              </a:r>
            </a:p>
          </p:txBody>
        </p:sp>
        <p:sp>
          <p:nvSpPr>
            <p:cNvPr id="1554448" name="Text Box 16"/>
            <p:cNvSpPr txBox="1">
              <a:spLocks noChangeArrowheads="1"/>
            </p:cNvSpPr>
            <p:nvPr/>
          </p:nvSpPr>
          <p:spPr bwMode="auto">
            <a:xfrm>
              <a:off x="4632325" y="6096000"/>
              <a:ext cx="974947" cy="276999"/>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1200">
                  <a:solidFill>
                    <a:schemeClr val="bg2"/>
                  </a:solidFill>
                </a:rPr>
                <a:t>LOCATION</a:t>
              </a:r>
            </a:p>
          </p:txBody>
        </p:sp>
        <p:sp>
          <p:nvSpPr>
            <p:cNvPr id="1554449" name="AutoShape 17"/>
            <p:cNvSpPr>
              <a:spLocks noChangeArrowheads="1"/>
            </p:cNvSpPr>
            <p:nvPr/>
          </p:nvSpPr>
          <p:spPr bwMode="auto">
            <a:xfrm>
              <a:off x="4362450" y="6015039"/>
              <a:ext cx="323850" cy="268287"/>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400"/>
            </a:p>
          </p:txBody>
        </p:sp>
        <p:sp>
          <p:nvSpPr>
            <p:cNvPr id="1554451" name="AutoShape 19"/>
            <p:cNvSpPr>
              <a:spLocks noChangeArrowheads="1"/>
            </p:cNvSpPr>
            <p:nvPr/>
          </p:nvSpPr>
          <p:spPr bwMode="auto">
            <a:xfrm>
              <a:off x="5448300" y="5119689"/>
              <a:ext cx="323850" cy="268287"/>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400"/>
            </a:p>
          </p:txBody>
        </p:sp>
      </p:grpSp>
      <p:sp>
        <p:nvSpPr>
          <p:cNvPr id="3" name="Slide Number Placeholder 2"/>
          <p:cNvSpPr>
            <a:spLocks noGrp="1"/>
          </p:cNvSpPr>
          <p:nvPr>
            <p:ph type="sldNum" sz="quarter" idx="12"/>
          </p:nvPr>
        </p:nvSpPr>
        <p:spPr/>
        <p:txBody>
          <a:bodyPr/>
          <a:lstStyle/>
          <a:p>
            <a:fld id="{D57F1E4F-1CFF-5643-939E-217C01CDF565}" type="slidenum">
              <a:rPr lang="en-US" smtClean="0"/>
              <a:pPr/>
              <a:t>13</a:t>
            </a:fld>
            <a:endParaRPr lang="en-US" dirty="0"/>
          </a:p>
        </p:txBody>
      </p:sp>
      <p:sp>
        <p:nvSpPr>
          <p:cNvPr id="22" name="TextBox 21"/>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280413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a:xfrm>
            <a:off x="1654419" y="582669"/>
            <a:ext cx="7334250" cy="820795"/>
          </a:xfrm>
        </p:spPr>
        <p:txBody>
          <a:bodyPr>
            <a:normAutofit fontScale="90000"/>
          </a:bodyPr>
          <a:lstStyle/>
          <a:p>
            <a:r>
              <a:rPr lang="en-US" sz="4400" dirty="0">
                <a:solidFill>
                  <a:schemeClr val="tx1"/>
                </a:solidFill>
                <a:latin typeface="Times New Roman" pitchFamily="18" charset="0"/>
                <a:cs typeface="Times New Roman" pitchFamily="18" charset="0"/>
              </a:rPr>
              <a:t>Principles of Incentive Contracts</a:t>
            </a:r>
          </a:p>
        </p:txBody>
      </p:sp>
      <p:grpSp>
        <p:nvGrpSpPr>
          <p:cNvPr id="2" name="Group 1"/>
          <p:cNvGrpSpPr/>
          <p:nvPr/>
        </p:nvGrpSpPr>
        <p:grpSpPr>
          <a:xfrm>
            <a:off x="2158513" y="1544516"/>
            <a:ext cx="9067800" cy="4723844"/>
            <a:chOff x="1657351" y="1905001"/>
            <a:chExt cx="9067800" cy="4723844"/>
          </a:xfrm>
        </p:grpSpPr>
        <p:sp>
          <p:nvSpPr>
            <p:cNvPr id="1551363" name="Line 3"/>
            <p:cNvSpPr>
              <a:spLocks noChangeShapeType="1"/>
            </p:cNvSpPr>
            <p:nvPr/>
          </p:nvSpPr>
          <p:spPr bwMode="auto">
            <a:xfrm flipV="1">
              <a:off x="5048250" y="4038600"/>
              <a:ext cx="4438650" cy="0"/>
            </a:xfrm>
            <a:prstGeom prst="line">
              <a:avLst/>
            </a:prstGeom>
            <a:noFill/>
            <a:ln w="76200">
              <a:solidFill>
                <a:schemeClr val="bg1"/>
              </a:solidFill>
              <a:round/>
              <a:headEnd type="none" w="sm" len="sm"/>
              <a:tailEnd type="none" w="sm" len="sm"/>
            </a:ln>
            <a:effectLst/>
          </p:spPr>
          <p:txBody>
            <a:bodyPr wrap="none" anchor="ctr"/>
            <a:lstStyle/>
            <a:p>
              <a:endParaRPr lang="en-US" sz="1600"/>
            </a:p>
          </p:txBody>
        </p:sp>
        <p:sp>
          <p:nvSpPr>
            <p:cNvPr id="1551364" name="Rectangle 4"/>
            <p:cNvSpPr>
              <a:spLocks noChangeArrowheads="1"/>
            </p:cNvSpPr>
            <p:nvPr/>
          </p:nvSpPr>
          <p:spPr bwMode="auto">
            <a:xfrm>
              <a:off x="1657351" y="3295650"/>
              <a:ext cx="3298825" cy="1447800"/>
            </a:xfrm>
            <a:prstGeom prst="rect">
              <a:avLst/>
            </a:prstGeom>
            <a:solidFill>
              <a:schemeClr val="accent2">
                <a:lumMod val="20000"/>
                <a:lumOff val="80000"/>
              </a:schemeClr>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lgn="ctr" eaLnBrk="0" hangingPunct="0">
                <a:spcBef>
                  <a:spcPct val="50000"/>
                </a:spcBef>
              </a:pPr>
              <a:endParaRPr lang="en-US" sz="2400">
                <a:solidFill>
                  <a:schemeClr val="bg1"/>
                </a:solidFill>
              </a:endParaRPr>
            </a:p>
          </p:txBody>
        </p:sp>
        <p:sp>
          <p:nvSpPr>
            <p:cNvPr id="1551365" name="Text Box 5"/>
            <p:cNvSpPr txBox="1">
              <a:spLocks noChangeArrowheads="1"/>
            </p:cNvSpPr>
            <p:nvPr/>
          </p:nvSpPr>
          <p:spPr bwMode="auto">
            <a:xfrm>
              <a:off x="1736725" y="3687763"/>
              <a:ext cx="2643672"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TARGET COST: $20,000</a:t>
              </a:r>
            </a:p>
          </p:txBody>
        </p:sp>
        <p:sp>
          <p:nvSpPr>
            <p:cNvPr id="1551366" name="Text Box 6"/>
            <p:cNvSpPr txBox="1">
              <a:spLocks noChangeArrowheads="1"/>
            </p:cNvSpPr>
            <p:nvPr/>
          </p:nvSpPr>
          <p:spPr bwMode="auto">
            <a:xfrm>
              <a:off x="1736725" y="4030663"/>
              <a:ext cx="2209259"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TARGET FEE: $1500</a:t>
              </a:r>
            </a:p>
          </p:txBody>
        </p:sp>
        <p:sp>
          <p:nvSpPr>
            <p:cNvPr id="1551367" name="Text Box 7"/>
            <p:cNvSpPr txBox="1">
              <a:spLocks noChangeArrowheads="1"/>
            </p:cNvSpPr>
            <p:nvPr/>
          </p:nvSpPr>
          <p:spPr bwMode="auto">
            <a:xfrm>
              <a:off x="1736725" y="4354514"/>
              <a:ext cx="2906565"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SHARING RATIO: 80/20 %</a:t>
              </a:r>
            </a:p>
          </p:txBody>
        </p:sp>
        <p:sp>
          <p:nvSpPr>
            <p:cNvPr id="1551368" name="AutoShape 8"/>
            <p:cNvSpPr>
              <a:spLocks noChangeArrowheads="1"/>
            </p:cNvSpPr>
            <p:nvPr/>
          </p:nvSpPr>
          <p:spPr bwMode="auto">
            <a:xfrm>
              <a:off x="5010150" y="1905001"/>
              <a:ext cx="304800" cy="1935163"/>
            </a:xfrm>
            <a:prstGeom prst="upArrow">
              <a:avLst>
                <a:gd name="adj1" fmla="val 50000"/>
                <a:gd name="adj2" fmla="val 158724"/>
              </a:avLst>
            </a:prstGeom>
            <a:solidFill>
              <a:schemeClr val="accent3">
                <a:lumMod val="95000"/>
              </a:schemeClr>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sz="1600"/>
            </a:p>
          </p:txBody>
        </p:sp>
        <p:sp>
          <p:nvSpPr>
            <p:cNvPr id="1551369" name="Text Box 9"/>
            <p:cNvSpPr txBox="1">
              <a:spLocks noChangeArrowheads="1"/>
            </p:cNvSpPr>
            <p:nvPr/>
          </p:nvSpPr>
          <p:spPr bwMode="auto">
            <a:xfrm>
              <a:off x="5260976" y="2354264"/>
              <a:ext cx="5464175" cy="1200329"/>
            </a:xfrm>
            <a:prstGeom prst="rect">
              <a:avLst/>
            </a:prstGeom>
            <a:noFill/>
            <a:ln w="12700">
              <a:noFill/>
              <a:miter lim="800000"/>
              <a:headEnd type="none" w="sm" len="sm"/>
              <a:tailEnd type="none" w="sm" len="sm"/>
            </a:ln>
            <a:effectLst/>
          </p:spPr>
          <p:txBody>
            <a:bodyPr>
              <a:spAutoFit/>
            </a:bodyPr>
            <a:lstStyle/>
            <a:p>
              <a:pPr eaLnBrk="0" hangingPunct="0">
                <a:spcBef>
                  <a:spcPct val="50000"/>
                </a:spcBef>
                <a:buFontTx/>
                <a:buChar char="•"/>
              </a:pPr>
              <a:r>
                <a:rPr lang="en-US" dirty="0"/>
                <a:t>Customer pays 80 % of overrun</a:t>
              </a:r>
            </a:p>
            <a:p>
              <a:pPr eaLnBrk="0" hangingPunct="0">
                <a:spcBef>
                  <a:spcPct val="50000"/>
                </a:spcBef>
                <a:buFontTx/>
                <a:buChar char="•"/>
              </a:pPr>
              <a:r>
                <a:rPr lang="en-US" dirty="0"/>
                <a:t>Contractor pay 20 % of overrun</a:t>
              </a:r>
            </a:p>
            <a:p>
              <a:pPr eaLnBrk="0" hangingPunct="0">
                <a:spcBef>
                  <a:spcPct val="50000"/>
                </a:spcBef>
                <a:buFontTx/>
                <a:buChar char="•"/>
              </a:pPr>
              <a:r>
                <a:rPr lang="en-US" dirty="0"/>
                <a:t>Profit is $1500 less</a:t>
              </a:r>
            </a:p>
          </p:txBody>
        </p:sp>
        <p:sp>
          <p:nvSpPr>
            <p:cNvPr id="1551370" name="Text Box 10"/>
            <p:cNvSpPr txBox="1">
              <a:spLocks noChangeArrowheads="1"/>
            </p:cNvSpPr>
            <p:nvPr/>
          </p:nvSpPr>
          <p:spPr bwMode="auto">
            <a:xfrm>
              <a:off x="5356226" y="3535363"/>
              <a:ext cx="2539478"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CONTRACTOR’S 20 %</a:t>
              </a:r>
            </a:p>
          </p:txBody>
        </p:sp>
        <p:sp>
          <p:nvSpPr>
            <p:cNvPr id="1551371" name="Text Box 11"/>
            <p:cNvSpPr txBox="1">
              <a:spLocks noChangeArrowheads="1"/>
            </p:cNvSpPr>
            <p:nvPr/>
          </p:nvSpPr>
          <p:spPr bwMode="auto">
            <a:xfrm>
              <a:off x="5264150" y="4267201"/>
              <a:ext cx="4209807" cy="1200329"/>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buFontTx/>
                <a:buChar char="•"/>
              </a:pPr>
              <a:r>
                <a:rPr lang="en-US" dirty="0"/>
                <a:t>Customer keeps 80 % of </a:t>
              </a:r>
              <a:r>
                <a:rPr lang="en-US" dirty="0" err="1"/>
                <a:t>underrun</a:t>
              </a:r>
              <a:endParaRPr lang="en-US" dirty="0"/>
            </a:p>
            <a:p>
              <a:pPr eaLnBrk="0" hangingPunct="0">
                <a:spcBef>
                  <a:spcPct val="50000"/>
                </a:spcBef>
                <a:buFontTx/>
                <a:buChar char="•"/>
              </a:pPr>
              <a:r>
                <a:rPr lang="en-US" dirty="0"/>
                <a:t>Contractor keeps 20 % of </a:t>
              </a:r>
              <a:r>
                <a:rPr lang="en-US" dirty="0" err="1"/>
                <a:t>underrun</a:t>
              </a:r>
              <a:endParaRPr lang="en-US" dirty="0"/>
            </a:p>
            <a:p>
              <a:pPr eaLnBrk="0" hangingPunct="0">
                <a:spcBef>
                  <a:spcPct val="50000"/>
                </a:spcBef>
                <a:buFontTx/>
                <a:buChar char="•"/>
              </a:pPr>
              <a:r>
                <a:rPr lang="en-US" dirty="0"/>
                <a:t>Profit is $1500 plus</a:t>
              </a:r>
            </a:p>
          </p:txBody>
        </p:sp>
        <p:sp>
          <p:nvSpPr>
            <p:cNvPr id="1551372" name="Text Box 12"/>
            <p:cNvSpPr txBox="1">
              <a:spLocks noChangeArrowheads="1"/>
            </p:cNvSpPr>
            <p:nvPr/>
          </p:nvSpPr>
          <p:spPr bwMode="auto">
            <a:xfrm>
              <a:off x="5356226" y="5440363"/>
              <a:ext cx="2539478"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CONTRACTOR’S 20 %</a:t>
              </a:r>
            </a:p>
          </p:txBody>
        </p:sp>
        <p:sp>
          <p:nvSpPr>
            <p:cNvPr id="1551373" name="AutoShape 13"/>
            <p:cNvSpPr>
              <a:spLocks noChangeArrowheads="1"/>
            </p:cNvSpPr>
            <p:nvPr/>
          </p:nvSpPr>
          <p:spPr bwMode="auto">
            <a:xfrm flipV="1">
              <a:off x="5010150" y="4286251"/>
              <a:ext cx="304800" cy="1935163"/>
            </a:xfrm>
            <a:prstGeom prst="upArrow">
              <a:avLst>
                <a:gd name="adj1" fmla="val 50000"/>
                <a:gd name="adj2" fmla="val 158724"/>
              </a:avLst>
            </a:prstGeom>
            <a:solidFill>
              <a:schemeClr val="accent3">
                <a:lumMod val="95000"/>
              </a:schemeClr>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sz="1600"/>
            </a:p>
          </p:txBody>
        </p:sp>
        <p:sp>
          <p:nvSpPr>
            <p:cNvPr id="1551374" name="Text Box 14"/>
            <p:cNvSpPr txBox="1">
              <a:spLocks noChangeArrowheads="1"/>
            </p:cNvSpPr>
            <p:nvPr/>
          </p:nvSpPr>
          <p:spPr bwMode="auto">
            <a:xfrm>
              <a:off x="2722564" y="6259513"/>
              <a:ext cx="5843266"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Note: limitations may be imposed on price or profit</a:t>
              </a:r>
            </a:p>
          </p:txBody>
        </p:sp>
        <p:sp>
          <p:nvSpPr>
            <p:cNvPr id="1551375" name="Line 15"/>
            <p:cNvSpPr>
              <a:spLocks noChangeShapeType="1"/>
            </p:cNvSpPr>
            <p:nvPr/>
          </p:nvSpPr>
          <p:spPr bwMode="auto">
            <a:xfrm>
              <a:off x="1657351" y="3665538"/>
              <a:ext cx="3298825" cy="0"/>
            </a:xfrm>
            <a:prstGeom prst="line">
              <a:avLst/>
            </a:prstGeom>
            <a:noFill/>
            <a:ln w="28575">
              <a:solidFill>
                <a:schemeClr val="tx1"/>
              </a:solidFill>
              <a:round/>
              <a:headEnd type="none" w="sm" len="sm"/>
              <a:tailEnd type="none" w="sm" len="sm"/>
            </a:ln>
            <a:effectLst/>
          </p:spPr>
          <p:txBody>
            <a:bodyPr wrap="none" anchor="ctr"/>
            <a:lstStyle/>
            <a:p>
              <a:endParaRPr lang="en-US" sz="1600"/>
            </a:p>
          </p:txBody>
        </p:sp>
        <p:sp>
          <p:nvSpPr>
            <p:cNvPr id="1551376" name="Text Box 16"/>
            <p:cNvSpPr txBox="1">
              <a:spLocks noChangeArrowheads="1"/>
            </p:cNvSpPr>
            <p:nvPr/>
          </p:nvSpPr>
          <p:spPr bwMode="auto">
            <a:xfrm>
              <a:off x="2574926" y="3287713"/>
              <a:ext cx="1199367"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EXAMPLE</a:t>
              </a:r>
            </a:p>
          </p:txBody>
        </p:sp>
      </p:grpSp>
      <p:sp>
        <p:nvSpPr>
          <p:cNvPr id="3" name="Slide Number Placeholder 2"/>
          <p:cNvSpPr>
            <a:spLocks noGrp="1"/>
          </p:cNvSpPr>
          <p:nvPr>
            <p:ph type="sldNum" sz="quarter" idx="12"/>
          </p:nvPr>
        </p:nvSpPr>
        <p:spPr/>
        <p:txBody>
          <a:bodyPr/>
          <a:lstStyle/>
          <a:p>
            <a:fld id="{D57F1E4F-1CFF-5643-939E-217C01CDF565}" type="slidenum">
              <a:rPr lang="en-US" smtClean="0"/>
              <a:pPr/>
              <a:t>14</a:t>
            </a:fld>
            <a:endParaRPr lang="en-US" dirty="0"/>
          </a:p>
        </p:txBody>
      </p:sp>
      <p:sp>
        <p:nvSpPr>
          <p:cNvPr id="19" name="TextBox 18"/>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1784211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1649816" y="587124"/>
            <a:ext cx="7265987" cy="759858"/>
          </a:xfrm>
        </p:spPr>
        <p:txBody>
          <a:bodyPr>
            <a:normAutofit/>
          </a:bodyPr>
          <a:lstStyle/>
          <a:p>
            <a:r>
              <a:rPr lang="en-US" sz="4000" dirty="0">
                <a:solidFill>
                  <a:schemeClr val="tx1"/>
                </a:solidFill>
              </a:rPr>
              <a:t>Relative Contract Risk</a:t>
            </a:r>
          </a:p>
        </p:txBody>
      </p:sp>
      <p:sp>
        <p:nvSpPr>
          <p:cNvPr id="1561631" name="Text Box 31"/>
          <p:cNvSpPr txBox="1">
            <a:spLocks noChangeArrowheads="1"/>
          </p:cNvSpPr>
          <p:nvPr/>
        </p:nvSpPr>
        <p:spPr bwMode="auto">
          <a:xfrm>
            <a:off x="1450975" y="1725614"/>
            <a:ext cx="901209"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solidFill>
                  <a:srgbClr val="FFFF00"/>
                </a:solidFill>
              </a:rPr>
              <a:t> </a:t>
            </a:r>
            <a:r>
              <a:rPr lang="en-US" dirty="0"/>
              <a:t>100 %</a:t>
            </a:r>
          </a:p>
        </p:txBody>
      </p:sp>
      <p:grpSp>
        <p:nvGrpSpPr>
          <p:cNvPr id="2" name="Group 1"/>
          <p:cNvGrpSpPr/>
          <p:nvPr/>
        </p:nvGrpSpPr>
        <p:grpSpPr>
          <a:xfrm>
            <a:off x="1717676" y="1535114"/>
            <a:ext cx="8903997" cy="5246687"/>
            <a:chOff x="193675" y="1535113"/>
            <a:chExt cx="8903997" cy="5246687"/>
          </a:xfrm>
        </p:grpSpPr>
        <p:sp>
          <p:nvSpPr>
            <p:cNvPr id="1561603" name="Rectangle 3"/>
            <p:cNvSpPr>
              <a:spLocks noChangeArrowheads="1"/>
            </p:cNvSpPr>
            <p:nvPr/>
          </p:nvSpPr>
          <p:spPr bwMode="auto">
            <a:xfrm>
              <a:off x="827088" y="1849438"/>
              <a:ext cx="7402512" cy="4629150"/>
            </a:xfrm>
            <a:prstGeom prst="rect">
              <a:avLst/>
            </a:prstGeom>
            <a:solidFill>
              <a:schemeClr val="accent2">
                <a:lumMod val="20000"/>
                <a:lumOff val="80000"/>
              </a:schemeClr>
            </a:solidFill>
            <a:ln w="1905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lgn="ctr" eaLnBrk="0" hangingPunct="0">
                <a:spcBef>
                  <a:spcPct val="50000"/>
                </a:spcBef>
              </a:pPr>
              <a:endParaRPr lang="en-US">
                <a:solidFill>
                  <a:schemeClr val="bg1"/>
                </a:solidFill>
              </a:endParaRPr>
            </a:p>
          </p:txBody>
        </p:sp>
        <p:sp>
          <p:nvSpPr>
            <p:cNvPr id="1561604" name="Rectangle 4"/>
            <p:cNvSpPr>
              <a:spLocks noChangeArrowheads="1"/>
            </p:cNvSpPr>
            <p:nvPr/>
          </p:nvSpPr>
          <p:spPr bwMode="auto">
            <a:xfrm>
              <a:off x="933450" y="5456238"/>
              <a:ext cx="2579688" cy="942975"/>
            </a:xfrm>
            <a:prstGeom prst="rect">
              <a:avLst/>
            </a:prstGeom>
            <a:solidFill>
              <a:srgbClr val="FFFF00"/>
            </a:solidFill>
            <a:ln w="19050">
              <a:solidFill>
                <a:schemeClr val="tx1"/>
              </a:solidFill>
              <a:miter lim="800000"/>
              <a:headEnd type="none" w="sm" len="sm"/>
              <a:tailEnd type="none" w="sm" len="sm"/>
            </a:ln>
            <a:effectLst/>
          </p:spPr>
          <p:txBody>
            <a:bodyPr wrap="none" anchor="ctr"/>
            <a:lstStyle/>
            <a:p>
              <a:endParaRPr lang="en-US" sz="1600"/>
            </a:p>
          </p:txBody>
        </p:sp>
        <p:sp>
          <p:nvSpPr>
            <p:cNvPr id="1561605" name="Text Box 5"/>
            <p:cNvSpPr txBox="1">
              <a:spLocks noChangeArrowheads="1"/>
            </p:cNvSpPr>
            <p:nvPr/>
          </p:nvSpPr>
          <p:spPr bwMode="auto">
            <a:xfrm>
              <a:off x="2033588" y="5580063"/>
              <a:ext cx="697627"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RISK</a:t>
              </a:r>
            </a:p>
          </p:txBody>
        </p:sp>
        <p:sp>
          <p:nvSpPr>
            <p:cNvPr id="1561606" name="Text Box 6"/>
            <p:cNvSpPr txBox="1">
              <a:spLocks noChangeArrowheads="1"/>
            </p:cNvSpPr>
            <p:nvPr/>
          </p:nvSpPr>
          <p:spPr bwMode="auto">
            <a:xfrm>
              <a:off x="1668463" y="5865813"/>
              <a:ext cx="1502334"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LOCATION</a:t>
              </a:r>
            </a:p>
          </p:txBody>
        </p:sp>
        <p:sp>
          <p:nvSpPr>
            <p:cNvPr id="1561607" name="AutoShape 7"/>
            <p:cNvSpPr>
              <a:spLocks noChangeArrowheads="1"/>
            </p:cNvSpPr>
            <p:nvPr/>
          </p:nvSpPr>
          <p:spPr bwMode="auto">
            <a:xfrm>
              <a:off x="1098550" y="5724525"/>
              <a:ext cx="534988" cy="482600"/>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600"/>
            </a:p>
          </p:txBody>
        </p:sp>
        <p:sp>
          <p:nvSpPr>
            <p:cNvPr id="1561608" name="Line 8"/>
            <p:cNvSpPr>
              <a:spLocks noChangeShapeType="1"/>
            </p:cNvSpPr>
            <p:nvPr/>
          </p:nvSpPr>
          <p:spPr bwMode="auto">
            <a:xfrm flipH="1" flipV="1">
              <a:off x="827088" y="1885950"/>
              <a:ext cx="7402512" cy="4629150"/>
            </a:xfrm>
            <a:prstGeom prst="line">
              <a:avLst/>
            </a:prstGeom>
            <a:noFill/>
            <a:ln w="38100">
              <a:solidFill>
                <a:schemeClr val="tx1"/>
              </a:solidFill>
              <a:round/>
              <a:headEnd type="triangle" w="sm" len="sm"/>
              <a:tailEnd type="triangle" w="sm" len="sm"/>
            </a:ln>
            <a:effectLst/>
          </p:spPr>
          <p:txBody>
            <a:bodyPr wrap="none" anchor="ctr"/>
            <a:lstStyle/>
            <a:p>
              <a:endParaRPr lang="en-US" sz="1600"/>
            </a:p>
          </p:txBody>
        </p:sp>
        <p:sp>
          <p:nvSpPr>
            <p:cNvPr id="1561609" name="AutoShape 9"/>
            <p:cNvSpPr>
              <a:spLocks noChangeArrowheads="1"/>
            </p:cNvSpPr>
            <p:nvPr/>
          </p:nvSpPr>
          <p:spPr bwMode="auto">
            <a:xfrm>
              <a:off x="2432050" y="3028950"/>
              <a:ext cx="382588" cy="304800"/>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600"/>
            </a:p>
          </p:txBody>
        </p:sp>
        <p:sp>
          <p:nvSpPr>
            <p:cNvPr id="1561610" name="AutoShape 10"/>
            <p:cNvSpPr>
              <a:spLocks noChangeArrowheads="1"/>
            </p:cNvSpPr>
            <p:nvPr/>
          </p:nvSpPr>
          <p:spPr bwMode="auto">
            <a:xfrm>
              <a:off x="3879850" y="3905250"/>
              <a:ext cx="382588" cy="304800"/>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600"/>
            </a:p>
          </p:txBody>
        </p:sp>
        <p:sp>
          <p:nvSpPr>
            <p:cNvPr id="1561611" name="AutoShape 11"/>
            <p:cNvSpPr>
              <a:spLocks noChangeArrowheads="1"/>
            </p:cNvSpPr>
            <p:nvPr/>
          </p:nvSpPr>
          <p:spPr bwMode="auto">
            <a:xfrm>
              <a:off x="4699000" y="4419600"/>
              <a:ext cx="382588" cy="304800"/>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600"/>
            </a:p>
          </p:txBody>
        </p:sp>
        <p:sp>
          <p:nvSpPr>
            <p:cNvPr id="1561612" name="AutoShape 12"/>
            <p:cNvSpPr>
              <a:spLocks noChangeArrowheads="1"/>
            </p:cNvSpPr>
            <p:nvPr/>
          </p:nvSpPr>
          <p:spPr bwMode="auto">
            <a:xfrm>
              <a:off x="5556250" y="4972050"/>
              <a:ext cx="382588" cy="304800"/>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600"/>
            </a:p>
          </p:txBody>
        </p:sp>
        <p:sp>
          <p:nvSpPr>
            <p:cNvPr id="1561613" name="AutoShape 13"/>
            <p:cNvSpPr>
              <a:spLocks noChangeArrowheads="1"/>
            </p:cNvSpPr>
            <p:nvPr/>
          </p:nvSpPr>
          <p:spPr bwMode="auto">
            <a:xfrm>
              <a:off x="6527800" y="5581650"/>
              <a:ext cx="382588" cy="304800"/>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600"/>
            </a:p>
          </p:txBody>
        </p:sp>
        <p:sp>
          <p:nvSpPr>
            <p:cNvPr id="1561614" name="AutoShape 14"/>
            <p:cNvSpPr>
              <a:spLocks noChangeArrowheads="1"/>
            </p:cNvSpPr>
            <p:nvPr/>
          </p:nvSpPr>
          <p:spPr bwMode="auto">
            <a:xfrm>
              <a:off x="7004050" y="5886450"/>
              <a:ext cx="382588" cy="304800"/>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600"/>
            </a:p>
          </p:txBody>
        </p:sp>
        <p:sp>
          <p:nvSpPr>
            <p:cNvPr id="1561615" name="AutoShape 15"/>
            <p:cNvSpPr>
              <a:spLocks noChangeArrowheads="1"/>
            </p:cNvSpPr>
            <p:nvPr/>
          </p:nvSpPr>
          <p:spPr bwMode="auto">
            <a:xfrm>
              <a:off x="7975600" y="6477000"/>
              <a:ext cx="382588" cy="304800"/>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600"/>
            </a:p>
          </p:txBody>
        </p:sp>
        <p:sp>
          <p:nvSpPr>
            <p:cNvPr id="1561616" name="AutoShape 16"/>
            <p:cNvSpPr>
              <a:spLocks noChangeArrowheads="1"/>
            </p:cNvSpPr>
            <p:nvPr/>
          </p:nvSpPr>
          <p:spPr bwMode="auto">
            <a:xfrm>
              <a:off x="1422400" y="2400300"/>
              <a:ext cx="382588" cy="304800"/>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600"/>
            </a:p>
          </p:txBody>
        </p:sp>
        <p:sp>
          <p:nvSpPr>
            <p:cNvPr id="1561617" name="AutoShape 17"/>
            <p:cNvSpPr>
              <a:spLocks noChangeArrowheads="1"/>
            </p:cNvSpPr>
            <p:nvPr/>
          </p:nvSpPr>
          <p:spPr bwMode="auto">
            <a:xfrm>
              <a:off x="717550" y="1962150"/>
              <a:ext cx="382588" cy="304800"/>
            </a:xfrm>
            <a:prstGeom prst="flowChartExtract">
              <a:avLst/>
            </a:prstGeom>
            <a:solidFill>
              <a:schemeClr val="accent2"/>
            </a:solidFill>
            <a:ln w="12700">
              <a:solidFill>
                <a:schemeClr val="tx1"/>
              </a:solidFill>
              <a:miter lim="800000"/>
              <a:headEnd type="none" w="sm" len="sm"/>
              <a:tailEnd type="none" w="sm" len="sm"/>
            </a:ln>
            <a:effectLst/>
          </p:spPr>
          <p:txBody>
            <a:bodyPr wrap="none" anchor="ctr"/>
            <a:lstStyle/>
            <a:p>
              <a:endParaRPr lang="en-US" sz="1600"/>
            </a:p>
          </p:txBody>
        </p:sp>
        <p:sp>
          <p:nvSpPr>
            <p:cNvPr id="1561618" name="Text Box 18"/>
            <p:cNvSpPr txBox="1">
              <a:spLocks noChangeArrowheads="1"/>
            </p:cNvSpPr>
            <p:nvPr/>
          </p:nvSpPr>
          <p:spPr bwMode="auto">
            <a:xfrm>
              <a:off x="760413" y="2220913"/>
              <a:ext cx="545342"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a:t>FFP</a:t>
              </a:r>
            </a:p>
          </p:txBody>
        </p:sp>
        <p:sp>
          <p:nvSpPr>
            <p:cNvPr id="1561619" name="Text Box 19"/>
            <p:cNvSpPr txBox="1">
              <a:spLocks noChangeArrowheads="1"/>
            </p:cNvSpPr>
            <p:nvPr/>
          </p:nvSpPr>
          <p:spPr bwMode="auto">
            <a:xfrm>
              <a:off x="1312863" y="2659063"/>
              <a:ext cx="532518"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a:t>FFE</a:t>
              </a:r>
            </a:p>
          </p:txBody>
        </p:sp>
        <p:sp>
          <p:nvSpPr>
            <p:cNvPr id="1561620" name="Text Box 20"/>
            <p:cNvSpPr txBox="1">
              <a:spLocks noChangeArrowheads="1"/>
            </p:cNvSpPr>
            <p:nvPr/>
          </p:nvSpPr>
          <p:spPr bwMode="auto">
            <a:xfrm>
              <a:off x="2303463" y="3287713"/>
              <a:ext cx="599844"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a:t>FPIF</a:t>
              </a:r>
            </a:p>
          </p:txBody>
        </p:sp>
        <p:sp>
          <p:nvSpPr>
            <p:cNvPr id="1561621" name="Text Box 21"/>
            <p:cNvSpPr txBox="1">
              <a:spLocks noChangeArrowheads="1"/>
            </p:cNvSpPr>
            <p:nvPr/>
          </p:nvSpPr>
          <p:spPr bwMode="auto">
            <a:xfrm>
              <a:off x="3732213" y="4164013"/>
              <a:ext cx="668773"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a:t>CPIF</a:t>
              </a:r>
            </a:p>
          </p:txBody>
        </p:sp>
        <p:sp>
          <p:nvSpPr>
            <p:cNvPr id="1561622" name="Text Box 22"/>
            <p:cNvSpPr txBox="1">
              <a:spLocks noChangeArrowheads="1"/>
            </p:cNvSpPr>
            <p:nvPr/>
          </p:nvSpPr>
          <p:spPr bwMode="auto">
            <a:xfrm>
              <a:off x="4551363" y="4678363"/>
              <a:ext cx="792205"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a:t>CPAF</a:t>
              </a:r>
            </a:p>
          </p:txBody>
        </p:sp>
        <p:sp>
          <p:nvSpPr>
            <p:cNvPr id="1561623" name="Text Box 23"/>
            <p:cNvSpPr txBox="1">
              <a:spLocks noChangeArrowheads="1"/>
            </p:cNvSpPr>
            <p:nvPr/>
          </p:nvSpPr>
          <p:spPr bwMode="auto">
            <a:xfrm>
              <a:off x="5332413" y="5230813"/>
              <a:ext cx="732893"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a:t>CPFF</a:t>
              </a:r>
            </a:p>
          </p:txBody>
        </p:sp>
        <p:sp>
          <p:nvSpPr>
            <p:cNvPr id="1561624" name="Text Box 24"/>
            <p:cNvSpPr txBox="1">
              <a:spLocks noChangeArrowheads="1"/>
            </p:cNvSpPr>
            <p:nvPr/>
          </p:nvSpPr>
          <p:spPr bwMode="auto">
            <a:xfrm>
              <a:off x="6475413" y="5821363"/>
              <a:ext cx="484428"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a:t>CS</a:t>
              </a:r>
            </a:p>
          </p:txBody>
        </p:sp>
        <p:sp>
          <p:nvSpPr>
            <p:cNvPr id="1561625" name="Text Box 25"/>
            <p:cNvSpPr txBox="1">
              <a:spLocks noChangeArrowheads="1"/>
            </p:cNvSpPr>
            <p:nvPr/>
          </p:nvSpPr>
          <p:spPr bwMode="auto">
            <a:xfrm>
              <a:off x="7008813" y="6126163"/>
              <a:ext cx="372218"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a:t>C</a:t>
              </a:r>
            </a:p>
          </p:txBody>
        </p:sp>
        <p:sp>
          <p:nvSpPr>
            <p:cNvPr id="1561626" name="Text Box 26"/>
            <p:cNvSpPr txBox="1">
              <a:spLocks noChangeArrowheads="1"/>
            </p:cNvSpPr>
            <p:nvPr/>
          </p:nvSpPr>
          <p:spPr bwMode="auto">
            <a:xfrm>
              <a:off x="6761163" y="5040313"/>
              <a:ext cx="832279"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a:t>CPPC</a:t>
              </a:r>
            </a:p>
          </p:txBody>
        </p:sp>
        <p:sp>
          <p:nvSpPr>
            <p:cNvPr id="1561627" name="Line 27"/>
            <p:cNvSpPr>
              <a:spLocks noChangeShapeType="1"/>
            </p:cNvSpPr>
            <p:nvPr/>
          </p:nvSpPr>
          <p:spPr bwMode="auto">
            <a:xfrm>
              <a:off x="7729538" y="5276850"/>
              <a:ext cx="0" cy="0"/>
            </a:xfrm>
            <a:prstGeom prst="line">
              <a:avLst/>
            </a:prstGeom>
            <a:noFill/>
            <a:ln w="12700">
              <a:solidFill>
                <a:schemeClr val="tx1"/>
              </a:solidFill>
              <a:round/>
              <a:headEnd type="none" w="sm" len="sm"/>
              <a:tailEnd type="none" w="sm" len="sm"/>
            </a:ln>
            <a:effectLst/>
          </p:spPr>
          <p:txBody>
            <a:bodyPr wrap="none" anchor="ctr"/>
            <a:lstStyle/>
            <a:p>
              <a:endParaRPr lang="en-US" sz="1600"/>
            </a:p>
          </p:txBody>
        </p:sp>
        <p:sp>
          <p:nvSpPr>
            <p:cNvPr id="1561628" name="Line 28"/>
            <p:cNvSpPr>
              <a:spLocks noChangeShapeType="1"/>
            </p:cNvSpPr>
            <p:nvPr/>
          </p:nvSpPr>
          <p:spPr bwMode="auto">
            <a:xfrm>
              <a:off x="7577138" y="5238750"/>
              <a:ext cx="246062" cy="0"/>
            </a:xfrm>
            <a:prstGeom prst="line">
              <a:avLst/>
            </a:prstGeom>
            <a:noFill/>
            <a:ln w="28575">
              <a:solidFill>
                <a:schemeClr val="tx1"/>
              </a:solidFill>
              <a:round/>
              <a:headEnd type="none" w="sm" len="sm"/>
              <a:tailEnd type="none" w="sm" len="sm"/>
            </a:ln>
            <a:effectLst/>
          </p:spPr>
          <p:txBody>
            <a:bodyPr wrap="none" anchor="ctr"/>
            <a:lstStyle/>
            <a:p>
              <a:endParaRPr lang="en-US" sz="1600"/>
            </a:p>
          </p:txBody>
        </p:sp>
        <p:sp>
          <p:nvSpPr>
            <p:cNvPr id="1561629" name="Line 29"/>
            <p:cNvSpPr>
              <a:spLocks noChangeShapeType="1"/>
            </p:cNvSpPr>
            <p:nvPr/>
          </p:nvSpPr>
          <p:spPr bwMode="auto">
            <a:xfrm>
              <a:off x="7823200" y="5219700"/>
              <a:ext cx="330200" cy="1143000"/>
            </a:xfrm>
            <a:prstGeom prst="line">
              <a:avLst/>
            </a:prstGeom>
            <a:noFill/>
            <a:ln w="28575">
              <a:solidFill>
                <a:schemeClr val="tx1"/>
              </a:solidFill>
              <a:round/>
              <a:headEnd type="none" w="sm" len="sm"/>
              <a:tailEnd type="triangle" w="sm" len="sm"/>
            </a:ln>
            <a:effectLst/>
          </p:spPr>
          <p:txBody>
            <a:bodyPr wrap="none" anchor="ctr"/>
            <a:lstStyle/>
            <a:p>
              <a:endParaRPr lang="en-US" sz="1600"/>
            </a:p>
          </p:txBody>
        </p:sp>
        <p:sp>
          <p:nvSpPr>
            <p:cNvPr id="1561630" name="Text Box 30"/>
            <p:cNvSpPr txBox="1">
              <a:spLocks noChangeArrowheads="1"/>
            </p:cNvSpPr>
            <p:nvPr/>
          </p:nvSpPr>
          <p:spPr bwMode="auto">
            <a:xfrm>
              <a:off x="193675" y="6218238"/>
              <a:ext cx="662361" cy="461665"/>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400" dirty="0"/>
                <a:t> </a:t>
              </a:r>
              <a:r>
                <a:rPr lang="en-US" dirty="0"/>
                <a:t>0 %</a:t>
              </a:r>
            </a:p>
          </p:txBody>
        </p:sp>
        <p:grpSp>
          <p:nvGrpSpPr>
            <p:cNvPr id="1561639" name="Group 39"/>
            <p:cNvGrpSpPr>
              <a:grpSpLocks/>
            </p:cNvGrpSpPr>
            <p:nvPr/>
          </p:nvGrpSpPr>
          <p:grpSpPr bwMode="auto">
            <a:xfrm>
              <a:off x="400051" y="2630488"/>
              <a:ext cx="374650" cy="2720976"/>
              <a:chOff x="288" y="1657"/>
              <a:chExt cx="236" cy="1714"/>
            </a:xfrm>
          </p:grpSpPr>
          <p:sp>
            <p:nvSpPr>
              <p:cNvPr id="1561632" name="Text Box 32"/>
              <p:cNvSpPr txBox="1">
                <a:spLocks noChangeArrowheads="1"/>
              </p:cNvSpPr>
              <p:nvPr/>
            </p:nvSpPr>
            <p:spPr bwMode="auto">
              <a:xfrm rot="16200000">
                <a:off x="-217" y="2632"/>
                <a:ext cx="1244" cy="233"/>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CONTRACTOR’S</a:t>
                </a:r>
              </a:p>
            </p:txBody>
          </p:sp>
          <p:sp>
            <p:nvSpPr>
              <p:cNvPr id="1561633" name="Text Box 33"/>
              <p:cNvSpPr txBox="1">
                <a:spLocks noChangeArrowheads="1"/>
              </p:cNvSpPr>
              <p:nvPr/>
            </p:nvSpPr>
            <p:spPr bwMode="auto">
              <a:xfrm rot="16200000">
                <a:off x="204" y="1744"/>
                <a:ext cx="407" cy="233"/>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RISK</a:t>
                </a:r>
              </a:p>
            </p:txBody>
          </p:sp>
        </p:grpSp>
        <p:sp>
          <p:nvSpPr>
            <p:cNvPr id="1561634" name="Text Box 34"/>
            <p:cNvSpPr txBox="1">
              <a:spLocks noChangeArrowheads="1"/>
            </p:cNvSpPr>
            <p:nvPr/>
          </p:nvSpPr>
          <p:spPr bwMode="auto">
            <a:xfrm>
              <a:off x="8194675" y="1608138"/>
              <a:ext cx="662361" cy="461665"/>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400" dirty="0">
                  <a:solidFill>
                    <a:srgbClr val="FFFF00"/>
                  </a:solidFill>
                </a:rPr>
                <a:t> </a:t>
              </a:r>
              <a:r>
                <a:rPr lang="en-US" dirty="0"/>
                <a:t>0 %</a:t>
              </a:r>
            </a:p>
          </p:txBody>
        </p:sp>
        <p:sp>
          <p:nvSpPr>
            <p:cNvPr id="1561635" name="Text Box 35"/>
            <p:cNvSpPr txBox="1">
              <a:spLocks noChangeArrowheads="1"/>
            </p:cNvSpPr>
            <p:nvPr/>
          </p:nvSpPr>
          <p:spPr bwMode="auto">
            <a:xfrm>
              <a:off x="8175625" y="6218238"/>
              <a:ext cx="922047" cy="461665"/>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400" dirty="0">
                  <a:solidFill>
                    <a:srgbClr val="FFFF00"/>
                  </a:solidFill>
                </a:rPr>
                <a:t> </a:t>
              </a:r>
              <a:r>
                <a:rPr lang="en-US" dirty="0"/>
                <a:t>100 %</a:t>
              </a:r>
            </a:p>
          </p:txBody>
        </p:sp>
        <p:sp>
          <p:nvSpPr>
            <p:cNvPr id="1561636" name="Text Box 36"/>
            <p:cNvSpPr txBox="1">
              <a:spLocks noChangeArrowheads="1"/>
            </p:cNvSpPr>
            <p:nvPr/>
          </p:nvSpPr>
          <p:spPr bwMode="auto">
            <a:xfrm rot="16200000">
              <a:off x="7663660" y="4120634"/>
              <a:ext cx="1608133"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CUSTOMER’S</a:t>
              </a:r>
            </a:p>
          </p:txBody>
        </p:sp>
        <p:sp>
          <p:nvSpPr>
            <p:cNvPr id="1561637" name="Text Box 37"/>
            <p:cNvSpPr txBox="1">
              <a:spLocks noChangeArrowheads="1"/>
            </p:cNvSpPr>
            <p:nvPr/>
          </p:nvSpPr>
          <p:spPr bwMode="auto">
            <a:xfrm rot="16200000">
              <a:off x="8154085" y="2862541"/>
              <a:ext cx="646331"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RISK</a:t>
              </a:r>
            </a:p>
          </p:txBody>
        </p:sp>
        <p:sp>
          <p:nvSpPr>
            <p:cNvPr id="1561638" name="Text Box 38"/>
            <p:cNvSpPr txBox="1">
              <a:spLocks noChangeArrowheads="1"/>
            </p:cNvSpPr>
            <p:nvPr/>
          </p:nvSpPr>
          <p:spPr bwMode="auto">
            <a:xfrm>
              <a:off x="3051175" y="1535113"/>
              <a:ext cx="2467342" cy="369332"/>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dirty="0"/>
                <a:t>RISK SHARING METER</a:t>
              </a:r>
            </a:p>
          </p:txBody>
        </p:sp>
      </p:grpSp>
      <p:sp>
        <p:nvSpPr>
          <p:cNvPr id="3" name="Slide Number Placeholder 2"/>
          <p:cNvSpPr>
            <a:spLocks noGrp="1"/>
          </p:cNvSpPr>
          <p:nvPr>
            <p:ph type="sldNum" sz="quarter" idx="12"/>
          </p:nvPr>
        </p:nvSpPr>
        <p:spPr/>
        <p:txBody>
          <a:bodyPr/>
          <a:lstStyle/>
          <a:p>
            <a:fld id="{D57F1E4F-1CFF-5643-939E-217C01CDF565}" type="slidenum">
              <a:rPr lang="en-US" smtClean="0"/>
              <a:pPr/>
              <a:t>15</a:t>
            </a:fld>
            <a:endParaRPr lang="en-US" dirty="0"/>
          </a:p>
        </p:txBody>
      </p:sp>
      <p:sp>
        <p:nvSpPr>
          <p:cNvPr id="42" name="TextBox 41"/>
          <p:cNvSpPr txBox="1"/>
          <p:nvPr/>
        </p:nvSpPr>
        <p:spPr>
          <a:xfrm rot="19331366">
            <a:off x="552324" y="1498076"/>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380790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1731195" y="650038"/>
            <a:ext cx="8229600" cy="960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smtClean="0"/>
              <a:t>Projects: Temporary endeavor</a:t>
            </a:r>
            <a:endParaRPr lang="en-US" altLang="en-US" dirty="0">
              <a:latin typeface="Times New Roman" panose="02020603050405020304" pitchFamily="18" charset="0"/>
              <a:cs typeface="Times New Roman" panose="02020603050405020304" pitchFamily="18" charset="0"/>
            </a:endParaRPr>
          </a:p>
        </p:txBody>
      </p:sp>
      <p:sp>
        <p:nvSpPr>
          <p:cNvPr id="512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953C9C0-4C63-4519-BECB-2CD2E5FB249A}" type="slidenum">
              <a:rPr lang="en-US" altLang="en-US"/>
              <a:pPr eaLnBrk="1" hangingPunct="1"/>
              <a:t>16</a:t>
            </a:fld>
            <a:endParaRPr lang="en-US" altLang="en-US"/>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861" y="1406704"/>
            <a:ext cx="6800850"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 name="Group 1"/>
          <p:cNvGrpSpPr>
            <a:grpSpLocks/>
          </p:cNvGrpSpPr>
          <p:nvPr/>
        </p:nvGrpSpPr>
        <p:grpSpPr bwMode="auto">
          <a:xfrm>
            <a:off x="9211375" y="3961528"/>
            <a:ext cx="2708275" cy="2101850"/>
            <a:chOff x="2233613" y="2054225"/>
            <a:chExt cx="4670425" cy="4117975"/>
          </a:xfrm>
        </p:grpSpPr>
        <p:sp>
          <p:nvSpPr>
            <p:cNvPr id="6" name="Freeform 4"/>
            <p:cNvSpPr>
              <a:spLocks/>
            </p:cNvSpPr>
            <p:nvPr/>
          </p:nvSpPr>
          <p:spPr bwMode="auto">
            <a:xfrm>
              <a:off x="2239963" y="2054225"/>
              <a:ext cx="4664075" cy="4117975"/>
            </a:xfrm>
            <a:custGeom>
              <a:avLst/>
              <a:gdLst>
                <a:gd name="T0" fmla="*/ 2147483647 w 5876"/>
                <a:gd name="T1" fmla="*/ 2147483647 h 2594"/>
                <a:gd name="T2" fmla="*/ 2147483647 w 5876"/>
                <a:gd name="T3" fmla="*/ 2147483647 h 2594"/>
                <a:gd name="T4" fmla="*/ 2147483647 w 5876"/>
                <a:gd name="T5" fmla="*/ 2147483647 h 2594"/>
                <a:gd name="T6" fmla="*/ 2147483647 w 5876"/>
                <a:gd name="T7" fmla="*/ 2147483647 h 2594"/>
                <a:gd name="T8" fmla="*/ 0 w 5876"/>
                <a:gd name="T9" fmla="*/ 2147483647 h 2594"/>
                <a:gd name="T10" fmla="*/ 2147483647 w 5876"/>
                <a:gd name="T11" fmla="*/ 2147483647 h 2594"/>
                <a:gd name="T12" fmla="*/ 2147483647 w 5876"/>
                <a:gd name="T13" fmla="*/ 2147483647 h 2594"/>
                <a:gd name="T14" fmla="*/ 2147483647 w 5876"/>
                <a:gd name="T15" fmla="*/ 2147483647 h 2594"/>
                <a:gd name="T16" fmla="*/ 2147483647 w 5876"/>
                <a:gd name="T17" fmla="*/ 2147483647 h 2594"/>
                <a:gd name="T18" fmla="*/ 2147483647 w 5876"/>
                <a:gd name="T19" fmla="*/ 2147483647 h 2594"/>
                <a:gd name="T20" fmla="*/ 2147483647 w 5876"/>
                <a:gd name="T21" fmla="*/ 2147483647 h 2594"/>
                <a:gd name="T22" fmla="*/ 2147483647 w 5876"/>
                <a:gd name="T23" fmla="*/ 2147483647 h 2594"/>
                <a:gd name="T24" fmla="*/ 2147483647 w 5876"/>
                <a:gd name="T25" fmla="*/ 2147483647 h 2594"/>
                <a:gd name="T26" fmla="*/ 2147483647 w 5876"/>
                <a:gd name="T27" fmla="*/ 2147483647 h 2594"/>
                <a:gd name="T28" fmla="*/ 2147483647 w 5876"/>
                <a:gd name="T29" fmla="*/ 2147483647 h 2594"/>
                <a:gd name="T30" fmla="*/ 2147483647 w 5876"/>
                <a:gd name="T31" fmla="*/ 2147483647 h 2594"/>
                <a:gd name="T32" fmla="*/ 2147483647 w 5876"/>
                <a:gd name="T33" fmla="*/ 2147483647 h 2594"/>
                <a:gd name="T34" fmla="*/ 2147483647 w 5876"/>
                <a:gd name="T35" fmla="*/ 2147483647 h 2594"/>
                <a:gd name="T36" fmla="*/ 2147483647 w 5876"/>
                <a:gd name="T37" fmla="*/ 2147483647 h 2594"/>
                <a:gd name="T38" fmla="*/ 2147483647 w 5876"/>
                <a:gd name="T39" fmla="*/ 2147483647 h 2594"/>
                <a:gd name="T40" fmla="*/ 2147483647 w 5876"/>
                <a:gd name="T41" fmla="*/ 2147483647 h 2594"/>
                <a:gd name="T42" fmla="*/ 2147483647 w 5876"/>
                <a:gd name="T43" fmla="*/ 2147483647 h 2594"/>
                <a:gd name="T44" fmla="*/ 2147483647 w 5876"/>
                <a:gd name="T45" fmla="*/ 2147483647 h 2594"/>
                <a:gd name="T46" fmla="*/ 2147483647 w 5876"/>
                <a:gd name="T47" fmla="*/ 2147483647 h 2594"/>
                <a:gd name="T48" fmla="*/ 2147483647 w 5876"/>
                <a:gd name="T49" fmla="*/ 2147483647 h 2594"/>
                <a:gd name="T50" fmla="*/ 2147483647 w 5876"/>
                <a:gd name="T51" fmla="*/ 2147483647 h 2594"/>
                <a:gd name="T52" fmla="*/ 2147483647 w 5876"/>
                <a:gd name="T53" fmla="*/ 2147483647 h 2594"/>
                <a:gd name="T54" fmla="*/ 2147483647 w 5876"/>
                <a:gd name="T55" fmla="*/ 2147483647 h 2594"/>
                <a:gd name="T56" fmla="*/ 2147483647 w 5876"/>
                <a:gd name="T57" fmla="*/ 2147483647 h 2594"/>
                <a:gd name="T58" fmla="*/ 2147483647 w 5876"/>
                <a:gd name="T59" fmla="*/ 2147483647 h 2594"/>
                <a:gd name="T60" fmla="*/ 2147483647 w 5876"/>
                <a:gd name="T61" fmla="*/ 2147483647 h 2594"/>
                <a:gd name="T62" fmla="*/ 2147483647 w 5876"/>
                <a:gd name="T63" fmla="*/ 2147483647 h 2594"/>
                <a:gd name="T64" fmla="*/ 2147483647 w 5876"/>
                <a:gd name="T65" fmla="*/ 2147483647 h 2594"/>
                <a:gd name="T66" fmla="*/ 2147483647 w 5876"/>
                <a:gd name="T67" fmla="*/ 2147483647 h 2594"/>
                <a:gd name="T68" fmla="*/ 2147483647 w 5876"/>
                <a:gd name="T69" fmla="*/ 2147483647 h 2594"/>
                <a:gd name="T70" fmla="*/ 2147483647 w 5876"/>
                <a:gd name="T71" fmla="*/ 2147483647 h 2594"/>
                <a:gd name="T72" fmla="*/ 2147483647 w 5876"/>
                <a:gd name="T73" fmla="*/ 2147483647 h 2594"/>
                <a:gd name="T74" fmla="*/ 2147483647 w 5876"/>
                <a:gd name="T75" fmla="*/ 2147483647 h 2594"/>
                <a:gd name="T76" fmla="*/ 2147483647 w 5876"/>
                <a:gd name="T77" fmla="*/ 2147483647 h 2594"/>
                <a:gd name="T78" fmla="*/ 2147483647 w 5876"/>
                <a:gd name="T79" fmla="*/ 2147483647 h 2594"/>
                <a:gd name="T80" fmla="*/ 2147483647 w 5876"/>
                <a:gd name="T81" fmla="*/ 2147483647 h 2594"/>
                <a:gd name="T82" fmla="*/ 2147483647 w 5876"/>
                <a:gd name="T83" fmla="*/ 2147483647 h 2594"/>
                <a:gd name="T84" fmla="*/ 2147483647 w 5876"/>
                <a:gd name="T85" fmla="*/ 2147483647 h 2594"/>
                <a:gd name="T86" fmla="*/ 2147483647 w 5876"/>
                <a:gd name="T87" fmla="*/ 2147483647 h 2594"/>
                <a:gd name="T88" fmla="*/ 2147483647 w 5876"/>
                <a:gd name="T89" fmla="*/ 2147483647 h 2594"/>
                <a:gd name="T90" fmla="*/ 2147483647 w 5876"/>
                <a:gd name="T91" fmla="*/ 2147483647 h 2594"/>
                <a:gd name="T92" fmla="*/ 2147483647 w 5876"/>
                <a:gd name="T93" fmla="*/ 2147483647 h 2594"/>
                <a:gd name="T94" fmla="*/ 2147483647 w 5876"/>
                <a:gd name="T95" fmla="*/ 2147483647 h 2594"/>
                <a:gd name="T96" fmla="*/ 2147483647 w 5876"/>
                <a:gd name="T97" fmla="*/ 2147483647 h 2594"/>
                <a:gd name="T98" fmla="*/ 2147483647 w 5876"/>
                <a:gd name="T99" fmla="*/ 2147483647 h 2594"/>
                <a:gd name="T100" fmla="*/ 2147483647 w 5876"/>
                <a:gd name="T101" fmla="*/ 2147483647 h 2594"/>
                <a:gd name="T102" fmla="*/ 2147483647 w 5876"/>
                <a:gd name="T103" fmla="*/ 2147483647 h 2594"/>
                <a:gd name="T104" fmla="*/ 2147483647 w 5876"/>
                <a:gd name="T105" fmla="*/ 2147483647 h 2594"/>
                <a:gd name="T106" fmla="*/ 2147483647 w 5876"/>
                <a:gd name="T107" fmla="*/ 2147483647 h 2594"/>
                <a:gd name="T108" fmla="*/ 2147483647 w 5876"/>
                <a:gd name="T109" fmla="*/ 2147483647 h 2594"/>
                <a:gd name="T110" fmla="*/ 2147483647 w 5876"/>
                <a:gd name="T111" fmla="*/ 2147483647 h 2594"/>
                <a:gd name="T112" fmla="*/ 2147483647 w 5876"/>
                <a:gd name="T113" fmla="*/ 2147483647 h 2594"/>
                <a:gd name="T114" fmla="*/ 2147483647 w 5876"/>
                <a:gd name="T115" fmla="*/ 2147483647 h 2594"/>
                <a:gd name="T116" fmla="*/ 2147483647 w 5876"/>
                <a:gd name="T117" fmla="*/ 2147483647 h 2594"/>
                <a:gd name="T118" fmla="*/ 2147483647 w 5876"/>
                <a:gd name="T119" fmla="*/ 2147483647 h 2594"/>
                <a:gd name="T120" fmla="*/ 2147483647 w 5876"/>
                <a:gd name="T121" fmla="*/ 2147483647 h 2594"/>
                <a:gd name="T122" fmla="*/ 2147483647 w 5876"/>
                <a:gd name="T123" fmla="*/ 2147483647 h 25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76"/>
                <a:gd name="T187" fmla="*/ 0 h 2594"/>
                <a:gd name="T188" fmla="*/ 5876 w 5876"/>
                <a:gd name="T189" fmla="*/ 2594 h 25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76" h="2594">
                  <a:moveTo>
                    <a:pt x="1315" y="1987"/>
                  </a:moveTo>
                  <a:lnTo>
                    <a:pt x="1309" y="1979"/>
                  </a:lnTo>
                  <a:lnTo>
                    <a:pt x="1303" y="1973"/>
                  </a:lnTo>
                  <a:lnTo>
                    <a:pt x="1295" y="1967"/>
                  </a:lnTo>
                  <a:lnTo>
                    <a:pt x="1286" y="1963"/>
                  </a:lnTo>
                  <a:lnTo>
                    <a:pt x="1268" y="1954"/>
                  </a:lnTo>
                  <a:lnTo>
                    <a:pt x="1260" y="1948"/>
                  </a:lnTo>
                  <a:lnTo>
                    <a:pt x="1255" y="1942"/>
                  </a:lnTo>
                  <a:lnTo>
                    <a:pt x="1241" y="1939"/>
                  </a:lnTo>
                  <a:lnTo>
                    <a:pt x="1226" y="1937"/>
                  </a:lnTo>
                  <a:lnTo>
                    <a:pt x="1194" y="1932"/>
                  </a:lnTo>
                  <a:lnTo>
                    <a:pt x="1163" y="1932"/>
                  </a:lnTo>
                  <a:lnTo>
                    <a:pt x="1130" y="1932"/>
                  </a:lnTo>
                  <a:lnTo>
                    <a:pt x="1099" y="1937"/>
                  </a:lnTo>
                  <a:lnTo>
                    <a:pt x="1070" y="1942"/>
                  </a:lnTo>
                  <a:lnTo>
                    <a:pt x="1041" y="1950"/>
                  </a:lnTo>
                  <a:lnTo>
                    <a:pt x="1016" y="1958"/>
                  </a:lnTo>
                  <a:lnTo>
                    <a:pt x="993" y="1984"/>
                  </a:lnTo>
                  <a:lnTo>
                    <a:pt x="983" y="1984"/>
                  </a:lnTo>
                  <a:lnTo>
                    <a:pt x="971" y="1986"/>
                  </a:lnTo>
                  <a:lnTo>
                    <a:pt x="973" y="1992"/>
                  </a:lnTo>
                  <a:lnTo>
                    <a:pt x="973" y="1997"/>
                  </a:lnTo>
                  <a:lnTo>
                    <a:pt x="977" y="2003"/>
                  </a:lnTo>
                  <a:lnTo>
                    <a:pt x="981" y="2008"/>
                  </a:lnTo>
                  <a:lnTo>
                    <a:pt x="991" y="2015"/>
                  </a:lnTo>
                  <a:lnTo>
                    <a:pt x="1010" y="2027"/>
                  </a:lnTo>
                  <a:lnTo>
                    <a:pt x="1020" y="2034"/>
                  </a:lnTo>
                  <a:lnTo>
                    <a:pt x="1022" y="2037"/>
                  </a:lnTo>
                  <a:lnTo>
                    <a:pt x="1026" y="2041"/>
                  </a:lnTo>
                  <a:lnTo>
                    <a:pt x="1026" y="2047"/>
                  </a:lnTo>
                  <a:lnTo>
                    <a:pt x="1026" y="2053"/>
                  </a:lnTo>
                  <a:lnTo>
                    <a:pt x="931" y="2042"/>
                  </a:lnTo>
                  <a:lnTo>
                    <a:pt x="838" y="2031"/>
                  </a:lnTo>
                  <a:lnTo>
                    <a:pt x="650" y="2006"/>
                  </a:lnTo>
                  <a:lnTo>
                    <a:pt x="554" y="1995"/>
                  </a:lnTo>
                  <a:lnTo>
                    <a:pt x="459" y="1984"/>
                  </a:lnTo>
                  <a:lnTo>
                    <a:pt x="362" y="1976"/>
                  </a:lnTo>
                  <a:lnTo>
                    <a:pt x="266" y="1970"/>
                  </a:lnTo>
                  <a:lnTo>
                    <a:pt x="254" y="1967"/>
                  </a:lnTo>
                  <a:lnTo>
                    <a:pt x="240" y="1964"/>
                  </a:lnTo>
                  <a:lnTo>
                    <a:pt x="213" y="1963"/>
                  </a:lnTo>
                  <a:lnTo>
                    <a:pt x="159" y="1961"/>
                  </a:lnTo>
                  <a:lnTo>
                    <a:pt x="134" y="1960"/>
                  </a:lnTo>
                  <a:lnTo>
                    <a:pt x="120" y="1957"/>
                  </a:lnTo>
                  <a:lnTo>
                    <a:pt x="106" y="1955"/>
                  </a:lnTo>
                  <a:lnTo>
                    <a:pt x="95" y="1953"/>
                  </a:lnTo>
                  <a:lnTo>
                    <a:pt x="83" y="1948"/>
                  </a:lnTo>
                  <a:lnTo>
                    <a:pt x="74" y="1942"/>
                  </a:lnTo>
                  <a:lnTo>
                    <a:pt x="62" y="1935"/>
                  </a:lnTo>
                  <a:lnTo>
                    <a:pt x="44" y="1935"/>
                  </a:lnTo>
                  <a:lnTo>
                    <a:pt x="29" y="1937"/>
                  </a:lnTo>
                  <a:lnTo>
                    <a:pt x="21" y="1938"/>
                  </a:lnTo>
                  <a:lnTo>
                    <a:pt x="13" y="1941"/>
                  </a:lnTo>
                  <a:lnTo>
                    <a:pt x="8" y="1945"/>
                  </a:lnTo>
                  <a:lnTo>
                    <a:pt x="0" y="1951"/>
                  </a:lnTo>
                  <a:lnTo>
                    <a:pt x="0" y="1957"/>
                  </a:lnTo>
                  <a:lnTo>
                    <a:pt x="4" y="1963"/>
                  </a:lnTo>
                  <a:lnTo>
                    <a:pt x="8" y="1968"/>
                  </a:lnTo>
                  <a:lnTo>
                    <a:pt x="11" y="1973"/>
                  </a:lnTo>
                  <a:lnTo>
                    <a:pt x="114" y="1984"/>
                  </a:lnTo>
                  <a:lnTo>
                    <a:pt x="217" y="1993"/>
                  </a:lnTo>
                  <a:lnTo>
                    <a:pt x="425" y="2012"/>
                  </a:lnTo>
                  <a:lnTo>
                    <a:pt x="527" y="2019"/>
                  </a:lnTo>
                  <a:lnTo>
                    <a:pt x="632" y="2029"/>
                  </a:lnTo>
                  <a:lnTo>
                    <a:pt x="733" y="2040"/>
                  </a:lnTo>
                  <a:lnTo>
                    <a:pt x="834" y="2053"/>
                  </a:lnTo>
                  <a:lnTo>
                    <a:pt x="871" y="2060"/>
                  </a:lnTo>
                  <a:lnTo>
                    <a:pt x="944" y="2070"/>
                  </a:lnTo>
                  <a:lnTo>
                    <a:pt x="983" y="2074"/>
                  </a:lnTo>
                  <a:lnTo>
                    <a:pt x="1018" y="2080"/>
                  </a:lnTo>
                  <a:lnTo>
                    <a:pt x="1055" y="2089"/>
                  </a:lnTo>
                  <a:lnTo>
                    <a:pt x="1070" y="2093"/>
                  </a:lnTo>
                  <a:lnTo>
                    <a:pt x="1088" y="2099"/>
                  </a:lnTo>
                  <a:lnTo>
                    <a:pt x="1103" y="2105"/>
                  </a:lnTo>
                  <a:lnTo>
                    <a:pt x="1117" y="2114"/>
                  </a:lnTo>
                  <a:lnTo>
                    <a:pt x="1125" y="2131"/>
                  </a:lnTo>
                  <a:lnTo>
                    <a:pt x="1132" y="2148"/>
                  </a:lnTo>
                  <a:lnTo>
                    <a:pt x="1142" y="2164"/>
                  </a:lnTo>
                  <a:lnTo>
                    <a:pt x="1154" y="2180"/>
                  </a:lnTo>
                  <a:lnTo>
                    <a:pt x="1167" y="2195"/>
                  </a:lnTo>
                  <a:lnTo>
                    <a:pt x="1181" y="2209"/>
                  </a:lnTo>
                  <a:lnTo>
                    <a:pt x="1196" y="2222"/>
                  </a:lnTo>
                  <a:lnTo>
                    <a:pt x="1214" y="2236"/>
                  </a:lnTo>
                  <a:lnTo>
                    <a:pt x="1231" y="2246"/>
                  </a:lnTo>
                  <a:lnTo>
                    <a:pt x="1251" y="2257"/>
                  </a:lnTo>
                  <a:lnTo>
                    <a:pt x="1270" y="2267"/>
                  </a:lnTo>
                  <a:lnTo>
                    <a:pt x="1291" y="2278"/>
                  </a:lnTo>
                  <a:lnTo>
                    <a:pt x="1311" y="2286"/>
                  </a:lnTo>
                  <a:lnTo>
                    <a:pt x="1332" y="2294"/>
                  </a:lnTo>
                  <a:lnTo>
                    <a:pt x="1355" y="2301"/>
                  </a:lnTo>
                  <a:lnTo>
                    <a:pt x="1377" y="2308"/>
                  </a:lnTo>
                  <a:lnTo>
                    <a:pt x="1402" y="2312"/>
                  </a:lnTo>
                  <a:lnTo>
                    <a:pt x="1427" y="2317"/>
                  </a:lnTo>
                  <a:lnTo>
                    <a:pt x="1474" y="2330"/>
                  </a:lnTo>
                  <a:lnTo>
                    <a:pt x="1520" y="2344"/>
                  </a:lnTo>
                  <a:lnTo>
                    <a:pt x="1567" y="2360"/>
                  </a:lnTo>
                  <a:lnTo>
                    <a:pt x="1611" y="2378"/>
                  </a:lnTo>
                  <a:lnTo>
                    <a:pt x="1658" y="2394"/>
                  </a:lnTo>
                  <a:lnTo>
                    <a:pt x="1703" y="2410"/>
                  </a:lnTo>
                  <a:lnTo>
                    <a:pt x="1747" y="2424"/>
                  </a:lnTo>
                  <a:lnTo>
                    <a:pt x="1782" y="2434"/>
                  </a:lnTo>
                  <a:lnTo>
                    <a:pt x="1819" y="2442"/>
                  </a:lnTo>
                  <a:lnTo>
                    <a:pt x="1856" y="2449"/>
                  </a:lnTo>
                  <a:lnTo>
                    <a:pt x="1895" y="2455"/>
                  </a:lnTo>
                  <a:lnTo>
                    <a:pt x="1933" y="2458"/>
                  </a:lnTo>
                  <a:lnTo>
                    <a:pt x="1974" y="2459"/>
                  </a:lnTo>
                  <a:lnTo>
                    <a:pt x="2013" y="2458"/>
                  </a:lnTo>
                  <a:lnTo>
                    <a:pt x="2032" y="2455"/>
                  </a:lnTo>
                  <a:lnTo>
                    <a:pt x="2052" y="2452"/>
                  </a:lnTo>
                  <a:lnTo>
                    <a:pt x="2071" y="2465"/>
                  </a:lnTo>
                  <a:lnTo>
                    <a:pt x="2092" y="2475"/>
                  </a:lnTo>
                  <a:lnTo>
                    <a:pt x="2114" y="2484"/>
                  </a:lnTo>
                  <a:lnTo>
                    <a:pt x="2139" y="2490"/>
                  </a:lnTo>
                  <a:lnTo>
                    <a:pt x="2162" y="2494"/>
                  </a:lnTo>
                  <a:lnTo>
                    <a:pt x="2187" y="2497"/>
                  </a:lnTo>
                  <a:lnTo>
                    <a:pt x="2215" y="2500"/>
                  </a:lnTo>
                  <a:lnTo>
                    <a:pt x="2242" y="2500"/>
                  </a:lnTo>
                  <a:lnTo>
                    <a:pt x="2294" y="2501"/>
                  </a:lnTo>
                  <a:lnTo>
                    <a:pt x="2323" y="2500"/>
                  </a:lnTo>
                  <a:lnTo>
                    <a:pt x="2350" y="2500"/>
                  </a:lnTo>
                  <a:lnTo>
                    <a:pt x="2403" y="2500"/>
                  </a:lnTo>
                  <a:lnTo>
                    <a:pt x="2428" y="2501"/>
                  </a:lnTo>
                  <a:lnTo>
                    <a:pt x="2453" y="2504"/>
                  </a:lnTo>
                  <a:lnTo>
                    <a:pt x="2484" y="2520"/>
                  </a:lnTo>
                  <a:lnTo>
                    <a:pt x="2515" y="2533"/>
                  </a:lnTo>
                  <a:lnTo>
                    <a:pt x="2550" y="2545"/>
                  </a:lnTo>
                  <a:lnTo>
                    <a:pt x="2587" y="2553"/>
                  </a:lnTo>
                  <a:lnTo>
                    <a:pt x="2624" y="2561"/>
                  </a:lnTo>
                  <a:lnTo>
                    <a:pt x="2663" y="2565"/>
                  </a:lnTo>
                  <a:lnTo>
                    <a:pt x="2701" y="2568"/>
                  </a:lnTo>
                  <a:lnTo>
                    <a:pt x="2742" y="2569"/>
                  </a:lnTo>
                  <a:lnTo>
                    <a:pt x="2781" y="2569"/>
                  </a:lnTo>
                  <a:lnTo>
                    <a:pt x="2822" y="2566"/>
                  </a:lnTo>
                  <a:lnTo>
                    <a:pt x="2860" y="2564"/>
                  </a:lnTo>
                  <a:lnTo>
                    <a:pt x="2899" y="2558"/>
                  </a:lnTo>
                  <a:lnTo>
                    <a:pt x="2938" y="2550"/>
                  </a:lnTo>
                  <a:lnTo>
                    <a:pt x="2973" y="2543"/>
                  </a:lnTo>
                  <a:lnTo>
                    <a:pt x="3008" y="2533"/>
                  </a:lnTo>
                  <a:lnTo>
                    <a:pt x="3041" y="2523"/>
                  </a:lnTo>
                  <a:lnTo>
                    <a:pt x="3049" y="2519"/>
                  </a:lnTo>
                  <a:lnTo>
                    <a:pt x="3056" y="2516"/>
                  </a:lnTo>
                  <a:lnTo>
                    <a:pt x="3072" y="2510"/>
                  </a:lnTo>
                  <a:lnTo>
                    <a:pt x="3087" y="2507"/>
                  </a:lnTo>
                  <a:lnTo>
                    <a:pt x="3122" y="2501"/>
                  </a:lnTo>
                  <a:lnTo>
                    <a:pt x="3138" y="2497"/>
                  </a:lnTo>
                  <a:lnTo>
                    <a:pt x="3153" y="2491"/>
                  </a:lnTo>
                  <a:lnTo>
                    <a:pt x="3161" y="2487"/>
                  </a:lnTo>
                  <a:lnTo>
                    <a:pt x="3167" y="2481"/>
                  </a:lnTo>
                  <a:lnTo>
                    <a:pt x="3248" y="2498"/>
                  </a:lnTo>
                  <a:lnTo>
                    <a:pt x="3330" y="2517"/>
                  </a:lnTo>
                  <a:lnTo>
                    <a:pt x="3370" y="2527"/>
                  </a:lnTo>
                  <a:lnTo>
                    <a:pt x="3407" y="2539"/>
                  </a:lnTo>
                  <a:lnTo>
                    <a:pt x="3446" y="2552"/>
                  </a:lnTo>
                  <a:lnTo>
                    <a:pt x="3483" y="2565"/>
                  </a:lnTo>
                  <a:lnTo>
                    <a:pt x="3493" y="2564"/>
                  </a:lnTo>
                  <a:lnTo>
                    <a:pt x="3504" y="2564"/>
                  </a:lnTo>
                  <a:lnTo>
                    <a:pt x="3514" y="2564"/>
                  </a:lnTo>
                  <a:lnTo>
                    <a:pt x="3522" y="2566"/>
                  </a:lnTo>
                  <a:lnTo>
                    <a:pt x="3539" y="2572"/>
                  </a:lnTo>
                  <a:lnTo>
                    <a:pt x="3557" y="2579"/>
                  </a:lnTo>
                  <a:lnTo>
                    <a:pt x="3572" y="2585"/>
                  </a:lnTo>
                  <a:lnTo>
                    <a:pt x="3590" y="2591"/>
                  </a:lnTo>
                  <a:lnTo>
                    <a:pt x="3597" y="2593"/>
                  </a:lnTo>
                  <a:lnTo>
                    <a:pt x="3607" y="2594"/>
                  </a:lnTo>
                  <a:lnTo>
                    <a:pt x="3617" y="2594"/>
                  </a:lnTo>
                  <a:lnTo>
                    <a:pt x="3628" y="2593"/>
                  </a:lnTo>
                  <a:lnTo>
                    <a:pt x="3723" y="2561"/>
                  </a:lnTo>
                  <a:lnTo>
                    <a:pt x="3822" y="2532"/>
                  </a:lnTo>
                  <a:lnTo>
                    <a:pt x="3921" y="2504"/>
                  </a:lnTo>
                  <a:lnTo>
                    <a:pt x="4020" y="2478"/>
                  </a:lnTo>
                  <a:lnTo>
                    <a:pt x="4119" y="2452"/>
                  </a:lnTo>
                  <a:lnTo>
                    <a:pt x="4220" y="2426"/>
                  </a:lnTo>
                  <a:lnTo>
                    <a:pt x="4317" y="2398"/>
                  </a:lnTo>
                  <a:lnTo>
                    <a:pt x="4414" y="2370"/>
                  </a:lnTo>
                  <a:lnTo>
                    <a:pt x="4484" y="2356"/>
                  </a:lnTo>
                  <a:lnTo>
                    <a:pt x="4621" y="2320"/>
                  </a:lnTo>
                  <a:lnTo>
                    <a:pt x="4691" y="2301"/>
                  </a:lnTo>
                  <a:lnTo>
                    <a:pt x="4761" y="2283"/>
                  </a:lnTo>
                  <a:lnTo>
                    <a:pt x="4831" y="2266"/>
                  </a:lnTo>
                  <a:lnTo>
                    <a:pt x="4901" y="2249"/>
                  </a:lnTo>
                  <a:lnTo>
                    <a:pt x="4972" y="2236"/>
                  </a:lnTo>
                  <a:lnTo>
                    <a:pt x="5029" y="2227"/>
                  </a:lnTo>
                  <a:lnTo>
                    <a:pt x="5085" y="2217"/>
                  </a:lnTo>
                  <a:lnTo>
                    <a:pt x="5139" y="2204"/>
                  </a:lnTo>
                  <a:lnTo>
                    <a:pt x="5192" y="2189"/>
                  </a:lnTo>
                  <a:lnTo>
                    <a:pt x="5205" y="2186"/>
                  </a:lnTo>
                  <a:lnTo>
                    <a:pt x="5219" y="2185"/>
                  </a:lnTo>
                  <a:lnTo>
                    <a:pt x="5248" y="2182"/>
                  </a:lnTo>
                  <a:lnTo>
                    <a:pt x="5277" y="2182"/>
                  </a:lnTo>
                  <a:lnTo>
                    <a:pt x="5308" y="2180"/>
                  </a:lnTo>
                  <a:lnTo>
                    <a:pt x="5337" y="2179"/>
                  </a:lnTo>
                  <a:lnTo>
                    <a:pt x="5364" y="2176"/>
                  </a:lnTo>
                  <a:lnTo>
                    <a:pt x="5376" y="2173"/>
                  </a:lnTo>
                  <a:lnTo>
                    <a:pt x="5389" y="2169"/>
                  </a:lnTo>
                  <a:lnTo>
                    <a:pt x="5399" y="2164"/>
                  </a:lnTo>
                  <a:lnTo>
                    <a:pt x="5411" y="2160"/>
                  </a:lnTo>
                  <a:lnTo>
                    <a:pt x="5403" y="2148"/>
                  </a:lnTo>
                  <a:lnTo>
                    <a:pt x="5399" y="2137"/>
                  </a:lnTo>
                  <a:lnTo>
                    <a:pt x="5393" y="2114"/>
                  </a:lnTo>
                  <a:lnTo>
                    <a:pt x="5389" y="2092"/>
                  </a:lnTo>
                  <a:lnTo>
                    <a:pt x="5387" y="2069"/>
                  </a:lnTo>
                  <a:lnTo>
                    <a:pt x="5385" y="2045"/>
                  </a:lnTo>
                  <a:lnTo>
                    <a:pt x="5382" y="2022"/>
                  </a:lnTo>
                  <a:lnTo>
                    <a:pt x="5376" y="2000"/>
                  </a:lnTo>
                  <a:lnTo>
                    <a:pt x="5370" y="1989"/>
                  </a:lnTo>
                  <a:lnTo>
                    <a:pt x="5364" y="1977"/>
                  </a:lnTo>
                  <a:lnTo>
                    <a:pt x="5368" y="1976"/>
                  </a:lnTo>
                  <a:lnTo>
                    <a:pt x="5372" y="1973"/>
                  </a:lnTo>
                  <a:lnTo>
                    <a:pt x="5376" y="1968"/>
                  </a:lnTo>
                  <a:lnTo>
                    <a:pt x="5378" y="1963"/>
                  </a:lnTo>
                  <a:lnTo>
                    <a:pt x="5376" y="1957"/>
                  </a:lnTo>
                  <a:lnTo>
                    <a:pt x="5374" y="1951"/>
                  </a:lnTo>
                  <a:lnTo>
                    <a:pt x="5374" y="1945"/>
                  </a:lnTo>
                  <a:lnTo>
                    <a:pt x="5378" y="1939"/>
                  </a:lnTo>
                  <a:lnTo>
                    <a:pt x="5380" y="1937"/>
                  </a:lnTo>
                  <a:lnTo>
                    <a:pt x="5385" y="1935"/>
                  </a:lnTo>
                  <a:lnTo>
                    <a:pt x="5401" y="1932"/>
                  </a:lnTo>
                  <a:lnTo>
                    <a:pt x="5418" y="1929"/>
                  </a:lnTo>
                  <a:lnTo>
                    <a:pt x="5436" y="1928"/>
                  </a:lnTo>
                  <a:lnTo>
                    <a:pt x="5451" y="1926"/>
                  </a:lnTo>
                  <a:lnTo>
                    <a:pt x="5467" y="1928"/>
                  </a:lnTo>
                  <a:lnTo>
                    <a:pt x="5475" y="1929"/>
                  </a:lnTo>
                  <a:lnTo>
                    <a:pt x="5480" y="1932"/>
                  </a:lnTo>
                  <a:lnTo>
                    <a:pt x="5488" y="1935"/>
                  </a:lnTo>
                  <a:lnTo>
                    <a:pt x="5494" y="1939"/>
                  </a:lnTo>
                  <a:lnTo>
                    <a:pt x="5500" y="1945"/>
                  </a:lnTo>
                  <a:lnTo>
                    <a:pt x="5506" y="1951"/>
                  </a:lnTo>
                  <a:lnTo>
                    <a:pt x="5517" y="1954"/>
                  </a:lnTo>
                  <a:lnTo>
                    <a:pt x="5529" y="1957"/>
                  </a:lnTo>
                  <a:lnTo>
                    <a:pt x="5541" y="1960"/>
                  </a:lnTo>
                  <a:lnTo>
                    <a:pt x="5550" y="1960"/>
                  </a:lnTo>
                  <a:lnTo>
                    <a:pt x="5562" y="1958"/>
                  </a:lnTo>
                  <a:lnTo>
                    <a:pt x="5574" y="1957"/>
                  </a:lnTo>
                  <a:lnTo>
                    <a:pt x="5595" y="1951"/>
                  </a:lnTo>
                  <a:lnTo>
                    <a:pt x="5614" y="1944"/>
                  </a:lnTo>
                  <a:lnTo>
                    <a:pt x="5634" y="1934"/>
                  </a:lnTo>
                  <a:lnTo>
                    <a:pt x="5651" y="1923"/>
                  </a:lnTo>
                  <a:lnTo>
                    <a:pt x="5669" y="1913"/>
                  </a:lnTo>
                  <a:lnTo>
                    <a:pt x="5680" y="1905"/>
                  </a:lnTo>
                  <a:lnTo>
                    <a:pt x="5692" y="1897"/>
                  </a:lnTo>
                  <a:lnTo>
                    <a:pt x="5717" y="1884"/>
                  </a:lnTo>
                  <a:lnTo>
                    <a:pt x="5744" y="1874"/>
                  </a:lnTo>
                  <a:lnTo>
                    <a:pt x="5771" y="1864"/>
                  </a:lnTo>
                  <a:lnTo>
                    <a:pt x="5799" y="1854"/>
                  </a:lnTo>
                  <a:lnTo>
                    <a:pt x="5824" y="1842"/>
                  </a:lnTo>
                  <a:lnTo>
                    <a:pt x="5835" y="1835"/>
                  </a:lnTo>
                  <a:lnTo>
                    <a:pt x="5847" y="1828"/>
                  </a:lnTo>
                  <a:lnTo>
                    <a:pt x="5857" y="1819"/>
                  </a:lnTo>
                  <a:lnTo>
                    <a:pt x="5866" y="1810"/>
                  </a:lnTo>
                  <a:lnTo>
                    <a:pt x="5861" y="1806"/>
                  </a:lnTo>
                  <a:lnTo>
                    <a:pt x="5855" y="1802"/>
                  </a:lnTo>
                  <a:lnTo>
                    <a:pt x="5853" y="1797"/>
                  </a:lnTo>
                  <a:lnTo>
                    <a:pt x="5851" y="1793"/>
                  </a:lnTo>
                  <a:lnTo>
                    <a:pt x="5851" y="1787"/>
                  </a:lnTo>
                  <a:lnTo>
                    <a:pt x="5853" y="1783"/>
                  </a:lnTo>
                  <a:lnTo>
                    <a:pt x="5857" y="1773"/>
                  </a:lnTo>
                  <a:lnTo>
                    <a:pt x="5864" y="1762"/>
                  </a:lnTo>
                  <a:lnTo>
                    <a:pt x="5870" y="1752"/>
                  </a:lnTo>
                  <a:lnTo>
                    <a:pt x="5876" y="1741"/>
                  </a:lnTo>
                  <a:lnTo>
                    <a:pt x="5876" y="1736"/>
                  </a:lnTo>
                  <a:lnTo>
                    <a:pt x="5876" y="1730"/>
                  </a:lnTo>
                  <a:lnTo>
                    <a:pt x="5872" y="1728"/>
                  </a:lnTo>
                  <a:lnTo>
                    <a:pt x="5868" y="1723"/>
                  </a:lnTo>
                  <a:lnTo>
                    <a:pt x="5861" y="1714"/>
                  </a:lnTo>
                  <a:lnTo>
                    <a:pt x="5857" y="1704"/>
                  </a:lnTo>
                  <a:lnTo>
                    <a:pt x="5853" y="1694"/>
                  </a:lnTo>
                  <a:lnTo>
                    <a:pt x="5847" y="1675"/>
                  </a:lnTo>
                  <a:lnTo>
                    <a:pt x="5843" y="1665"/>
                  </a:lnTo>
                  <a:lnTo>
                    <a:pt x="5835" y="1658"/>
                  </a:lnTo>
                  <a:lnTo>
                    <a:pt x="5822" y="1610"/>
                  </a:lnTo>
                  <a:lnTo>
                    <a:pt x="5806" y="1564"/>
                  </a:lnTo>
                  <a:lnTo>
                    <a:pt x="5789" y="1517"/>
                  </a:lnTo>
                  <a:lnTo>
                    <a:pt x="5769" y="1472"/>
                  </a:lnTo>
                  <a:lnTo>
                    <a:pt x="5731" y="1379"/>
                  </a:lnTo>
                  <a:lnTo>
                    <a:pt x="5711" y="1333"/>
                  </a:lnTo>
                  <a:lnTo>
                    <a:pt x="5694" y="1286"/>
                  </a:lnTo>
                  <a:lnTo>
                    <a:pt x="5686" y="1278"/>
                  </a:lnTo>
                  <a:lnTo>
                    <a:pt x="5682" y="1270"/>
                  </a:lnTo>
                  <a:lnTo>
                    <a:pt x="5678" y="1263"/>
                  </a:lnTo>
                  <a:lnTo>
                    <a:pt x="5680" y="1256"/>
                  </a:lnTo>
                  <a:lnTo>
                    <a:pt x="5682" y="1249"/>
                  </a:lnTo>
                  <a:lnTo>
                    <a:pt x="5686" y="1241"/>
                  </a:lnTo>
                  <a:lnTo>
                    <a:pt x="5698" y="1230"/>
                  </a:lnTo>
                  <a:lnTo>
                    <a:pt x="5709" y="1217"/>
                  </a:lnTo>
                  <a:lnTo>
                    <a:pt x="5721" y="1202"/>
                  </a:lnTo>
                  <a:lnTo>
                    <a:pt x="5725" y="1196"/>
                  </a:lnTo>
                  <a:lnTo>
                    <a:pt x="5729" y="1189"/>
                  </a:lnTo>
                  <a:lnTo>
                    <a:pt x="5731" y="1180"/>
                  </a:lnTo>
                  <a:lnTo>
                    <a:pt x="5729" y="1173"/>
                  </a:lnTo>
                  <a:lnTo>
                    <a:pt x="5736" y="1166"/>
                  </a:lnTo>
                  <a:lnTo>
                    <a:pt x="5742" y="1160"/>
                  </a:lnTo>
                  <a:lnTo>
                    <a:pt x="5754" y="1144"/>
                  </a:lnTo>
                  <a:lnTo>
                    <a:pt x="5762" y="1130"/>
                  </a:lnTo>
                  <a:lnTo>
                    <a:pt x="5769" y="1114"/>
                  </a:lnTo>
                  <a:lnTo>
                    <a:pt x="5777" y="1098"/>
                  </a:lnTo>
                  <a:lnTo>
                    <a:pt x="5787" y="1083"/>
                  </a:lnTo>
                  <a:lnTo>
                    <a:pt x="5793" y="1076"/>
                  </a:lnTo>
                  <a:lnTo>
                    <a:pt x="5799" y="1070"/>
                  </a:lnTo>
                  <a:lnTo>
                    <a:pt x="5806" y="1064"/>
                  </a:lnTo>
                  <a:lnTo>
                    <a:pt x="5816" y="1058"/>
                  </a:lnTo>
                  <a:lnTo>
                    <a:pt x="5822" y="1054"/>
                  </a:lnTo>
                  <a:lnTo>
                    <a:pt x="5830" y="1053"/>
                  </a:lnTo>
                  <a:lnTo>
                    <a:pt x="5839" y="1051"/>
                  </a:lnTo>
                  <a:lnTo>
                    <a:pt x="5847" y="1050"/>
                  </a:lnTo>
                  <a:lnTo>
                    <a:pt x="5857" y="1050"/>
                  </a:lnTo>
                  <a:lnTo>
                    <a:pt x="5864" y="1047"/>
                  </a:lnTo>
                  <a:lnTo>
                    <a:pt x="5868" y="1044"/>
                  </a:lnTo>
                  <a:lnTo>
                    <a:pt x="5870" y="1041"/>
                  </a:lnTo>
                  <a:lnTo>
                    <a:pt x="5870" y="1037"/>
                  </a:lnTo>
                  <a:lnTo>
                    <a:pt x="5851" y="1012"/>
                  </a:lnTo>
                  <a:lnTo>
                    <a:pt x="5833" y="984"/>
                  </a:lnTo>
                  <a:lnTo>
                    <a:pt x="5797" y="932"/>
                  </a:lnTo>
                  <a:lnTo>
                    <a:pt x="5764" y="877"/>
                  </a:lnTo>
                  <a:lnTo>
                    <a:pt x="5729" y="820"/>
                  </a:lnTo>
                  <a:lnTo>
                    <a:pt x="5696" y="765"/>
                  </a:lnTo>
                  <a:lnTo>
                    <a:pt x="5659" y="710"/>
                  </a:lnTo>
                  <a:lnTo>
                    <a:pt x="5640" y="684"/>
                  </a:lnTo>
                  <a:lnTo>
                    <a:pt x="5620" y="658"/>
                  </a:lnTo>
                  <a:lnTo>
                    <a:pt x="5599" y="632"/>
                  </a:lnTo>
                  <a:lnTo>
                    <a:pt x="5577" y="607"/>
                  </a:lnTo>
                  <a:lnTo>
                    <a:pt x="5570" y="590"/>
                  </a:lnTo>
                  <a:lnTo>
                    <a:pt x="5558" y="574"/>
                  </a:lnTo>
                  <a:lnTo>
                    <a:pt x="5548" y="559"/>
                  </a:lnTo>
                  <a:lnTo>
                    <a:pt x="5537" y="545"/>
                  </a:lnTo>
                  <a:lnTo>
                    <a:pt x="5510" y="516"/>
                  </a:lnTo>
                  <a:lnTo>
                    <a:pt x="5482" y="488"/>
                  </a:lnTo>
                  <a:lnTo>
                    <a:pt x="5455" y="459"/>
                  </a:lnTo>
                  <a:lnTo>
                    <a:pt x="5432" y="429"/>
                  </a:lnTo>
                  <a:lnTo>
                    <a:pt x="5420" y="413"/>
                  </a:lnTo>
                  <a:lnTo>
                    <a:pt x="5413" y="397"/>
                  </a:lnTo>
                  <a:lnTo>
                    <a:pt x="5405" y="379"/>
                  </a:lnTo>
                  <a:lnTo>
                    <a:pt x="5399" y="360"/>
                  </a:lnTo>
                  <a:lnTo>
                    <a:pt x="5399" y="352"/>
                  </a:lnTo>
                  <a:lnTo>
                    <a:pt x="5399" y="344"/>
                  </a:lnTo>
                  <a:lnTo>
                    <a:pt x="5403" y="337"/>
                  </a:lnTo>
                  <a:lnTo>
                    <a:pt x="5409" y="331"/>
                  </a:lnTo>
                  <a:lnTo>
                    <a:pt x="5416" y="326"/>
                  </a:lnTo>
                  <a:lnTo>
                    <a:pt x="5424" y="321"/>
                  </a:lnTo>
                  <a:lnTo>
                    <a:pt x="5457" y="302"/>
                  </a:lnTo>
                  <a:lnTo>
                    <a:pt x="5465" y="298"/>
                  </a:lnTo>
                  <a:lnTo>
                    <a:pt x="5471" y="294"/>
                  </a:lnTo>
                  <a:lnTo>
                    <a:pt x="5475" y="289"/>
                  </a:lnTo>
                  <a:lnTo>
                    <a:pt x="5477" y="283"/>
                  </a:lnTo>
                  <a:lnTo>
                    <a:pt x="5475" y="278"/>
                  </a:lnTo>
                  <a:lnTo>
                    <a:pt x="5471" y="270"/>
                  </a:lnTo>
                  <a:lnTo>
                    <a:pt x="5451" y="259"/>
                  </a:lnTo>
                  <a:lnTo>
                    <a:pt x="5432" y="246"/>
                  </a:lnTo>
                  <a:lnTo>
                    <a:pt x="5415" y="231"/>
                  </a:lnTo>
                  <a:lnTo>
                    <a:pt x="5397" y="217"/>
                  </a:lnTo>
                  <a:lnTo>
                    <a:pt x="5366" y="188"/>
                  </a:lnTo>
                  <a:lnTo>
                    <a:pt x="5335" y="157"/>
                  </a:lnTo>
                  <a:lnTo>
                    <a:pt x="5302" y="127"/>
                  </a:lnTo>
                  <a:lnTo>
                    <a:pt x="5287" y="112"/>
                  </a:lnTo>
                  <a:lnTo>
                    <a:pt x="5269" y="98"/>
                  </a:lnTo>
                  <a:lnTo>
                    <a:pt x="5250" y="86"/>
                  </a:lnTo>
                  <a:lnTo>
                    <a:pt x="5230" y="73"/>
                  </a:lnTo>
                  <a:lnTo>
                    <a:pt x="5209" y="63"/>
                  </a:lnTo>
                  <a:lnTo>
                    <a:pt x="5186" y="54"/>
                  </a:lnTo>
                  <a:lnTo>
                    <a:pt x="5211" y="27"/>
                  </a:lnTo>
                  <a:lnTo>
                    <a:pt x="5213" y="18"/>
                  </a:lnTo>
                  <a:lnTo>
                    <a:pt x="5211" y="14"/>
                  </a:lnTo>
                  <a:lnTo>
                    <a:pt x="5209" y="9"/>
                  </a:lnTo>
                  <a:lnTo>
                    <a:pt x="5207" y="5"/>
                  </a:lnTo>
                  <a:lnTo>
                    <a:pt x="5201" y="2"/>
                  </a:lnTo>
                  <a:lnTo>
                    <a:pt x="5195" y="0"/>
                  </a:lnTo>
                  <a:lnTo>
                    <a:pt x="5186" y="0"/>
                  </a:lnTo>
                  <a:lnTo>
                    <a:pt x="5129" y="37"/>
                  </a:lnTo>
                  <a:lnTo>
                    <a:pt x="5071" y="72"/>
                  </a:lnTo>
                  <a:lnTo>
                    <a:pt x="5011" y="105"/>
                  </a:lnTo>
                  <a:lnTo>
                    <a:pt x="4951" y="137"/>
                  </a:lnTo>
                  <a:lnTo>
                    <a:pt x="4833" y="199"/>
                  </a:lnTo>
                  <a:lnTo>
                    <a:pt x="4773" y="233"/>
                  </a:lnTo>
                  <a:lnTo>
                    <a:pt x="4714" y="266"/>
                  </a:lnTo>
                  <a:lnTo>
                    <a:pt x="4687" y="283"/>
                  </a:lnTo>
                  <a:lnTo>
                    <a:pt x="4658" y="299"/>
                  </a:lnTo>
                  <a:lnTo>
                    <a:pt x="4629" y="314"/>
                  </a:lnTo>
                  <a:lnTo>
                    <a:pt x="4600" y="327"/>
                  </a:lnTo>
                  <a:lnTo>
                    <a:pt x="4538" y="353"/>
                  </a:lnTo>
                  <a:lnTo>
                    <a:pt x="4478" y="378"/>
                  </a:lnTo>
                  <a:lnTo>
                    <a:pt x="4449" y="391"/>
                  </a:lnTo>
                  <a:lnTo>
                    <a:pt x="4420" y="405"/>
                  </a:lnTo>
                  <a:lnTo>
                    <a:pt x="4393" y="418"/>
                  </a:lnTo>
                  <a:lnTo>
                    <a:pt x="4365" y="434"/>
                  </a:lnTo>
                  <a:lnTo>
                    <a:pt x="4340" y="453"/>
                  </a:lnTo>
                  <a:lnTo>
                    <a:pt x="4317" y="472"/>
                  </a:lnTo>
                  <a:lnTo>
                    <a:pt x="4297" y="492"/>
                  </a:lnTo>
                  <a:lnTo>
                    <a:pt x="4288" y="504"/>
                  </a:lnTo>
                  <a:lnTo>
                    <a:pt x="4278" y="517"/>
                  </a:lnTo>
                  <a:lnTo>
                    <a:pt x="4253" y="526"/>
                  </a:lnTo>
                  <a:lnTo>
                    <a:pt x="4226" y="533"/>
                  </a:lnTo>
                  <a:lnTo>
                    <a:pt x="4171" y="548"/>
                  </a:lnTo>
                  <a:lnTo>
                    <a:pt x="4117" y="561"/>
                  </a:lnTo>
                  <a:lnTo>
                    <a:pt x="4092" y="569"/>
                  </a:lnTo>
                  <a:lnTo>
                    <a:pt x="4065" y="577"/>
                  </a:lnTo>
                  <a:lnTo>
                    <a:pt x="4026" y="572"/>
                  </a:lnTo>
                  <a:lnTo>
                    <a:pt x="3987" y="566"/>
                  </a:lnTo>
                  <a:lnTo>
                    <a:pt x="3910" y="559"/>
                  </a:lnTo>
                  <a:lnTo>
                    <a:pt x="3830" y="555"/>
                  </a:lnTo>
                  <a:lnTo>
                    <a:pt x="3753" y="553"/>
                  </a:lnTo>
                  <a:lnTo>
                    <a:pt x="3675" y="553"/>
                  </a:lnTo>
                  <a:lnTo>
                    <a:pt x="3599" y="556"/>
                  </a:lnTo>
                  <a:lnTo>
                    <a:pt x="3522" y="561"/>
                  </a:lnTo>
                  <a:lnTo>
                    <a:pt x="3444" y="566"/>
                  </a:lnTo>
                  <a:lnTo>
                    <a:pt x="3367" y="574"/>
                  </a:lnTo>
                  <a:lnTo>
                    <a:pt x="3291" y="582"/>
                  </a:lnTo>
                  <a:lnTo>
                    <a:pt x="3136" y="600"/>
                  </a:lnTo>
                  <a:lnTo>
                    <a:pt x="2983" y="617"/>
                  </a:lnTo>
                  <a:lnTo>
                    <a:pt x="2905" y="626"/>
                  </a:lnTo>
                  <a:lnTo>
                    <a:pt x="2827" y="633"/>
                  </a:lnTo>
                  <a:lnTo>
                    <a:pt x="2775" y="658"/>
                  </a:lnTo>
                  <a:lnTo>
                    <a:pt x="2725" y="684"/>
                  </a:lnTo>
                  <a:lnTo>
                    <a:pt x="2676" y="709"/>
                  </a:lnTo>
                  <a:lnTo>
                    <a:pt x="2628" y="735"/>
                  </a:lnTo>
                  <a:lnTo>
                    <a:pt x="2533" y="789"/>
                  </a:lnTo>
                  <a:lnTo>
                    <a:pt x="2486" y="815"/>
                  </a:lnTo>
                  <a:lnTo>
                    <a:pt x="2440" y="841"/>
                  </a:lnTo>
                  <a:lnTo>
                    <a:pt x="2346" y="894"/>
                  </a:lnTo>
                  <a:lnTo>
                    <a:pt x="2249" y="947"/>
                  </a:lnTo>
                  <a:lnTo>
                    <a:pt x="2201" y="971"/>
                  </a:lnTo>
                  <a:lnTo>
                    <a:pt x="2151" y="996"/>
                  </a:lnTo>
                  <a:lnTo>
                    <a:pt x="2100" y="1021"/>
                  </a:lnTo>
                  <a:lnTo>
                    <a:pt x="2048" y="1044"/>
                  </a:lnTo>
                  <a:lnTo>
                    <a:pt x="2030" y="1048"/>
                  </a:lnTo>
                  <a:lnTo>
                    <a:pt x="2015" y="1054"/>
                  </a:lnTo>
                  <a:lnTo>
                    <a:pt x="1999" y="1060"/>
                  </a:lnTo>
                  <a:lnTo>
                    <a:pt x="1988" y="1066"/>
                  </a:lnTo>
                  <a:lnTo>
                    <a:pt x="1976" y="1073"/>
                  </a:lnTo>
                  <a:lnTo>
                    <a:pt x="1966" y="1080"/>
                  </a:lnTo>
                  <a:lnTo>
                    <a:pt x="1957" y="1086"/>
                  </a:lnTo>
                  <a:lnTo>
                    <a:pt x="1947" y="1095"/>
                  </a:lnTo>
                  <a:lnTo>
                    <a:pt x="1931" y="1112"/>
                  </a:lnTo>
                  <a:lnTo>
                    <a:pt x="1920" y="1132"/>
                  </a:lnTo>
                  <a:lnTo>
                    <a:pt x="1906" y="1154"/>
                  </a:lnTo>
                  <a:lnTo>
                    <a:pt x="1895" y="1177"/>
                  </a:lnTo>
                  <a:lnTo>
                    <a:pt x="1726" y="1214"/>
                  </a:lnTo>
                  <a:lnTo>
                    <a:pt x="1609" y="1230"/>
                  </a:lnTo>
                  <a:lnTo>
                    <a:pt x="1495" y="1247"/>
                  </a:lnTo>
                  <a:lnTo>
                    <a:pt x="1381" y="1266"/>
                  </a:lnTo>
                  <a:lnTo>
                    <a:pt x="1326" y="1278"/>
                  </a:lnTo>
                  <a:lnTo>
                    <a:pt x="1270" y="1289"/>
                  </a:lnTo>
                  <a:lnTo>
                    <a:pt x="1119" y="1312"/>
                  </a:lnTo>
                  <a:lnTo>
                    <a:pt x="970" y="1336"/>
                  </a:lnTo>
                  <a:lnTo>
                    <a:pt x="671" y="1382"/>
                  </a:lnTo>
                  <a:lnTo>
                    <a:pt x="522" y="1404"/>
                  </a:lnTo>
                  <a:lnTo>
                    <a:pt x="370" y="1424"/>
                  </a:lnTo>
                  <a:lnTo>
                    <a:pt x="217" y="1442"/>
                  </a:lnTo>
                  <a:lnTo>
                    <a:pt x="139" y="1450"/>
                  </a:lnTo>
                  <a:lnTo>
                    <a:pt x="62" y="1458"/>
                  </a:lnTo>
                  <a:lnTo>
                    <a:pt x="52" y="1471"/>
                  </a:lnTo>
                  <a:lnTo>
                    <a:pt x="42" y="1484"/>
                  </a:lnTo>
                  <a:lnTo>
                    <a:pt x="37" y="1497"/>
                  </a:lnTo>
                  <a:lnTo>
                    <a:pt x="31" y="1511"/>
                  </a:lnTo>
                  <a:lnTo>
                    <a:pt x="29" y="1526"/>
                  </a:lnTo>
                  <a:lnTo>
                    <a:pt x="27" y="1540"/>
                  </a:lnTo>
                  <a:lnTo>
                    <a:pt x="29" y="1555"/>
                  </a:lnTo>
                  <a:lnTo>
                    <a:pt x="33" y="1571"/>
                  </a:lnTo>
                  <a:lnTo>
                    <a:pt x="17" y="1633"/>
                  </a:lnTo>
                  <a:lnTo>
                    <a:pt x="0" y="1696"/>
                  </a:lnTo>
                  <a:lnTo>
                    <a:pt x="66" y="1707"/>
                  </a:lnTo>
                  <a:lnTo>
                    <a:pt x="128" y="1722"/>
                  </a:lnTo>
                  <a:lnTo>
                    <a:pt x="254" y="1749"/>
                  </a:lnTo>
                  <a:lnTo>
                    <a:pt x="316" y="1764"/>
                  </a:lnTo>
                  <a:lnTo>
                    <a:pt x="378" y="1777"/>
                  </a:lnTo>
                  <a:lnTo>
                    <a:pt x="442" y="1787"/>
                  </a:lnTo>
                  <a:lnTo>
                    <a:pt x="475" y="1791"/>
                  </a:lnTo>
                  <a:lnTo>
                    <a:pt x="508" y="1796"/>
                  </a:lnTo>
                  <a:lnTo>
                    <a:pt x="518" y="1800"/>
                  </a:lnTo>
                  <a:lnTo>
                    <a:pt x="529" y="1804"/>
                  </a:lnTo>
                  <a:lnTo>
                    <a:pt x="553" y="1812"/>
                  </a:lnTo>
                  <a:lnTo>
                    <a:pt x="578" y="1816"/>
                  </a:lnTo>
                  <a:lnTo>
                    <a:pt x="628" y="1820"/>
                  </a:lnTo>
                  <a:lnTo>
                    <a:pt x="651" y="1825"/>
                  </a:lnTo>
                  <a:lnTo>
                    <a:pt x="675" y="1829"/>
                  </a:lnTo>
                  <a:lnTo>
                    <a:pt x="686" y="1832"/>
                  </a:lnTo>
                  <a:lnTo>
                    <a:pt x="696" y="1836"/>
                  </a:lnTo>
                  <a:lnTo>
                    <a:pt x="706" y="1836"/>
                  </a:lnTo>
                  <a:lnTo>
                    <a:pt x="717" y="1836"/>
                  </a:lnTo>
                  <a:lnTo>
                    <a:pt x="735" y="1838"/>
                  </a:lnTo>
                  <a:lnTo>
                    <a:pt x="752" y="1842"/>
                  </a:lnTo>
                  <a:lnTo>
                    <a:pt x="772" y="1848"/>
                  </a:lnTo>
                  <a:lnTo>
                    <a:pt x="787" y="1851"/>
                  </a:lnTo>
                  <a:lnTo>
                    <a:pt x="805" y="1852"/>
                  </a:lnTo>
                  <a:lnTo>
                    <a:pt x="812" y="1852"/>
                  </a:lnTo>
                  <a:lnTo>
                    <a:pt x="820" y="1851"/>
                  </a:lnTo>
                  <a:lnTo>
                    <a:pt x="826" y="1848"/>
                  </a:lnTo>
                  <a:lnTo>
                    <a:pt x="834" y="1845"/>
                  </a:lnTo>
                  <a:lnTo>
                    <a:pt x="797" y="1835"/>
                  </a:lnTo>
                  <a:lnTo>
                    <a:pt x="760" y="1828"/>
                  </a:lnTo>
                  <a:lnTo>
                    <a:pt x="686" y="1812"/>
                  </a:lnTo>
                  <a:lnTo>
                    <a:pt x="611" y="1797"/>
                  </a:lnTo>
                  <a:lnTo>
                    <a:pt x="533" y="1783"/>
                  </a:lnTo>
                  <a:lnTo>
                    <a:pt x="477" y="1771"/>
                  </a:lnTo>
                  <a:lnTo>
                    <a:pt x="417" y="1761"/>
                  </a:lnTo>
                  <a:lnTo>
                    <a:pt x="357" y="1749"/>
                  </a:lnTo>
                  <a:lnTo>
                    <a:pt x="297" y="1739"/>
                  </a:lnTo>
                  <a:lnTo>
                    <a:pt x="236" y="1728"/>
                  </a:lnTo>
                  <a:lnTo>
                    <a:pt x="178" y="1714"/>
                  </a:lnTo>
                  <a:lnTo>
                    <a:pt x="120" y="1700"/>
                  </a:lnTo>
                  <a:lnTo>
                    <a:pt x="91" y="1691"/>
                  </a:lnTo>
                  <a:lnTo>
                    <a:pt x="62" y="1681"/>
                  </a:lnTo>
                  <a:lnTo>
                    <a:pt x="74" y="1678"/>
                  </a:lnTo>
                  <a:lnTo>
                    <a:pt x="83" y="1677"/>
                  </a:lnTo>
                  <a:lnTo>
                    <a:pt x="95" y="1677"/>
                  </a:lnTo>
                  <a:lnTo>
                    <a:pt x="108" y="1678"/>
                  </a:lnTo>
                  <a:lnTo>
                    <a:pt x="122" y="1681"/>
                  </a:lnTo>
                  <a:lnTo>
                    <a:pt x="136" y="1683"/>
                  </a:lnTo>
                  <a:lnTo>
                    <a:pt x="159" y="1685"/>
                  </a:lnTo>
                  <a:lnTo>
                    <a:pt x="178" y="1690"/>
                  </a:lnTo>
                  <a:lnTo>
                    <a:pt x="200" y="1696"/>
                  </a:lnTo>
                  <a:lnTo>
                    <a:pt x="238" y="1703"/>
                  </a:lnTo>
                  <a:lnTo>
                    <a:pt x="277" y="1710"/>
                  </a:lnTo>
                  <a:lnTo>
                    <a:pt x="297" y="1714"/>
                  </a:lnTo>
                  <a:lnTo>
                    <a:pt x="316" y="1720"/>
                  </a:lnTo>
                  <a:lnTo>
                    <a:pt x="405" y="1732"/>
                  </a:lnTo>
                  <a:lnTo>
                    <a:pt x="450" y="1738"/>
                  </a:lnTo>
                  <a:lnTo>
                    <a:pt x="492" y="1745"/>
                  </a:lnTo>
                  <a:lnTo>
                    <a:pt x="535" y="1754"/>
                  </a:lnTo>
                  <a:lnTo>
                    <a:pt x="576" y="1764"/>
                  </a:lnTo>
                  <a:lnTo>
                    <a:pt x="617" y="1775"/>
                  </a:lnTo>
                  <a:lnTo>
                    <a:pt x="655" y="1789"/>
                  </a:lnTo>
                  <a:lnTo>
                    <a:pt x="698" y="1794"/>
                  </a:lnTo>
                  <a:lnTo>
                    <a:pt x="741" y="1799"/>
                  </a:lnTo>
                  <a:lnTo>
                    <a:pt x="762" y="1800"/>
                  </a:lnTo>
                  <a:lnTo>
                    <a:pt x="783" y="1800"/>
                  </a:lnTo>
                  <a:lnTo>
                    <a:pt x="803" y="1800"/>
                  </a:lnTo>
                  <a:lnTo>
                    <a:pt x="820" y="1799"/>
                  </a:lnTo>
                  <a:lnTo>
                    <a:pt x="729" y="1783"/>
                  </a:lnTo>
                  <a:lnTo>
                    <a:pt x="638" y="1765"/>
                  </a:lnTo>
                  <a:lnTo>
                    <a:pt x="461" y="1728"/>
                  </a:lnTo>
                  <a:lnTo>
                    <a:pt x="370" y="1709"/>
                  </a:lnTo>
                  <a:lnTo>
                    <a:pt x="281" y="1693"/>
                  </a:lnTo>
                  <a:lnTo>
                    <a:pt x="190" y="1677"/>
                  </a:lnTo>
                  <a:lnTo>
                    <a:pt x="99" y="1664"/>
                  </a:lnTo>
                  <a:lnTo>
                    <a:pt x="68" y="1639"/>
                  </a:lnTo>
                  <a:lnTo>
                    <a:pt x="81" y="1638"/>
                  </a:lnTo>
                  <a:lnTo>
                    <a:pt x="95" y="1636"/>
                  </a:lnTo>
                  <a:lnTo>
                    <a:pt x="110" y="1636"/>
                  </a:lnTo>
                  <a:lnTo>
                    <a:pt x="128" y="1636"/>
                  </a:lnTo>
                  <a:lnTo>
                    <a:pt x="143" y="1638"/>
                  </a:lnTo>
                  <a:lnTo>
                    <a:pt x="159" y="1642"/>
                  </a:lnTo>
                  <a:lnTo>
                    <a:pt x="172" y="1648"/>
                  </a:lnTo>
                  <a:lnTo>
                    <a:pt x="184" y="1655"/>
                  </a:lnTo>
                  <a:lnTo>
                    <a:pt x="231" y="1661"/>
                  </a:lnTo>
                  <a:lnTo>
                    <a:pt x="277" y="1668"/>
                  </a:lnTo>
                  <a:lnTo>
                    <a:pt x="324" y="1677"/>
                  </a:lnTo>
                  <a:lnTo>
                    <a:pt x="370" y="1684"/>
                  </a:lnTo>
                  <a:lnTo>
                    <a:pt x="461" y="1700"/>
                  </a:lnTo>
                  <a:lnTo>
                    <a:pt x="508" y="1706"/>
                  </a:lnTo>
                  <a:lnTo>
                    <a:pt x="554" y="1712"/>
                  </a:lnTo>
                  <a:lnTo>
                    <a:pt x="570" y="1713"/>
                  </a:lnTo>
                  <a:lnTo>
                    <a:pt x="586" y="1714"/>
                  </a:lnTo>
                  <a:lnTo>
                    <a:pt x="601" y="1717"/>
                  </a:lnTo>
                  <a:lnTo>
                    <a:pt x="617" y="1720"/>
                  </a:lnTo>
                  <a:lnTo>
                    <a:pt x="644" y="1729"/>
                  </a:lnTo>
                  <a:lnTo>
                    <a:pt x="673" y="1739"/>
                  </a:lnTo>
                  <a:lnTo>
                    <a:pt x="700" y="1748"/>
                  </a:lnTo>
                  <a:lnTo>
                    <a:pt x="715" y="1751"/>
                  </a:lnTo>
                  <a:lnTo>
                    <a:pt x="729" y="1754"/>
                  </a:lnTo>
                  <a:lnTo>
                    <a:pt x="745" y="1754"/>
                  </a:lnTo>
                  <a:lnTo>
                    <a:pt x="760" y="1755"/>
                  </a:lnTo>
                  <a:lnTo>
                    <a:pt x="778" y="1754"/>
                  </a:lnTo>
                  <a:lnTo>
                    <a:pt x="793" y="1749"/>
                  </a:lnTo>
                  <a:lnTo>
                    <a:pt x="789" y="1746"/>
                  </a:lnTo>
                  <a:lnTo>
                    <a:pt x="787" y="1745"/>
                  </a:lnTo>
                  <a:lnTo>
                    <a:pt x="783" y="1742"/>
                  </a:lnTo>
                  <a:lnTo>
                    <a:pt x="783" y="1739"/>
                  </a:lnTo>
                  <a:lnTo>
                    <a:pt x="603" y="1710"/>
                  </a:lnTo>
                  <a:lnTo>
                    <a:pt x="423" y="1680"/>
                  </a:lnTo>
                  <a:lnTo>
                    <a:pt x="333" y="1662"/>
                  </a:lnTo>
                  <a:lnTo>
                    <a:pt x="244" y="1645"/>
                  </a:lnTo>
                  <a:lnTo>
                    <a:pt x="157" y="1626"/>
                  </a:lnTo>
                  <a:lnTo>
                    <a:pt x="68" y="1606"/>
                  </a:lnTo>
                  <a:lnTo>
                    <a:pt x="68" y="1600"/>
                  </a:lnTo>
                  <a:lnTo>
                    <a:pt x="68" y="1595"/>
                  </a:lnTo>
                  <a:lnTo>
                    <a:pt x="70" y="1591"/>
                  </a:lnTo>
                  <a:lnTo>
                    <a:pt x="72" y="1587"/>
                  </a:lnTo>
                  <a:lnTo>
                    <a:pt x="77" y="1581"/>
                  </a:lnTo>
                  <a:lnTo>
                    <a:pt x="87" y="1574"/>
                  </a:lnTo>
                  <a:lnTo>
                    <a:pt x="126" y="1585"/>
                  </a:lnTo>
                  <a:lnTo>
                    <a:pt x="165" y="1594"/>
                  </a:lnTo>
                  <a:lnTo>
                    <a:pt x="244" y="1610"/>
                  </a:lnTo>
                  <a:lnTo>
                    <a:pt x="285" y="1619"/>
                  </a:lnTo>
                  <a:lnTo>
                    <a:pt x="324" y="1627"/>
                  </a:lnTo>
                  <a:lnTo>
                    <a:pt x="362" y="1638"/>
                  </a:lnTo>
                  <a:lnTo>
                    <a:pt x="399" y="1651"/>
                  </a:lnTo>
                  <a:lnTo>
                    <a:pt x="417" y="1651"/>
                  </a:lnTo>
                  <a:lnTo>
                    <a:pt x="434" y="1652"/>
                  </a:lnTo>
                  <a:lnTo>
                    <a:pt x="469" y="1658"/>
                  </a:lnTo>
                  <a:lnTo>
                    <a:pt x="504" y="1664"/>
                  </a:lnTo>
                  <a:lnTo>
                    <a:pt x="537" y="1672"/>
                  </a:lnTo>
                  <a:lnTo>
                    <a:pt x="570" y="1680"/>
                  </a:lnTo>
                  <a:lnTo>
                    <a:pt x="603" y="1684"/>
                  </a:lnTo>
                  <a:lnTo>
                    <a:pt x="618" y="1685"/>
                  </a:lnTo>
                  <a:lnTo>
                    <a:pt x="636" y="1687"/>
                  </a:lnTo>
                  <a:lnTo>
                    <a:pt x="651" y="1687"/>
                  </a:lnTo>
                  <a:lnTo>
                    <a:pt x="667" y="1685"/>
                  </a:lnTo>
                  <a:lnTo>
                    <a:pt x="617" y="1669"/>
                  </a:lnTo>
                  <a:lnTo>
                    <a:pt x="516" y="1652"/>
                  </a:lnTo>
                  <a:lnTo>
                    <a:pt x="417" y="1633"/>
                  </a:lnTo>
                  <a:lnTo>
                    <a:pt x="320" y="1613"/>
                  </a:lnTo>
                  <a:lnTo>
                    <a:pt x="221" y="1593"/>
                  </a:lnTo>
                  <a:lnTo>
                    <a:pt x="213" y="1588"/>
                  </a:lnTo>
                  <a:lnTo>
                    <a:pt x="205" y="1584"/>
                  </a:lnTo>
                  <a:lnTo>
                    <a:pt x="186" y="1578"/>
                  </a:lnTo>
                  <a:lnTo>
                    <a:pt x="165" y="1575"/>
                  </a:lnTo>
                  <a:lnTo>
                    <a:pt x="143" y="1572"/>
                  </a:lnTo>
                  <a:lnTo>
                    <a:pt x="120" y="1569"/>
                  </a:lnTo>
                  <a:lnTo>
                    <a:pt x="101" y="1565"/>
                  </a:lnTo>
                  <a:lnTo>
                    <a:pt x="83" y="1558"/>
                  </a:lnTo>
                  <a:lnTo>
                    <a:pt x="75" y="1553"/>
                  </a:lnTo>
                  <a:lnTo>
                    <a:pt x="68" y="1549"/>
                  </a:lnTo>
                  <a:lnTo>
                    <a:pt x="77" y="1546"/>
                  </a:lnTo>
                  <a:lnTo>
                    <a:pt x="85" y="1545"/>
                  </a:lnTo>
                  <a:lnTo>
                    <a:pt x="97" y="1545"/>
                  </a:lnTo>
                  <a:lnTo>
                    <a:pt x="106" y="1546"/>
                  </a:lnTo>
                  <a:lnTo>
                    <a:pt x="130" y="1549"/>
                  </a:lnTo>
                  <a:lnTo>
                    <a:pt x="141" y="1550"/>
                  </a:lnTo>
                  <a:lnTo>
                    <a:pt x="153" y="1549"/>
                  </a:lnTo>
                  <a:lnTo>
                    <a:pt x="211" y="1565"/>
                  </a:lnTo>
                  <a:lnTo>
                    <a:pt x="269" y="1581"/>
                  </a:lnTo>
                  <a:lnTo>
                    <a:pt x="328" y="1594"/>
                  </a:lnTo>
                  <a:lnTo>
                    <a:pt x="386" y="1609"/>
                  </a:lnTo>
                  <a:lnTo>
                    <a:pt x="444" y="1620"/>
                  </a:lnTo>
                  <a:lnTo>
                    <a:pt x="502" y="1632"/>
                  </a:lnTo>
                  <a:lnTo>
                    <a:pt x="560" y="1642"/>
                  </a:lnTo>
                  <a:lnTo>
                    <a:pt x="620" y="1651"/>
                  </a:lnTo>
                  <a:lnTo>
                    <a:pt x="620" y="1643"/>
                  </a:lnTo>
                  <a:lnTo>
                    <a:pt x="574" y="1630"/>
                  </a:lnTo>
                  <a:lnTo>
                    <a:pt x="523" y="1617"/>
                  </a:lnTo>
                  <a:lnTo>
                    <a:pt x="473" y="1609"/>
                  </a:lnTo>
                  <a:lnTo>
                    <a:pt x="425" y="1598"/>
                  </a:lnTo>
                  <a:lnTo>
                    <a:pt x="324" y="1580"/>
                  </a:lnTo>
                  <a:lnTo>
                    <a:pt x="275" y="1568"/>
                  </a:lnTo>
                  <a:lnTo>
                    <a:pt x="229" y="1555"/>
                  </a:lnTo>
                  <a:lnTo>
                    <a:pt x="184" y="1548"/>
                  </a:lnTo>
                  <a:lnTo>
                    <a:pt x="139" y="1537"/>
                  </a:lnTo>
                  <a:lnTo>
                    <a:pt x="97" y="1526"/>
                  </a:lnTo>
                  <a:lnTo>
                    <a:pt x="77" y="1519"/>
                  </a:lnTo>
                  <a:lnTo>
                    <a:pt x="58" y="1511"/>
                  </a:lnTo>
                  <a:lnTo>
                    <a:pt x="68" y="1504"/>
                  </a:lnTo>
                  <a:lnTo>
                    <a:pt x="167" y="1523"/>
                  </a:lnTo>
                  <a:lnTo>
                    <a:pt x="264" y="1542"/>
                  </a:lnTo>
                  <a:lnTo>
                    <a:pt x="456" y="1584"/>
                  </a:lnTo>
                  <a:lnTo>
                    <a:pt x="650" y="1627"/>
                  </a:lnTo>
                  <a:lnTo>
                    <a:pt x="842" y="1671"/>
                  </a:lnTo>
                  <a:lnTo>
                    <a:pt x="1034" y="1713"/>
                  </a:lnTo>
                  <a:lnTo>
                    <a:pt x="1130" y="1733"/>
                  </a:lnTo>
                  <a:lnTo>
                    <a:pt x="1227" y="1752"/>
                  </a:lnTo>
                  <a:lnTo>
                    <a:pt x="1326" y="1771"/>
                  </a:lnTo>
                  <a:lnTo>
                    <a:pt x="1425" y="1789"/>
                  </a:lnTo>
                  <a:lnTo>
                    <a:pt x="1524" y="1803"/>
                  </a:lnTo>
                  <a:lnTo>
                    <a:pt x="1625" y="1818"/>
                  </a:lnTo>
                  <a:lnTo>
                    <a:pt x="1635" y="1823"/>
                  </a:lnTo>
                  <a:lnTo>
                    <a:pt x="1646" y="1828"/>
                  </a:lnTo>
                  <a:lnTo>
                    <a:pt x="1660" y="1832"/>
                  </a:lnTo>
                  <a:lnTo>
                    <a:pt x="1672" y="1833"/>
                  </a:lnTo>
                  <a:lnTo>
                    <a:pt x="1699" y="1838"/>
                  </a:lnTo>
                  <a:lnTo>
                    <a:pt x="1726" y="1839"/>
                  </a:lnTo>
                  <a:lnTo>
                    <a:pt x="1751" y="1842"/>
                  </a:lnTo>
                  <a:lnTo>
                    <a:pt x="1776" y="1845"/>
                  </a:lnTo>
                  <a:lnTo>
                    <a:pt x="1790" y="1848"/>
                  </a:lnTo>
                  <a:lnTo>
                    <a:pt x="1801" y="1852"/>
                  </a:lnTo>
                  <a:lnTo>
                    <a:pt x="1813" y="1857"/>
                  </a:lnTo>
                  <a:lnTo>
                    <a:pt x="1823" y="1864"/>
                  </a:lnTo>
                  <a:lnTo>
                    <a:pt x="1827" y="2053"/>
                  </a:lnTo>
                  <a:lnTo>
                    <a:pt x="1807" y="2076"/>
                  </a:lnTo>
                  <a:lnTo>
                    <a:pt x="1743" y="2099"/>
                  </a:lnTo>
                  <a:lnTo>
                    <a:pt x="1726" y="2080"/>
                  </a:lnTo>
                  <a:lnTo>
                    <a:pt x="1670" y="2057"/>
                  </a:lnTo>
                  <a:lnTo>
                    <a:pt x="1641" y="2047"/>
                  </a:lnTo>
                  <a:lnTo>
                    <a:pt x="1611" y="2037"/>
                  </a:lnTo>
                  <a:lnTo>
                    <a:pt x="1580" y="2029"/>
                  </a:lnTo>
                  <a:lnTo>
                    <a:pt x="1549" y="2022"/>
                  </a:lnTo>
                  <a:lnTo>
                    <a:pt x="1516" y="2018"/>
                  </a:lnTo>
                  <a:lnTo>
                    <a:pt x="1483" y="2015"/>
                  </a:lnTo>
                  <a:lnTo>
                    <a:pt x="1462" y="2011"/>
                  </a:lnTo>
                  <a:lnTo>
                    <a:pt x="1443" y="2008"/>
                  </a:lnTo>
                  <a:lnTo>
                    <a:pt x="1421" y="2008"/>
                  </a:lnTo>
                  <a:lnTo>
                    <a:pt x="1402" y="2008"/>
                  </a:lnTo>
                  <a:lnTo>
                    <a:pt x="1381" y="2008"/>
                  </a:lnTo>
                  <a:lnTo>
                    <a:pt x="1361" y="2011"/>
                  </a:lnTo>
                  <a:lnTo>
                    <a:pt x="1342" y="2015"/>
                  </a:lnTo>
                  <a:lnTo>
                    <a:pt x="1322" y="2019"/>
                  </a:lnTo>
                  <a:lnTo>
                    <a:pt x="1315" y="19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auto">
            <a:xfrm>
              <a:off x="2365375" y="4029075"/>
              <a:ext cx="1341438" cy="928688"/>
            </a:xfrm>
            <a:custGeom>
              <a:avLst/>
              <a:gdLst>
                <a:gd name="T0" fmla="*/ 2147483647 w 1689"/>
                <a:gd name="T1" fmla="*/ 2147483647 h 585"/>
                <a:gd name="T2" fmla="*/ 2147483647 w 1689"/>
                <a:gd name="T3" fmla="*/ 2147483647 h 585"/>
                <a:gd name="T4" fmla="*/ 2147483647 w 1689"/>
                <a:gd name="T5" fmla="*/ 2147483647 h 585"/>
                <a:gd name="T6" fmla="*/ 2147483647 w 1689"/>
                <a:gd name="T7" fmla="*/ 2147483647 h 585"/>
                <a:gd name="T8" fmla="*/ 2147483647 w 1689"/>
                <a:gd name="T9" fmla="*/ 2147483647 h 585"/>
                <a:gd name="T10" fmla="*/ 2147483647 w 1689"/>
                <a:gd name="T11" fmla="*/ 2147483647 h 585"/>
                <a:gd name="T12" fmla="*/ 2147483647 w 1689"/>
                <a:gd name="T13" fmla="*/ 2147483647 h 585"/>
                <a:gd name="T14" fmla="*/ 2147483647 w 1689"/>
                <a:gd name="T15" fmla="*/ 2147483647 h 585"/>
                <a:gd name="T16" fmla="*/ 2147483647 w 1689"/>
                <a:gd name="T17" fmla="*/ 2147483647 h 585"/>
                <a:gd name="T18" fmla="*/ 2147483647 w 1689"/>
                <a:gd name="T19" fmla="*/ 2147483647 h 585"/>
                <a:gd name="T20" fmla="*/ 2147483647 w 1689"/>
                <a:gd name="T21" fmla="*/ 2147483647 h 585"/>
                <a:gd name="T22" fmla="*/ 2147483647 w 1689"/>
                <a:gd name="T23" fmla="*/ 2147483647 h 585"/>
                <a:gd name="T24" fmla="*/ 2147483647 w 1689"/>
                <a:gd name="T25" fmla="*/ 2147483647 h 585"/>
                <a:gd name="T26" fmla="*/ 2147483647 w 1689"/>
                <a:gd name="T27" fmla="*/ 2147483647 h 585"/>
                <a:gd name="T28" fmla="*/ 2147483647 w 1689"/>
                <a:gd name="T29" fmla="*/ 2147483647 h 585"/>
                <a:gd name="T30" fmla="*/ 2147483647 w 1689"/>
                <a:gd name="T31" fmla="*/ 2147483647 h 585"/>
                <a:gd name="T32" fmla="*/ 2147483647 w 1689"/>
                <a:gd name="T33" fmla="*/ 2147483647 h 585"/>
                <a:gd name="T34" fmla="*/ 2147483647 w 1689"/>
                <a:gd name="T35" fmla="*/ 2147483647 h 585"/>
                <a:gd name="T36" fmla="*/ 2147483647 w 1689"/>
                <a:gd name="T37" fmla="*/ 2147483647 h 585"/>
                <a:gd name="T38" fmla="*/ 2147483647 w 1689"/>
                <a:gd name="T39" fmla="*/ 2147483647 h 585"/>
                <a:gd name="T40" fmla="*/ 2147483647 w 1689"/>
                <a:gd name="T41" fmla="*/ 2147483647 h 585"/>
                <a:gd name="T42" fmla="*/ 2147483647 w 1689"/>
                <a:gd name="T43" fmla="*/ 2147483647 h 585"/>
                <a:gd name="T44" fmla="*/ 2147483647 w 1689"/>
                <a:gd name="T45" fmla="*/ 2147483647 h 585"/>
                <a:gd name="T46" fmla="*/ 2147483647 w 1689"/>
                <a:gd name="T47" fmla="*/ 2147483647 h 585"/>
                <a:gd name="T48" fmla="*/ 2147483647 w 1689"/>
                <a:gd name="T49" fmla="*/ 2147483647 h 585"/>
                <a:gd name="T50" fmla="*/ 2147483647 w 1689"/>
                <a:gd name="T51" fmla="*/ 2147483647 h 585"/>
                <a:gd name="T52" fmla="*/ 2147483647 w 1689"/>
                <a:gd name="T53" fmla="*/ 2147483647 h 585"/>
                <a:gd name="T54" fmla="*/ 2147483647 w 1689"/>
                <a:gd name="T55" fmla="*/ 2147483647 h 585"/>
                <a:gd name="T56" fmla="*/ 2147483647 w 1689"/>
                <a:gd name="T57" fmla="*/ 2147483647 h 585"/>
                <a:gd name="T58" fmla="*/ 2147483647 w 1689"/>
                <a:gd name="T59" fmla="*/ 2147483647 h 585"/>
                <a:gd name="T60" fmla="*/ 2147483647 w 1689"/>
                <a:gd name="T61" fmla="*/ 2147483647 h 585"/>
                <a:gd name="T62" fmla="*/ 2147483647 w 1689"/>
                <a:gd name="T63" fmla="*/ 2147483647 h 585"/>
                <a:gd name="T64" fmla="*/ 2147483647 w 1689"/>
                <a:gd name="T65" fmla="*/ 2147483647 h 585"/>
                <a:gd name="T66" fmla="*/ 2147483647 w 1689"/>
                <a:gd name="T67" fmla="*/ 2147483647 h 585"/>
                <a:gd name="T68" fmla="*/ 2147483647 w 1689"/>
                <a:gd name="T69" fmla="*/ 2147483647 h 585"/>
                <a:gd name="T70" fmla="*/ 2147483647 w 1689"/>
                <a:gd name="T71" fmla="*/ 2147483647 h 585"/>
                <a:gd name="T72" fmla="*/ 2147483647 w 1689"/>
                <a:gd name="T73" fmla="*/ 2147483647 h 585"/>
                <a:gd name="T74" fmla="*/ 2147483647 w 1689"/>
                <a:gd name="T75" fmla="*/ 2147483647 h 585"/>
                <a:gd name="T76" fmla="*/ 2147483647 w 1689"/>
                <a:gd name="T77" fmla="*/ 2147483647 h 585"/>
                <a:gd name="T78" fmla="*/ 2147483647 w 1689"/>
                <a:gd name="T79" fmla="*/ 2147483647 h 585"/>
                <a:gd name="T80" fmla="*/ 2147483647 w 1689"/>
                <a:gd name="T81" fmla="*/ 2147483647 h 585"/>
                <a:gd name="T82" fmla="*/ 2147483647 w 1689"/>
                <a:gd name="T83" fmla="*/ 2147483647 h 585"/>
                <a:gd name="T84" fmla="*/ 2147483647 w 1689"/>
                <a:gd name="T85" fmla="*/ 2147483647 h 585"/>
                <a:gd name="T86" fmla="*/ 2147483647 w 1689"/>
                <a:gd name="T87" fmla="*/ 2147483647 h 585"/>
                <a:gd name="T88" fmla="*/ 2147483647 w 1689"/>
                <a:gd name="T89" fmla="*/ 2147483647 h 585"/>
                <a:gd name="T90" fmla="*/ 2147483647 w 1689"/>
                <a:gd name="T91" fmla="*/ 2147483647 h 585"/>
                <a:gd name="T92" fmla="*/ 2147483647 w 1689"/>
                <a:gd name="T93" fmla="*/ 2147483647 h 585"/>
                <a:gd name="T94" fmla="*/ 2147483647 w 1689"/>
                <a:gd name="T95" fmla="*/ 2147483647 h 585"/>
                <a:gd name="T96" fmla="*/ 2147483647 w 1689"/>
                <a:gd name="T97" fmla="*/ 2147483647 h 585"/>
                <a:gd name="T98" fmla="*/ 2147483647 w 1689"/>
                <a:gd name="T99" fmla="*/ 2147483647 h 585"/>
                <a:gd name="T100" fmla="*/ 2147483647 w 1689"/>
                <a:gd name="T101" fmla="*/ 2147483647 h 585"/>
                <a:gd name="T102" fmla="*/ 2147483647 w 1689"/>
                <a:gd name="T103" fmla="*/ 2147483647 h 585"/>
                <a:gd name="T104" fmla="*/ 2147483647 w 1689"/>
                <a:gd name="T105" fmla="*/ 2147483647 h 585"/>
                <a:gd name="T106" fmla="*/ 2147483647 w 1689"/>
                <a:gd name="T107" fmla="*/ 2147483647 h 585"/>
                <a:gd name="T108" fmla="*/ 2147483647 w 1689"/>
                <a:gd name="T109" fmla="*/ 2147483647 h 585"/>
                <a:gd name="T110" fmla="*/ 2147483647 w 1689"/>
                <a:gd name="T111" fmla="*/ 2147483647 h 585"/>
                <a:gd name="T112" fmla="*/ 2147483647 w 1689"/>
                <a:gd name="T113" fmla="*/ 2147483647 h 585"/>
                <a:gd name="T114" fmla="*/ 2147483647 w 1689"/>
                <a:gd name="T115" fmla="*/ 2147483647 h 585"/>
                <a:gd name="T116" fmla="*/ 2147483647 w 1689"/>
                <a:gd name="T117" fmla="*/ 2147483647 h 5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9"/>
                <a:gd name="T178" fmla="*/ 0 h 585"/>
                <a:gd name="T179" fmla="*/ 1689 w 1689"/>
                <a:gd name="T180" fmla="*/ 585 h 5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9" h="585">
                  <a:moveTo>
                    <a:pt x="1642" y="2"/>
                  </a:moveTo>
                  <a:lnTo>
                    <a:pt x="1602" y="0"/>
                  </a:lnTo>
                  <a:lnTo>
                    <a:pt x="1563" y="2"/>
                  </a:lnTo>
                  <a:lnTo>
                    <a:pt x="1524" y="5"/>
                  </a:lnTo>
                  <a:lnTo>
                    <a:pt x="1483" y="9"/>
                  </a:lnTo>
                  <a:lnTo>
                    <a:pt x="1445" y="13"/>
                  </a:lnTo>
                  <a:lnTo>
                    <a:pt x="1406" y="19"/>
                  </a:lnTo>
                  <a:lnTo>
                    <a:pt x="1328" y="32"/>
                  </a:lnTo>
                  <a:lnTo>
                    <a:pt x="1251" y="45"/>
                  </a:lnTo>
                  <a:lnTo>
                    <a:pt x="1173" y="60"/>
                  </a:lnTo>
                  <a:lnTo>
                    <a:pt x="1094" y="71"/>
                  </a:lnTo>
                  <a:lnTo>
                    <a:pt x="1055" y="77"/>
                  </a:lnTo>
                  <a:lnTo>
                    <a:pt x="1014" y="80"/>
                  </a:lnTo>
                  <a:lnTo>
                    <a:pt x="1001" y="92"/>
                  </a:lnTo>
                  <a:lnTo>
                    <a:pt x="933" y="102"/>
                  </a:lnTo>
                  <a:lnTo>
                    <a:pt x="863" y="112"/>
                  </a:lnTo>
                  <a:lnTo>
                    <a:pt x="727" y="131"/>
                  </a:lnTo>
                  <a:lnTo>
                    <a:pt x="591" y="147"/>
                  </a:lnTo>
                  <a:lnTo>
                    <a:pt x="522" y="156"/>
                  </a:lnTo>
                  <a:lnTo>
                    <a:pt x="452" y="164"/>
                  </a:lnTo>
                  <a:lnTo>
                    <a:pt x="395" y="176"/>
                  </a:lnTo>
                  <a:lnTo>
                    <a:pt x="341" y="185"/>
                  </a:lnTo>
                  <a:lnTo>
                    <a:pt x="283" y="193"/>
                  </a:lnTo>
                  <a:lnTo>
                    <a:pt x="227" y="201"/>
                  </a:lnTo>
                  <a:lnTo>
                    <a:pt x="112" y="214"/>
                  </a:lnTo>
                  <a:lnTo>
                    <a:pt x="56" y="222"/>
                  </a:lnTo>
                  <a:lnTo>
                    <a:pt x="0" y="232"/>
                  </a:lnTo>
                  <a:lnTo>
                    <a:pt x="4" y="238"/>
                  </a:lnTo>
                  <a:lnTo>
                    <a:pt x="10" y="243"/>
                  </a:lnTo>
                  <a:lnTo>
                    <a:pt x="15" y="247"/>
                  </a:lnTo>
                  <a:lnTo>
                    <a:pt x="21" y="251"/>
                  </a:lnTo>
                  <a:lnTo>
                    <a:pt x="39" y="257"/>
                  </a:lnTo>
                  <a:lnTo>
                    <a:pt x="56" y="261"/>
                  </a:lnTo>
                  <a:lnTo>
                    <a:pt x="75" y="264"/>
                  </a:lnTo>
                  <a:lnTo>
                    <a:pt x="97" y="269"/>
                  </a:lnTo>
                  <a:lnTo>
                    <a:pt x="116" y="275"/>
                  </a:lnTo>
                  <a:lnTo>
                    <a:pt x="132" y="282"/>
                  </a:lnTo>
                  <a:lnTo>
                    <a:pt x="194" y="296"/>
                  </a:lnTo>
                  <a:lnTo>
                    <a:pt x="258" y="311"/>
                  </a:lnTo>
                  <a:lnTo>
                    <a:pt x="384" y="337"/>
                  </a:lnTo>
                  <a:lnTo>
                    <a:pt x="448" y="349"/>
                  </a:lnTo>
                  <a:lnTo>
                    <a:pt x="512" y="363"/>
                  </a:lnTo>
                  <a:lnTo>
                    <a:pt x="574" y="378"/>
                  </a:lnTo>
                  <a:lnTo>
                    <a:pt x="634" y="395"/>
                  </a:lnTo>
                  <a:lnTo>
                    <a:pt x="710" y="408"/>
                  </a:lnTo>
                  <a:lnTo>
                    <a:pt x="783" y="423"/>
                  </a:lnTo>
                  <a:lnTo>
                    <a:pt x="855" y="437"/>
                  </a:lnTo>
                  <a:lnTo>
                    <a:pt x="929" y="452"/>
                  </a:lnTo>
                  <a:lnTo>
                    <a:pt x="1020" y="473"/>
                  </a:lnTo>
                  <a:lnTo>
                    <a:pt x="1111" y="494"/>
                  </a:lnTo>
                  <a:lnTo>
                    <a:pt x="1204" y="513"/>
                  </a:lnTo>
                  <a:lnTo>
                    <a:pt x="1297" y="530"/>
                  </a:lnTo>
                  <a:lnTo>
                    <a:pt x="1390" y="546"/>
                  </a:lnTo>
                  <a:lnTo>
                    <a:pt x="1485" y="560"/>
                  </a:lnTo>
                  <a:lnTo>
                    <a:pt x="1580" y="574"/>
                  </a:lnTo>
                  <a:lnTo>
                    <a:pt x="1679" y="585"/>
                  </a:lnTo>
                  <a:lnTo>
                    <a:pt x="1689" y="576"/>
                  </a:lnTo>
                  <a:lnTo>
                    <a:pt x="1672" y="568"/>
                  </a:lnTo>
                  <a:lnTo>
                    <a:pt x="1652" y="562"/>
                  </a:lnTo>
                  <a:lnTo>
                    <a:pt x="1631" y="558"/>
                  </a:lnTo>
                  <a:lnTo>
                    <a:pt x="1611" y="553"/>
                  </a:lnTo>
                  <a:lnTo>
                    <a:pt x="1571" y="546"/>
                  </a:lnTo>
                  <a:lnTo>
                    <a:pt x="1551" y="540"/>
                  </a:lnTo>
                  <a:lnTo>
                    <a:pt x="1532" y="533"/>
                  </a:lnTo>
                  <a:lnTo>
                    <a:pt x="1450" y="517"/>
                  </a:lnTo>
                  <a:lnTo>
                    <a:pt x="1365" y="501"/>
                  </a:lnTo>
                  <a:lnTo>
                    <a:pt x="1282" y="486"/>
                  </a:lnTo>
                  <a:lnTo>
                    <a:pt x="1196" y="472"/>
                  </a:lnTo>
                  <a:lnTo>
                    <a:pt x="1028" y="441"/>
                  </a:lnTo>
                  <a:lnTo>
                    <a:pt x="944" y="424"/>
                  </a:lnTo>
                  <a:lnTo>
                    <a:pt x="863" y="407"/>
                  </a:lnTo>
                  <a:lnTo>
                    <a:pt x="859" y="402"/>
                  </a:lnTo>
                  <a:lnTo>
                    <a:pt x="853" y="398"/>
                  </a:lnTo>
                  <a:lnTo>
                    <a:pt x="842" y="394"/>
                  </a:lnTo>
                  <a:lnTo>
                    <a:pt x="828" y="391"/>
                  </a:lnTo>
                  <a:lnTo>
                    <a:pt x="814" y="388"/>
                  </a:lnTo>
                  <a:lnTo>
                    <a:pt x="801" y="385"/>
                  </a:lnTo>
                  <a:lnTo>
                    <a:pt x="787" y="381"/>
                  </a:lnTo>
                  <a:lnTo>
                    <a:pt x="776" y="376"/>
                  </a:lnTo>
                  <a:lnTo>
                    <a:pt x="770" y="372"/>
                  </a:lnTo>
                  <a:lnTo>
                    <a:pt x="766" y="369"/>
                  </a:lnTo>
                  <a:lnTo>
                    <a:pt x="750" y="362"/>
                  </a:lnTo>
                  <a:lnTo>
                    <a:pt x="735" y="357"/>
                  </a:lnTo>
                  <a:lnTo>
                    <a:pt x="715" y="354"/>
                  </a:lnTo>
                  <a:lnTo>
                    <a:pt x="698" y="353"/>
                  </a:lnTo>
                  <a:lnTo>
                    <a:pt x="659" y="351"/>
                  </a:lnTo>
                  <a:lnTo>
                    <a:pt x="620" y="351"/>
                  </a:lnTo>
                  <a:lnTo>
                    <a:pt x="584" y="350"/>
                  </a:lnTo>
                  <a:lnTo>
                    <a:pt x="564" y="349"/>
                  </a:lnTo>
                  <a:lnTo>
                    <a:pt x="549" y="346"/>
                  </a:lnTo>
                  <a:lnTo>
                    <a:pt x="533" y="341"/>
                  </a:lnTo>
                  <a:lnTo>
                    <a:pt x="518" y="336"/>
                  </a:lnTo>
                  <a:lnTo>
                    <a:pt x="504" y="327"/>
                  </a:lnTo>
                  <a:lnTo>
                    <a:pt x="494" y="317"/>
                  </a:lnTo>
                  <a:lnTo>
                    <a:pt x="491" y="312"/>
                  </a:lnTo>
                  <a:lnTo>
                    <a:pt x="489" y="308"/>
                  </a:lnTo>
                  <a:lnTo>
                    <a:pt x="487" y="298"/>
                  </a:lnTo>
                  <a:lnTo>
                    <a:pt x="489" y="288"/>
                  </a:lnTo>
                  <a:lnTo>
                    <a:pt x="489" y="277"/>
                  </a:lnTo>
                  <a:lnTo>
                    <a:pt x="487" y="267"/>
                  </a:lnTo>
                  <a:lnTo>
                    <a:pt x="483" y="260"/>
                  </a:lnTo>
                  <a:lnTo>
                    <a:pt x="479" y="257"/>
                  </a:lnTo>
                  <a:lnTo>
                    <a:pt x="473" y="254"/>
                  </a:lnTo>
                  <a:lnTo>
                    <a:pt x="465" y="253"/>
                  </a:lnTo>
                  <a:lnTo>
                    <a:pt x="458" y="251"/>
                  </a:lnTo>
                  <a:lnTo>
                    <a:pt x="450" y="250"/>
                  </a:lnTo>
                  <a:lnTo>
                    <a:pt x="442" y="248"/>
                  </a:lnTo>
                  <a:lnTo>
                    <a:pt x="436" y="246"/>
                  </a:lnTo>
                  <a:lnTo>
                    <a:pt x="432" y="243"/>
                  </a:lnTo>
                  <a:lnTo>
                    <a:pt x="430" y="240"/>
                  </a:lnTo>
                  <a:lnTo>
                    <a:pt x="428" y="234"/>
                  </a:lnTo>
                  <a:lnTo>
                    <a:pt x="428" y="230"/>
                  </a:lnTo>
                  <a:lnTo>
                    <a:pt x="432" y="224"/>
                  </a:lnTo>
                  <a:lnTo>
                    <a:pt x="444" y="221"/>
                  </a:lnTo>
                  <a:lnTo>
                    <a:pt x="456" y="218"/>
                  </a:lnTo>
                  <a:lnTo>
                    <a:pt x="481" y="214"/>
                  </a:lnTo>
                  <a:lnTo>
                    <a:pt x="508" y="212"/>
                  </a:lnTo>
                  <a:lnTo>
                    <a:pt x="533" y="211"/>
                  </a:lnTo>
                  <a:lnTo>
                    <a:pt x="527" y="212"/>
                  </a:lnTo>
                  <a:lnTo>
                    <a:pt x="523" y="214"/>
                  </a:lnTo>
                  <a:lnTo>
                    <a:pt x="522" y="217"/>
                  </a:lnTo>
                  <a:lnTo>
                    <a:pt x="518" y="218"/>
                  </a:lnTo>
                  <a:lnTo>
                    <a:pt x="518" y="224"/>
                  </a:lnTo>
                  <a:lnTo>
                    <a:pt x="522" y="231"/>
                  </a:lnTo>
                  <a:lnTo>
                    <a:pt x="525" y="237"/>
                  </a:lnTo>
                  <a:lnTo>
                    <a:pt x="531" y="243"/>
                  </a:lnTo>
                  <a:lnTo>
                    <a:pt x="539" y="248"/>
                  </a:lnTo>
                  <a:lnTo>
                    <a:pt x="545" y="251"/>
                  </a:lnTo>
                  <a:lnTo>
                    <a:pt x="539" y="253"/>
                  </a:lnTo>
                  <a:lnTo>
                    <a:pt x="531" y="254"/>
                  </a:lnTo>
                  <a:lnTo>
                    <a:pt x="523" y="256"/>
                  </a:lnTo>
                  <a:lnTo>
                    <a:pt x="518" y="257"/>
                  </a:lnTo>
                  <a:lnTo>
                    <a:pt x="512" y="259"/>
                  </a:lnTo>
                  <a:lnTo>
                    <a:pt x="506" y="261"/>
                  </a:lnTo>
                  <a:lnTo>
                    <a:pt x="502" y="264"/>
                  </a:lnTo>
                  <a:lnTo>
                    <a:pt x="502" y="270"/>
                  </a:lnTo>
                  <a:lnTo>
                    <a:pt x="500" y="277"/>
                  </a:lnTo>
                  <a:lnTo>
                    <a:pt x="498" y="285"/>
                  </a:lnTo>
                  <a:lnTo>
                    <a:pt x="498" y="291"/>
                  </a:lnTo>
                  <a:lnTo>
                    <a:pt x="502" y="301"/>
                  </a:lnTo>
                  <a:lnTo>
                    <a:pt x="508" y="305"/>
                  </a:lnTo>
                  <a:lnTo>
                    <a:pt x="518" y="312"/>
                  </a:lnTo>
                  <a:lnTo>
                    <a:pt x="529" y="317"/>
                  </a:lnTo>
                  <a:lnTo>
                    <a:pt x="543" y="321"/>
                  </a:lnTo>
                  <a:lnTo>
                    <a:pt x="556" y="325"/>
                  </a:lnTo>
                  <a:lnTo>
                    <a:pt x="570" y="330"/>
                  </a:lnTo>
                  <a:lnTo>
                    <a:pt x="595" y="331"/>
                  </a:lnTo>
                  <a:lnTo>
                    <a:pt x="651" y="331"/>
                  </a:lnTo>
                  <a:lnTo>
                    <a:pt x="681" y="330"/>
                  </a:lnTo>
                  <a:lnTo>
                    <a:pt x="710" y="327"/>
                  </a:lnTo>
                  <a:lnTo>
                    <a:pt x="737" y="322"/>
                  </a:lnTo>
                  <a:lnTo>
                    <a:pt x="762" y="317"/>
                  </a:lnTo>
                  <a:lnTo>
                    <a:pt x="787" y="308"/>
                  </a:lnTo>
                  <a:lnTo>
                    <a:pt x="785" y="312"/>
                  </a:lnTo>
                  <a:lnTo>
                    <a:pt x="783" y="314"/>
                  </a:lnTo>
                  <a:lnTo>
                    <a:pt x="778" y="318"/>
                  </a:lnTo>
                  <a:lnTo>
                    <a:pt x="768" y="320"/>
                  </a:lnTo>
                  <a:lnTo>
                    <a:pt x="760" y="321"/>
                  </a:lnTo>
                  <a:lnTo>
                    <a:pt x="752" y="324"/>
                  </a:lnTo>
                  <a:lnTo>
                    <a:pt x="747" y="327"/>
                  </a:lnTo>
                  <a:lnTo>
                    <a:pt x="745" y="330"/>
                  </a:lnTo>
                  <a:lnTo>
                    <a:pt x="743" y="333"/>
                  </a:lnTo>
                  <a:lnTo>
                    <a:pt x="745" y="337"/>
                  </a:lnTo>
                  <a:lnTo>
                    <a:pt x="747" y="343"/>
                  </a:lnTo>
                  <a:lnTo>
                    <a:pt x="752" y="343"/>
                  </a:lnTo>
                  <a:lnTo>
                    <a:pt x="756" y="344"/>
                  </a:lnTo>
                  <a:lnTo>
                    <a:pt x="766" y="349"/>
                  </a:lnTo>
                  <a:lnTo>
                    <a:pt x="774" y="356"/>
                  </a:lnTo>
                  <a:lnTo>
                    <a:pt x="779" y="363"/>
                  </a:lnTo>
                  <a:lnTo>
                    <a:pt x="785" y="367"/>
                  </a:lnTo>
                  <a:lnTo>
                    <a:pt x="789" y="369"/>
                  </a:lnTo>
                  <a:lnTo>
                    <a:pt x="791" y="369"/>
                  </a:lnTo>
                  <a:lnTo>
                    <a:pt x="793" y="367"/>
                  </a:lnTo>
                  <a:lnTo>
                    <a:pt x="797" y="365"/>
                  </a:lnTo>
                  <a:lnTo>
                    <a:pt x="799" y="360"/>
                  </a:lnTo>
                  <a:lnTo>
                    <a:pt x="801" y="354"/>
                  </a:lnTo>
                  <a:lnTo>
                    <a:pt x="791" y="346"/>
                  </a:lnTo>
                  <a:lnTo>
                    <a:pt x="789" y="346"/>
                  </a:lnTo>
                  <a:lnTo>
                    <a:pt x="789" y="344"/>
                  </a:lnTo>
                  <a:lnTo>
                    <a:pt x="793" y="341"/>
                  </a:lnTo>
                  <a:lnTo>
                    <a:pt x="797" y="340"/>
                  </a:lnTo>
                  <a:lnTo>
                    <a:pt x="801" y="338"/>
                  </a:lnTo>
                  <a:lnTo>
                    <a:pt x="805" y="338"/>
                  </a:lnTo>
                  <a:lnTo>
                    <a:pt x="811" y="340"/>
                  </a:lnTo>
                  <a:lnTo>
                    <a:pt x="812" y="343"/>
                  </a:lnTo>
                  <a:lnTo>
                    <a:pt x="816" y="354"/>
                  </a:lnTo>
                  <a:lnTo>
                    <a:pt x="820" y="366"/>
                  </a:lnTo>
                  <a:lnTo>
                    <a:pt x="824" y="370"/>
                  </a:lnTo>
                  <a:lnTo>
                    <a:pt x="828" y="375"/>
                  </a:lnTo>
                  <a:lnTo>
                    <a:pt x="834" y="379"/>
                  </a:lnTo>
                  <a:lnTo>
                    <a:pt x="842" y="381"/>
                  </a:lnTo>
                  <a:lnTo>
                    <a:pt x="849" y="378"/>
                  </a:lnTo>
                  <a:lnTo>
                    <a:pt x="857" y="375"/>
                  </a:lnTo>
                  <a:lnTo>
                    <a:pt x="863" y="373"/>
                  </a:lnTo>
                  <a:lnTo>
                    <a:pt x="869" y="375"/>
                  </a:lnTo>
                  <a:lnTo>
                    <a:pt x="880" y="378"/>
                  </a:lnTo>
                  <a:lnTo>
                    <a:pt x="898" y="388"/>
                  </a:lnTo>
                  <a:lnTo>
                    <a:pt x="902" y="389"/>
                  </a:lnTo>
                  <a:lnTo>
                    <a:pt x="907" y="389"/>
                  </a:lnTo>
                  <a:lnTo>
                    <a:pt x="911" y="389"/>
                  </a:lnTo>
                  <a:lnTo>
                    <a:pt x="917" y="386"/>
                  </a:lnTo>
                  <a:lnTo>
                    <a:pt x="923" y="382"/>
                  </a:lnTo>
                  <a:lnTo>
                    <a:pt x="929" y="376"/>
                  </a:lnTo>
                  <a:lnTo>
                    <a:pt x="929" y="381"/>
                  </a:lnTo>
                  <a:lnTo>
                    <a:pt x="929" y="383"/>
                  </a:lnTo>
                  <a:lnTo>
                    <a:pt x="931" y="386"/>
                  </a:lnTo>
                  <a:lnTo>
                    <a:pt x="935" y="389"/>
                  </a:lnTo>
                  <a:lnTo>
                    <a:pt x="942" y="394"/>
                  </a:lnTo>
                  <a:lnTo>
                    <a:pt x="950" y="395"/>
                  </a:lnTo>
                  <a:lnTo>
                    <a:pt x="956" y="395"/>
                  </a:lnTo>
                  <a:lnTo>
                    <a:pt x="958" y="392"/>
                  </a:lnTo>
                  <a:lnTo>
                    <a:pt x="960" y="389"/>
                  </a:lnTo>
                  <a:lnTo>
                    <a:pt x="960" y="385"/>
                  </a:lnTo>
                  <a:lnTo>
                    <a:pt x="960" y="376"/>
                  </a:lnTo>
                  <a:lnTo>
                    <a:pt x="958" y="372"/>
                  </a:lnTo>
                  <a:lnTo>
                    <a:pt x="958" y="369"/>
                  </a:lnTo>
                  <a:lnTo>
                    <a:pt x="964" y="373"/>
                  </a:lnTo>
                  <a:lnTo>
                    <a:pt x="968" y="378"/>
                  </a:lnTo>
                  <a:lnTo>
                    <a:pt x="971" y="389"/>
                  </a:lnTo>
                  <a:lnTo>
                    <a:pt x="975" y="395"/>
                  </a:lnTo>
                  <a:lnTo>
                    <a:pt x="977" y="399"/>
                  </a:lnTo>
                  <a:lnTo>
                    <a:pt x="985" y="402"/>
                  </a:lnTo>
                  <a:lnTo>
                    <a:pt x="989" y="404"/>
                  </a:lnTo>
                  <a:lnTo>
                    <a:pt x="995" y="404"/>
                  </a:lnTo>
                  <a:lnTo>
                    <a:pt x="1004" y="381"/>
                  </a:lnTo>
                  <a:lnTo>
                    <a:pt x="1014" y="389"/>
                  </a:lnTo>
                  <a:lnTo>
                    <a:pt x="1024" y="399"/>
                  </a:lnTo>
                  <a:lnTo>
                    <a:pt x="1030" y="402"/>
                  </a:lnTo>
                  <a:lnTo>
                    <a:pt x="1035" y="404"/>
                  </a:lnTo>
                  <a:lnTo>
                    <a:pt x="1041" y="404"/>
                  </a:lnTo>
                  <a:lnTo>
                    <a:pt x="1047" y="402"/>
                  </a:lnTo>
                  <a:lnTo>
                    <a:pt x="1051" y="399"/>
                  </a:lnTo>
                  <a:lnTo>
                    <a:pt x="1055" y="405"/>
                  </a:lnTo>
                  <a:lnTo>
                    <a:pt x="1057" y="408"/>
                  </a:lnTo>
                  <a:lnTo>
                    <a:pt x="1059" y="411"/>
                  </a:lnTo>
                  <a:lnTo>
                    <a:pt x="1063" y="417"/>
                  </a:lnTo>
                  <a:lnTo>
                    <a:pt x="1067" y="418"/>
                  </a:lnTo>
                  <a:lnTo>
                    <a:pt x="1070" y="420"/>
                  </a:lnTo>
                  <a:lnTo>
                    <a:pt x="1078" y="418"/>
                  </a:lnTo>
                  <a:lnTo>
                    <a:pt x="1082" y="417"/>
                  </a:lnTo>
                  <a:lnTo>
                    <a:pt x="1088" y="414"/>
                  </a:lnTo>
                  <a:lnTo>
                    <a:pt x="1090" y="410"/>
                  </a:lnTo>
                  <a:lnTo>
                    <a:pt x="1090" y="404"/>
                  </a:lnTo>
                  <a:lnTo>
                    <a:pt x="1090" y="399"/>
                  </a:lnTo>
                  <a:lnTo>
                    <a:pt x="1088" y="395"/>
                  </a:lnTo>
                  <a:lnTo>
                    <a:pt x="1084" y="392"/>
                  </a:lnTo>
                  <a:lnTo>
                    <a:pt x="1076" y="394"/>
                  </a:lnTo>
                  <a:lnTo>
                    <a:pt x="1068" y="395"/>
                  </a:lnTo>
                  <a:lnTo>
                    <a:pt x="1063" y="394"/>
                  </a:lnTo>
                  <a:lnTo>
                    <a:pt x="1059" y="392"/>
                  </a:lnTo>
                  <a:lnTo>
                    <a:pt x="1055" y="389"/>
                  </a:lnTo>
                  <a:lnTo>
                    <a:pt x="1051" y="386"/>
                  </a:lnTo>
                  <a:lnTo>
                    <a:pt x="1043" y="378"/>
                  </a:lnTo>
                  <a:lnTo>
                    <a:pt x="1035" y="370"/>
                  </a:lnTo>
                  <a:lnTo>
                    <a:pt x="1034" y="366"/>
                  </a:lnTo>
                  <a:lnTo>
                    <a:pt x="1028" y="365"/>
                  </a:lnTo>
                  <a:lnTo>
                    <a:pt x="1024" y="362"/>
                  </a:lnTo>
                  <a:lnTo>
                    <a:pt x="1016" y="362"/>
                  </a:lnTo>
                  <a:lnTo>
                    <a:pt x="1008" y="363"/>
                  </a:lnTo>
                  <a:lnTo>
                    <a:pt x="1001" y="365"/>
                  </a:lnTo>
                  <a:lnTo>
                    <a:pt x="999" y="360"/>
                  </a:lnTo>
                  <a:lnTo>
                    <a:pt x="997" y="356"/>
                  </a:lnTo>
                  <a:lnTo>
                    <a:pt x="991" y="349"/>
                  </a:lnTo>
                  <a:lnTo>
                    <a:pt x="985" y="344"/>
                  </a:lnTo>
                  <a:lnTo>
                    <a:pt x="977" y="343"/>
                  </a:lnTo>
                  <a:lnTo>
                    <a:pt x="970" y="343"/>
                  </a:lnTo>
                  <a:lnTo>
                    <a:pt x="962" y="343"/>
                  </a:lnTo>
                  <a:lnTo>
                    <a:pt x="929" y="350"/>
                  </a:lnTo>
                  <a:lnTo>
                    <a:pt x="921" y="350"/>
                  </a:lnTo>
                  <a:lnTo>
                    <a:pt x="911" y="350"/>
                  </a:lnTo>
                  <a:lnTo>
                    <a:pt x="906" y="347"/>
                  </a:lnTo>
                  <a:lnTo>
                    <a:pt x="900" y="343"/>
                  </a:lnTo>
                  <a:lnTo>
                    <a:pt x="892" y="337"/>
                  </a:lnTo>
                  <a:lnTo>
                    <a:pt x="890" y="333"/>
                  </a:lnTo>
                  <a:lnTo>
                    <a:pt x="888" y="327"/>
                  </a:lnTo>
                  <a:lnTo>
                    <a:pt x="880" y="327"/>
                  </a:lnTo>
                  <a:lnTo>
                    <a:pt x="875" y="328"/>
                  </a:lnTo>
                  <a:lnTo>
                    <a:pt x="869" y="330"/>
                  </a:lnTo>
                  <a:lnTo>
                    <a:pt x="869" y="333"/>
                  </a:lnTo>
                  <a:lnTo>
                    <a:pt x="867" y="336"/>
                  </a:lnTo>
                  <a:lnTo>
                    <a:pt x="867" y="346"/>
                  </a:lnTo>
                  <a:lnTo>
                    <a:pt x="859" y="347"/>
                  </a:lnTo>
                  <a:lnTo>
                    <a:pt x="853" y="346"/>
                  </a:lnTo>
                  <a:lnTo>
                    <a:pt x="849" y="344"/>
                  </a:lnTo>
                  <a:lnTo>
                    <a:pt x="845" y="341"/>
                  </a:lnTo>
                  <a:lnTo>
                    <a:pt x="842" y="338"/>
                  </a:lnTo>
                  <a:lnTo>
                    <a:pt x="842" y="334"/>
                  </a:lnTo>
                  <a:lnTo>
                    <a:pt x="842" y="328"/>
                  </a:lnTo>
                  <a:lnTo>
                    <a:pt x="842" y="324"/>
                  </a:lnTo>
                  <a:lnTo>
                    <a:pt x="853" y="321"/>
                  </a:lnTo>
                  <a:lnTo>
                    <a:pt x="861" y="318"/>
                  </a:lnTo>
                  <a:lnTo>
                    <a:pt x="869" y="314"/>
                  </a:lnTo>
                  <a:lnTo>
                    <a:pt x="873" y="308"/>
                  </a:lnTo>
                  <a:lnTo>
                    <a:pt x="875" y="301"/>
                  </a:lnTo>
                  <a:lnTo>
                    <a:pt x="876" y="293"/>
                  </a:lnTo>
                  <a:lnTo>
                    <a:pt x="876" y="279"/>
                  </a:lnTo>
                  <a:lnTo>
                    <a:pt x="875" y="261"/>
                  </a:lnTo>
                  <a:lnTo>
                    <a:pt x="871" y="246"/>
                  </a:lnTo>
                  <a:lnTo>
                    <a:pt x="871" y="240"/>
                  </a:lnTo>
                  <a:lnTo>
                    <a:pt x="873" y="232"/>
                  </a:lnTo>
                  <a:lnTo>
                    <a:pt x="875" y="227"/>
                  </a:lnTo>
                  <a:lnTo>
                    <a:pt x="878" y="221"/>
                  </a:lnTo>
                  <a:lnTo>
                    <a:pt x="880" y="227"/>
                  </a:lnTo>
                  <a:lnTo>
                    <a:pt x="882" y="232"/>
                  </a:lnTo>
                  <a:lnTo>
                    <a:pt x="886" y="244"/>
                  </a:lnTo>
                  <a:lnTo>
                    <a:pt x="886" y="248"/>
                  </a:lnTo>
                  <a:lnTo>
                    <a:pt x="890" y="254"/>
                  </a:lnTo>
                  <a:lnTo>
                    <a:pt x="896" y="259"/>
                  </a:lnTo>
                  <a:lnTo>
                    <a:pt x="904" y="261"/>
                  </a:lnTo>
                  <a:lnTo>
                    <a:pt x="907" y="260"/>
                  </a:lnTo>
                  <a:lnTo>
                    <a:pt x="911" y="257"/>
                  </a:lnTo>
                  <a:lnTo>
                    <a:pt x="915" y="251"/>
                  </a:lnTo>
                  <a:lnTo>
                    <a:pt x="921" y="244"/>
                  </a:lnTo>
                  <a:lnTo>
                    <a:pt x="925" y="237"/>
                  </a:lnTo>
                  <a:lnTo>
                    <a:pt x="929" y="230"/>
                  </a:lnTo>
                  <a:lnTo>
                    <a:pt x="933" y="228"/>
                  </a:lnTo>
                  <a:lnTo>
                    <a:pt x="937" y="225"/>
                  </a:lnTo>
                  <a:lnTo>
                    <a:pt x="940" y="225"/>
                  </a:lnTo>
                  <a:lnTo>
                    <a:pt x="944" y="225"/>
                  </a:lnTo>
                  <a:lnTo>
                    <a:pt x="950" y="227"/>
                  </a:lnTo>
                  <a:lnTo>
                    <a:pt x="958" y="230"/>
                  </a:lnTo>
                  <a:lnTo>
                    <a:pt x="962" y="224"/>
                  </a:lnTo>
                  <a:lnTo>
                    <a:pt x="966" y="218"/>
                  </a:lnTo>
                  <a:lnTo>
                    <a:pt x="970" y="215"/>
                  </a:lnTo>
                  <a:lnTo>
                    <a:pt x="973" y="214"/>
                  </a:lnTo>
                  <a:lnTo>
                    <a:pt x="977" y="214"/>
                  </a:lnTo>
                  <a:lnTo>
                    <a:pt x="983" y="214"/>
                  </a:lnTo>
                  <a:lnTo>
                    <a:pt x="993" y="217"/>
                  </a:lnTo>
                  <a:lnTo>
                    <a:pt x="1003" y="218"/>
                  </a:lnTo>
                  <a:lnTo>
                    <a:pt x="1014" y="221"/>
                  </a:lnTo>
                  <a:lnTo>
                    <a:pt x="1018" y="221"/>
                  </a:lnTo>
                  <a:lnTo>
                    <a:pt x="1024" y="221"/>
                  </a:lnTo>
                  <a:lnTo>
                    <a:pt x="1030" y="219"/>
                  </a:lnTo>
                  <a:lnTo>
                    <a:pt x="1034" y="217"/>
                  </a:lnTo>
                  <a:lnTo>
                    <a:pt x="1035" y="221"/>
                  </a:lnTo>
                  <a:lnTo>
                    <a:pt x="1039" y="225"/>
                  </a:lnTo>
                  <a:lnTo>
                    <a:pt x="1045" y="228"/>
                  </a:lnTo>
                  <a:lnTo>
                    <a:pt x="1051" y="230"/>
                  </a:lnTo>
                  <a:lnTo>
                    <a:pt x="1080" y="221"/>
                  </a:lnTo>
                  <a:lnTo>
                    <a:pt x="1080" y="225"/>
                  </a:lnTo>
                  <a:lnTo>
                    <a:pt x="1080" y="228"/>
                  </a:lnTo>
                  <a:lnTo>
                    <a:pt x="1086" y="234"/>
                  </a:lnTo>
                  <a:lnTo>
                    <a:pt x="1094" y="238"/>
                  </a:lnTo>
                  <a:lnTo>
                    <a:pt x="1101" y="240"/>
                  </a:lnTo>
                  <a:lnTo>
                    <a:pt x="1105" y="241"/>
                  </a:lnTo>
                  <a:lnTo>
                    <a:pt x="1111" y="241"/>
                  </a:lnTo>
                  <a:lnTo>
                    <a:pt x="1117" y="240"/>
                  </a:lnTo>
                  <a:lnTo>
                    <a:pt x="1121" y="237"/>
                  </a:lnTo>
                  <a:lnTo>
                    <a:pt x="1125" y="232"/>
                  </a:lnTo>
                  <a:lnTo>
                    <a:pt x="1127" y="221"/>
                  </a:lnTo>
                  <a:lnTo>
                    <a:pt x="1129" y="217"/>
                  </a:lnTo>
                  <a:lnTo>
                    <a:pt x="1131" y="214"/>
                  </a:lnTo>
                  <a:lnTo>
                    <a:pt x="1136" y="215"/>
                  </a:lnTo>
                  <a:lnTo>
                    <a:pt x="1140" y="219"/>
                  </a:lnTo>
                  <a:lnTo>
                    <a:pt x="1142" y="225"/>
                  </a:lnTo>
                  <a:lnTo>
                    <a:pt x="1146" y="230"/>
                  </a:lnTo>
                  <a:lnTo>
                    <a:pt x="1150" y="234"/>
                  </a:lnTo>
                  <a:lnTo>
                    <a:pt x="1154" y="237"/>
                  </a:lnTo>
                  <a:lnTo>
                    <a:pt x="1160" y="238"/>
                  </a:lnTo>
                  <a:lnTo>
                    <a:pt x="1163" y="237"/>
                  </a:lnTo>
                  <a:lnTo>
                    <a:pt x="1167" y="235"/>
                  </a:lnTo>
                  <a:lnTo>
                    <a:pt x="1173" y="232"/>
                  </a:lnTo>
                  <a:lnTo>
                    <a:pt x="1177" y="230"/>
                  </a:lnTo>
                  <a:lnTo>
                    <a:pt x="1179" y="225"/>
                  </a:lnTo>
                  <a:lnTo>
                    <a:pt x="1179" y="222"/>
                  </a:lnTo>
                  <a:lnTo>
                    <a:pt x="1175" y="217"/>
                  </a:lnTo>
                  <a:lnTo>
                    <a:pt x="1169" y="212"/>
                  </a:lnTo>
                  <a:lnTo>
                    <a:pt x="1163" y="205"/>
                  </a:lnTo>
                  <a:lnTo>
                    <a:pt x="1158" y="199"/>
                  </a:lnTo>
                  <a:lnTo>
                    <a:pt x="1158" y="196"/>
                  </a:lnTo>
                  <a:lnTo>
                    <a:pt x="1156" y="192"/>
                  </a:lnTo>
                  <a:lnTo>
                    <a:pt x="1158" y="187"/>
                  </a:lnTo>
                  <a:lnTo>
                    <a:pt x="1162" y="183"/>
                  </a:lnTo>
                  <a:lnTo>
                    <a:pt x="1167" y="186"/>
                  </a:lnTo>
                  <a:lnTo>
                    <a:pt x="1173" y="190"/>
                  </a:lnTo>
                  <a:lnTo>
                    <a:pt x="1179" y="195"/>
                  </a:lnTo>
                  <a:lnTo>
                    <a:pt x="1183" y="201"/>
                  </a:lnTo>
                  <a:lnTo>
                    <a:pt x="1191" y="214"/>
                  </a:lnTo>
                  <a:lnTo>
                    <a:pt x="1196" y="218"/>
                  </a:lnTo>
                  <a:lnTo>
                    <a:pt x="1204" y="221"/>
                  </a:lnTo>
                  <a:lnTo>
                    <a:pt x="1212" y="212"/>
                  </a:lnTo>
                  <a:lnTo>
                    <a:pt x="1222" y="203"/>
                  </a:lnTo>
                  <a:lnTo>
                    <a:pt x="1233" y="196"/>
                  </a:lnTo>
                  <a:lnTo>
                    <a:pt x="1243" y="189"/>
                  </a:lnTo>
                  <a:lnTo>
                    <a:pt x="1251" y="182"/>
                  </a:lnTo>
                  <a:lnTo>
                    <a:pt x="1253" y="179"/>
                  </a:lnTo>
                  <a:lnTo>
                    <a:pt x="1255" y="173"/>
                  </a:lnTo>
                  <a:lnTo>
                    <a:pt x="1255" y="169"/>
                  </a:lnTo>
                  <a:lnTo>
                    <a:pt x="1255" y="163"/>
                  </a:lnTo>
                  <a:lnTo>
                    <a:pt x="1253" y="157"/>
                  </a:lnTo>
                  <a:lnTo>
                    <a:pt x="1247" y="148"/>
                  </a:lnTo>
                  <a:lnTo>
                    <a:pt x="1226" y="145"/>
                  </a:lnTo>
                  <a:lnTo>
                    <a:pt x="1200" y="144"/>
                  </a:lnTo>
                  <a:lnTo>
                    <a:pt x="1189" y="144"/>
                  </a:lnTo>
                  <a:lnTo>
                    <a:pt x="1177" y="145"/>
                  </a:lnTo>
                  <a:lnTo>
                    <a:pt x="1167" y="150"/>
                  </a:lnTo>
                  <a:lnTo>
                    <a:pt x="1158" y="157"/>
                  </a:lnTo>
                  <a:lnTo>
                    <a:pt x="1125" y="158"/>
                  </a:lnTo>
                  <a:lnTo>
                    <a:pt x="1090" y="161"/>
                  </a:lnTo>
                  <a:lnTo>
                    <a:pt x="1020" y="169"/>
                  </a:lnTo>
                  <a:lnTo>
                    <a:pt x="985" y="173"/>
                  </a:lnTo>
                  <a:lnTo>
                    <a:pt x="952" y="179"/>
                  </a:lnTo>
                  <a:lnTo>
                    <a:pt x="919" y="185"/>
                  </a:lnTo>
                  <a:lnTo>
                    <a:pt x="888" y="192"/>
                  </a:lnTo>
                  <a:lnTo>
                    <a:pt x="888" y="196"/>
                  </a:lnTo>
                  <a:lnTo>
                    <a:pt x="886" y="199"/>
                  </a:lnTo>
                  <a:lnTo>
                    <a:pt x="884" y="202"/>
                  </a:lnTo>
                  <a:lnTo>
                    <a:pt x="880" y="203"/>
                  </a:lnTo>
                  <a:lnTo>
                    <a:pt x="871" y="205"/>
                  </a:lnTo>
                  <a:lnTo>
                    <a:pt x="863" y="206"/>
                  </a:lnTo>
                  <a:lnTo>
                    <a:pt x="853" y="206"/>
                  </a:lnTo>
                  <a:lnTo>
                    <a:pt x="849" y="208"/>
                  </a:lnTo>
                  <a:lnTo>
                    <a:pt x="847" y="209"/>
                  </a:lnTo>
                  <a:lnTo>
                    <a:pt x="845" y="212"/>
                  </a:lnTo>
                  <a:lnTo>
                    <a:pt x="845" y="214"/>
                  </a:lnTo>
                  <a:lnTo>
                    <a:pt x="845" y="218"/>
                  </a:lnTo>
                  <a:lnTo>
                    <a:pt x="847" y="224"/>
                  </a:lnTo>
                  <a:lnTo>
                    <a:pt x="838" y="232"/>
                  </a:lnTo>
                  <a:lnTo>
                    <a:pt x="836" y="228"/>
                  </a:lnTo>
                  <a:lnTo>
                    <a:pt x="832" y="224"/>
                  </a:lnTo>
                  <a:lnTo>
                    <a:pt x="826" y="221"/>
                  </a:lnTo>
                  <a:lnTo>
                    <a:pt x="820" y="219"/>
                  </a:lnTo>
                  <a:lnTo>
                    <a:pt x="809" y="217"/>
                  </a:lnTo>
                  <a:lnTo>
                    <a:pt x="795" y="217"/>
                  </a:lnTo>
                  <a:lnTo>
                    <a:pt x="783" y="214"/>
                  </a:lnTo>
                  <a:lnTo>
                    <a:pt x="772" y="211"/>
                  </a:lnTo>
                  <a:lnTo>
                    <a:pt x="768" y="208"/>
                  </a:lnTo>
                  <a:lnTo>
                    <a:pt x="764" y="205"/>
                  </a:lnTo>
                  <a:lnTo>
                    <a:pt x="762" y="201"/>
                  </a:lnTo>
                  <a:lnTo>
                    <a:pt x="762" y="195"/>
                  </a:lnTo>
                  <a:lnTo>
                    <a:pt x="793" y="186"/>
                  </a:lnTo>
                  <a:lnTo>
                    <a:pt x="824" y="179"/>
                  </a:lnTo>
                  <a:lnTo>
                    <a:pt x="890" y="167"/>
                  </a:lnTo>
                  <a:lnTo>
                    <a:pt x="954" y="157"/>
                  </a:lnTo>
                  <a:lnTo>
                    <a:pt x="1020" y="148"/>
                  </a:lnTo>
                  <a:lnTo>
                    <a:pt x="1154" y="132"/>
                  </a:lnTo>
                  <a:lnTo>
                    <a:pt x="1222" y="124"/>
                  </a:lnTo>
                  <a:lnTo>
                    <a:pt x="1288" y="115"/>
                  </a:lnTo>
                  <a:lnTo>
                    <a:pt x="1305" y="122"/>
                  </a:lnTo>
                  <a:lnTo>
                    <a:pt x="1301" y="125"/>
                  </a:lnTo>
                  <a:lnTo>
                    <a:pt x="1297" y="129"/>
                  </a:lnTo>
                  <a:lnTo>
                    <a:pt x="1295" y="137"/>
                  </a:lnTo>
                  <a:lnTo>
                    <a:pt x="1295" y="135"/>
                  </a:lnTo>
                  <a:lnTo>
                    <a:pt x="1291" y="134"/>
                  </a:lnTo>
                  <a:lnTo>
                    <a:pt x="1286" y="134"/>
                  </a:lnTo>
                  <a:lnTo>
                    <a:pt x="1278" y="134"/>
                  </a:lnTo>
                  <a:lnTo>
                    <a:pt x="1270" y="137"/>
                  </a:lnTo>
                  <a:lnTo>
                    <a:pt x="1264" y="141"/>
                  </a:lnTo>
                  <a:lnTo>
                    <a:pt x="1260" y="144"/>
                  </a:lnTo>
                  <a:lnTo>
                    <a:pt x="1260" y="145"/>
                  </a:lnTo>
                  <a:lnTo>
                    <a:pt x="1260" y="150"/>
                  </a:lnTo>
                  <a:lnTo>
                    <a:pt x="1262" y="153"/>
                  </a:lnTo>
                  <a:lnTo>
                    <a:pt x="1260" y="157"/>
                  </a:lnTo>
                  <a:lnTo>
                    <a:pt x="1260" y="161"/>
                  </a:lnTo>
                  <a:lnTo>
                    <a:pt x="1264" y="164"/>
                  </a:lnTo>
                  <a:lnTo>
                    <a:pt x="1266" y="167"/>
                  </a:lnTo>
                  <a:lnTo>
                    <a:pt x="1274" y="172"/>
                  </a:lnTo>
                  <a:lnTo>
                    <a:pt x="1284" y="176"/>
                  </a:lnTo>
                  <a:lnTo>
                    <a:pt x="1290" y="174"/>
                  </a:lnTo>
                  <a:lnTo>
                    <a:pt x="1295" y="172"/>
                  </a:lnTo>
                  <a:lnTo>
                    <a:pt x="1297" y="169"/>
                  </a:lnTo>
                  <a:lnTo>
                    <a:pt x="1297" y="164"/>
                  </a:lnTo>
                  <a:lnTo>
                    <a:pt x="1299" y="160"/>
                  </a:lnTo>
                  <a:lnTo>
                    <a:pt x="1301" y="156"/>
                  </a:lnTo>
                  <a:lnTo>
                    <a:pt x="1301" y="153"/>
                  </a:lnTo>
                  <a:lnTo>
                    <a:pt x="1305" y="148"/>
                  </a:lnTo>
                  <a:lnTo>
                    <a:pt x="1303" y="153"/>
                  </a:lnTo>
                  <a:lnTo>
                    <a:pt x="1303" y="154"/>
                  </a:lnTo>
                  <a:lnTo>
                    <a:pt x="1307" y="160"/>
                  </a:lnTo>
                  <a:lnTo>
                    <a:pt x="1313" y="163"/>
                  </a:lnTo>
                  <a:lnTo>
                    <a:pt x="1326" y="169"/>
                  </a:lnTo>
                  <a:lnTo>
                    <a:pt x="1330" y="173"/>
                  </a:lnTo>
                  <a:lnTo>
                    <a:pt x="1332" y="176"/>
                  </a:lnTo>
                  <a:lnTo>
                    <a:pt x="1332" y="179"/>
                  </a:lnTo>
                  <a:lnTo>
                    <a:pt x="1332" y="182"/>
                  </a:lnTo>
                  <a:lnTo>
                    <a:pt x="1330" y="186"/>
                  </a:lnTo>
                  <a:lnTo>
                    <a:pt x="1313" y="192"/>
                  </a:lnTo>
                  <a:lnTo>
                    <a:pt x="1297" y="198"/>
                  </a:lnTo>
                  <a:lnTo>
                    <a:pt x="1268" y="212"/>
                  </a:lnTo>
                  <a:lnTo>
                    <a:pt x="1239" y="228"/>
                  </a:lnTo>
                  <a:lnTo>
                    <a:pt x="1210" y="244"/>
                  </a:lnTo>
                  <a:lnTo>
                    <a:pt x="1196" y="250"/>
                  </a:lnTo>
                  <a:lnTo>
                    <a:pt x="1181" y="256"/>
                  </a:lnTo>
                  <a:lnTo>
                    <a:pt x="1163" y="260"/>
                  </a:lnTo>
                  <a:lnTo>
                    <a:pt x="1148" y="263"/>
                  </a:lnTo>
                  <a:lnTo>
                    <a:pt x="1131" y="264"/>
                  </a:lnTo>
                  <a:lnTo>
                    <a:pt x="1111" y="263"/>
                  </a:lnTo>
                  <a:lnTo>
                    <a:pt x="1092" y="260"/>
                  </a:lnTo>
                  <a:lnTo>
                    <a:pt x="1070" y="254"/>
                  </a:lnTo>
                  <a:lnTo>
                    <a:pt x="1055" y="251"/>
                  </a:lnTo>
                  <a:lnTo>
                    <a:pt x="1039" y="248"/>
                  </a:lnTo>
                  <a:lnTo>
                    <a:pt x="1020" y="247"/>
                  </a:lnTo>
                  <a:lnTo>
                    <a:pt x="1003" y="246"/>
                  </a:lnTo>
                  <a:lnTo>
                    <a:pt x="985" y="247"/>
                  </a:lnTo>
                  <a:lnTo>
                    <a:pt x="970" y="248"/>
                  </a:lnTo>
                  <a:lnTo>
                    <a:pt x="954" y="253"/>
                  </a:lnTo>
                  <a:lnTo>
                    <a:pt x="939" y="260"/>
                  </a:lnTo>
                  <a:lnTo>
                    <a:pt x="935" y="264"/>
                  </a:lnTo>
                  <a:lnTo>
                    <a:pt x="929" y="272"/>
                  </a:lnTo>
                  <a:lnTo>
                    <a:pt x="921" y="285"/>
                  </a:lnTo>
                  <a:lnTo>
                    <a:pt x="919" y="292"/>
                  </a:lnTo>
                  <a:lnTo>
                    <a:pt x="919" y="298"/>
                  </a:lnTo>
                  <a:lnTo>
                    <a:pt x="923" y="305"/>
                  </a:lnTo>
                  <a:lnTo>
                    <a:pt x="929" y="311"/>
                  </a:lnTo>
                  <a:lnTo>
                    <a:pt x="942" y="312"/>
                  </a:lnTo>
                  <a:lnTo>
                    <a:pt x="954" y="314"/>
                  </a:lnTo>
                  <a:lnTo>
                    <a:pt x="977" y="321"/>
                  </a:lnTo>
                  <a:lnTo>
                    <a:pt x="1001" y="330"/>
                  </a:lnTo>
                  <a:lnTo>
                    <a:pt x="1022" y="340"/>
                  </a:lnTo>
                  <a:lnTo>
                    <a:pt x="1045" y="349"/>
                  </a:lnTo>
                  <a:lnTo>
                    <a:pt x="1068" y="356"/>
                  </a:lnTo>
                  <a:lnTo>
                    <a:pt x="1080" y="357"/>
                  </a:lnTo>
                  <a:lnTo>
                    <a:pt x="1094" y="359"/>
                  </a:lnTo>
                  <a:lnTo>
                    <a:pt x="1107" y="359"/>
                  </a:lnTo>
                  <a:lnTo>
                    <a:pt x="1121" y="357"/>
                  </a:lnTo>
                  <a:lnTo>
                    <a:pt x="1131" y="357"/>
                  </a:lnTo>
                  <a:lnTo>
                    <a:pt x="1138" y="359"/>
                  </a:lnTo>
                  <a:lnTo>
                    <a:pt x="1146" y="360"/>
                  </a:lnTo>
                  <a:lnTo>
                    <a:pt x="1152" y="365"/>
                  </a:lnTo>
                  <a:lnTo>
                    <a:pt x="1160" y="373"/>
                  </a:lnTo>
                  <a:lnTo>
                    <a:pt x="1167" y="382"/>
                  </a:lnTo>
                  <a:lnTo>
                    <a:pt x="1173" y="392"/>
                  </a:lnTo>
                  <a:lnTo>
                    <a:pt x="1177" y="396"/>
                  </a:lnTo>
                  <a:lnTo>
                    <a:pt x="1183" y="399"/>
                  </a:lnTo>
                  <a:lnTo>
                    <a:pt x="1189" y="402"/>
                  </a:lnTo>
                  <a:lnTo>
                    <a:pt x="1196" y="404"/>
                  </a:lnTo>
                  <a:lnTo>
                    <a:pt x="1206" y="404"/>
                  </a:lnTo>
                  <a:lnTo>
                    <a:pt x="1218" y="404"/>
                  </a:lnTo>
                  <a:lnTo>
                    <a:pt x="1410" y="420"/>
                  </a:lnTo>
                  <a:lnTo>
                    <a:pt x="1425" y="395"/>
                  </a:lnTo>
                  <a:lnTo>
                    <a:pt x="1441" y="372"/>
                  </a:lnTo>
                  <a:lnTo>
                    <a:pt x="1482" y="325"/>
                  </a:lnTo>
                  <a:lnTo>
                    <a:pt x="1520" y="277"/>
                  </a:lnTo>
                  <a:lnTo>
                    <a:pt x="1538" y="254"/>
                  </a:lnTo>
                  <a:lnTo>
                    <a:pt x="1551" y="230"/>
                  </a:lnTo>
                  <a:lnTo>
                    <a:pt x="1547" y="224"/>
                  </a:lnTo>
                  <a:lnTo>
                    <a:pt x="1542" y="219"/>
                  </a:lnTo>
                  <a:lnTo>
                    <a:pt x="1534" y="217"/>
                  </a:lnTo>
                  <a:lnTo>
                    <a:pt x="1526" y="215"/>
                  </a:lnTo>
                  <a:lnTo>
                    <a:pt x="1509" y="212"/>
                  </a:lnTo>
                  <a:lnTo>
                    <a:pt x="1489" y="212"/>
                  </a:lnTo>
                  <a:lnTo>
                    <a:pt x="1470" y="214"/>
                  </a:lnTo>
                  <a:lnTo>
                    <a:pt x="1450" y="212"/>
                  </a:lnTo>
                  <a:lnTo>
                    <a:pt x="1431" y="211"/>
                  </a:lnTo>
                  <a:lnTo>
                    <a:pt x="1423" y="208"/>
                  </a:lnTo>
                  <a:lnTo>
                    <a:pt x="1414" y="205"/>
                  </a:lnTo>
                  <a:lnTo>
                    <a:pt x="1402" y="192"/>
                  </a:lnTo>
                  <a:lnTo>
                    <a:pt x="1371" y="164"/>
                  </a:lnTo>
                  <a:lnTo>
                    <a:pt x="1357" y="148"/>
                  </a:lnTo>
                  <a:lnTo>
                    <a:pt x="1352" y="141"/>
                  </a:lnTo>
                  <a:lnTo>
                    <a:pt x="1346" y="134"/>
                  </a:lnTo>
                  <a:lnTo>
                    <a:pt x="1344" y="125"/>
                  </a:lnTo>
                  <a:lnTo>
                    <a:pt x="1342" y="118"/>
                  </a:lnTo>
                  <a:lnTo>
                    <a:pt x="1342" y="109"/>
                  </a:lnTo>
                  <a:lnTo>
                    <a:pt x="1344" y="100"/>
                  </a:lnTo>
                  <a:lnTo>
                    <a:pt x="1350" y="90"/>
                  </a:lnTo>
                  <a:lnTo>
                    <a:pt x="1355" y="80"/>
                  </a:lnTo>
                  <a:lnTo>
                    <a:pt x="1383" y="77"/>
                  </a:lnTo>
                  <a:lnTo>
                    <a:pt x="1408" y="73"/>
                  </a:lnTo>
                  <a:lnTo>
                    <a:pt x="1433" y="67"/>
                  </a:lnTo>
                  <a:lnTo>
                    <a:pt x="1460" y="61"/>
                  </a:lnTo>
                  <a:lnTo>
                    <a:pt x="1483" y="55"/>
                  </a:lnTo>
                  <a:lnTo>
                    <a:pt x="1511" y="53"/>
                  </a:lnTo>
                  <a:lnTo>
                    <a:pt x="1538" y="50"/>
                  </a:lnTo>
                  <a:lnTo>
                    <a:pt x="1551" y="50"/>
                  </a:lnTo>
                  <a:lnTo>
                    <a:pt x="1567" y="51"/>
                  </a:lnTo>
                  <a:lnTo>
                    <a:pt x="1567" y="50"/>
                  </a:lnTo>
                  <a:lnTo>
                    <a:pt x="1567" y="70"/>
                  </a:lnTo>
                  <a:lnTo>
                    <a:pt x="1414" y="77"/>
                  </a:lnTo>
                  <a:lnTo>
                    <a:pt x="1406" y="83"/>
                  </a:lnTo>
                  <a:lnTo>
                    <a:pt x="1398" y="90"/>
                  </a:lnTo>
                  <a:lnTo>
                    <a:pt x="1396" y="93"/>
                  </a:lnTo>
                  <a:lnTo>
                    <a:pt x="1396" y="97"/>
                  </a:lnTo>
                  <a:lnTo>
                    <a:pt x="1394" y="102"/>
                  </a:lnTo>
                  <a:lnTo>
                    <a:pt x="1396" y="108"/>
                  </a:lnTo>
                  <a:lnTo>
                    <a:pt x="1421" y="118"/>
                  </a:lnTo>
                  <a:lnTo>
                    <a:pt x="1414" y="125"/>
                  </a:lnTo>
                  <a:lnTo>
                    <a:pt x="1406" y="131"/>
                  </a:lnTo>
                  <a:lnTo>
                    <a:pt x="1400" y="138"/>
                  </a:lnTo>
                  <a:lnTo>
                    <a:pt x="1396" y="145"/>
                  </a:lnTo>
                  <a:lnTo>
                    <a:pt x="1396" y="154"/>
                  </a:lnTo>
                  <a:lnTo>
                    <a:pt x="1396" y="161"/>
                  </a:lnTo>
                  <a:lnTo>
                    <a:pt x="1398" y="169"/>
                  </a:lnTo>
                  <a:lnTo>
                    <a:pt x="1406" y="176"/>
                  </a:lnTo>
                  <a:lnTo>
                    <a:pt x="1416" y="180"/>
                  </a:lnTo>
                  <a:lnTo>
                    <a:pt x="1423" y="185"/>
                  </a:lnTo>
                  <a:lnTo>
                    <a:pt x="1443" y="192"/>
                  </a:lnTo>
                  <a:lnTo>
                    <a:pt x="1462" y="196"/>
                  </a:lnTo>
                  <a:lnTo>
                    <a:pt x="1483" y="198"/>
                  </a:lnTo>
                  <a:lnTo>
                    <a:pt x="1505" y="198"/>
                  </a:lnTo>
                  <a:lnTo>
                    <a:pt x="1526" y="198"/>
                  </a:lnTo>
                  <a:lnTo>
                    <a:pt x="1549" y="196"/>
                  </a:lnTo>
                  <a:lnTo>
                    <a:pt x="1573" y="195"/>
                  </a:lnTo>
                  <a:lnTo>
                    <a:pt x="1584" y="182"/>
                  </a:lnTo>
                  <a:lnTo>
                    <a:pt x="1596" y="170"/>
                  </a:lnTo>
                  <a:lnTo>
                    <a:pt x="1600" y="163"/>
                  </a:lnTo>
                  <a:lnTo>
                    <a:pt x="1604" y="157"/>
                  </a:lnTo>
                  <a:lnTo>
                    <a:pt x="1604" y="148"/>
                  </a:lnTo>
                  <a:lnTo>
                    <a:pt x="1602" y="141"/>
                  </a:lnTo>
                  <a:lnTo>
                    <a:pt x="1594" y="138"/>
                  </a:lnTo>
                  <a:lnTo>
                    <a:pt x="1586" y="137"/>
                  </a:lnTo>
                  <a:lnTo>
                    <a:pt x="1580" y="138"/>
                  </a:lnTo>
                  <a:lnTo>
                    <a:pt x="1577" y="140"/>
                  </a:lnTo>
                  <a:lnTo>
                    <a:pt x="1573" y="142"/>
                  </a:lnTo>
                  <a:lnTo>
                    <a:pt x="1571" y="147"/>
                  </a:lnTo>
                  <a:lnTo>
                    <a:pt x="1569" y="156"/>
                  </a:lnTo>
                  <a:lnTo>
                    <a:pt x="1567" y="161"/>
                  </a:lnTo>
                  <a:lnTo>
                    <a:pt x="1567" y="166"/>
                  </a:lnTo>
                  <a:lnTo>
                    <a:pt x="1563" y="172"/>
                  </a:lnTo>
                  <a:lnTo>
                    <a:pt x="1561" y="176"/>
                  </a:lnTo>
                  <a:lnTo>
                    <a:pt x="1557" y="180"/>
                  </a:lnTo>
                  <a:lnTo>
                    <a:pt x="1551" y="183"/>
                  </a:lnTo>
                  <a:lnTo>
                    <a:pt x="1544" y="186"/>
                  </a:lnTo>
                  <a:lnTo>
                    <a:pt x="1532" y="186"/>
                  </a:lnTo>
                  <a:lnTo>
                    <a:pt x="1518" y="187"/>
                  </a:lnTo>
                  <a:lnTo>
                    <a:pt x="1505" y="186"/>
                  </a:lnTo>
                  <a:lnTo>
                    <a:pt x="1493" y="182"/>
                  </a:lnTo>
                  <a:lnTo>
                    <a:pt x="1483" y="177"/>
                  </a:lnTo>
                  <a:lnTo>
                    <a:pt x="1466" y="166"/>
                  </a:lnTo>
                  <a:lnTo>
                    <a:pt x="1450" y="153"/>
                  </a:lnTo>
                  <a:lnTo>
                    <a:pt x="1450" y="141"/>
                  </a:lnTo>
                  <a:lnTo>
                    <a:pt x="1458" y="138"/>
                  </a:lnTo>
                  <a:lnTo>
                    <a:pt x="1464" y="138"/>
                  </a:lnTo>
                  <a:lnTo>
                    <a:pt x="1470" y="140"/>
                  </a:lnTo>
                  <a:lnTo>
                    <a:pt x="1474" y="141"/>
                  </a:lnTo>
                  <a:lnTo>
                    <a:pt x="1483" y="147"/>
                  </a:lnTo>
                  <a:lnTo>
                    <a:pt x="1491" y="154"/>
                  </a:lnTo>
                  <a:lnTo>
                    <a:pt x="1499" y="160"/>
                  </a:lnTo>
                  <a:lnTo>
                    <a:pt x="1503" y="161"/>
                  </a:lnTo>
                  <a:lnTo>
                    <a:pt x="1507" y="161"/>
                  </a:lnTo>
                  <a:lnTo>
                    <a:pt x="1511" y="161"/>
                  </a:lnTo>
                  <a:lnTo>
                    <a:pt x="1516" y="158"/>
                  </a:lnTo>
                  <a:lnTo>
                    <a:pt x="1520" y="154"/>
                  </a:lnTo>
                  <a:lnTo>
                    <a:pt x="1526" y="148"/>
                  </a:lnTo>
                  <a:lnTo>
                    <a:pt x="1520" y="144"/>
                  </a:lnTo>
                  <a:lnTo>
                    <a:pt x="1516" y="137"/>
                  </a:lnTo>
                  <a:lnTo>
                    <a:pt x="1514" y="129"/>
                  </a:lnTo>
                  <a:lnTo>
                    <a:pt x="1514" y="122"/>
                  </a:lnTo>
                  <a:lnTo>
                    <a:pt x="1516" y="115"/>
                  </a:lnTo>
                  <a:lnTo>
                    <a:pt x="1524" y="109"/>
                  </a:lnTo>
                  <a:lnTo>
                    <a:pt x="1532" y="105"/>
                  </a:lnTo>
                  <a:lnTo>
                    <a:pt x="1542" y="102"/>
                  </a:lnTo>
                  <a:lnTo>
                    <a:pt x="1557" y="108"/>
                  </a:lnTo>
                  <a:lnTo>
                    <a:pt x="1573" y="112"/>
                  </a:lnTo>
                  <a:lnTo>
                    <a:pt x="1588" y="112"/>
                  </a:lnTo>
                  <a:lnTo>
                    <a:pt x="1600" y="111"/>
                  </a:lnTo>
                  <a:lnTo>
                    <a:pt x="1611" y="108"/>
                  </a:lnTo>
                  <a:lnTo>
                    <a:pt x="1623" y="103"/>
                  </a:lnTo>
                  <a:lnTo>
                    <a:pt x="1633" y="97"/>
                  </a:lnTo>
                  <a:lnTo>
                    <a:pt x="1641" y="92"/>
                  </a:lnTo>
                  <a:lnTo>
                    <a:pt x="1648" y="83"/>
                  </a:lnTo>
                  <a:lnTo>
                    <a:pt x="1656" y="74"/>
                  </a:lnTo>
                  <a:lnTo>
                    <a:pt x="1668" y="57"/>
                  </a:lnTo>
                  <a:lnTo>
                    <a:pt x="1677" y="38"/>
                  </a:lnTo>
                  <a:lnTo>
                    <a:pt x="1685" y="21"/>
                  </a:lnTo>
                  <a:lnTo>
                    <a:pt x="1642" y="2"/>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auto">
            <a:xfrm>
              <a:off x="4157663" y="2087563"/>
              <a:ext cx="130175" cy="803275"/>
            </a:xfrm>
            <a:custGeom>
              <a:avLst/>
              <a:gdLst>
                <a:gd name="T0" fmla="*/ 2147483647 w 163"/>
                <a:gd name="T1" fmla="*/ 2147483647 h 506"/>
                <a:gd name="T2" fmla="*/ 2147483647 w 163"/>
                <a:gd name="T3" fmla="*/ 2147483647 h 506"/>
                <a:gd name="T4" fmla="*/ 2147483647 w 163"/>
                <a:gd name="T5" fmla="*/ 2147483647 h 506"/>
                <a:gd name="T6" fmla="*/ 2147483647 w 163"/>
                <a:gd name="T7" fmla="*/ 2147483647 h 506"/>
                <a:gd name="T8" fmla="*/ 2147483647 w 163"/>
                <a:gd name="T9" fmla="*/ 2147483647 h 506"/>
                <a:gd name="T10" fmla="*/ 2147483647 w 163"/>
                <a:gd name="T11" fmla="*/ 2147483647 h 506"/>
                <a:gd name="T12" fmla="*/ 2147483647 w 163"/>
                <a:gd name="T13" fmla="*/ 2147483647 h 506"/>
                <a:gd name="T14" fmla="*/ 2147483647 w 163"/>
                <a:gd name="T15" fmla="*/ 2147483647 h 506"/>
                <a:gd name="T16" fmla="*/ 2147483647 w 163"/>
                <a:gd name="T17" fmla="*/ 2147483647 h 506"/>
                <a:gd name="T18" fmla="*/ 2147483647 w 163"/>
                <a:gd name="T19" fmla="*/ 2147483647 h 506"/>
                <a:gd name="T20" fmla="*/ 2147483647 w 163"/>
                <a:gd name="T21" fmla="*/ 2147483647 h 506"/>
                <a:gd name="T22" fmla="*/ 2147483647 w 163"/>
                <a:gd name="T23" fmla="*/ 2147483647 h 506"/>
                <a:gd name="T24" fmla="*/ 2147483647 w 163"/>
                <a:gd name="T25" fmla="*/ 2147483647 h 506"/>
                <a:gd name="T26" fmla="*/ 2147483647 w 163"/>
                <a:gd name="T27" fmla="*/ 2147483647 h 506"/>
                <a:gd name="T28" fmla="*/ 2147483647 w 163"/>
                <a:gd name="T29" fmla="*/ 2147483647 h 506"/>
                <a:gd name="T30" fmla="*/ 2147483647 w 163"/>
                <a:gd name="T31" fmla="*/ 2147483647 h 506"/>
                <a:gd name="T32" fmla="*/ 2147483647 w 163"/>
                <a:gd name="T33" fmla="*/ 2147483647 h 506"/>
                <a:gd name="T34" fmla="*/ 2147483647 w 163"/>
                <a:gd name="T35" fmla="*/ 2147483647 h 506"/>
                <a:gd name="T36" fmla="*/ 2147483647 w 163"/>
                <a:gd name="T37" fmla="*/ 2147483647 h 506"/>
                <a:gd name="T38" fmla="*/ 2147483647 w 163"/>
                <a:gd name="T39" fmla="*/ 2147483647 h 506"/>
                <a:gd name="T40" fmla="*/ 2147483647 w 163"/>
                <a:gd name="T41" fmla="*/ 2147483647 h 506"/>
                <a:gd name="T42" fmla="*/ 2147483647 w 163"/>
                <a:gd name="T43" fmla="*/ 2147483647 h 506"/>
                <a:gd name="T44" fmla="*/ 2147483647 w 163"/>
                <a:gd name="T45" fmla="*/ 2147483647 h 506"/>
                <a:gd name="T46" fmla="*/ 2147483647 w 163"/>
                <a:gd name="T47" fmla="*/ 2147483647 h 506"/>
                <a:gd name="T48" fmla="*/ 2147483647 w 163"/>
                <a:gd name="T49" fmla="*/ 2147483647 h 506"/>
                <a:gd name="T50" fmla="*/ 2147483647 w 163"/>
                <a:gd name="T51" fmla="*/ 2147483647 h 506"/>
                <a:gd name="T52" fmla="*/ 2147483647 w 163"/>
                <a:gd name="T53" fmla="*/ 2147483647 h 506"/>
                <a:gd name="T54" fmla="*/ 2147483647 w 163"/>
                <a:gd name="T55" fmla="*/ 2147483647 h 506"/>
                <a:gd name="T56" fmla="*/ 2147483647 w 163"/>
                <a:gd name="T57" fmla="*/ 2147483647 h 506"/>
                <a:gd name="T58" fmla="*/ 2147483647 w 163"/>
                <a:gd name="T59" fmla="*/ 2147483647 h 506"/>
                <a:gd name="T60" fmla="*/ 2147483647 w 163"/>
                <a:gd name="T61" fmla="*/ 2147483647 h 506"/>
                <a:gd name="T62" fmla="*/ 0 w 163"/>
                <a:gd name="T63" fmla="*/ 2147483647 h 506"/>
                <a:gd name="T64" fmla="*/ 0 w 163"/>
                <a:gd name="T65" fmla="*/ 2147483647 h 506"/>
                <a:gd name="T66" fmla="*/ 2147483647 w 163"/>
                <a:gd name="T67" fmla="*/ 2147483647 h 506"/>
                <a:gd name="T68" fmla="*/ 2147483647 w 163"/>
                <a:gd name="T69" fmla="*/ 2147483647 h 506"/>
                <a:gd name="T70" fmla="*/ 2147483647 w 163"/>
                <a:gd name="T71" fmla="*/ 2147483647 h 506"/>
                <a:gd name="T72" fmla="*/ 2147483647 w 163"/>
                <a:gd name="T73" fmla="*/ 2147483647 h 506"/>
                <a:gd name="T74" fmla="*/ 2147483647 w 163"/>
                <a:gd name="T75" fmla="*/ 2147483647 h 506"/>
                <a:gd name="T76" fmla="*/ 2147483647 w 163"/>
                <a:gd name="T77" fmla="*/ 2147483647 h 506"/>
                <a:gd name="T78" fmla="*/ 2147483647 w 163"/>
                <a:gd name="T79" fmla="*/ 0 h 506"/>
                <a:gd name="T80" fmla="*/ 2147483647 w 163"/>
                <a:gd name="T81" fmla="*/ 0 h 506"/>
                <a:gd name="T82" fmla="*/ 2147483647 w 163"/>
                <a:gd name="T83" fmla="*/ 2147483647 h 506"/>
                <a:gd name="T84" fmla="*/ 2147483647 w 163"/>
                <a:gd name="T85" fmla="*/ 2147483647 h 506"/>
                <a:gd name="T86" fmla="*/ 2147483647 w 163"/>
                <a:gd name="T87" fmla="*/ 2147483647 h 506"/>
                <a:gd name="T88" fmla="*/ 2147483647 w 163"/>
                <a:gd name="T89" fmla="*/ 2147483647 h 506"/>
                <a:gd name="T90" fmla="*/ 2147483647 w 163"/>
                <a:gd name="T91" fmla="*/ 2147483647 h 506"/>
                <a:gd name="T92" fmla="*/ 2147483647 w 163"/>
                <a:gd name="T93" fmla="*/ 2147483647 h 5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506"/>
                <a:gd name="T143" fmla="*/ 163 w 163"/>
                <a:gd name="T144" fmla="*/ 506 h 5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506">
                  <a:moveTo>
                    <a:pt x="88" y="40"/>
                  </a:moveTo>
                  <a:lnTo>
                    <a:pt x="91" y="91"/>
                  </a:lnTo>
                  <a:lnTo>
                    <a:pt x="95" y="117"/>
                  </a:lnTo>
                  <a:lnTo>
                    <a:pt x="97" y="143"/>
                  </a:lnTo>
                  <a:lnTo>
                    <a:pt x="103" y="197"/>
                  </a:lnTo>
                  <a:lnTo>
                    <a:pt x="111" y="249"/>
                  </a:lnTo>
                  <a:lnTo>
                    <a:pt x="121" y="302"/>
                  </a:lnTo>
                  <a:lnTo>
                    <a:pt x="132" y="352"/>
                  </a:lnTo>
                  <a:lnTo>
                    <a:pt x="146" y="403"/>
                  </a:lnTo>
                  <a:lnTo>
                    <a:pt x="163" y="453"/>
                  </a:lnTo>
                  <a:lnTo>
                    <a:pt x="157" y="503"/>
                  </a:lnTo>
                  <a:lnTo>
                    <a:pt x="150" y="506"/>
                  </a:lnTo>
                  <a:lnTo>
                    <a:pt x="142" y="505"/>
                  </a:lnTo>
                  <a:lnTo>
                    <a:pt x="134" y="503"/>
                  </a:lnTo>
                  <a:lnTo>
                    <a:pt x="128" y="498"/>
                  </a:lnTo>
                  <a:lnTo>
                    <a:pt x="124" y="492"/>
                  </a:lnTo>
                  <a:lnTo>
                    <a:pt x="121" y="486"/>
                  </a:lnTo>
                  <a:lnTo>
                    <a:pt x="119" y="479"/>
                  </a:lnTo>
                  <a:lnTo>
                    <a:pt x="117" y="471"/>
                  </a:lnTo>
                  <a:lnTo>
                    <a:pt x="111" y="424"/>
                  </a:lnTo>
                  <a:lnTo>
                    <a:pt x="103" y="376"/>
                  </a:lnTo>
                  <a:lnTo>
                    <a:pt x="93" y="326"/>
                  </a:lnTo>
                  <a:lnTo>
                    <a:pt x="84" y="277"/>
                  </a:lnTo>
                  <a:lnTo>
                    <a:pt x="72" y="228"/>
                  </a:lnTo>
                  <a:lnTo>
                    <a:pt x="58" y="177"/>
                  </a:lnTo>
                  <a:lnTo>
                    <a:pt x="45" y="127"/>
                  </a:lnTo>
                  <a:lnTo>
                    <a:pt x="31" y="78"/>
                  </a:lnTo>
                  <a:lnTo>
                    <a:pt x="27" y="69"/>
                  </a:lnTo>
                  <a:lnTo>
                    <a:pt x="22" y="62"/>
                  </a:lnTo>
                  <a:lnTo>
                    <a:pt x="6" y="43"/>
                  </a:lnTo>
                  <a:lnTo>
                    <a:pt x="2" y="33"/>
                  </a:lnTo>
                  <a:lnTo>
                    <a:pt x="0" y="29"/>
                  </a:lnTo>
                  <a:lnTo>
                    <a:pt x="0" y="24"/>
                  </a:lnTo>
                  <a:lnTo>
                    <a:pt x="2" y="20"/>
                  </a:lnTo>
                  <a:lnTo>
                    <a:pt x="4" y="16"/>
                  </a:lnTo>
                  <a:lnTo>
                    <a:pt x="10" y="10"/>
                  </a:lnTo>
                  <a:lnTo>
                    <a:pt x="16" y="6"/>
                  </a:lnTo>
                  <a:lnTo>
                    <a:pt x="24" y="3"/>
                  </a:lnTo>
                  <a:lnTo>
                    <a:pt x="31" y="1"/>
                  </a:lnTo>
                  <a:lnTo>
                    <a:pt x="37" y="0"/>
                  </a:lnTo>
                  <a:lnTo>
                    <a:pt x="43" y="0"/>
                  </a:lnTo>
                  <a:lnTo>
                    <a:pt x="55" y="4"/>
                  </a:lnTo>
                  <a:lnTo>
                    <a:pt x="64" y="10"/>
                  </a:lnTo>
                  <a:lnTo>
                    <a:pt x="74" y="17"/>
                  </a:lnTo>
                  <a:lnTo>
                    <a:pt x="80" y="26"/>
                  </a:lnTo>
                  <a:lnTo>
                    <a:pt x="84" y="33"/>
                  </a:lnTo>
                  <a:lnTo>
                    <a:pt x="88" y="40"/>
                  </a:lnTo>
                  <a:close/>
                </a:path>
              </a:pathLst>
            </a:custGeom>
            <a:solidFill>
              <a:schemeClr val="bg1"/>
            </a:solidFill>
            <a:ln w="9525">
              <a:solidFill>
                <a:schemeClr val="bg1"/>
              </a:solidFill>
              <a:round/>
              <a:headEnd/>
              <a:tailEnd/>
            </a:ln>
          </p:spPr>
          <p:txBody>
            <a:bodyPr/>
            <a:lstStyle/>
            <a:p>
              <a:endParaRPr lang="en-US"/>
            </a:p>
          </p:txBody>
        </p:sp>
        <p:sp>
          <p:nvSpPr>
            <p:cNvPr id="9" name="Freeform 7"/>
            <p:cNvSpPr>
              <a:spLocks/>
            </p:cNvSpPr>
            <p:nvPr/>
          </p:nvSpPr>
          <p:spPr bwMode="auto">
            <a:xfrm>
              <a:off x="3300413" y="2197100"/>
              <a:ext cx="349250" cy="1054100"/>
            </a:xfrm>
            <a:custGeom>
              <a:avLst/>
              <a:gdLst>
                <a:gd name="T0" fmla="*/ 2147483647 w 440"/>
                <a:gd name="T1" fmla="*/ 2147483647 h 664"/>
                <a:gd name="T2" fmla="*/ 2147483647 w 440"/>
                <a:gd name="T3" fmla="*/ 2147483647 h 664"/>
                <a:gd name="T4" fmla="*/ 2147483647 w 440"/>
                <a:gd name="T5" fmla="*/ 2147483647 h 664"/>
                <a:gd name="T6" fmla="*/ 2147483647 w 440"/>
                <a:gd name="T7" fmla="*/ 2147483647 h 664"/>
                <a:gd name="T8" fmla="*/ 2147483647 w 440"/>
                <a:gd name="T9" fmla="*/ 2147483647 h 664"/>
                <a:gd name="T10" fmla="*/ 2147483647 w 440"/>
                <a:gd name="T11" fmla="*/ 2147483647 h 664"/>
                <a:gd name="T12" fmla="*/ 2147483647 w 440"/>
                <a:gd name="T13" fmla="*/ 2147483647 h 664"/>
                <a:gd name="T14" fmla="*/ 2147483647 w 440"/>
                <a:gd name="T15" fmla="*/ 2147483647 h 664"/>
                <a:gd name="T16" fmla="*/ 2147483647 w 440"/>
                <a:gd name="T17" fmla="*/ 2147483647 h 664"/>
                <a:gd name="T18" fmla="*/ 2147483647 w 440"/>
                <a:gd name="T19" fmla="*/ 2147483647 h 664"/>
                <a:gd name="T20" fmla="*/ 2147483647 w 440"/>
                <a:gd name="T21" fmla="*/ 2147483647 h 664"/>
                <a:gd name="T22" fmla="*/ 2147483647 w 440"/>
                <a:gd name="T23" fmla="*/ 2147483647 h 664"/>
                <a:gd name="T24" fmla="*/ 2147483647 w 440"/>
                <a:gd name="T25" fmla="*/ 2147483647 h 664"/>
                <a:gd name="T26" fmla="*/ 2147483647 w 440"/>
                <a:gd name="T27" fmla="*/ 2147483647 h 664"/>
                <a:gd name="T28" fmla="*/ 2147483647 w 440"/>
                <a:gd name="T29" fmla="*/ 2147483647 h 664"/>
                <a:gd name="T30" fmla="*/ 2147483647 w 440"/>
                <a:gd name="T31" fmla="*/ 2147483647 h 664"/>
                <a:gd name="T32" fmla="*/ 2147483647 w 440"/>
                <a:gd name="T33" fmla="*/ 2147483647 h 664"/>
                <a:gd name="T34" fmla="*/ 2147483647 w 440"/>
                <a:gd name="T35" fmla="*/ 2147483647 h 664"/>
                <a:gd name="T36" fmla="*/ 2147483647 w 440"/>
                <a:gd name="T37" fmla="*/ 2147483647 h 664"/>
                <a:gd name="T38" fmla="*/ 2147483647 w 440"/>
                <a:gd name="T39" fmla="*/ 2147483647 h 664"/>
                <a:gd name="T40" fmla="*/ 2147483647 w 440"/>
                <a:gd name="T41" fmla="*/ 2147483647 h 664"/>
                <a:gd name="T42" fmla="*/ 2147483647 w 440"/>
                <a:gd name="T43" fmla="*/ 2147483647 h 664"/>
                <a:gd name="T44" fmla="*/ 2147483647 w 440"/>
                <a:gd name="T45" fmla="*/ 2147483647 h 664"/>
                <a:gd name="T46" fmla="*/ 2147483647 w 440"/>
                <a:gd name="T47" fmla="*/ 2147483647 h 664"/>
                <a:gd name="T48" fmla="*/ 2147483647 w 440"/>
                <a:gd name="T49" fmla="*/ 2147483647 h 664"/>
                <a:gd name="T50" fmla="*/ 2147483647 w 440"/>
                <a:gd name="T51" fmla="*/ 2147483647 h 664"/>
                <a:gd name="T52" fmla="*/ 2147483647 w 440"/>
                <a:gd name="T53" fmla="*/ 2147483647 h 664"/>
                <a:gd name="T54" fmla="*/ 2147483647 w 440"/>
                <a:gd name="T55" fmla="*/ 2147483647 h 664"/>
                <a:gd name="T56" fmla="*/ 2147483647 w 440"/>
                <a:gd name="T57" fmla="*/ 2147483647 h 664"/>
                <a:gd name="T58" fmla="*/ 2147483647 w 440"/>
                <a:gd name="T59" fmla="*/ 2147483647 h 664"/>
                <a:gd name="T60" fmla="*/ 0 w 440"/>
                <a:gd name="T61" fmla="*/ 2147483647 h 664"/>
                <a:gd name="T62" fmla="*/ 2147483647 w 440"/>
                <a:gd name="T63" fmla="*/ 2147483647 h 664"/>
                <a:gd name="T64" fmla="*/ 2147483647 w 440"/>
                <a:gd name="T65" fmla="*/ 2147483647 h 664"/>
                <a:gd name="T66" fmla="*/ 2147483647 w 440"/>
                <a:gd name="T67" fmla="*/ 2147483647 h 664"/>
                <a:gd name="T68" fmla="*/ 2147483647 w 440"/>
                <a:gd name="T69" fmla="*/ 2147483647 h 664"/>
                <a:gd name="T70" fmla="*/ 2147483647 w 440"/>
                <a:gd name="T71" fmla="*/ 0 h 664"/>
                <a:gd name="T72" fmla="*/ 2147483647 w 440"/>
                <a:gd name="T73" fmla="*/ 2147483647 h 664"/>
                <a:gd name="T74" fmla="*/ 2147483647 w 440"/>
                <a:gd name="T75" fmla="*/ 2147483647 h 6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0"/>
                <a:gd name="T115" fmla="*/ 0 h 664"/>
                <a:gd name="T116" fmla="*/ 440 w 440"/>
                <a:gd name="T117" fmla="*/ 664 h 6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0" h="664">
                  <a:moveTo>
                    <a:pt x="41" y="5"/>
                  </a:moveTo>
                  <a:lnTo>
                    <a:pt x="87" y="79"/>
                  </a:lnTo>
                  <a:lnTo>
                    <a:pt x="134" y="154"/>
                  </a:lnTo>
                  <a:lnTo>
                    <a:pt x="227" y="305"/>
                  </a:lnTo>
                  <a:lnTo>
                    <a:pt x="318" y="458"/>
                  </a:lnTo>
                  <a:lnTo>
                    <a:pt x="365" y="533"/>
                  </a:lnTo>
                  <a:lnTo>
                    <a:pt x="407" y="609"/>
                  </a:lnTo>
                  <a:lnTo>
                    <a:pt x="411" y="614"/>
                  </a:lnTo>
                  <a:lnTo>
                    <a:pt x="417" y="620"/>
                  </a:lnTo>
                  <a:lnTo>
                    <a:pt x="423" y="625"/>
                  </a:lnTo>
                  <a:lnTo>
                    <a:pt x="429" y="630"/>
                  </a:lnTo>
                  <a:lnTo>
                    <a:pt x="434" y="636"/>
                  </a:lnTo>
                  <a:lnTo>
                    <a:pt x="438" y="642"/>
                  </a:lnTo>
                  <a:lnTo>
                    <a:pt x="440" y="649"/>
                  </a:lnTo>
                  <a:lnTo>
                    <a:pt x="440" y="658"/>
                  </a:lnTo>
                  <a:lnTo>
                    <a:pt x="436" y="662"/>
                  </a:lnTo>
                  <a:lnTo>
                    <a:pt x="431" y="664"/>
                  </a:lnTo>
                  <a:lnTo>
                    <a:pt x="427" y="664"/>
                  </a:lnTo>
                  <a:lnTo>
                    <a:pt x="421" y="664"/>
                  </a:lnTo>
                  <a:lnTo>
                    <a:pt x="411" y="661"/>
                  </a:lnTo>
                  <a:lnTo>
                    <a:pt x="400" y="658"/>
                  </a:lnTo>
                  <a:lnTo>
                    <a:pt x="318" y="514"/>
                  </a:lnTo>
                  <a:lnTo>
                    <a:pt x="231" y="372"/>
                  </a:lnTo>
                  <a:lnTo>
                    <a:pt x="142" y="230"/>
                  </a:lnTo>
                  <a:lnTo>
                    <a:pt x="50" y="89"/>
                  </a:lnTo>
                  <a:lnTo>
                    <a:pt x="33" y="73"/>
                  </a:lnTo>
                  <a:lnTo>
                    <a:pt x="18" y="57"/>
                  </a:lnTo>
                  <a:lnTo>
                    <a:pt x="10" y="48"/>
                  </a:lnTo>
                  <a:lnTo>
                    <a:pt x="6" y="40"/>
                  </a:lnTo>
                  <a:lnTo>
                    <a:pt x="2" y="29"/>
                  </a:lnTo>
                  <a:lnTo>
                    <a:pt x="0" y="18"/>
                  </a:lnTo>
                  <a:lnTo>
                    <a:pt x="6" y="15"/>
                  </a:lnTo>
                  <a:lnTo>
                    <a:pt x="10" y="11"/>
                  </a:lnTo>
                  <a:lnTo>
                    <a:pt x="19" y="3"/>
                  </a:lnTo>
                  <a:lnTo>
                    <a:pt x="25" y="2"/>
                  </a:lnTo>
                  <a:lnTo>
                    <a:pt x="29" y="0"/>
                  </a:lnTo>
                  <a:lnTo>
                    <a:pt x="35" y="2"/>
                  </a:lnTo>
                  <a:lnTo>
                    <a:pt x="41" y="5"/>
                  </a:lnTo>
                  <a:close/>
                </a:path>
              </a:pathLst>
            </a:custGeom>
            <a:solidFill>
              <a:schemeClr val="bg1"/>
            </a:solidFill>
            <a:ln w="9525">
              <a:solidFill>
                <a:schemeClr val="bg1"/>
              </a:solidFill>
              <a:round/>
              <a:headEnd/>
              <a:tailEnd/>
            </a:ln>
          </p:spPr>
          <p:txBody>
            <a:bodyPr/>
            <a:lstStyle/>
            <a:p>
              <a:endParaRPr lang="en-US"/>
            </a:p>
          </p:txBody>
        </p:sp>
        <p:sp>
          <p:nvSpPr>
            <p:cNvPr id="10" name="Freeform 8"/>
            <p:cNvSpPr>
              <a:spLocks/>
            </p:cNvSpPr>
            <p:nvPr/>
          </p:nvSpPr>
          <p:spPr bwMode="auto">
            <a:xfrm>
              <a:off x="4594225" y="2206625"/>
              <a:ext cx="66675" cy="523875"/>
            </a:xfrm>
            <a:custGeom>
              <a:avLst/>
              <a:gdLst>
                <a:gd name="T0" fmla="*/ 2147483647 w 85"/>
                <a:gd name="T1" fmla="*/ 2147483647 h 330"/>
                <a:gd name="T2" fmla="*/ 2147483647 w 85"/>
                <a:gd name="T3" fmla="*/ 2147483647 h 330"/>
                <a:gd name="T4" fmla="*/ 2147483647 w 85"/>
                <a:gd name="T5" fmla="*/ 2147483647 h 330"/>
                <a:gd name="T6" fmla="*/ 2147483647 w 85"/>
                <a:gd name="T7" fmla="*/ 2147483647 h 330"/>
                <a:gd name="T8" fmla="*/ 2147483647 w 85"/>
                <a:gd name="T9" fmla="*/ 2147483647 h 330"/>
                <a:gd name="T10" fmla="*/ 2147483647 w 85"/>
                <a:gd name="T11" fmla="*/ 2147483647 h 330"/>
                <a:gd name="T12" fmla="*/ 2147483647 w 85"/>
                <a:gd name="T13" fmla="*/ 2147483647 h 330"/>
                <a:gd name="T14" fmla="*/ 2147483647 w 85"/>
                <a:gd name="T15" fmla="*/ 2147483647 h 330"/>
                <a:gd name="T16" fmla="*/ 2147483647 w 85"/>
                <a:gd name="T17" fmla="*/ 2147483647 h 330"/>
                <a:gd name="T18" fmla="*/ 2147483647 w 85"/>
                <a:gd name="T19" fmla="*/ 2147483647 h 330"/>
                <a:gd name="T20" fmla="*/ 2147483647 w 85"/>
                <a:gd name="T21" fmla="*/ 2147483647 h 330"/>
                <a:gd name="T22" fmla="*/ 0 w 85"/>
                <a:gd name="T23" fmla="*/ 2147483647 h 330"/>
                <a:gd name="T24" fmla="*/ 0 w 85"/>
                <a:gd name="T25" fmla="*/ 2147483647 h 330"/>
                <a:gd name="T26" fmla="*/ 0 w 85"/>
                <a:gd name="T27" fmla="*/ 2147483647 h 330"/>
                <a:gd name="T28" fmla="*/ 0 w 85"/>
                <a:gd name="T29" fmla="*/ 2147483647 h 330"/>
                <a:gd name="T30" fmla="*/ 2147483647 w 85"/>
                <a:gd name="T31" fmla="*/ 2147483647 h 330"/>
                <a:gd name="T32" fmla="*/ 2147483647 w 85"/>
                <a:gd name="T33" fmla="*/ 2147483647 h 330"/>
                <a:gd name="T34" fmla="*/ 2147483647 w 85"/>
                <a:gd name="T35" fmla="*/ 2147483647 h 330"/>
                <a:gd name="T36" fmla="*/ 2147483647 w 85"/>
                <a:gd name="T37" fmla="*/ 2147483647 h 330"/>
                <a:gd name="T38" fmla="*/ 2147483647 w 85"/>
                <a:gd name="T39" fmla="*/ 2147483647 h 330"/>
                <a:gd name="T40" fmla="*/ 2147483647 w 85"/>
                <a:gd name="T41" fmla="*/ 2147483647 h 330"/>
                <a:gd name="T42" fmla="*/ 2147483647 w 85"/>
                <a:gd name="T43" fmla="*/ 2147483647 h 330"/>
                <a:gd name="T44" fmla="*/ 2147483647 w 85"/>
                <a:gd name="T45" fmla="*/ 2147483647 h 330"/>
                <a:gd name="T46" fmla="*/ 2147483647 w 85"/>
                <a:gd name="T47" fmla="*/ 2147483647 h 330"/>
                <a:gd name="T48" fmla="*/ 2147483647 w 85"/>
                <a:gd name="T49" fmla="*/ 2147483647 h 330"/>
                <a:gd name="T50" fmla="*/ 2147483647 w 85"/>
                <a:gd name="T51" fmla="*/ 2147483647 h 330"/>
                <a:gd name="T52" fmla="*/ 2147483647 w 85"/>
                <a:gd name="T53" fmla="*/ 2147483647 h 330"/>
                <a:gd name="T54" fmla="*/ 2147483647 w 85"/>
                <a:gd name="T55" fmla="*/ 0 h 330"/>
                <a:gd name="T56" fmla="*/ 2147483647 w 85"/>
                <a:gd name="T57" fmla="*/ 0 h 330"/>
                <a:gd name="T58" fmla="*/ 2147483647 w 85"/>
                <a:gd name="T59" fmla="*/ 2147483647 h 330"/>
                <a:gd name="T60" fmla="*/ 2147483647 w 85"/>
                <a:gd name="T61" fmla="*/ 2147483647 h 330"/>
                <a:gd name="T62" fmla="*/ 2147483647 w 85"/>
                <a:gd name="T63" fmla="*/ 2147483647 h 330"/>
                <a:gd name="T64" fmla="*/ 2147483647 w 85"/>
                <a:gd name="T65" fmla="*/ 2147483647 h 330"/>
                <a:gd name="T66" fmla="*/ 2147483647 w 85"/>
                <a:gd name="T67" fmla="*/ 2147483647 h 3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330"/>
                <a:gd name="T104" fmla="*/ 85 w 85"/>
                <a:gd name="T105" fmla="*/ 330 h 3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330">
                  <a:moveTo>
                    <a:pt x="85" y="18"/>
                  </a:moveTo>
                  <a:lnTo>
                    <a:pt x="80" y="35"/>
                  </a:lnTo>
                  <a:lnTo>
                    <a:pt x="74" y="52"/>
                  </a:lnTo>
                  <a:lnTo>
                    <a:pt x="64" y="89"/>
                  </a:lnTo>
                  <a:lnTo>
                    <a:pt x="58" y="127"/>
                  </a:lnTo>
                  <a:lnTo>
                    <a:pt x="54" y="166"/>
                  </a:lnTo>
                  <a:lnTo>
                    <a:pt x="43" y="244"/>
                  </a:lnTo>
                  <a:lnTo>
                    <a:pt x="37" y="282"/>
                  </a:lnTo>
                  <a:lnTo>
                    <a:pt x="31" y="301"/>
                  </a:lnTo>
                  <a:lnTo>
                    <a:pt x="25" y="318"/>
                  </a:lnTo>
                  <a:lnTo>
                    <a:pt x="4" y="330"/>
                  </a:lnTo>
                  <a:lnTo>
                    <a:pt x="0" y="311"/>
                  </a:lnTo>
                  <a:lnTo>
                    <a:pt x="0" y="293"/>
                  </a:lnTo>
                  <a:lnTo>
                    <a:pt x="0" y="275"/>
                  </a:lnTo>
                  <a:lnTo>
                    <a:pt x="0" y="256"/>
                  </a:lnTo>
                  <a:lnTo>
                    <a:pt x="6" y="218"/>
                  </a:lnTo>
                  <a:lnTo>
                    <a:pt x="14" y="180"/>
                  </a:lnTo>
                  <a:lnTo>
                    <a:pt x="21" y="142"/>
                  </a:lnTo>
                  <a:lnTo>
                    <a:pt x="29" y="103"/>
                  </a:lnTo>
                  <a:lnTo>
                    <a:pt x="31" y="84"/>
                  </a:lnTo>
                  <a:lnTo>
                    <a:pt x="31" y="66"/>
                  </a:lnTo>
                  <a:lnTo>
                    <a:pt x="31" y="45"/>
                  </a:lnTo>
                  <a:lnTo>
                    <a:pt x="29" y="26"/>
                  </a:lnTo>
                  <a:lnTo>
                    <a:pt x="33" y="19"/>
                  </a:lnTo>
                  <a:lnTo>
                    <a:pt x="39" y="12"/>
                  </a:lnTo>
                  <a:lnTo>
                    <a:pt x="49" y="5"/>
                  </a:lnTo>
                  <a:lnTo>
                    <a:pt x="58" y="2"/>
                  </a:lnTo>
                  <a:lnTo>
                    <a:pt x="66" y="0"/>
                  </a:lnTo>
                  <a:lnTo>
                    <a:pt x="72" y="0"/>
                  </a:lnTo>
                  <a:lnTo>
                    <a:pt x="76" y="2"/>
                  </a:lnTo>
                  <a:lnTo>
                    <a:pt x="80" y="3"/>
                  </a:lnTo>
                  <a:lnTo>
                    <a:pt x="82" y="6"/>
                  </a:lnTo>
                  <a:lnTo>
                    <a:pt x="85" y="12"/>
                  </a:lnTo>
                  <a:lnTo>
                    <a:pt x="85" y="18"/>
                  </a:lnTo>
                  <a:close/>
                </a:path>
              </a:pathLst>
            </a:custGeom>
            <a:solidFill>
              <a:schemeClr val="bg1"/>
            </a:solidFill>
            <a:ln w="9525">
              <a:solidFill>
                <a:schemeClr val="bg1"/>
              </a:solidFill>
              <a:round/>
              <a:headEnd/>
              <a:tailEnd/>
            </a:ln>
          </p:spPr>
          <p:txBody>
            <a:bodyPr/>
            <a:lstStyle/>
            <a:p>
              <a:endParaRPr lang="en-US"/>
            </a:p>
          </p:txBody>
        </p:sp>
        <p:sp>
          <p:nvSpPr>
            <p:cNvPr id="11" name="Freeform 9"/>
            <p:cNvSpPr>
              <a:spLocks/>
            </p:cNvSpPr>
            <p:nvPr/>
          </p:nvSpPr>
          <p:spPr bwMode="auto">
            <a:xfrm>
              <a:off x="4711700" y="2271713"/>
              <a:ext cx="100013" cy="439737"/>
            </a:xfrm>
            <a:custGeom>
              <a:avLst/>
              <a:gdLst>
                <a:gd name="T0" fmla="*/ 2147483647 w 127"/>
                <a:gd name="T1" fmla="*/ 2147483647 h 277"/>
                <a:gd name="T2" fmla="*/ 2147483647 w 127"/>
                <a:gd name="T3" fmla="*/ 2147483647 h 277"/>
                <a:gd name="T4" fmla="*/ 2147483647 w 127"/>
                <a:gd name="T5" fmla="*/ 2147483647 h 277"/>
                <a:gd name="T6" fmla="*/ 2147483647 w 127"/>
                <a:gd name="T7" fmla="*/ 2147483647 h 277"/>
                <a:gd name="T8" fmla="*/ 2147483647 w 127"/>
                <a:gd name="T9" fmla="*/ 2147483647 h 277"/>
                <a:gd name="T10" fmla="*/ 2147483647 w 127"/>
                <a:gd name="T11" fmla="*/ 2147483647 h 277"/>
                <a:gd name="T12" fmla="*/ 2147483647 w 127"/>
                <a:gd name="T13" fmla="*/ 2147483647 h 277"/>
                <a:gd name="T14" fmla="*/ 2147483647 w 127"/>
                <a:gd name="T15" fmla="*/ 2147483647 h 277"/>
                <a:gd name="T16" fmla="*/ 2147483647 w 127"/>
                <a:gd name="T17" fmla="*/ 2147483647 h 277"/>
                <a:gd name="T18" fmla="*/ 2147483647 w 127"/>
                <a:gd name="T19" fmla="*/ 2147483647 h 277"/>
                <a:gd name="T20" fmla="*/ 2147483647 w 127"/>
                <a:gd name="T21" fmla="*/ 2147483647 h 277"/>
                <a:gd name="T22" fmla="*/ 2147483647 w 127"/>
                <a:gd name="T23" fmla="*/ 2147483647 h 277"/>
                <a:gd name="T24" fmla="*/ 2147483647 w 127"/>
                <a:gd name="T25" fmla="*/ 2147483647 h 277"/>
                <a:gd name="T26" fmla="*/ 0 w 127"/>
                <a:gd name="T27" fmla="*/ 2147483647 h 277"/>
                <a:gd name="T28" fmla="*/ 2147483647 w 127"/>
                <a:gd name="T29" fmla="*/ 2147483647 h 277"/>
                <a:gd name="T30" fmla="*/ 2147483647 w 127"/>
                <a:gd name="T31" fmla="*/ 2147483647 h 277"/>
                <a:gd name="T32" fmla="*/ 2147483647 w 127"/>
                <a:gd name="T33" fmla="*/ 2147483647 h 277"/>
                <a:gd name="T34" fmla="*/ 2147483647 w 127"/>
                <a:gd name="T35" fmla="*/ 2147483647 h 277"/>
                <a:gd name="T36" fmla="*/ 2147483647 w 127"/>
                <a:gd name="T37" fmla="*/ 2147483647 h 277"/>
                <a:gd name="T38" fmla="*/ 2147483647 w 127"/>
                <a:gd name="T39" fmla="*/ 2147483647 h 277"/>
                <a:gd name="T40" fmla="*/ 2147483647 w 127"/>
                <a:gd name="T41" fmla="*/ 2147483647 h 277"/>
                <a:gd name="T42" fmla="*/ 2147483647 w 127"/>
                <a:gd name="T43" fmla="*/ 2147483647 h 277"/>
                <a:gd name="T44" fmla="*/ 2147483647 w 127"/>
                <a:gd name="T45" fmla="*/ 2147483647 h 277"/>
                <a:gd name="T46" fmla="*/ 2147483647 w 127"/>
                <a:gd name="T47" fmla="*/ 2147483647 h 277"/>
                <a:gd name="T48" fmla="*/ 2147483647 w 127"/>
                <a:gd name="T49" fmla="*/ 2147483647 h 277"/>
                <a:gd name="T50" fmla="*/ 2147483647 w 127"/>
                <a:gd name="T51" fmla="*/ 0 h 277"/>
                <a:gd name="T52" fmla="*/ 2147483647 w 127"/>
                <a:gd name="T53" fmla="*/ 2147483647 h 277"/>
                <a:gd name="T54" fmla="*/ 2147483647 w 127"/>
                <a:gd name="T55" fmla="*/ 2147483647 h 277"/>
                <a:gd name="T56" fmla="*/ 2147483647 w 127"/>
                <a:gd name="T57" fmla="*/ 2147483647 h 277"/>
                <a:gd name="T58" fmla="*/ 2147483647 w 127"/>
                <a:gd name="T59" fmla="*/ 2147483647 h 277"/>
                <a:gd name="T60" fmla="*/ 2147483647 w 127"/>
                <a:gd name="T61" fmla="*/ 2147483647 h 277"/>
                <a:gd name="T62" fmla="*/ 2147483647 w 127"/>
                <a:gd name="T63" fmla="*/ 2147483647 h 2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77"/>
                <a:gd name="T98" fmla="*/ 127 w 127"/>
                <a:gd name="T99" fmla="*/ 277 h 2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77">
                  <a:moveTo>
                    <a:pt x="125" y="27"/>
                  </a:moveTo>
                  <a:lnTo>
                    <a:pt x="113" y="58"/>
                  </a:lnTo>
                  <a:lnTo>
                    <a:pt x="101" y="90"/>
                  </a:lnTo>
                  <a:lnTo>
                    <a:pt x="90" y="122"/>
                  </a:lnTo>
                  <a:lnTo>
                    <a:pt x="80" y="154"/>
                  </a:lnTo>
                  <a:lnTo>
                    <a:pt x="68" y="184"/>
                  </a:lnTo>
                  <a:lnTo>
                    <a:pt x="55" y="216"/>
                  </a:lnTo>
                  <a:lnTo>
                    <a:pt x="41" y="247"/>
                  </a:lnTo>
                  <a:lnTo>
                    <a:pt x="24" y="277"/>
                  </a:lnTo>
                  <a:lnTo>
                    <a:pt x="16" y="277"/>
                  </a:lnTo>
                  <a:lnTo>
                    <a:pt x="6" y="276"/>
                  </a:lnTo>
                  <a:lnTo>
                    <a:pt x="4" y="274"/>
                  </a:lnTo>
                  <a:lnTo>
                    <a:pt x="2" y="273"/>
                  </a:lnTo>
                  <a:lnTo>
                    <a:pt x="0" y="270"/>
                  </a:lnTo>
                  <a:lnTo>
                    <a:pt x="2" y="265"/>
                  </a:lnTo>
                  <a:lnTo>
                    <a:pt x="26" y="203"/>
                  </a:lnTo>
                  <a:lnTo>
                    <a:pt x="49" y="141"/>
                  </a:lnTo>
                  <a:lnTo>
                    <a:pt x="61" y="109"/>
                  </a:lnTo>
                  <a:lnTo>
                    <a:pt x="70" y="78"/>
                  </a:lnTo>
                  <a:lnTo>
                    <a:pt x="76" y="46"/>
                  </a:lnTo>
                  <a:lnTo>
                    <a:pt x="80" y="14"/>
                  </a:lnTo>
                  <a:lnTo>
                    <a:pt x="82" y="10"/>
                  </a:lnTo>
                  <a:lnTo>
                    <a:pt x="86" y="6"/>
                  </a:lnTo>
                  <a:lnTo>
                    <a:pt x="90" y="3"/>
                  </a:lnTo>
                  <a:lnTo>
                    <a:pt x="94" y="1"/>
                  </a:lnTo>
                  <a:lnTo>
                    <a:pt x="103" y="0"/>
                  </a:lnTo>
                  <a:lnTo>
                    <a:pt x="111" y="1"/>
                  </a:lnTo>
                  <a:lnTo>
                    <a:pt x="119" y="6"/>
                  </a:lnTo>
                  <a:lnTo>
                    <a:pt x="125" y="11"/>
                  </a:lnTo>
                  <a:lnTo>
                    <a:pt x="127" y="19"/>
                  </a:lnTo>
                  <a:lnTo>
                    <a:pt x="127" y="23"/>
                  </a:lnTo>
                  <a:lnTo>
                    <a:pt x="125" y="27"/>
                  </a:lnTo>
                  <a:close/>
                </a:path>
              </a:pathLst>
            </a:custGeom>
            <a:solidFill>
              <a:schemeClr val="bg1"/>
            </a:solidFill>
            <a:ln w="9525">
              <a:solidFill>
                <a:schemeClr val="bg1"/>
              </a:solidFill>
              <a:round/>
              <a:headEnd/>
              <a:tailEnd/>
            </a:ln>
          </p:spPr>
          <p:txBody>
            <a:bodyPr/>
            <a:lstStyle/>
            <a:p>
              <a:endParaRPr lang="en-US"/>
            </a:p>
          </p:txBody>
        </p:sp>
        <p:sp>
          <p:nvSpPr>
            <p:cNvPr id="12" name="Freeform 10"/>
            <p:cNvSpPr>
              <a:spLocks/>
            </p:cNvSpPr>
            <p:nvPr/>
          </p:nvSpPr>
          <p:spPr bwMode="auto">
            <a:xfrm>
              <a:off x="3457575" y="2324100"/>
              <a:ext cx="238125" cy="809625"/>
            </a:xfrm>
            <a:custGeom>
              <a:avLst/>
              <a:gdLst>
                <a:gd name="T0" fmla="*/ 2147483647 w 300"/>
                <a:gd name="T1" fmla="*/ 2147483647 h 510"/>
                <a:gd name="T2" fmla="*/ 2147483647 w 300"/>
                <a:gd name="T3" fmla="*/ 2147483647 h 510"/>
                <a:gd name="T4" fmla="*/ 2147483647 w 300"/>
                <a:gd name="T5" fmla="*/ 2147483647 h 510"/>
                <a:gd name="T6" fmla="*/ 2147483647 w 300"/>
                <a:gd name="T7" fmla="*/ 2147483647 h 510"/>
                <a:gd name="T8" fmla="*/ 2147483647 w 300"/>
                <a:gd name="T9" fmla="*/ 2147483647 h 510"/>
                <a:gd name="T10" fmla="*/ 2147483647 w 300"/>
                <a:gd name="T11" fmla="*/ 2147483647 h 510"/>
                <a:gd name="T12" fmla="*/ 2147483647 w 300"/>
                <a:gd name="T13" fmla="*/ 2147483647 h 510"/>
                <a:gd name="T14" fmla="*/ 2147483647 w 300"/>
                <a:gd name="T15" fmla="*/ 2147483647 h 510"/>
                <a:gd name="T16" fmla="*/ 2147483647 w 300"/>
                <a:gd name="T17" fmla="*/ 2147483647 h 510"/>
                <a:gd name="T18" fmla="*/ 2147483647 w 300"/>
                <a:gd name="T19" fmla="*/ 2147483647 h 510"/>
                <a:gd name="T20" fmla="*/ 2147483647 w 300"/>
                <a:gd name="T21" fmla="*/ 2147483647 h 510"/>
                <a:gd name="T22" fmla="*/ 2147483647 w 300"/>
                <a:gd name="T23" fmla="*/ 2147483647 h 510"/>
                <a:gd name="T24" fmla="*/ 2147483647 w 300"/>
                <a:gd name="T25" fmla="*/ 2147483647 h 510"/>
                <a:gd name="T26" fmla="*/ 2147483647 w 300"/>
                <a:gd name="T27" fmla="*/ 2147483647 h 510"/>
                <a:gd name="T28" fmla="*/ 2147483647 w 300"/>
                <a:gd name="T29" fmla="*/ 2147483647 h 510"/>
                <a:gd name="T30" fmla="*/ 2147483647 w 300"/>
                <a:gd name="T31" fmla="*/ 2147483647 h 510"/>
                <a:gd name="T32" fmla="*/ 2147483647 w 300"/>
                <a:gd name="T33" fmla="*/ 2147483647 h 510"/>
                <a:gd name="T34" fmla="*/ 2147483647 w 300"/>
                <a:gd name="T35" fmla="*/ 2147483647 h 510"/>
                <a:gd name="T36" fmla="*/ 2147483647 w 300"/>
                <a:gd name="T37" fmla="*/ 2147483647 h 510"/>
                <a:gd name="T38" fmla="*/ 2147483647 w 300"/>
                <a:gd name="T39" fmla="*/ 2147483647 h 510"/>
                <a:gd name="T40" fmla="*/ 0 w 300"/>
                <a:gd name="T41" fmla="*/ 2147483647 h 510"/>
                <a:gd name="T42" fmla="*/ 2147483647 w 300"/>
                <a:gd name="T43" fmla="*/ 0 h 510"/>
                <a:gd name="T44" fmla="*/ 2147483647 w 300"/>
                <a:gd name="T45" fmla="*/ 2147483647 h 510"/>
                <a:gd name="T46" fmla="*/ 2147483647 w 300"/>
                <a:gd name="T47" fmla="*/ 2147483647 h 510"/>
                <a:gd name="T48" fmla="*/ 2147483647 w 300"/>
                <a:gd name="T49" fmla="*/ 2147483647 h 510"/>
                <a:gd name="T50" fmla="*/ 2147483647 w 300"/>
                <a:gd name="T51" fmla="*/ 2147483647 h 510"/>
                <a:gd name="T52" fmla="*/ 2147483647 w 300"/>
                <a:gd name="T53" fmla="*/ 2147483647 h 510"/>
                <a:gd name="T54" fmla="*/ 2147483647 w 300"/>
                <a:gd name="T55" fmla="*/ 2147483647 h 510"/>
                <a:gd name="T56" fmla="*/ 2147483647 w 300"/>
                <a:gd name="T57" fmla="*/ 2147483647 h 5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0"/>
                <a:gd name="T88" fmla="*/ 0 h 510"/>
                <a:gd name="T89" fmla="*/ 300 w 300"/>
                <a:gd name="T90" fmla="*/ 510 h 5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0" h="510">
                  <a:moveTo>
                    <a:pt x="72" y="54"/>
                  </a:moveTo>
                  <a:lnTo>
                    <a:pt x="89" y="95"/>
                  </a:lnTo>
                  <a:lnTo>
                    <a:pt x="97" y="116"/>
                  </a:lnTo>
                  <a:lnTo>
                    <a:pt x="101" y="138"/>
                  </a:lnTo>
                  <a:lnTo>
                    <a:pt x="151" y="230"/>
                  </a:lnTo>
                  <a:lnTo>
                    <a:pt x="202" y="321"/>
                  </a:lnTo>
                  <a:lnTo>
                    <a:pt x="300" y="507"/>
                  </a:lnTo>
                  <a:lnTo>
                    <a:pt x="297" y="508"/>
                  </a:lnTo>
                  <a:lnTo>
                    <a:pt x="295" y="510"/>
                  </a:lnTo>
                  <a:lnTo>
                    <a:pt x="289" y="510"/>
                  </a:lnTo>
                  <a:lnTo>
                    <a:pt x="281" y="508"/>
                  </a:lnTo>
                  <a:lnTo>
                    <a:pt x="273" y="510"/>
                  </a:lnTo>
                  <a:lnTo>
                    <a:pt x="236" y="452"/>
                  </a:lnTo>
                  <a:lnTo>
                    <a:pt x="203" y="392"/>
                  </a:lnTo>
                  <a:lnTo>
                    <a:pt x="172" y="331"/>
                  </a:lnTo>
                  <a:lnTo>
                    <a:pt x="139" y="270"/>
                  </a:lnTo>
                  <a:lnTo>
                    <a:pt x="108" y="208"/>
                  </a:lnTo>
                  <a:lnTo>
                    <a:pt x="75" y="147"/>
                  </a:lnTo>
                  <a:lnTo>
                    <a:pt x="39" y="86"/>
                  </a:lnTo>
                  <a:lnTo>
                    <a:pt x="19" y="57"/>
                  </a:lnTo>
                  <a:lnTo>
                    <a:pt x="0" y="28"/>
                  </a:lnTo>
                  <a:lnTo>
                    <a:pt x="13" y="0"/>
                  </a:lnTo>
                  <a:lnTo>
                    <a:pt x="27" y="3"/>
                  </a:lnTo>
                  <a:lnTo>
                    <a:pt x="37" y="8"/>
                  </a:lnTo>
                  <a:lnTo>
                    <a:pt x="46" y="13"/>
                  </a:lnTo>
                  <a:lnTo>
                    <a:pt x="54" y="22"/>
                  </a:lnTo>
                  <a:lnTo>
                    <a:pt x="60" y="29"/>
                  </a:lnTo>
                  <a:lnTo>
                    <a:pt x="64" y="38"/>
                  </a:lnTo>
                  <a:lnTo>
                    <a:pt x="72" y="54"/>
                  </a:lnTo>
                  <a:close/>
                </a:path>
              </a:pathLst>
            </a:custGeom>
            <a:solidFill>
              <a:schemeClr val="bg1"/>
            </a:solidFill>
            <a:ln w="9525">
              <a:solidFill>
                <a:schemeClr val="bg1"/>
              </a:solidFill>
              <a:round/>
              <a:headEnd/>
              <a:tailEnd/>
            </a:ln>
          </p:spPr>
          <p:txBody>
            <a:bodyPr/>
            <a:lstStyle/>
            <a:p>
              <a:endParaRPr lang="en-US"/>
            </a:p>
          </p:txBody>
        </p:sp>
        <p:sp>
          <p:nvSpPr>
            <p:cNvPr id="13" name="Freeform 11"/>
            <p:cNvSpPr>
              <a:spLocks/>
            </p:cNvSpPr>
            <p:nvPr/>
          </p:nvSpPr>
          <p:spPr bwMode="auto">
            <a:xfrm>
              <a:off x="3683000" y="2324100"/>
              <a:ext cx="152400" cy="627063"/>
            </a:xfrm>
            <a:custGeom>
              <a:avLst/>
              <a:gdLst>
                <a:gd name="T0" fmla="*/ 2147483647 w 194"/>
                <a:gd name="T1" fmla="*/ 2147483647 h 395"/>
                <a:gd name="T2" fmla="*/ 2147483647 w 194"/>
                <a:gd name="T3" fmla="*/ 2147483647 h 395"/>
                <a:gd name="T4" fmla="*/ 2147483647 w 194"/>
                <a:gd name="T5" fmla="*/ 2147483647 h 395"/>
                <a:gd name="T6" fmla="*/ 2147483647 w 194"/>
                <a:gd name="T7" fmla="*/ 2147483647 h 395"/>
                <a:gd name="T8" fmla="*/ 2147483647 w 194"/>
                <a:gd name="T9" fmla="*/ 2147483647 h 395"/>
                <a:gd name="T10" fmla="*/ 2147483647 w 194"/>
                <a:gd name="T11" fmla="*/ 2147483647 h 395"/>
                <a:gd name="T12" fmla="*/ 2147483647 w 194"/>
                <a:gd name="T13" fmla="*/ 2147483647 h 395"/>
                <a:gd name="T14" fmla="*/ 2147483647 w 194"/>
                <a:gd name="T15" fmla="*/ 2147483647 h 395"/>
                <a:gd name="T16" fmla="*/ 2147483647 w 194"/>
                <a:gd name="T17" fmla="*/ 2147483647 h 395"/>
                <a:gd name="T18" fmla="*/ 2147483647 w 194"/>
                <a:gd name="T19" fmla="*/ 2147483647 h 395"/>
                <a:gd name="T20" fmla="*/ 0 w 194"/>
                <a:gd name="T21" fmla="*/ 2147483647 h 395"/>
                <a:gd name="T22" fmla="*/ 2147483647 w 194"/>
                <a:gd name="T23" fmla="*/ 2147483647 h 395"/>
                <a:gd name="T24" fmla="*/ 2147483647 w 194"/>
                <a:gd name="T25" fmla="*/ 2147483647 h 395"/>
                <a:gd name="T26" fmla="*/ 2147483647 w 194"/>
                <a:gd name="T27" fmla="*/ 2147483647 h 395"/>
                <a:gd name="T28" fmla="*/ 2147483647 w 194"/>
                <a:gd name="T29" fmla="*/ 2147483647 h 395"/>
                <a:gd name="T30" fmla="*/ 2147483647 w 194"/>
                <a:gd name="T31" fmla="*/ 2147483647 h 395"/>
                <a:gd name="T32" fmla="*/ 2147483647 w 194"/>
                <a:gd name="T33" fmla="*/ 0 h 395"/>
                <a:gd name="T34" fmla="*/ 2147483647 w 194"/>
                <a:gd name="T35" fmla="*/ 2147483647 h 395"/>
                <a:gd name="T36" fmla="*/ 2147483647 w 194"/>
                <a:gd name="T37" fmla="*/ 2147483647 h 3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4"/>
                <a:gd name="T58" fmla="*/ 0 h 395"/>
                <a:gd name="T59" fmla="*/ 194 w 194"/>
                <a:gd name="T60" fmla="*/ 395 h 3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4" h="395">
                  <a:moveTo>
                    <a:pt x="194" y="395"/>
                  </a:moveTo>
                  <a:lnTo>
                    <a:pt x="163" y="395"/>
                  </a:lnTo>
                  <a:lnTo>
                    <a:pt x="145" y="349"/>
                  </a:lnTo>
                  <a:lnTo>
                    <a:pt x="128" y="302"/>
                  </a:lnTo>
                  <a:lnTo>
                    <a:pt x="111" y="256"/>
                  </a:lnTo>
                  <a:lnTo>
                    <a:pt x="93" y="211"/>
                  </a:lnTo>
                  <a:lnTo>
                    <a:pt x="74" y="166"/>
                  </a:lnTo>
                  <a:lnTo>
                    <a:pt x="52" y="121"/>
                  </a:lnTo>
                  <a:lnTo>
                    <a:pt x="29" y="77"/>
                  </a:lnTo>
                  <a:lnTo>
                    <a:pt x="2" y="32"/>
                  </a:lnTo>
                  <a:lnTo>
                    <a:pt x="0" y="22"/>
                  </a:lnTo>
                  <a:lnTo>
                    <a:pt x="2" y="18"/>
                  </a:lnTo>
                  <a:lnTo>
                    <a:pt x="4" y="13"/>
                  </a:lnTo>
                  <a:lnTo>
                    <a:pt x="6" y="9"/>
                  </a:lnTo>
                  <a:lnTo>
                    <a:pt x="10" y="6"/>
                  </a:lnTo>
                  <a:lnTo>
                    <a:pt x="14" y="3"/>
                  </a:lnTo>
                  <a:lnTo>
                    <a:pt x="21" y="0"/>
                  </a:lnTo>
                  <a:lnTo>
                    <a:pt x="47" y="9"/>
                  </a:lnTo>
                  <a:lnTo>
                    <a:pt x="194" y="395"/>
                  </a:lnTo>
                  <a:close/>
                </a:path>
              </a:pathLst>
            </a:custGeom>
            <a:solidFill>
              <a:schemeClr val="bg1"/>
            </a:solidFill>
            <a:ln w="9525">
              <a:solidFill>
                <a:schemeClr val="bg1"/>
              </a:solidFill>
              <a:round/>
              <a:headEnd/>
              <a:tailEnd/>
            </a:ln>
          </p:spPr>
          <p:txBody>
            <a:bodyPr/>
            <a:lstStyle/>
            <a:p>
              <a:endParaRPr lang="en-US"/>
            </a:p>
          </p:txBody>
        </p:sp>
        <p:sp>
          <p:nvSpPr>
            <p:cNvPr id="14" name="Freeform 12"/>
            <p:cNvSpPr>
              <a:spLocks/>
            </p:cNvSpPr>
            <p:nvPr/>
          </p:nvSpPr>
          <p:spPr bwMode="auto">
            <a:xfrm>
              <a:off x="4354513" y="2344738"/>
              <a:ext cx="41275" cy="415925"/>
            </a:xfrm>
            <a:custGeom>
              <a:avLst/>
              <a:gdLst>
                <a:gd name="T0" fmla="*/ 2147483647 w 52"/>
                <a:gd name="T1" fmla="*/ 2147483647 h 262"/>
                <a:gd name="T2" fmla="*/ 2147483647 w 52"/>
                <a:gd name="T3" fmla="*/ 2147483647 h 262"/>
                <a:gd name="T4" fmla="*/ 2147483647 w 52"/>
                <a:gd name="T5" fmla="*/ 2147483647 h 262"/>
                <a:gd name="T6" fmla="*/ 2147483647 w 52"/>
                <a:gd name="T7" fmla="*/ 2147483647 h 262"/>
                <a:gd name="T8" fmla="*/ 2147483647 w 52"/>
                <a:gd name="T9" fmla="*/ 2147483647 h 262"/>
                <a:gd name="T10" fmla="*/ 2147483647 w 52"/>
                <a:gd name="T11" fmla="*/ 2147483647 h 262"/>
                <a:gd name="T12" fmla="*/ 2147483647 w 52"/>
                <a:gd name="T13" fmla="*/ 2147483647 h 262"/>
                <a:gd name="T14" fmla="*/ 2147483647 w 52"/>
                <a:gd name="T15" fmla="*/ 2147483647 h 262"/>
                <a:gd name="T16" fmla="*/ 2147483647 w 52"/>
                <a:gd name="T17" fmla="*/ 2147483647 h 262"/>
                <a:gd name="T18" fmla="*/ 2147483647 w 52"/>
                <a:gd name="T19" fmla="*/ 2147483647 h 262"/>
                <a:gd name="T20" fmla="*/ 2147483647 w 52"/>
                <a:gd name="T21" fmla="*/ 2147483647 h 262"/>
                <a:gd name="T22" fmla="*/ 2147483647 w 52"/>
                <a:gd name="T23" fmla="*/ 2147483647 h 262"/>
                <a:gd name="T24" fmla="*/ 0 w 52"/>
                <a:gd name="T25" fmla="*/ 2147483647 h 262"/>
                <a:gd name="T26" fmla="*/ 2147483647 w 52"/>
                <a:gd name="T27" fmla="*/ 0 h 262"/>
                <a:gd name="T28" fmla="*/ 2147483647 w 52"/>
                <a:gd name="T29" fmla="*/ 2147483647 h 262"/>
                <a:gd name="T30" fmla="*/ 2147483647 w 52"/>
                <a:gd name="T31" fmla="*/ 2147483647 h 262"/>
                <a:gd name="T32" fmla="*/ 2147483647 w 52"/>
                <a:gd name="T33" fmla="*/ 2147483647 h 262"/>
                <a:gd name="T34" fmla="*/ 2147483647 w 52"/>
                <a:gd name="T35" fmla="*/ 2147483647 h 262"/>
                <a:gd name="T36" fmla="*/ 2147483647 w 52"/>
                <a:gd name="T37" fmla="*/ 2147483647 h 262"/>
                <a:gd name="T38" fmla="*/ 2147483647 w 52"/>
                <a:gd name="T39" fmla="*/ 2147483647 h 262"/>
                <a:gd name="T40" fmla="*/ 2147483647 w 52"/>
                <a:gd name="T41" fmla="*/ 2147483647 h 2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62"/>
                <a:gd name="T65" fmla="*/ 52 w 52"/>
                <a:gd name="T66" fmla="*/ 262 h 2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62">
                  <a:moveTo>
                    <a:pt x="46" y="50"/>
                  </a:moveTo>
                  <a:lnTo>
                    <a:pt x="46" y="102"/>
                  </a:lnTo>
                  <a:lnTo>
                    <a:pt x="50" y="154"/>
                  </a:lnTo>
                  <a:lnTo>
                    <a:pt x="52" y="206"/>
                  </a:lnTo>
                  <a:lnTo>
                    <a:pt x="50" y="233"/>
                  </a:lnTo>
                  <a:lnTo>
                    <a:pt x="50" y="262"/>
                  </a:lnTo>
                  <a:lnTo>
                    <a:pt x="25" y="262"/>
                  </a:lnTo>
                  <a:lnTo>
                    <a:pt x="21" y="233"/>
                  </a:lnTo>
                  <a:lnTo>
                    <a:pt x="17" y="202"/>
                  </a:lnTo>
                  <a:lnTo>
                    <a:pt x="13" y="141"/>
                  </a:lnTo>
                  <a:lnTo>
                    <a:pt x="7" y="77"/>
                  </a:lnTo>
                  <a:lnTo>
                    <a:pt x="3" y="45"/>
                  </a:lnTo>
                  <a:lnTo>
                    <a:pt x="0" y="15"/>
                  </a:lnTo>
                  <a:lnTo>
                    <a:pt x="21" y="0"/>
                  </a:lnTo>
                  <a:lnTo>
                    <a:pt x="31" y="3"/>
                  </a:lnTo>
                  <a:lnTo>
                    <a:pt x="38" y="9"/>
                  </a:lnTo>
                  <a:lnTo>
                    <a:pt x="42" y="13"/>
                  </a:lnTo>
                  <a:lnTo>
                    <a:pt x="44" y="21"/>
                  </a:lnTo>
                  <a:lnTo>
                    <a:pt x="46" y="26"/>
                  </a:lnTo>
                  <a:lnTo>
                    <a:pt x="46" y="35"/>
                  </a:lnTo>
                  <a:lnTo>
                    <a:pt x="46" y="50"/>
                  </a:lnTo>
                  <a:close/>
                </a:path>
              </a:pathLst>
            </a:custGeom>
            <a:solidFill>
              <a:schemeClr val="bg1"/>
            </a:solidFill>
            <a:ln w="9525">
              <a:solidFill>
                <a:schemeClr val="bg1"/>
              </a:solidFill>
              <a:round/>
              <a:headEnd/>
              <a:tailEnd/>
            </a:ln>
          </p:spPr>
          <p:txBody>
            <a:bodyPr/>
            <a:lstStyle/>
            <a:p>
              <a:endParaRPr lang="en-US"/>
            </a:p>
          </p:txBody>
        </p:sp>
        <p:sp>
          <p:nvSpPr>
            <p:cNvPr id="15" name="Freeform 13"/>
            <p:cNvSpPr>
              <a:spLocks/>
            </p:cNvSpPr>
            <p:nvPr/>
          </p:nvSpPr>
          <p:spPr bwMode="auto">
            <a:xfrm>
              <a:off x="4832350" y="2354263"/>
              <a:ext cx="82550" cy="387350"/>
            </a:xfrm>
            <a:custGeom>
              <a:avLst/>
              <a:gdLst>
                <a:gd name="T0" fmla="*/ 2147483647 w 104"/>
                <a:gd name="T1" fmla="*/ 0 h 244"/>
                <a:gd name="T2" fmla="*/ 2147483647 w 104"/>
                <a:gd name="T3" fmla="*/ 2147483647 h 244"/>
                <a:gd name="T4" fmla="*/ 2147483647 w 104"/>
                <a:gd name="T5" fmla="*/ 2147483647 h 244"/>
                <a:gd name="T6" fmla="*/ 2147483647 w 104"/>
                <a:gd name="T7" fmla="*/ 2147483647 h 244"/>
                <a:gd name="T8" fmla="*/ 2147483647 w 104"/>
                <a:gd name="T9" fmla="*/ 2147483647 h 244"/>
                <a:gd name="T10" fmla="*/ 2147483647 w 104"/>
                <a:gd name="T11" fmla="*/ 2147483647 h 244"/>
                <a:gd name="T12" fmla="*/ 2147483647 w 104"/>
                <a:gd name="T13" fmla="*/ 2147483647 h 244"/>
                <a:gd name="T14" fmla="*/ 2147483647 w 104"/>
                <a:gd name="T15" fmla="*/ 2147483647 h 244"/>
                <a:gd name="T16" fmla="*/ 2147483647 w 104"/>
                <a:gd name="T17" fmla="*/ 2147483647 h 244"/>
                <a:gd name="T18" fmla="*/ 2147483647 w 104"/>
                <a:gd name="T19" fmla="*/ 2147483647 h 244"/>
                <a:gd name="T20" fmla="*/ 2147483647 w 104"/>
                <a:gd name="T21" fmla="*/ 2147483647 h 244"/>
                <a:gd name="T22" fmla="*/ 2147483647 w 104"/>
                <a:gd name="T23" fmla="*/ 2147483647 h 244"/>
                <a:gd name="T24" fmla="*/ 2147483647 w 104"/>
                <a:gd name="T25" fmla="*/ 2147483647 h 244"/>
                <a:gd name="T26" fmla="*/ 2147483647 w 104"/>
                <a:gd name="T27" fmla="*/ 2147483647 h 244"/>
                <a:gd name="T28" fmla="*/ 2147483647 w 104"/>
                <a:gd name="T29" fmla="*/ 2147483647 h 244"/>
                <a:gd name="T30" fmla="*/ 0 w 104"/>
                <a:gd name="T31" fmla="*/ 2147483647 h 244"/>
                <a:gd name="T32" fmla="*/ 0 w 104"/>
                <a:gd name="T33" fmla="*/ 2147483647 h 244"/>
                <a:gd name="T34" fmla="*/ 0 w 104"/>
                <a:gd name="T35" fmla="*/ 2147483647 h 244"/>
                <a:gd name="T36" fmla="*/ 2147483647 w 104"/>
                <a:gd name="T37" fmla="*/ 2147483647 h 244"/>
                <a:gd name="T38" fmla="*/ 2147483647 w 104"/>
                <a:gd name="T39" fmla="*/ 2147483647 h 244"/>
                <a:gd name="T40" fmla="*/ 2147483647 w 104"/>
                <a:gd name="T41" fmla="*/ 2147483647 h 244"/>
                <a:gd name="T42" fmla="*/ 2147483647 w 104"/>
                <a:gd name="T43" fmla="*/ 2147483647 h 244"/>
                <a:gd name="T44" fmla="*/ 2147483647 w 104"/>
                <a:gd name="T45" fmla="*/ 2147483647 h 244"/>
                <a:gd name="T46" fmla="*/ 2147483647 w 104"/>
                <a:gd name="T47" fmla="*/ 2147483647 h 244"/>
                <a:gd name="T48" fmla="*/ 2147483647 w 104"/>
                <a:gd name="T49" fmla="*/ 2147483647 h 244"/>
                <a:gd name="T50" fmla="*/ 2147483647 w 104"/>
                <a:gd name="T51" fmla="*/ 2147483647 h 244"/>
                <a:gd name="T52" fmla="*/ 2147483647 w 104"/>
                <a:gd name="T53" fmla="*/ 2147483647 h 244"/>
                <a:gd name="T54" fmla="*/ 2147483647 w 104"/>
                <a:gd name="T55" fmla="*/ 2147483647 h 244"/>
                <a:gd name="T56" fmla="*/ 2147483647 w 104"/>
                <a:gd name="T57" fmla="*/ 2147483647 h 244"/>
                <a:gd name="T58" fmla="*/ 2147483647 w 104"/>
                <a:gd name="T59" fmla="*/ 0 h 244"/>
                <a:gd name="T60" fmla="*/ 2147483647 w 104"/>
                <a:gd name="T61" fmla="*/ 0 h 2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
                <a:gd name="T94" fmla="*/ 0 h 244"/>
                <a:gd name="T95" fmla="*/ 104 w 104"/>
                <a:gd name="T96" fmla="*/ 244 h 2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 h="244">
                  <a:moveTo>
                    <a:pt x="104" y="0"/>
                  </a:moveTo>
                  <a:lnTo>
                    <a:pt x="99" y="29"/>
                  </a:lnTo>
                  <a:lnTo>
                    <a:pt x="91" y="57"/>
                  </a:lnTo>
                  <a:lnTo>
                    <a:pt x="73" y="115"/>
                  </a:lnTo>
                  <a:lnTo>
                    <a:pt x="62" y="144"/>
                  </a:lnTo>
                  <a:lnTo>
                    <a:pt x="52" y="171"/>
                  </a:lnTo>
                  <a:lnTo>
                    <a:pt x="42" y="199"/>
                  </a:lnTo>
                  <a:lnTo>
                    <a:pt x="33" y="225"/>
                  </a:lnTo>
                  <a:lnTo>
                    <a:pt x="29" y="231"/>
                  </a:lnTo>
                  <a:lnTo>
                    <a:pt x="27" y="237"/>
                  </a:lnTo>
                  <a:lnTo>
                    <a:pt x="21" y="241"/>
                  </a:lnTo>
                  <a:lnTo>
                    <a:pt x="19" y="243"/>
                  </a:lnTo>
                  <a:lnTo>
                    <a:pt x="13" y="244"/>
                  </a:lnTo>
                  <a:lnTo>
                    <a:pt x="7" y="240"/>
                  </a:lnTo>
                  <a:lnTo>
                    <a:pt x="4" y="235"/>
                  </a:lnTo>
                  <a:lnTo>
                    <a:pt x="0" y="231"/>
                  </a:lnTo>
                  <a:lnTo>
                    <a:pt x="0" y="227"/>
                  </a:lnTo>
                  <a:lnTo>
                    <a:pt x="0" y="216"/>
                  </a:lnTo>
                  <a:lnTo>
                    <a:pt x="4" y="208"/>
                  </a:lnTo>
                  <a:lnTo>
                    <a:pt x="11" y="196"/>
                  </a:lnTo>
                  <a:lnTo>
                    <a:pt x="17" y="186"/>
                  </a:lnTo>
                  <a:lnTo>
                    <a:pt x="21" y="176"/>
                  </a:lnTo>
                  <a:lnTo>
                    <a:pt x="25" y="166"/>
                  </a:lnTo>
                  <a:lnTo>
                    <a:pt x="35" y="122"/>
                  </a:lnTo>
                  <a:lnTo>
                    <a:pt x="42" y="100"/>
                  </a:lnTo>
                  <a:lnTo>
                    <a:pt x="48" y="80"/>
                  </a:lnTo>
                  <a:lnTo>
                    <a:pt x="58" y="60"/>
                  </a:lnTo>
                  <a:lnTo>
                    <a:pt x="70" y="39"/>
                  </a:lnTo>
                  <a:lnTo>
                    <a:pt x="81" y="20"/>
                  </a:lnTo>
                  <a:lnTo>
                    <a:pt x="95" y="0"/>
                  </a:lnTo>
                  <a:lnTo>
                    <a:pt x="104" y="0"/>
                  </a:lnTo>
                  <a:close/>
                </a:path>
              </a:pathLst>
            </a:custGeom>
            <a:solidFill>
              <a:schemeClr val="bg1"/>
            </a:solidFill>
            <a:ln w="9525">
              <a:solidFill>
                <a:schemeClr val="bg1"/>
              </a:solidFill>
              <a:round/>
              <a:headEnd/>
              <a:tailEnd/>
            </a:ln>
          </p:spPr>
          <p:txBody>
            <a:bodyPr/>
            <a:lstStyle/>
            <a:p>
              <a:endParaRPr lang="en-US"/>
            </a:p>
          </p:txBody>
        </p:sp>
        <p:sp>
          <p:nvSpPr>
            <p:cNvPr id="16" name="Freeform 14"/>
            <p:cNvSpPr>
              <a:spLocks/>
            </p:cNvSpPr>
            <p:nvPr/>
          </p:nvSpPr>
          <p:spPr bwMode="auto">
            <a:xfrm>
              <a:off x="3070225" y="2360613"/>
              <a:ext cx="331788" cy="806450"/>
            </a:xfrm>
            <a:custGeom>
              <a:avLst/>
              <a:gdLst>
                <a:gd name="T0" fmla="*/ 2147483647 w 419"/>
                <a:gd name="T1" fmla="*/ 2147483647 h 508"/>
                <a:gd name="T2" fmla="*/ 2147483647 w 419"/>
                <a:gd name="T3" fmla="*/ 2147483647 h 508"/>
                <a:gd name="T4" fmla="*/ 2147483647 w 419"/>
                <a:gd name="T5" fmla="*/ 2147483647 h 508"/>
                <a:gd name="T6" fmla="*/ 2147483647 w 419"/>
                <a:gd name="T7" fmla="*/ 2147483647 h 508"/>
                <a:gd name="T8" fmla="*/ 2147483647 w 419"/>
                <a:gd name="T9" fmla="*/ 2147483647 h 508"/>
                <a:gd name="T10" fmla="*/ 2147483647 w 419"/>
                <a:gd name="T11" fmla="*/ 2147483647 h 508"/>
                <a:gd name="T12" fmla="*/ 2147483647 w 419"/>
                <a:gd name="T13" fmla="*/ 2147483647 h 508"/>
                <a:gd name="T14" fmla="*/ 2147483647 w 419"/>
                <a:gd name="T15" fmla="*/ 2147483647 h 508"/>
                <a:gd name="T16" fmla="*/ 2147483647 w 419"/>
                <a:gd name="T17" fmla="*/ 2147483647 h 508"/>
                <a:gd name="T18" fmla="*/ 2147483647 w 419"/>
                <a:gd name="T19" fmla="*/ 2147483647 h 508"/>
                <a:gd name="T20" fmla="*/ 2147483647 w 419"/>
                <a:gd name="T21" fmla="*/ 2147483647 h 508"/>
                <a:gd name="T22" fmla="*/ 2147483647 w 419"/>
                <a:gd name="T23" fmla="*/ 2147483647 h 508"/>
                <a:gd name="T24" fmla="*/ 2147483647 w 419"/>
                <a:gd name="T25" fmla="*/ 2147483647 h 508"/>
                <a:gd name="T26" fmla="*/ 2147483647 w 419"/>
                <a:gd name="T27" fmla="*/ 2147483647 h 508"/>
                <a:gd name="T28" fmla="*/ 2147483647 w 419"/>
                <a:gd name="T29" fmla="*/ 2147483647 h 508"/>
                <a:gd name="T30" fmla="*/ 2147483647 w 419"/>
                <a:gd name="T31" fmla="*/ 2147483647 h 508"/>
                <a:gd name="T32" fmla="*/ 2147483647 w 419"/>
                <a:gd name="T33" fmla="*/ 2147483647 h 508"/>
                <a:gd name="T34" fmla="*/ 2147483647 w 419"/>
                <a:gd name="T35" fmla="*/ 2147483647 h 508"/>
                <a:gd name="T36" fmla="*/ 2147483647 w 419"/>
                <a:gd name="T37" fmla="*/ 2147483647 h 508"/>
                <a:gd name="T38" fmla="*/ 2147483647 w 419"/>
                <a:gd name="T39" fmla="*/ 2147483647 h 508"/>
                <a:gd name="T40" fmla="*/ 2147483647 w 419"/>
                <a:gd name="T41" fmla="*/ 2147483647 h 508"/>
                <a:gd name="T42" fmla="*/ 2147483647 w 419"/>
                <a:gd name="T43" fmla="*/ 2147483647 h 508"/>
                <a:gd name="T44" fmla="*/ 2147483647 w 419"/>
                <a:gd name="T45" fmla="*/ 2147483647 h 508"/>
                <a:gd name="T46" fmla="*/ 2147483647 w 419"/>
                <a:gd name="T47" fmla="*/ 2147483647 h 508"/>
                <a:gd name="T48" fmla="*/ 2147483647 w 419"/>
                <a:gd name="T49" fmla="*/ 2147483647 h 508"/>
                <a:gd name="T50" fmla="*/ 2147483647 w 419"/>
                <a:gd name="T51" fmla="*/ 2147483647 h 508"/>
                <a:gd name="T52" fmla="*/ 2147483647 w 419"/>
                <a:gd name="T53" fmla="*/ 2147483647 h 508"/>
                <a:gd name="T54" fmla="*/ 2147483647 w 419"/>
                <a:gd name="T55" fmla="*/ 2147483647 h 508"/>
                <a:gd name="T56" fmla="*/ 2147483647 w 419"/>
                <a:gd name="T57" fmla="*/ 2147483647 h 508"/>
                <a:gd name="T58" fmla="*/ 0 w 419"/>
                <a:gd name="T59" fmla="*/ 2147483647 h 508"/>
                <a:gd name="T60" fmla="*/ 2147483647 w 419"/>
                <a:gd name="T61" fmla="*/ 2147483647 h 508"/>
                <a:gd name="T62" fmla="*/ 2147483647 w 419"/>
                <a:gd name="T63" fmla="*/ 2147483647 h 508"/>
                <a:gd name="T64" fmla="*/ 2147483647 w 419"/>
                <a:gd name="T65" fmla="*/ 2147483647 h 508"/>
                <a:gd name="T66" fmla="*/ 2147483647 w 419"/>
                <a:gd name="T67" fmla="*/ 0 h 508"/>
                <a:gd name="T68" fmla="*/ 2147483647 w 419"/>
                <a:gd name="T69" fmla="*/ 2147483647 h 508"/>
                <a:gd name="T70" fmla="*/ 2147483647 w 419"/>
                <a:gd name="T71" fmla="*/ 2147483647 h 508"/>
                <a:gd name="T72" fmla="*/ 2147483647 w 419"/>
                <a:gd name="T73" fmla="*/ 2147483647 h 508"/>
                <a:gd name="T74" fmla="*/ 2147483647 w 419"/>
                <a:gd name="T75" fmla="*/ 2147483647 h 5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9"/>
                <a:gd name="T115" fmla="*/ 0 h 508"/>
                <a:gd name="T116" fmla="*/ 419 w 419"/>
                <a:gd name="T117" fmla="*/ 508 h 5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9" h="508">
                  <a:moveTo>
                    <a:pt x="140" y="125"/>
                  </a:moveTo>
                  <a:lnTo>
                    <a:pt x="169" y="167"/>
                  </a:lnTo>
                  <a:lnTo>
                    <a:pt x="196" y="208"/>
                  </a:lnTo>
                  <a:lnTo>
                    <a:pt x="254" y="291"/>
                  </a:lnTo>
                  <a:lnTo>
                    <a:pt x="283" y="330"/>
                  </a:lnTo>
                  <a:lnTo>
                    <a:pt x="312" y="369"/>
                  </a:lnTo>
                  <a:lnTo>
                    <a:pt x="343" y="408"/>
                  </a:lnTo>
                  <a:lnTo>
                    <a:pt x="376" y="445"/>
                  </a:lnTo>
                  <a:lnTo>
                    <a:pt x="380" y="453"/>
                  </a:lnTo>
                  <a:lnTo>
                    <a:pt x="384" y="461"/>
                  </a:lnTo>
                  <a:lnTo>
                    <a:pt x="411" y="491"/>
                  </a:lnTo>
                  <a:lnTo>
                    <a:pt x="415" y="500"/>
                  </a:lnTo>
                  <a:lnTo>
                    <a:pt x="419" y="508"/>
                  </a:lnTo>
                  <a:lnTo>
                    <a:pt x="382" y="508"/>
                  </a:lnTo>
                  <a:lnTo>
                    <a:pt x="338" y="452"/>
                  </a:lnTo>
                  <a:lnTo>
                    <a:pt x="295" y="395"/>
                  </a:lnTo>
                  <a:lnTo>
                    <a:pt x="212" y="282"/>
                  </a:lnTo>
                  <a:lnTo>
                    <a:pt x="126" y="167"/>
                  </a:lnTo>
                  <a:lnTo>
                    <a:pt x="84" y="111"/>
                  </a:lnTo>
                  <a:lnTo>
                    <a:pt x="39" y="53"/>
                  </a:lnTo>
                  <a:lnTo>
                    <a:pt x="29" y="53"/>
                  </a:lnTo>
                  <a:lnTo>
                    <a:pt x="23" y="53"/>
                  </a:lnTo>
                  <a:lnTo>
                    <a:pt x="20" y="50"/>
                  </a:lnTo>
                  <a:lnTo>
                    <a:pt x="16" y="45"/>
                  </a:lnTo>
                  <a:lnTo>
                    <a:pt x="14" y="41"/>
                  </a:lnTo>
                  <a:lnTo>
                    <a:pt x="12" y="37"/>
                  </a:lnTo>
                  <a:lnTo>
                    <a:pt x="8" y="32"/>
                  </a:lnTo>
                  <a:lnTo>
                    <a:pt x="2" y="28"/>
                  </a:lnTo>
                  <a:lnTo>
                    <a:pt x="2" y="24"/>
                  </a:lnTo>
                  <a:lnTo>
                    <a:pt x="0" y="19"/>
                  </a:lnTo>
                  <a:lnTo>
                    <a:pt x="4" y="12"/>
                  </a:lnTo>
                  <a:lnTo>
                    <a:pt x="10" y="8"/>
                  </a:lnTo>
                  <a:lnTo>
                    <a:pt x="18" y="3"/>
                  </a:lnTo>
                  <a:lnTo>
                    <a:pt x="27" y="0"/>
                  </a:lnTo>
                  <a:lnTo>
                    <a:pt x="37" y="2"/>
                  </a:lnTo>
                  <a:lnTo>
                    <a:pt x="45" y="5"/>
                  </a:lnTo>
                  <a:lnTo>
                    <a:pt x="53" y="9"/>
                  </a:lnTo>
                  <a:lnTo>
                    <a:pt x="140" y="125"/>
                  </a:lnTo>
                  <a:close/>
                </a:path>
              </a:pathLst>
            </a:custGeom>
            <a:solidFill>
              <a:schemeClr val="bg1"/>
            </a:solidFill>
            <a:ln w="9525">
              <a:solidFill>
                <a:schemeClr val="bg1"/>
              </a:solidFill>
              <a:round/>
              <a:headEnd/>
              <a:tailEnd/>
            </a:ln>
          </p:spPr>
          <p:txBody>
            <a:bodyPr/>
            <a:lstStyle/>
            <a:p>
              <a:endParaRPr lang="en-US"/>
            </a:p>
          </p:txBody>
        </p:sp>
        <p:sp>
          <p:nvSpPr>
            <p:cNvPr id="17" name="Freeform 15"/>
            <p:cNvSpPr>
              <a:spLocks/>
            </p:cNvSpPr>
            <p:nvPr/>
          </p:nvSpPr>
          <p:spPr bwMode="auto">
            <a:xfrm>
              <a:off x="3887788" y="2379663"/>
              <a:ext cx="98425" cy="452437"/>
            </a:xfrm>
            <a:custGeom>
              <a:avLst/>
              <a:gdLst>
                <a:gd name="T0" fmla="*/ 2147483647 w 122"/>
                <a:gd name="T1" fmla="*/ 2147483647 h 285"/>
                <a:gd name="T2" fmla="*/ 2147483647 w 122"/>
                <a:gd name="T3" fmla="*/ 2147483647 h 285"/>
                <a:gd name="T4" fmla="*/ 2147483647 w 122"/>
                <a:gd name="T5" fmla="*/ 2147483647 h 285"/>
                <a:gd name="T6" fmla="*/ 2147483647 w 122"/>
                <a:gd name="T7" fmla="*/ 2147483647 h 285"/>
                <a:gd name="T8" fmla="*/ 2147483647 w 122"/>
                <a:gd name="T9" fmla="*/ 2147483647 h 285"/>
                <a:gd name="T10" fmla="*/ 2147483647 w 122"/>
                <a:gd name="T11" fmla="*/ 2147483647 h 285"/>
                <a:gd name="T12" fmla="*/ 2147483647 w 122"/>
                <a:gd name="T13" fmla="*/ 2147483647 h 285"/>
                <a:gd name="T14" fmla="*/ 2147483647 w 122"/>
                <a:gd name="T15" fmla="*/ 2147483647 h 285"/>
                <a:gd name="T16" fmla="*/ 2147483647 w 122"/>
                <a:gd name="T17" fmla="*/ 2147483647 h 285"/>
                <a:gd name="T18" fmla="*/ 2147483647 w 122"/>
                <a:gd name="T19" fmla="*/ 2147483647 h 285"/>
                <a:gd name="T20" fmla="*/ 2147483647 w 122"/>
                <a:gd name="T21" fmla="*/ 2147483647 h 285"/>
                <a:gd name="T22" fmla="*/ 2147483647 w 122"/>
                <a:gd name="T23" fmla="*/ 2147483647 h 285"/>
                <a:gd name="T24" fmla="*/ 2147483647 w 122"/>
                <a:gd name="T25" fmla="*/ 2147483647 h 285"/>
                <a:gd name="T26" fmla="*/ 2147483647 w 122"/>
                <a:gd name="T27" fmla="*/ 2147483647 h 285"/>
                <a:gd name="T28" fmla="*/ 2147483647 w 122"/>
                <a:gd name="T29" fmla="*/ 2147483647 h 285"/>
                <a:gd name="T30" fmla="*/ 2147483647 w 122"/>
                <a:gd name="T31" fmla="*/ 2147483647 h 285"/>
                <a:gd name="T32" fmla="*/ 2147483647 w 122"/>
                <a:gd name="T33" fmla="*/ 2147483647 h 285"/>
                <a:gd name="T34" fmla="*/ 2147483647 w 122"/>
                <a:gd name="T35" fmla="*/ 2147483647 h 285"/>
                <a:gd name="T36" fmla="*/ 2147483647 w 122"/>
                <a:gd name="T37" fmla="*/ 2147483647 h 285"/>
                <a:gd name="T38" fmla="*/ 2147483647 w 122"/>
                <a:gd name="T39" fmla="*/ 2147483647 h 285"/>
                <a:gd name="T40" fmla="*/ 2147483647 w 122"/>
                <a:gd name="T41" fmla="*/ 2147483647 h 285"/>
                <a:gd name="T42" fmla="*/ 2147483647 w 122"/>
                <a:gd name="T43" fmla="*/ 2147483647 h 285"/>
                <a:gd name="T44" fmla="*/ 2147483647 w 122"/>
                <a:gd name="T45" fmla="*/ 2147483647 h 285"/>
                <a:gd name="T46" fmla="*/ 2147483647 w 122"/>
                <a:gd name="T47" fmla="*/ 2147483647 h 285"/>
                <a:gd name="T48" fmla="*/ 2147483647 w 122"/>
                <a:gd name="T49" fmla="*/ 2147483647 h 285"/>
                <a:gd name="T50" fmla="*/ 2147483647 w 122"/>
                <a:gd name="T51" fmla="*/ 2147483647 h 285"/>
                <a:gd name="T52" fmla="*/ 2147483647 w 122"/>
                <a:gd name="T53" fmla="*/ 2147483647 h 285"/>
                <a:gd name="T54" fmla="*/ 2147483647 w 122"/>
                <a:gd name="T55" fmla="*/ 2147483647 h 285"/>
                <a:gd name="T56" fmla="*/ 2147483647 w 122"/>
                <a:gd name="T57" fmla="*/ 2147483647 h 285"/>
                <a:gd name="T58" fmla="*/ 2147483647 w 122"/>
                <a:gd name="T59" fmla="*/ 2147483647 h 285"/>
                <a:gd name="T60" fmla="*/ 2147483647 w 122"/>
                <a:gd name="T61" fmla="*/ 2147483647 h 285"/>
                <a:gd name="T62" fmla="*/ 2147483647 w 122"/>
                <a:gd name="T63" fmla="*/ 2147483647 h 285"/>
                <a:gd name="T64" fmla="*/ 0 w 122"/>
                <a:gd name="T65" fmla="*/ 2147483647 h 285"/>
                <a:gd name="T66" fmla="*/ 2147483647 w 122"/>
                <a:gd name="T67" fmla="*/ 2147483647 h 285"/>
                <a:gd name="T68" fmla="*/ 2147483647 w 122"/>
                <a:gd name="T69" fmla="*/ 2147483647 h 285"/>
                <a:gd name="T70" fmla="*/ 2147483647 w 122"/>
                <a:gd name="T71" fmla="*/ 2147483647 h 285"/>
                <a:gd name="T72" fmla="*/ 2147483647 w 122"/>
                <a:gd name="T73" fmla="*/ 0 h 285"/>
                <a:gd name="T74" fmla="*/ 2147483647 w 122"/>
                <a:gd name="T75" fmla="*/ 0 h 285"/>
                <a:gd name="T76" fmla="*/ 2147483647 w 122"/>
                <a:gd name="T77" fmla="*/ 2147483647 h 285"/>
                <a:gd name="T78" fmla="*/ 2147483647 w 122"/>
                <a:gd name="T79" fmla="*/ 2147483647 h 285"/>
                <a:gd name="T80" fmla="*/ 2147483647 w 122"/>
                <a:gd name="T81" fmla="*/ 2147483647 h 285"/>
                <a:gd name="T82" fmla="*/ 2147483647 w 122"/>
                <a:gd name="T83" fmla="*/ 2147483647 h 285"/>
                <a:gd name="T84" fmla="*/ 2147483647 w 122"/>
                <a:gd name="T85" fmla="*/ 2147483647 h 285"/>
                <a:gd name="T86" fmla="*/ 2147483647 w 122"/>
                <a:gd name="T87" fmla="*/ 2147483647 h 285"/>
                <a:gd name="T88" fmla="*/ 2147483647 w 122"/>
                <a:gd name="T89" fmla="*/ 2147483647 h 2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
                <a:gd name="T136" fmla="*/ 0 h 285"/>
                <a:gd name="T137" fmla="*/ 122 w 122"/>
                <a:gd name="T138" fmla="*/ 285 h 28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 h="285">
                  <a:moveTo>
                    <a:pt x="62" y="49"/>
                  </a:moveTo>
                  <a:lnTo>
                    <a:pt x="58" y="55"/>
                  </a:lnTo>
                  <a:lnTo>
                    <a:pt x="56" y="60"/>
                  </a:lnTo>
                  <a:lnTo>
                    <a:pt x="56" y="65"/>
                  </a:lnTo>
                  <a:lnTo>
                    <a:pt x="58" y="71"/>
                  </a:lnTo>
                  <a:lnTo>
                    <a:pt x="62" y="80"/>
                  </a:lnTo>
                  <a:lnTo>
                    <a:pt x="68" y="90"/>
                  </a:lnTo>
                  <a:lnTo>
                    <a:pt x="74" y="99"/>
                  </a:lnTo>
                  <a:lnTo>
                    <a:pt x="77" y="109"/>
                  </a:lnTo>
                  <a:lnTo>
                    <a:pt x="79" y="115"/>
                  </a:lnTo>
                  <a:lnTo>
                    <a:pt x="79" y="121"/>
                  </a:lnTo>
                  <a:lnTo>
                    <a:pt x="77" y="128"/>
                  </a:lnTo>
                  <a:lnTo>
                    <a:pt x="76" y="134"/>
                  </a:lnTo>
                  <a:lnTo>
                    <a:pt x="81" y="151"/>
                  </a:lnTo>
                  <a:lnTo>
                    <a:pt x="89" y="168"/>
                  </a:lnTo>
                  <a:lnTo>
                    <a:pt x="103" y="205"/>
                  </a:lnTo>
                  <a:lnTo>
                    <a:pt x="110" y="224"/>
                  </a:lnTo>
                  <a:lnTo>
                    <a:pt x="114" y="242"/>
                  </a:lnTo>
                  <a:lnTo>
                    <a:pt x="120" y="261"/>
                  </a:lnTo>
                  <a:lnTo>
                    <a:pt x="122" y="282"/>
                  </a:lnTo>
                  <a:lnTo>
                    <a:pt x="120" y="283"/>
                  </a:lnTo>
                  <a:lnTo>
                    <a:pt x="116" y="285"/>
                  </a:lnTo>
                  <a:lnTo>
                    <a:pt x="110" y="285"/>
                  </a:lnTo>
                  <a:lnTo>
                    <a:pt x="103" y="285"/>
                  </a:lnTo>
                  <a:lnTo>
                    <a:pt x="97" y="285"/>
                  </a:lnTo>
                  <a:lnTo>
                    <a:pt x="89" y="270"/>
                  </a:lnTo>
                  <a:lnTo>
                    <a:pt x="81" y="254"/>
                  </a:lnTo>
                  <a:lnTo>
                    <a:pt x="68" y="221"/>
                  </a:lnTo>
                  <a:lnTo>
                    <a:pt x="58" y="187"/>
                  </a:lnTo>
                  <a:lnTo>
                    <a:pt x="39" y="118"/>
                  </a:lnTo>
                  <a:lnTo>
                    <a:pt x="27" y="83"/>
                  </a:lnTo>
                  <a:lnTo>
                    <a:pt x="15" y="49"/>
                  </a:lnTo>
                  <a:lnTo>
                    <a:pt x="0" y="16"/>
                  </a:lnTo>
                  <a:lnTo>
                    <a:pt x="6" y="9"/>
                  </a:lnTo>
                  <a:lnTo>
                    <a:pt x="10" y="4"/>
                  </a:lnTo>
                  <a:lnTo>
                    <a:pt x="17" y="2"/>
                  </a:lnTo>
                  <a:lnTo>
                    <a:pt x="21" y="0"/>
                  </a:lnTo>
                  <a:lnTo>
                    <a:pt x="27" y="0"/>
                  </a:lnTo>
                  <a:lnTo>
                    <a:pt x="31" y="2"/>
                  </a:lnTo>
                  <a:lnTo>
                    <a:pt x="37" y="4"/>
                  </a:lnTo>
                  <a:lnTo>
                    <a:pt x="41" y="9"/>
                  </a:lnTo>
                  <a:lnTo>
                    <a:pt x="50" y="18"/>
                  </a:lnTo>
                  <a:lnTo>
                    <a:pt x="56" y="28"/>
                  </a:lnTo>
                  <a:lnTo>
                    <a:pt x="60" y="39"/>
                  </a:lnTo>
                  <a:lnTo>
                    <a:pt x="62" y="49"/>
                  </a:lnTo>
                  <a:close/>
                </a:path>
              </a:pathLst>
            </a:custGeom>
            <a:solidFill>
              <a:schemeClr val="bg1"/>
            </a:solidFill>
            <a:ln w="9525">
              <a:solidFill>
                <a:schemeClr val="bg1"/>
              </a:solidFill>
              <a:round/>
              <a:headEnd/>
              <a:tailEnd/>
            </a:ln>
          </p:spPr>
          <p:txBody>
            <a:bodyPr/>
            <a:lstStyle/>
            <a:p>
              <a:endParaRPr lang="en-US"/>
            </a:p>
          </p:txBody>
        </p:sp>
        <p:sp>
          <p:nvSpPr>
            <p:cNvPr id="18" name="Freeform 16"/>
            <p:cNvSpPr>
              <a:spLocks/>
            </p:cNvSpPr>
            <p:nvPr/>
          </p:nvSpPr>
          <p:spPr bwMode="auto">
            <a:xfrm>
              <a:off x="2998788" y="2525713"/>
              <a:ext cx="261937" cy="608012"/>
            </a:xfrm>
            <a:custGeom>
              <a:avLst/>
              <a:gdLst>
                <a:gd name="T0" fmla="*/ 2147483647 w 330"/>
                <a:gd name="T1" fmla="*/ 2147483647 h 383"/>
                <a:gd name="T2" fmla="*/ 2147483647 w 330"/>
                <a:gd name="T3" fmla="*/ 2147483647 h 383"/>
                <a:gd name="T4" fmla="*/ 2147483647 w 330"/>
                <a:gd name="T5" fmla="*/ 2147483647 h 383"/>
                <a:gd name="T6" fmla="*/ 2147483647 w 330"/>
                <a:gd name="T7" fmla="*/ 2147483647 h 383"/>
                <a:gd name="T8" fmla="*/ 2147483647 w 330"/>
                <a:gd name="T9" fmla="*/ 2147483647 h 383"/>
                <a:gd name="T10" fmla="*/ 2147483647 w 330"/>
                <a:gd name="T11" fmla="*/ 2147483647 h 383"/>
                <a:gd name="T12" fmla="*/ 2147483647 w 330"/>
                <a:gd name="T13" fmla="*/ 2147483647 h 383"/>
                <a:gd name="T14" fmla="*/ 2147483647 w 330"/>
                <a:gd name="T15" fmla="*/ 2147483647 h 383"/>
                <a:gd name="T16" fmla="*/ 2147483647 w 330"/>
                <a:gd name="T17" fmla="*/ 2147483647 h 383"/>
                <a:gd name="T18" fmla="*/ 2147483647 w 330"/>
                <a:gd name="T19" fmla="*/ 2147483647 h 383"/>
                <a:gd name="T20" fmla="*/ 2147483647 w 330"/>
                <a:gd name="T21" fmla="*/ 2147483647 h 383"/>
                <a:gd name="T22" fmla="*/ 2147483647 w 330"/>
                <a:gd name="T23" fmla="*/ 2147483647 h 383"/>
                <a:gd name="T24" fmla="*/ 2147483647 w 330"/>
                <a:gd name="T25" fmla="*/ 2147483647 h 383"/>
                <a:gd name="T26" fmla="*/ 0 w 330"/>
                <a:gd name="T27" fmla="*/ 2147483647 h 383"/>
                <a:gd name="T28" fmla="*/ 2147483647 w 330"/>
                <a:gd name="T29" fmla="*/ 0 h 383"/>
                <a:gd name="T30" fmla="*/ 2147483647 w 330"/>
                <a:gd name="T31" fmla="*/ 2147483647 h 383"/>
                <a:gd name="T32" fmla="*/ 2147483647 w 330"/>
                <a:gd name="T33" fmla="*/ 2147483647 h 383"/>
                <a:gd name="T34" fmla="*/ 2147483647 w 330"/>
                <a:gd name="T35" fmla="*/ 2147483647 h 383"/>
                <a:gd name="T36" fmla="*/ 2147483647 w 330"/>
                <a:gd name="T37" fmla="*/ 2147483647 h 383"/>
                <a:gd name="T38" fmla="*/ 2147483647 w 330"/>
                <a:gd name="T39" fmla="*/ 2147483647 h 383"/>
                <a:gd name="T40" fmla="*/ 2147483647 w 330"/>
                <a:gd name="T41" fmla="*/ 2147483647 h 383"/>
                <a:gd name="T42" fmla="*/ 2147483647 w 330"/>
                <a:gd name="T43" fmla="*/ 2147483647 h 383"/>
                <a:gd name="T44" fmla="*/ 2147483647 w 330"/>
                <a:gd name="T45" fmla="*/ 2147483647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0"/>
                <a:gd name="T70" fmla="*/ 0 h 383"/>
                <a:gd name="T71" fmla="*/ 330 w 330"/>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0" h="383">
                  <a:moveTo>
                    <a:pt x="147" y="152"/>
                  </a:moveTo>
                  <a:lnTo>
                    <a:pt x="196" y="209"/>
                  </a:lnTo>
                  <a:lnTo>
                    <a:pt x="244" y="265"/>
                  </a:lnTo>
                  <a:lnTo>
                    <a:pt x="289" y="323"/>
                  </a:lnTo>
                  <a:lnTo>
                    <a:pt x="310" y="352"/>
                  </a:lnTo>
                  <a:lnTo>
                    <a:pt x="330" y="383"/>
                  </a:lnTo>
                  <a:lnTo>
                    <a:pt x="299" y="383"/>
                  </a:lnTo>
                  <a:lnTo>
                    <a:pt x="262" y="336"/>
                  </a:lnTo>
                  <a:lnTo>
                    <a:pt x="227" y="291"/>
                  </a:lnTo>
                  <a:lnTo>
                    <a:pt x="155" y="200"/>
                  </a:lnTo>
                  <a:lnTo>
                    <a:pt x="118" y="153"/>
                  </a:lnTo>
                  <a:lnTo>
                    <a:pt x="81" y="110"/>
                  </a:lnTo>
                  <a:lnTo>
                    <a:pt x="43" y="65"/>
                  </a:lnTo>
                  <a:lnTo>
                    <a:pt x="0" y="21"/>
                  </a:lnTo>
                  <a:lnTo>
                    <a:pt x="10" y="0"/>
                  </a:lnTo>
                  <a:lnTo>
                    <a:pt x="31" y="14"/>
                  </a:lnTo>
                  <a:lnTo>
                    <a:pt x="52" y="30"/>
                  </a:lnTo>
                  <a:lnTo>
                    <a:pt x="72" y="49"/>
                  </a:lnTo>
                  <a:lnTo>
                    <a:pt x="89" y="68"/>
                  </a:lnTo>
                  <a:lnTo>
                    <a:pt x="107" y="88"/>
                  </a:lnTo>
                  <a:lnTo>
                    <a:pt x="122" y="108"/>
                  </a:lnTo>
                  <a:lnTo>
                    <a:pt x="136" y="130"/>
                  </a:lnTo>
                  <a:lnTo>
                    <a:pt x="147" y="152"/>
                  </a:lnTo>
                  <a:close/>
                </a:path>
              </a:pathLst>
            </a:custGeom>
            <a:solidFill>
              <a:schemeClr val="bg1"/>
            </a:solidFill>
            <a:ln w="9525">
              <a:solidFill>
                <a:schemeClr val="bg1"/>
              </a:solidFill>
              <a:round/>
              <a:headEnd/>
              <a:tailEnd/>
            </a:ln>
          </p:spPr>
          <p:txBody>
            <a:bodyPr/>
            <a:lstStyle/>
            <a:p>
              <a:endParaRPr lang="en-US"/>
            </a:p>
          </p:txBody>
        </p:sp>
        <p:sp>
          <p:nvSpPr>
            <p:cNvPr id="19" name="Freeform 17"/>
            <p:cNvSpPr>
              <a:spLocks/>
            </p:cNvSpPr>
            <p:nvPr/>
          </p:nvSpPr>
          <p:spPr bwMode="auto">
            <a:xfrm>
              <a:off x="2792413" y="2746375"/>
              <a:ext cx="311150" cy="654050"/>
            </a:xfrm>
            <a:custGeom>
              <a:avLst/>
              <a:gdLst>
                <a:gd name="T0" fmla="*/ 2147483647 w 392"/>
                <a:gd name="T1" fmla="*/ 2147483647 h 412"/>
                <a:gd name="T2" fmla="*/ 2147483647 w 392"/>
                <a:gd name="T3" fmla="*/ 2147483647 h 412"/>
                <a:gd name="T4" fmla="*/ 2147483647 w 392"/>
                <a:gd name="T5" fmla="*/ 2147483647 h 412"/>
                <a:gd name="T6" fmla="*/ 2147483647 w 392"/>
                <a:gd name="T7" fmla="*/ 2147483647 h 412"/>
                <a:gd name="T8" fmla="*/ 2147483647 w 392"/>
                <a:gd name="T9" fmla="*/ 2147483647 h 412"/>
                <a:gd name="T10" fmla="*/ 2147483647 w 392"/>
                <a:gd name="T11" fmla="*/ 2147483647 h 412"/>
                <a:gd name="T12" fmla="*/ 2147483647 w 392"/>
                <a:gd name="T13" fmla="*/ 2147483647 h 412"/>
                <a:gd name="T14" fmla="*/ 2147483647 w 392"/>
                <a:gd name="T15" fmla="*/ 2147483647 h 412"/>
                <a:gd name="T16" fmla="*/ 2147483647 w 392"/>
                <a:gd name="T17" fmla="*/ 2147483647 h 412"/>
                <a:gd name="T18" fmla="*/ 2147483647 w 392"/>
                <a:gd name="T19" fmla="*/ 2147483647 h 412"/>
                <a:gd name="T20" fmla="*/ 2147483647 w 392"/>
                <a:gd name="T21" fmla="*/ 2147483647 h 412"/>
                <a:gd name="T22" fmla="*/ 2147483647 w 392"/>
                <a:gd name="T23" fmla="*/ 2147483647 h 412"/>
                <a:gd name="T24" fmla="*/ 2147483647 w 392"/>
                <a:gd name="T25" fmla="*/ 2147483647 h 412"/>
                <a:gd name="T26" fmla="*/ 2147483647 w 392"/>
                <a:gd name="T27" fmla="*/ 2147483647 h 412"/>
                <a:gd name="T28" fmla="*/ 2147483647 w 392"/>
                <a:gd name="T29" fmla="*/ 2147483647 h 412"/>
                <a:gd name="T30" fmla="*/ 2147483647 w 392"/>
                <a:gd name="T31" fmla="*/ 2147483647 h 412"/>
                <a:gd name="T32" fmla="*/ 2147483647 w 392"/>
                <a:gd name="T33" fmla="*/ 2147483647 h 412"/>
                <a:gd name="T34" fmla="*/ 2147483647 w 392"/>
                <a:gd name="T35" fmla="*/ 2147483647 h 412"/>
                <a:gd name="T36" fmla="*/ 2147483647 w 392"/>
                <a:gd name="T37" fmla="*/ 2147483647 h 412"/>
                <a:gd name="T38" fmla="*/ 2147483647 w 392"/>
                <a:gd name="T39" fmla="*/ 2147483647 h 412"/>
                <a:gd name="T40" fmla="*/ 2147483647 w 392"/>
                <a:gd name="T41" fmla="*/ 2147483647 h 412"/>
                <a:gd name="T42" fmla="*/ 2147483647 w 392"/>
                <a:gd name="T43" fmla="*/ 2147483647 h 412"/>
                <a:gd name="T44" fmla="*/ 2147483647 w 392"/>
                <a:gd name="T45" fmla="*/ 2147483647 h 412"/>
                <a:gd name="T46" fmla="*/ 2147483647 w 392"/>
                <a:gd name="T47" fmla="*/ 2147483647 h 412"/>
                <a:gd name="T48" fmla="*/ 0 w 392"/>
                <a:gd name="T49" fmla="*/ 2147483647 h 412"/>
                <a:gd name="T50" fmla="*/ 2147483647 w 392"/>
                <a:gd name="T51" fmla="*/ 0 h 412"/>
                <a:gd name="T52" fmla="*/ 2147483647 w 392"/>
                <a:gd name="T53" fmla="*/ 2147483647 h 412"/>
                <a:gd name="T54" fmla="*/ 2147483647 w 392"/>
                <a:gd name="T55" fmla="*/ 2147483647 h 412"/>
                <a:gd name="T56" fmla="*/ 2147483647 w 392"/>
                <a:gd name="T57" fmla="*/ 2147483647 h 412"/>
                <a:gd name="T58" fmla="*/ 2147483647 w 392"/>
                <a:gd name="T59" fmla="*/ 2147483647 h 412"/>
                <a:gd name="T60" fmla="*/ 2147483647 w 392"/>
                <a:gd name="T61" fmla="*/ 2147483647 h 412"/>
                <a:gd name="T62" fmla="*/ 2147483647 w 392"/>
                <a:gd name="T63" fmla="*/ 2147483647 h 412"/>
                <a:gd name="T64" fmla="*/ 2147483647 w 392"/>
                <a:gd name="T65" fmla="*/ 2147483647 h 412"/>
                <a:gd name="T66" fmla="*/ 2147483647 w 392"/>
                <a:gd name="T67" fmla="*/ 2147483647 h 412"/>
                <a:gd name="T68" fmla="*/ 2147483647 w 392"/>
                <a:gd name="T69" fmla="*/ 2147483647 h 412"/>
                <a:gd name="T70" fmla="*/ 2147483647 w 392"/>
                <a:gd name="T71" fmla="*/ 2147483647 h 412"/>
                <a:gd name="T72" fmla="*/ 2147483647 w 392"/>
                <a:gd name="T73" fmla="*/ 2147483647 h 412"/>
                <a:gd name="T74" fmla="*/ 2147483647 w 392"/>
                <a:gd name="T75" fmla="*/ 2147483647 h 412"/>
                <a:gd name="T76" fmla="*/ 2147483647 w 392"/>
                <a:gd name="T77" fmla="*/ 2147483647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2"/>
                <a:gd name="T118" fmla="*/ 0 h 412"/>
                <a:gd name="T119" fmla="*/ 392 w 392"/>
                <a:gd name="T120" fmla="*/ 412 h 4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2" h="412">
                  <a:moveTo>
                    <a:pt x="194" y="171"/>
                  </a:moveTo>
                  <a:lnTo>
                    <a:pt x="221" y="200"/>
                  </a:lnTo>
                  <a:lnTo>
                    <a:pt x="246" y="229"/>
                  </a:lnTo>
                  <a:lnTo>
                    <a:pt x="293" y="289"/>
                  </a:lnTo>
                  <a:lnTo>
                    <a:pt x="341" y="350"/>
                  </a:lnTo>
                  <a:lnTo>
                    <a:pt x="365" y="382"/>
                  </a:lnTo>
                  <a:lnTo>
                    <a:pt x="392" y="412"/>
                  </a:lnTo>
                  <a:lnTo>
                    <a:pt x="382" y="412"/>
                  </a:lnTo>
                  <a:lnTo>
                    <a:pt x="374" y="412"/>
                  </a:lnTo>
                  <a:lnTo>
                    <a:pt x="365" y="411"/>
                  </a:lnTo>
                  <a:lnTo>
                    <a:pt x="359" y="408"/>
                  </a:lnTo>
                  <a:lnTo>
                    <a:pt x="353" y="405"/>
                  </a:lnTo>
                  <a:lnTo>
                    <a:pt x="347" y="400"/>
                  </a:lnTo>
                  <a:lnTo>
                    <a:pt x="338" y="389"/>
                  </a:lnTo>
                  <a:lnTo>
                    <a:pt x="328" y="374"/>
                  </a:lnTo>
                  <a:lnTo>
                    <a:pt x="326" y="368"/>
                  </a:lnTo>
                  <a:lnTo>
                    <a:pt x="320" y="361"/>
                  </a:lnTo>
                  <a:lnTo>
                    <a:pt x="312" y="347"/>
                  </a:lnTo>
                  <a:lnTo>
                    <a:pt x="301" y="335"/>
                  </a:lnTo>
                  <a:lnTo>
                    <a:pt x="266" y="296"/>
                  </a:lnTo>
                  <a:lnTo>
                    <a:pt x="229" y="255"/>
                  </a:lnTo>
                  <a:lnTo>
                    <a:pt x="155" y="177"/>
                  </a:lnTo>
                  <a:lnTo>
                    <a:pt x="116" y="138"/>
                  </a:lnTo>
                  <a:lnTo>
                    <a:pt x="78" y="99"/>
                  </a:lnTo>
                  <a:lnTo>
                    <a:pt x="0" y="19"/>
                  </a:lnTo>
                  <a:lnTo>
                    <a:pt x="12" y="0"/>
                  </a:lnTo>
                  <a:lnTo>
                    <a:pt x="29" y="6"/>
                  </a:lnTo>
                  <a:lnTo>
                    <a:pt x="45" y="13"/>
                  </a:lnTo>
                  <a:lnTo>
                    <a:pt x="60" y="22"/>
                  </a:lnTo>
                  <a:lnTo>
                    <a:pt x="72" y="32"/>
                  </a:lnTo>
                  <a:lnTo>
                    <a:pt x="83" y="42"/>
                  </a:lnTo>
                  <a:lnTo>
                    <a:pt x="93" y="52"/>
                  </a:lnTo>
                  <a:lnTo>
                    <a:pt x="113" y="77"/>
                  </a:lnTo>
                  <a:lnTo>
                    <a:pt x="130" y="101"/>
                  </a:lnTo>
                  <a:lnTo>
                    <a:pt x="147" y="126"/>
                  </a:lnTo>
                  <a:lnTo>
                    <a:pt x="157" y="138"/>
                  </a:lnTo>
                  <a:lnTo>
                    <a:pt x="167" y="149"/>
                  </a:lnTo>
                  <a:lnTo>
                    <a:pt x="180" y="161"/>
                  </a:lnTo>
                  <a:lnTo>
                    <a:pt x="194" y="171"/>
                  </a:lnTo>
                  <a:close/>
                </a:path>
              </a:pathLst>
            </a:custGeom>
            <a:solidFill>
              <a:schemeClr val="bg1"/>
            </a:solidFill>
            <a:ln w="9525">
              <a:solidFill>
                <a:schemeClr val="bg1"/>
              </a:solidFill>
              <a:round/>
              <a:headEnd/>
              <a:tailEnd/>
            </a:ln>
          </p:spPr>
          <p:txBody>
            <a:bodyPr/>
            <a:lstStyle/>
            <a:p>
              <a:endParaRPr lang="en-US"/>
            </a:p>
          </p:txBody>
        </p:sp>
        <p:sp>
          <p:nvSpPr>
            <p:cNvPr id="20" name="Freeform 18"/>
            <p:cNvSpPr>
              <a:spLocks/>
            </p:cNvSpPr>
            <p:nvPr/>
          </p:nvSpPr>
          <p:spPr bwMode="auto">
            <a:xfrm>
              <a:off x="5521325" y="2874963"/>
              <a:ext cx="966788" cy="1851025"/>
            </a:xfrm>
            <a:custGeom>
              <a:avLst/>
              <a:gdLst>
                <a:gd name="T0" fmla="*/ 2147483647 w 1217"/>
                <a:gd name="T1" fmla="*/ 2147483647 h 1166"/>
                <a:gd name="T2" fmla="*/ 2147483647 w 1217"/>
                <a:gd name="T3" fmla="*/ 2147483647 h 1166"/>
                <a:gd name="T4" fmla="*/ 2147483647 w 1217"/>
                <a:gd name="T5" fmla="*/ 2147483647 h 1166"/>
                <a:gd name="T6" fmla="*/ 2147483647 w 1217"/>
                <a:gd name="T7" fmla="*/ 2147483647 h 1166"/>
                <a:gd name="T8" fmla="*/ 2147483647 w 1217"/>
                <a:gd name="T9" fmla="*/ 2147483647 h 1166"/>
                <a:gd name="T10" fmla="*/ 2147483647 w 1217"/>
                <a:gd name="T11" fmla="*/ 2147483647 h 1166"/>
                <a:gd name="T12" fmla="*/ 2147483647 w 1217"/>
                <a:gd name="T13" fmla="*/ 2147483647 h 1166"/>
                <a:gd name="T14" fmla="*/ 2147483647 w 1217"/>
                <a:gd name="T15" fmla="*/ 2147483647 h 1166"/>
                <a:gd name="T16" fmla="*/ 2147483647 w 1217"/>
                <a:gd name="T17" fmla="*/ 2147483647 h 1166"/>
                <a:gd name="T18" fmla="*/ 2147483647 w 1217"/>
                <a:gd name="T19" fmla="*/ 2147483647 h 1166"/>
                <a:gd name="T20" fmla="*/ 2147483647 w 1217"/>
                <a:gd name="T21" fmla="*/ 2147483647 h 1166"/>
                <a:gd name="T22" fmla="*/ 2147483647 w 1217"/>
                <a:gd name="T23" fmla="*/ 2147483647 h 1166"/>
                <a:gd name="T24" fmla="*/ 2147483647 w 1217"/>
                <a:gd name="T25" fmla="*/ 2147483647 h 1166"/>
                <a:gd name="T26" fmla="*/ 2147483647 w 1217"/>
                <a:gd name="T27" fmla="*/ 2147483647 h 1166"/>
                <a:gd name="T28" fmla="*/ 2147483647 w 1217"/>
                <a:gd name="T29" fmla="*/ 2147483647 h 1166"/>
                <a:gd name="T30" fmla="*/ 2147483647 w 1217"/>
                <a:gd name="T31" fmla="*/ 2147483647 h 1166"/>
                <a:gd name="T32" fmla="*/ 2147483647 w 1217"/>
                <a:gd name="T33" fmla="*/ 2147483647 h 1166"/>
                <a:gd name="T34" fmla="*/ 2147483647 w 1217"/>
                <a:gd name="T35" fmla="*/ 2147483647 h 1166"/>
                <a:gd name="T36" fmla="*/ 2147483647 w 1217"/>
                <a:gd name="T37" fmla="*/ 2147483647 h 1166"/>
                <a:gd name="T38" fmla="*/ 2147483647 w 1217"/>
                <a:gd name="T39" fmla="*/ 2147483647 h 1166"/>
                <a:gd name="T40" fmla="*/ 2147483647 w 1217"/>
                <a:gd name="T41" fmla="*/ 2147483647 h 1166"/>
                <a:gd name="T42" fmla="*/ 2147483647 w 1217"/>
                <a:gd name="T43" fmla="*/ 2147483647 h 1166"/>
                <a:gd name="T44" fmla="*/ 2147483647 w 1217"/>
                <a:gd name="T45" fmla="*/ 2147483647 h 1166"/>
                <a:gd name="T46" fmla="*/ 2147483647 w 1217"/>
                <a:gd name="T47" fmla="*/ 2147483647 h 1166"/>
                <a:gd name="T48" fmla="*/ 2147483647 w 1217"/>
                <a:gd name="T49" fmla="*/ 2147483647 h 1166"/>
                <a:gd name="T50" fmla="*/ 2147483647 w 1217"/>
                <a:gd name="T51" fmla="*/ 2147483647 h 1166"/>
                <a:gd name="T52" fmla="*/ 2147483647 w 1217"/>
                <a:gd name="T53" fmla="*/ 2147483647 h 1166"/>
                <a:gd name="T54" fmla="*/ 2147483647 w 1217"/>
                <a:gd name="T55" fmla="*/ 2147483647 h 1166"/>
                <a:gd name="T56" fmla="*/ 2147483647 w 1217"/>
                <a:gd name="T57" fmla="*/ 2147483647 h 1166"/>
                <a:gd name="T58" fmla="*/ 2147483647 w 1217"/>
                <a:gd name="T59" fmla="*/ 2147483647 h 1166"/>
                <a:gd name="T60" fmla="*/ 2147483647 w 1217"/>
                <a:gd name="T61" fmla="*/ 2147483647 h 1166"/>
                <a:gd name="T62" fmla="*/ 2147483647 w 1217"/>
                <a:gd name="T63" fmla="*/ 2147483647 h 1166"/>
                <a:gd name="T64" fmla="*/ 2147483647 w 1217"/>
                <a:gd name="T65" fmla="*/ 2147483647 h 1166"/>
                <a:gd name="T66" fmla="*/ 2147483647 w 1217"/>
                <a:gd name="T67" fmla="*/ 2147483647 h 1166"/>
                <a:gd name="T68" fmla="*/ 2147483647 w 1217"/>
                <a:gd name="T69" fmla="*/ 2147483647 h 1166"/>
                <a:gd name="T70" fmla="*/ 0 w 1217"/>
                <a:gd name="T71" fmla="*/ 2147483647 h 1166"/>
                <a:gd name="T72" fmla="*/ 2147483647 w 1217"/>
                <a:gd name="T73" fmla="*/ 2147483647 h 1166"/>
                <a:gd name="T74" fmla="*/ 2147483647 w 1217"/>
                <a:gd name="T75" fmla="*/ 2147483647 h 1166"/>
                <a:gd name="T76" fmla="*/ 2147483647 w 1217"/>
                <a:gd name="T77" fmla="*/ 0 h 1166"/>
                <a:gd name="T78" fmla="*/ 2147483647 w 1217"/>
                <a:gd name="T79" fmla="*/ 2147483647 h 1166"/>
                <a:gd name="T80" fmla="*/ 2147483647 w 1217"/>
                <a:gd name="T81" fmla="*/ 2147483647 h 1166"/>
                <a:gd name="T82" fmla="*/ 2147483647 w 1217"/>
                <a:gd name="T83" fmla="*/ 2147483647 h 1166"/>
                <a:gd name="T84" fmla="*/ 2147483647 w 1217"/>
                <a:gd name="T85" fmla="*/ 2147483647 h 1166"/>
                <a:gd name="T86" fmla="*/ 2147483647 w 1217"/>
                <a:gd name="T87" fmla="*/ 2147483647 h 1166"/>
                <a:gd name="T88" fmla="*/ 2147483647 w 1217"/>
                <a:gd name="T89" fmla="*/ 2147483647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7"/>
                <a:gd name="T136" fmla="*/ 0 h 1166"/>
                <a:gd name="T137" fmla="*/ 1217 w 1217"/>
                <a:gd name="T138" fmla="*/ 1166 h 11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7" h="1166">
                  <a:moveTo>
                    <a:pt x="525" y="147"/>
                  </a:moveTo>
                  <a:lnTo>
                    <a:pt x="566" y="189"/>
                  </a:lnTo>
                  <a:lnTo>
                    <a:pt x="605" y="232"/>
                  </a:lnTo>
                  <a:lnTo>
                    <a:pt x="643" y="276"/>
                  </a:lnTo>
                  <a:lnTo>
                    <a:pt x="680" y="319"/>
                  </a:lnTo>
                  <a:lnTo>
                    <a:pt x="715" y="363"/>
                  </a:lnTo>
                  <a:lnTo>
                    <a:pt x="750" y="408"/>
                  </a:lnTo>
                  <a:lnTo>
                    <a:pt x="783" y="453"/>
                  </a:lnTo>
                  <a:lnTo>
                    <a:pt x="814" y="496"/>
                  </a:lnTo>
                  <a:lnTo>
                    <a:pt x="845" y="543"/>
                  </a:lnTo>
                  <a:lnTo>
                    <a:pt x="876" y="588"/>
                  </a:lnTo>
                  <a:lnTo>
                    <a:pt x="932" y="679"/>
                  </a:lnTo>
                  <a:lnTo>
                    <a:pt x="985" y="772"/>
                  </a:lnTo>
                  <a:lnTo>
                    <a:pt x="1035" y="868"/>
                  </a:lnTo>
                  <a:lnTo>
                    <a:pt x="1047" y="883"/>
                  </a:lnTo>
                  <a:lnTo>
                    <a:pt x="1057" y="899"/>
                  </a:lnTo>
                  <a:lnTo>
                    <a:pt x="1074" y="932"/>
                  </a:lnTo>
                  <a:lnTo>
                    <a:pt x="1084" y="946"/>
                  </a:lnTo>
                  <a:lnTo>
                    <a:pt x="1095" y="961"/>
                  </a:lnTo>
                  <a:lnTo>
                    <a:pt x="1107" y="975"/>
                  </a:lnTo>
                  <a:lnTo>
                    <a:pt x="1122" y="987"/>
                  </a:lnTo>
                  <a:lnTo>
                    <a:pt x="1121" y="996"/>
                  </a:lnTo>
                  <a:lnTo>
                    <a:pt x="1122" y="1002"/>
                  </a:lnTo>
                  <a:lnTo>
                    <a:pt x="1124" y="1007"/>
                  </a:lnTo>
                  <a:lnTo>
                    <a:pt x="1130" y="1013"/>
                  </a:lnTo>
                  <a:lnTo>
                    <a:pt x="1136" y="1019"/>
                  </a:lnTo>
                  <a:lnTo>
                    <a:pt x="1142" y="1023"/>
                  </a:lnTo>
                  <a:lnTo>
                    <a:pt x="1148" y="1029"/>
                  </a:lnTo>
                  <a:lnTo>
                    <a:pt x="1152" y="1035"/>
                  </a:lnTo>
                  <a:lnTo>
                    <a:pt x="1157" y="1051"/>
                  </a:lnTo>
                  <a:lnTo>
                    <a:pt x="1165" y="1067"/>
                  </a:lnTo>
                  <a:lnTo>
                    <a:pt x="1181" y="1094"/>
                  </a:lnTo>
                  <a:lnTo>
                    <a:pt x="1200" y="1121"/>
                  </a:lnTo>
                  <a:lnTo>
                    <a:pt x="1208" y="1135"/>
                  </a:lnTo>
                  <a:lnTo>
                    <a:pt x="1217" y="1150"/>
                  </a:lnTo>
                  <a:lnTo>
                    <a:pt x="1217" y="1148"/>
                  </a:lnTo>
                  <a:lnTo>
                    <a:pt x="1210" y="1164"/>
                  </a:lnTo>
                  <a:lnTo>
                    <a:pt x="1188" y="1166"/>
                  </a:lnTo>
                  <a:lnTo>
                    <a:pt x="1167" y="1166"/>
                  </a:lnTo>
                  <a:lnTo>
                    <a:pt x="1148" y="1166"/>
                  </a:lnTo>
                  <a:lnTo>
                    <a:pt x="1128" y="1164"/>
                  </a:lnTo>
                  <a:lnTo>
                    <a:pt x="1089" y="1160"/>
                  </a:lnTo>
                  <a:lnTo>
                    <a:pt x="1016" y="1147"/>
                  </a:lnTo>
                  <a:lnTo>
                    <a:pt x="977" y="1142"/>
                  </a:lnTo>
                  <a:lnTo>
                    <a:pt x="940" y="1138"/>
                  </a:lnTo>
                  <a:lnTo>
                    <a:pt x="919" y="1138"/>
                  </a:lnTo>
                  <a:lnTo>
                    <a:pt x="899" y="1138"/>
                  </a:lnTo>
                  <a:lnTo>
                    <a:pt x="866" y="1083"/>
                  </a:lnTo>
                  <a:lnTo>
                    <a:pt x="833" y="1028"/>
                  </a:lnTo>
                  <a:lnTo>
                    <a:pt x="802" y="973"/>
                  </a:lnTo>
                  <a:lnTo>
                    <a:pt x="771" y="919"/>
                  </a:lnTo>
                  <a:lnTo>
                    <a:pt x="707" y="811"/>
                  </a:lnTo>
                  <a:lnTo>
                    <a:pt x="643" y="707"/>
                  </a:lnTo>
                  <a:lnTo>
                    <a:pt x="609" y="655"/>
                  </a:lnTo>
                  <a:lnTo>
                    <a:pt x="574" y="604"/>
                  </a:lnTo>
                  <a:lnTo>
                    <a:pt x="539" y="552"/>
                  </a:lnTo>
                  <a:lnTo>
                    <a:pt x="500" y="501"/>
                  </a:lnTo>
                  <a:lnTo>
                    <a:pt x="461" y="450"/>
                  </a:lnTo>
                  <a:lnTo>
                    <a:pt x="420" y="399"/>
                  </a:lnTo>
                  <a:lnTo>
                    <a:pt x="376" y="348"/>
                  </a:lnTo>
                  <a:lnTo>
                    <a:pt x="329" y="299"/>
                  </a:lnTo>
                  <a:lnTo>
                    <a:pt x="261" y="238"/>
                  </a:lnTo>
                  <a:lnTo>
                    <a:pt x="228" y="208"/>
                  </a:lnTo>
                  <a:lnTo>
                    <a:pt x="192" y="180"/>
                  </a:lnTo>
                  <a:lnTo>
                    <a:pt x="153" y="153"/>
                  </a:lnTo>
                  <a:lnTo>
                    <a:pt x="133" y="139"/>
                  </a:lnTo>
                  <a:lnTo>
                    <a:pt x="112" y="128"/>
                  </a:lnTo>
                  <a:lnTo>
                    <a:pt x="89" y="116"/>
                  </a:lnTo>
                  <a:lnTo>
                    <a:pt x="67" y="106"/>
                  </a:lnTo>
                  <a:lnTo>
                    <a:pt x="42" y="96"/>
                  </a:lnTo>
                  <a:lnTo>
                    <a:pt x="17" y="87"/>
                  </a:lnTo>
                  <a:lnTo>
                    <a:pt x="0" y="76"/>
                  </a:lnTo>
                  <a:lnTo>
                    <a:pt x="29" y="64"/>
                  </a:lnTo>
                  <a:lnTo>
                    <a:pt x="60" y="55"/>
                  </a:lnTo>
                  <a:lnTo>
                    <a:pt x="122" y="38"/>
                  </a:lnTo>
                  <a:lnTo>
                    <a:pt x="182" y="20"/>
                  </a:lnTo>
                  <a:lnTo>
                    <a:pt x="211" y="10"/>
                  </a:lnTo>
                  <a:lnTo>
                    <a:pt x="240" y="0"/>
                  </a:lnTo>
                  <a:lnTo>
                    <a:pt x="265" y="0"/>
                  </a:lnTo>
                  <a:lnTo>
                    <a:pt x="290" y="3"/>
                  </a:lnTo>
                  <a:lnTo>
                    <a:pt x="312" y="9"/>
                  </a:lnTo>
                  <a:lnTo>
                    <a:pt x="331" y="15"/>
                  </a:lnTo>
                  <a:lnTo>
                    <a:pt x="351" y="23"/>
                  </a:lnTo>
                  <a:lnTo>
                    <a:pt x="368" y="32"/>
                  </a:lnTo>
                  <a:lnTo>
                    <a:pt x="384" y="42"/>
                  </a:lnTo>
                  <a:lnTo>
                    <a:pt x="399" y="52"/>
                  </a:lnTo>
                  <a:lnTo>
                    <a:pt x="428" y="77"/>
                  </a:lnTo>
                  <a:lnTo>
                    <a:pt x="457" y="100"/>
                  </a:lnTo>
                  <a:lnTo>
                    <a:pt x="490" y="125"/>
                  </a:lnTo>
                  <a:lnTo>
                    <a:pt x="506" y="137"/>
                  </a:lnTo>
                  <a:lnTo>
                    <a:pt x="525" y="147"/>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auto">
            <a:xfrm>
              <a:off x="2695575" y="2921000"/>
              <a:ext cx="347663" cy="674688"/>
            </a:xfrm>
            <a:custGeom>
              <a:avLst/>
              <a:gdLst>
                <a:gd name="T0" fmla="*/ 2147483647 w 438"/>
                <a:gd name="T1" fmla="*/ 2147483647 h 425"/>
                <a:gd name="T2" fmla="*/ 2147483647 w 438"/>
                <a:gd name="T3" fmla="*/ 2147483647 h 425"/>
                <a:gd name="T4" fmla="*/ 2147483647 w 438"/>
                <a:gd name="T5" fmla="*/ 2147483647 h 425"/>
                <a:gd name="T6" fmla="*/ 2147483647 w 438"/>
                <a:gd name="T7" fmla="*/ 2147483647 h 425"/>
                <a:gd name="T8" fmla="*/ 2147483647 w 438"/>
                <a:gd name="T9" fmla="*/ 2147483647 h 425"/>
                <a:gd name="T10" fmla="*/ 2147483647 w 438"/>
                <a:gd name="T11" fmla="*/ 2147483647 h 425"/>
                <a:gd name="T12" fmla="*/ 2147483647 w 438"/>
                <a:gd name="T13" fmla="*/ 2147483647 h 425"/>
                <a:gd name="T14" fmla="*/ 2147483647 w 438"/>
                <a:gd name="T15" fmla="*/ 2147483647 h 425"/>
                <a:gd name="T16" fmla="*/ 2147483647 w 438"/>
                <a:gd name="T17" fmla="*/ 2147483647 h 425"/>
                <a:gd name="T18" fmla="*/ 2147483647 w 438"/>
                <a:gd name="T19" fmla="*/ 2147483647 h 425"/>
                <a:gd name="T20" fmla="*/ 2147483647 w 438"/>
                <a:gd name="T21" fmla="*/ 2147483647 h 425"/>
                <a:gd name="T22" fmla="*/ 2147483647 w 438"/>
                <a:gd name="T23" fmla="*/ 2147483647 h 425"/>
                <a:gd name="T24" fmla="*/ 2147483647 w 438"/>
                <a:gd name="T25" fmla="*/ 2147483647 h 425"/>
                <a:gd name="T26" fmla="*/ 2147483647 w 438"/>
                <a:gd name="T27" fmla="*/ 2147483647 h 425"/>
                <a:gd name="T28" fmla="*/ 2147483647 w 438"/>
                <a:gd name="T29" fmla="*/ 2147483647 h 425"/>
                <a:gd name="T30" fmla="*/ 2147483647 w 438"/>
                <a:gd name="T31" fmla="*/ 2147483647 h 425"/>
                <a:gd name="T32" fmla="*/ 2147483647 w 438"/>
                <a:gd name="T33" fmla="*/ 2147483647 h 425"/>
                <a:gd name="T34" fmla="*/ 2147483647 w 438"/>
                <a:gd name="T35" fmla="*/ 2147483647 h 425"/>
                <a:gd name="T36" fmla="*/ 2147483647 w 438"/>
                <a:gd name="T37" fmla="*/ 2147483647 h 425"/>
                <a:gd name="T38" fmla="*/ 2147483647 w 438"/>
                <a:gd name="T39" fmla="*/ 2147483647 h 425"/>
                <a:gd name="T40" fmla="*/ 2147483647 w 438"/>
                <a:gd name="T41" fmla="*/ 2147483647 h 425"/>
                <a:gd name="T42" fmla="*/ 2147483647 w 438"/>
                <a:gd name="T43" fmla="*/ 2147483647 h 425"/>
                <a:gd name="T44" fmla="*/ 2147483647 w 438"/>
                <a:gd name="T45" fmla="*/ 2147483647 h 425"/>
                <a:gd name="T46" fmla="*/ 0 w 438"/>
                <a:gd name="T47" fmla="*/ 2147483647 h 425"/>
                <a:gd name="T48" fmla="*/ 0 w 438"/>
                <a:gd name="T49" fmla="*/ 2147483647 h 425"/>
                <a:gd name="T50" fmla="*/ 0 w 438"/>
                <a:gd name="T51" fmla="*/ 2147483647 h 425"/>
                <a:gd name="T52" fmla="*/ 2147483647 w 438"/>
                <a:gd name="T53" fmla="*/ 2147483647 h 425"/>
                <a:gd name="T54" fmla="*/ 2147483647 w 438"/>
                <a:gd name="T55" fmla="*/ 2147483647 h 425"/>
                <a:gd name="T56" fmla="*/ 2147483647 w 438"/>
                <a:gd name="T57" fmla="*/ 2147483647 h 425"/>
                <a:gd name="T58" fmla="*/ 2147483647 w 438"/>
                <a:gd name="T59" fmla="*/ 0 h 425"/>
                <a:gd name="T60" fmla="*/ 2147483647 w 438"/>
                <a:gd name="T61" fmla="*/ 0 h 425"/>
                <a:gd name="T62" fmla="*/ 2147483647 w 438"/>
                <a:gd name="T63" fmla="*/ 0 h 425"/>
                <a:gd name="T64" fmla="*/ 2147483647 w 438"/>
                <a:gd name="T65" fmla="*/ 2147483647 h 4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8"/>
                <a:gd name="T100" fmla="*/ 0 h 425"/>
                <a:gd name="T101" fmla="*/ 438 w 438"/>
                <a:gd name="T102" fmla="*/ 425 h 4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8" h="425">
                  <a:moveTo>
                    <a:pt x="118" y="77"/>
                  </a:moveTo>
                  <a:lnTo>
                    <a:pt x="157" y="121"/>
                  </a:lnTo>
                  <a:lnTo>
                    <a:pt x="198" y="164"/>
                  </a:lnTo>
                  <a:lnTo>
                    <a:pt x="277" y="247"/>
                  </a:lnTo>
                  <a:lnTo>
                    <a:pt x="359" y="330"/>
                  </a:lnTo>
                  <a:lnTo>
                    <a:pt x="397" y="372"/>
                  </a:lnTo>
                  <a:lnTo>
                    <a:pt x="438" y="415"/>
                  </a:lnTo>
                  <a:lnTo>
                    <a:pt x="436" y="420"/>
                  </a:lnTo>
                  <a:lnTo>
                    <a:pt x="432" y="422"/>
                  </a:lnTo>
                  <a:lnTo>
                    <a:pt x="428" y="424"/>
                  </a:lnTo>
                  <a:lnTo>
                    <a:pt x="423" y="425"/>
                  </a:lnTo>
                  <a:lnTo>
                    <a:pt x="417" y="425"/>
                  </a:lnTo>
                  <a:lnTo>
                    <a:pt x="411" y="425"/>
                  </a:lnTo>
                  <a:lnTo>
                    <a:pt x="405" y="424"/>
                  </a:lnTo>
                  <a:lnTo>
                    <a:pt x="401" y="421"/>
                  </a:lnTo>
                  <a:lnTo>
                    <a:pt x="349" y="372"/>
                  </a:lnTo>
                  <a:lnTo>
                    <a:pt x="299" y="322"/>
                  </a:lnTo>
                  <a:lnTo>
                    <a:pt x="205" y="222"/>
                  </a:lnTo>
                  <a:lnTo>
                    <a:pt x="157" y="171"/>
                  </a:lnTo>
                  <a:lnTo>
                    <a:pt x="110" y="122"/>
                  </a:lnTo>
                  <a:lnTo>
                    <a:pt x="60" y="71"/>
                  </a:lnTo>
                  <a:lnTo>
                    <a:pt x="6" y="23"/>
                  </a:lnTo>
                  <a:lnTo>
                    <a:pt x="2" y="19"/>
                  </a:lnTo>
                  <a:lnTo>
                    <a:pt x="0" y="16"/>
                  </a:lnTo>
                  <a:lnTo>
                    <a:pt x="0" y="13"/>
                  </a:lnTo>
                  <a:lnTo>
                    <a:pt x="0" y="12"/>
                  </a:lnTo>
                  <a:lnTo>
                    <a:pt x="2" y="7"/>
                  </a:lnTo>
                  <a:lnTo>
                    <a:pt x="8" y="3"/>
                  </a:lnTo>
                  <a:lnTo>
                    <a:pt x="17" y="2"/>
                  </a:lnTo>
                  <a:lnTo>
                    <a:pt x="25" y="0"/>
                  </a:lnTo>
                  <a:lnTo>
                    <a:pt x="35" y="0"/>
                  </a:lnTo>
                  <a:lnTo>
                    <a:pt x="43" y="0"/>
                  </a:lnTo>
                  <a:lnTo>
                    <a:pt x="118" y="77"/>
                  </a:lnTo>
                  <a:close/>
                </a:path>
              </a:pathLst>
            </a:custGeom>
            <a:solidFill>
              <a:schemeClr val="bg1"/>
            </a:solidFill>
            <a:ln w="9525">
              <a:solidFill>
                <a:schemeClr val="bg1"/>
              </a:solidFill>
              <a:round/>
              <a:headEnd/>
              <a:tailEnd/>
            </a:ln>
          </p:spPr>
          <p:txBody>
            <a:bodyPr/>
            <a:lstStyle/>
            <a:p>
              <a:endParaRPr lang="en-US"/>
            </a:p>
          </p:txBody>
        </p:sp>
        <p:sp>
          <p:nvSpPr>
            <p:cNvPr id="22" name="Freeform 20"/>
            <p:cNvSpPr>
              <a:spLocks/>
            </p:cNvSpPr>
            <p:nvPr/>
          </p:nvSpPr>
          <p:spPr bwMode="auto">
            <a:xfrm>
              <a:off x="3533775" y="2978150"/>
              <a:ext cx="2536825" cy="1779588"/>
            </a:xfrm>
            <a:custGeom>
              <a:avLst/>
              <a:gdLst>
                <a:gd name="T0" fmla="*/ 2147483647 w 3196"/>
                <a:gd name="T1" fmla="*/ 2147483647 h 1121"/>
                <a:gd name="T2" fmla="*/ 2147483647 w 3196"/>
                <a:gd name="T3" fmla="*/ 2147483647 h 1121"/>
                <a:gd name="T4" fmla="*/ 2147483647 w 3196"/>
                <a:gd name="T5" fmla="*/ 2147483647 h 1121"/>
                <a:gd name="T6" fmla="*/ 2147483647 w 3196"/>
                <a:gd name="T7" fmla="*/ 2147483647 h 1121"/>
                <a:gd name="T8" fmla="*/ 2147483647 w 3196"/>
                <a:gd name="T9" fmla="*/ 2147483647 h 1121"/>
                <a:gd name="T10" fmla="*/ 2147483647 w 3196"/>
                <a:gd name="T11" fmla="*/ 2147483647 h 1121"/>
                <a:gd name="T12" fmla="*/ 2147483647 w 3196"/>
                <a:gd name="T13" fmla="*/ 2147483647 h 1121"/>
                <a:gd name="T14" fmla="*/ 2147483647 w 3196"/>
                <a:gd name="T15" fmla="*/ 2147483647 h 1121"/>
                <a:gd name="T16" fmla="*/ 2147483647 w 3196"/>
                <a:gd name="T17" fmla="*/ 2147483647 h 1121"/>
                <a:gd name="T18" fmla="*/ 2147483647 w 3196"/>
                <a:gd name="T19" fmla="*/ 2147483647 h 1121"/>
                <a:gd name="T20" fmla="*/ 2147483647 w 3196"/>
                <a:gd name="T21" fmla="*/ 2147483647 h 1121"/>
                <a:gd name="T22" fmla="*/ 2147483647 w 3196"/>
                <a:gd name="T23" fmla="*/ 2147483647 h 1121"/>
                <a:gd name="T24" fmla="*/ 2147483647 w 3196"/>
                <a:gd name="T25" fmla="*/ 2147483647 h 1121"/>
                <a:gd name="T26" fmla="*/ 2147483647 w 3196"/>
                <a:gd name="T27" fmla="*/ 2147483647 h 1121"/>
                <a:gd name="T28" fmla="*/ 2147483647 w 3196"/>
                <a:gd name="T29" fmla="*/ 2147483647 h 1121"/>
                <a:gd name="T30" fmla="*/ 2147483647 w 3196"/>
                <a:gd name="T31" fmla="*/ 2147483647 h 1121"/>
                <a:gd name="T32" fmla="*/ 2147483647 w 3196"/>
                <a:gd name="T33" fmla="*/ 2147483647 h 1121"/>
                <a:gd name="T34" fmla="*/ 2147483647 w 3196"/>
                <a:gd name="T35" fmla="*/ 2147483647 h 1121"/>
                <a:gd name="T36" fmla="*/ 2147483647 w 3196"/>
                <a:gd name="T37" fmla="*/ 2147483647 h 1121"/>
                <a:gd name="T38" fmla="*/ 2147483647 w 3196"/>
                <a:gd name="T39" fmla="*/ 2147483647 h 1121"/>
                <a:gd name="T40" fmla="*/ 2147483647 w 3196"/>
                <a:gd name="T41" fmla="*/ 2147483647 h 1121"/>
                <a:gd name="T42" fmla="*/ 2147483647 w 3196"/>
                <a:gd name="T43" fmla="*/ 2147483647 h 1121"/>
                <a:gd name="T44" fmla="*/ 2147483647 w 3196"/>
                <a:gd name="T45" fmla="*/ 2147483647 h 1121"/>
                <a:gd name="T46" fmla="*/ 2147483647 w 3196"/>
                <a:gd name="T47" fmla="*/ 2147483647 h 1121"/>
                <a:gd name="T48" fmla="*/ 2147483647 w 3196"/>
                <a:gd name="T49" fmla="*/ 2147483647 h 1121"/>
                <a:gd name="T50" fmla="*/ 2147483647 w 3196"/>
                <a:gd name="T51" fmla="*/ 2147483647 h 1121"/>
                <a:gd name="T52" fmla="*/ 2147483647 w 3196"/>
                <a:gd name="T53" fmla="*/ 2147483647 h 1121"/>
                <a:gd name="T54" fmla="*/ 2147483647 w 3196"/>
                <a:gd name="T55" fmla="*/ 2147483647 h 1121"/>
                <a:gd name="T56" fmla="*/ 2147483647 w 3196"/>
                <a:gd name="T57" fmla="*/ 2147483647 h 1121"/>
                <a:gd name="T58" fmla="*/ 2147483647 w 3196"/>
                <a:gd name="T59" fmla="*/ 2147483647 h 1121"/>
                <a:gd name="T60" fmla="*/ 2147483647 w 3196"/>
                <a:gd name="T61" fmla="*/ 2147483647 h 1121"/>
                <a:gd name="T62" fmla="*/ 2147483647 w 3196"/>
                <a:gd name="T63" fmla="*/ 2147483647 h 1121"/>
                <a:gd name="T64" fmla="*/ 2147483647 w 3196"/>
                <a:gd name="T65" fmla="*/ 2147483647 h 1121"/>
                <a:gd name="T66" fmla="*/ 2147483647 w 3196"/>
                <a:gd name="T67" fmla="*/ 2147483647 h 1121"/>
                <a:gd name="T68" fmla="*/ 2147483647 w 3196"/>
                <a:gd name="T69" fmla="*/ 2147483647 h 1121"/>
                <a:gd name="T70" fmla="*/ 2147483647 w 3196"/>
                <a:gd name="T71" fmla="*/ 2147483647 h 1121"/>
                <a:gd name="T72" fmla="*/ 2147483647 w 3196"/>
                <a:gd name="T73" fmla="*/ 2147483647 h 1121"/>
                <a:gd name="T74" fmla="*/ 2147483647 w 3196"/>
                <a:gd name="T75" fmla="*/ 2147483647 h 1121"/>
                <a:gd name="T76" fmla="*/ 2147483647 w 3196"/>
                <a:gd name="T77" fmla="*/ 2147483647 h 1121"/>
                <a:gd name="T78" fmla="*/ 2147483647 w 3196"/>
                <a:gd name="T79" fmla="*/ 2147483647 h 1121"/>
                <a:gd name="T80" fmla="*/ 2147483647 w 3196"/>
                <a:gd name="T81" fmla="*/ 2147483647 h 1121"/>
                <a:gd name="T82" fmla="*/ 2147483647 w 3196"/>
                <a:gd name="T83" fmla="*/ 2147483647 h 1121"/>
                <a:gd name="T84" fmla="*/ 2147483647 w 3196"/>
                <a:gd name="T85" fmla="*/ 2147483647 h 1121"/>
                <a:gd name="T86" fmla="*/ 2147483647 w 3196"/>
                <a:gd name="T87" fmla="*/ 2147483647 h 1121"/>
                <a:gd name="T88" fmla="*/ 2147483647 w 3196"/>
                <a:gd name="T89" fmla="*/ 2147483647 h 1121"/>
                <a:gd name="T90" fmla="*/ 2147483647 w 3196"/>
                <a:gd name="T91" fmla="*/ 2147483647 h 1121"/>
                <a:gd name="T92" fmla="*/ 2147483647 w 3196"/>
                <a:gd name="T93" fmla="*/ 2147483647 h 1121"/>
                <a:gd name="T94" fmla="*/ 2147483647 w 3196"/>
                <a:gd name="T95" fmla="*/ 2147483647 h 1121"/>
                <a:gd name="T96" fmla="*/ 2147483647 w 3196"/>
                <a:gd name="T97" fmla="*/ 2147483647 h 1121"/>
                <a:gd name="T98" fmla="*/ 2147483647 w 3196"/>
                <a:gd name="T99" fmla="*/ 2147483647 h 1121"/>
                <a:gd name="T100" fmla="*/ 2147483647 w 3196"/>
                <a:gd name="T101" fmla="*/ 2147483647 h 1121"/>
                <a:gd name="T102" fmla="*/ 2147483647 w 3196"/>
                <a:gd name="T103" fmla="*/ 2147483647 h 1121"/>
                <a:gd name="T104" fmla="*/ 2147483647 w 3196"/>
                <a:gd name="T105" fmla="*/ 2147483647 h 1121"/>
                <a:gd name="T106" fmla="*/ 2147483647 w 3196"/>
                <a:gd name="T107" fmla="*/ 2147483647 h 1121"/>
                <a:gd name="T108" fmla="*/ 2147483647 w 3196"/>
                <a:gd name="T109" fmla="*/ 2147483647 h 1121"/>
                <a:gd name="T110" fmla="*/ 2147483647 w 3196"/>
                <a:gd name="T111" fmla="*/ 2147483647 h 1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96"/>
                <a:gd name="T169" fmla="*/ 0 h 1121"/>
                <a:gd name="T170" fmla="*/ 3196 w 3196"/>
                <a:gd name="T171" fmla="*/ 1121 h 1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96" h="1121">
                  <a:moveTo>
                    <a:pt x="2682" y="163"/>
                  </a:moveTo>
                  <a:lnTo>
                    <a:pt x="2736" y="211"/>
                  </a:lnTo>
                  <a:lnTo>
                    <a:pt x="2791" y="262"/>
                  </a:lnTo>
                  <a:lnTo>
                    <a:pt x="2845" y="315"/>
                  </a:lnTo>
                  <a:lnTo>
                    <a:pt x="2897" y="371"/>
                  </a:lnTo>
                  <a:lnTo>
                    <a:pt x="2946" y="427"/>
                  </a:lnTo>
                  <a:lnTo>
                    <a:pt x="2969" y="456"/>
                  </a:lnTo>
                  <a:lnTo>
                    <a:pt x="2990" y="487"/>
                  </a:lnTo>
                  <a:lnTo>
                    <a:pt x="3012" y="516"/>
                  </a:lnTo>
                  <a:lnTo>
                    <a:pt x="3033" y="548"/>
                  </a:lnTo>
                  <a:lnTo>
                    <a:pt x="3052" y="578"/>
                  </a:lnTo>
                  <a:lnTo>
                    <a:pt x="3068" y="610"/>
                  </a:lnTo>
                  <a:lnTo>
                    <a:pt x="3103" y="658"/>
                  </a:lnTo>
                  <a:lnTo>
                    <a:pt x="3138" y="706"/>
                  </a:lnTo>
                  <a:lnTo>
                    <a:pt x="3155" y="730"/>
                  </a:lnTo>
                  <a:lnTo>
                    <a:pt x="3171" y="755"/>
                  </a:lnTo>
                  <a:lnTo>
                    <a:pt x="3184" y="781"/>
                  </a:lnTo>
                  <a:lnTo>
                    <a:pt x="3196" y="807"/>
                  </a:lnTo>
                  <a:lnTo>
                    <a:pt x="3192" y="812"/>
                  </a:lnTo>
                  <a:lnTo>
                    <a:pt x="3188" y="815"/>
                  </a:lnTo>
                  <a:lnTo>
                    <a:pt x="3182" y="818"/>
                  </a:lnTo>
                  <a:lnTo>
                    <a:pt x="3178" y="819"/>
                  </a:lnTo>
                  <a:lnTo>
                    <a:pt x="3169" y="819"/>
                  </a:lnTo>
                  <a:lnTo>
                    <a:pt x="3159" y="816"/>
                  </a:lnTo>
                  <a:lnTo>
                    <a:pt x="3149" y="815"/>
                  </a:lnTo>
                  <a:lnTo>
                    <a:pt x="3140" y="810"/>
                  </a:lnTo>
                  <a:lnTo>
                    <a:pt x="3128" y="807"/>
                  </a:lnTo>
                  <a:lnTo>
                    <a:pt x="3118" y="807"/>
                  </a:lnTo>
                  <a:lnTo>
                    <a:pt x="3113" y="809"/>
                  </a:lnTo>
                  <a:lnTo>
                    <a:pt x="3107" y="810"/>
                  </a:lnTo>
                  <a:lnTo>
                    <a:pt x="3097" y="818"/>
                  </a:lnTo>
                  <a:lnTo>
                    <a:pt x="3089" y="825"/>
                  </a:lnTo>
                  <a:lnTo>
                    <a:pt x="3080" y="832"/>
                  </a:lnTo>
                  <a:lnTo>
                    <a:pt x="3072" y="839"/>
                  </a:lnTo>
                  <a:lnTo>
                    <a:pt x="3068" y="842"/>
                  </a:lnTo>
                  <a:lnTo>
                    <a:pt x="3062" y="844"/>
                  </a:lnTo>
                  <a:lnTo>
                    <a:pt x="3056" y="845"/>
                  </a:lnTo>
                  <a:lnTo>
                    <a:pt x="3050" y="845"/>
                  </a:lnTo>
                  <a:lnTo>
                    <a:pt x="3045" y="844"/>
                  </a:lnTo>
                  <a:lnTo>
                    <a:pt x="3037" y="841"/>
                  </a:lnTo>
                  <a:lnTo>
                    <a:pt x="3027" y="819"/>
                  </a:lnTo>
                  <a:lnTo>
                    <a:pt x="3016" y="799"/>
                  </a:lnTo>
                  <a:lnTo>
                    <a:pt x="3000" y="777"/>
                  </a:lnTo>
                  <a:lnTo>
                    <a:pt x="2985" y="758"/>
                  </a:lnTo>
                  <a:lnTo>
                    <a:pt x="2967" y="738"/>
                  </a:lnTo>
                  <a:lnTo>
                    <a:pt x="2948" y="719"/>
                  </a:lnTo>
                  <a:lnTo>
                    <a:pt x="2911" y="683"/>
                  </a:lnTo>
                  <a:lnTo>
                    <a:pt x="2905" y="688"/>
                  </a:lnTo>
                  <a:lnTo>
                    <a:pt x="2903" y="693"/>
                  </a:lnTo>
                  <a:lnTo>
                    <a:pt x="2901" y="699"/>
                  </a:lnTo>
                  <a:lnTo>
                    <a:pt x="2901" y="703"/>
                  </a:lnTo>
                  <a:lnTo>
                    <a:pt x="2905" y="715"/>
                  </a:lnTo>
                  <a:lnTo>
                    <a:pt x="2913" y="725"/>
                  </a:lnTo>
                  <a:lnTo>
                    <a:pt x="2922" y="735"/>
                  </a:lnTo>
                  <a:lnTo>
                    <a:pt x="2926" y="741"/>
                  </a:lnTo>
                  <a:lnTo>
                    <a:pt x="2932" y="746"/>
                  </a:lnTo>
                  <a:lnTo>
                    <a:pt x="2940" y="758"/>
                  </a:lnTo>
                  <a:lnTo>
                    <a:pt x="2946" y="770"/>
                  </a:lnTo>
                  <a:lnTo>
                    <a:pt x="2955" y="796"/>
                  </a:lnTo>
                  <a:lnTo>
                    <a:pt x="2965" y="822"/>
                  </a:lnTo>
                  <a:lnTo>
                    <a:pt x="2975" y="849"/>
                  </a:lnTo>
                  <a:lnTo>
                    <a:pt x="2983" y="877"/>
                  </a:lnTo>
                  <a:lnTo>
                    <a:pt x="2986" y="890"/>
                  </a:lnTo>
                  <a:lnTo>
                    <a:pt x="2988" y="905"/>
                  </a:lnTo>
                  <a:lnTo>
                    <a:pt x="2986" y="918"/>
                  </a:lnTo>
                  <a:lnTo>
                    <a:pt x="2985" y="931"/>
                  </a:lnTo>
                  <a:lnTo>
                    <a:pt x="2983" y="944"/>
                  </a:lnTo>
                  <a:lnTo>
                    <a:pt x="2975" y="957"/>
                  </a:lnTo>
                  <a:lnTo>
                    <a:pt x="2967" y="970"/>
                  </a:lnTo>
                  <a:lnTo>
                    <a:pt x="2957" y="982"/>
                  </a:lnTo>
                  <a:lnTo>
                    <a:pt x="2946" y="992"/>
                  </a:lnTo>
                  <a:lnTo>
                    <a:pt x="2936" y="1002"/>
                  </a:lnTo>
                  <a:lnTo>
                    <a:pt x="2924" y="1011"/>
                  </a:lnTo>
                  <a:lnTo>
                    <a:pt x="2913" y="1018"/>
                  </a:lnTo>
                  <a:lnTo>
                    <a:pt x="2901" y="1024"/>
                  </a:lnTo>
                  <a:lnTo>
                    <a:pt x="2888" y="1027"/>
                  </a:lnTo>
                  <a:lnTo>
                    <a:pt x="2872" y="1028"/>
                  </a:lnTo>
                  <a:lnTo>
                    <a:pt x="2855" y="1027"/>
                  </a:lnTo>
                  <a:lnTo>
                    <a:pt x="2855" y="1024"/>
                  </a:lnTo>
                  <a:lnTo>
                    <a:pt x="2851" y="1021"/>
                  </a:lnTo>
                  <a:lnTo>
                    <a:pt x="2849" y="1015"/>
                  </a:lnTo>
                  <a:lnTo>
                    <a:pt x="2841" y="1009"/>
                  </a:lnTo>
                  <a:lnTo>
                    <a:pt x="2833" y="1005"/>
                  </a:lnTo>
                  <a:lnTo>
                    <a:pt x="2825" y="1009"/>
                  </a:lnTo>
                  <a:lnTo>
                    <a:pt x="2816" y="1012"/>
                  </a:lnTo>
                  <a:lnTo>
                    <a:pt x="2804" y="1012"/>
                  </a:lnTo>
                  <a:lnTo>
                    <a:pt x="2798" y="1011"/>
                  </a:lnTo>
                  <a:lnTo>
                    <a:pt x="2794" y="1008"/>
                  </a:lnTo>
                  <a:lnTo>
                    <a:pt x="2791" y="1006"/>
                  </a:lnTo>
                  <a:lnTo>
                    <a:pt x="2791" y="1005"/>
                  </a:lnTo>
                  <a:lnTo>
                    <a:pt x="2789" y="1000"/>
                  </a:lnTo>
                  <a:lnTo>
                    <a:pt x="2789" y="995"/>
                  </a:lnTo>
                  <a:lnTo>
                    <a:pt x="2791" y="989"/>
                  </a:lnTo>
                  <a:lnTo>
                    <a:pt x="2802" y="992"/>
                  </a:lnTo>
                  <a:lnTo>
                    <a:pt x="2814" y="993"/>
                  </a:lnTo>
                  <a:lnTo>
                    <a:pt x="2824" y="992"/>
                  </a:lnTo>
                  <a:lnTo>
                    <a:pt x="2831" y="989"/>
                  </a:lnTo>
                  <a:lnTo>
                    <a:pt x="2837" y="984"/>
                  </a:lnTo>
                  <a:lnTo>
                    <a:pt x="2841" y="979"/>
                  </a:lnTo>
                  <a:lnTo>
                    <a:pt x="2845" y="973"/>
                  </a:lnTo>
                  <a:lnTo>
                    <a:pt x="2849" y="966"/>
                  </a:lnTo>
                  <a:lnTo>
                    <a:pt x="2851" y="950"/>
                  </a:lnTo>
                  <a:lnTo>
                    <a:pt x="2851" y="932"/>
                  </a:lnTo>
                  <a:lnTo>
                    <a:pt x="2853" y="916"/>
                  </a:lnTo>
                  <a:lnTo>
                    <a:pt x="2855" y="909"/>
                  </a:lnTo>
                  <a:lnTo>
                    <a:pt x="2855" y="902"/>
                  </a:lnTo>
                  <a:lnTo>
                    <a:pt x="2851" y="894"/>
                  </a:lnTo>
                  <a:lnTo>
                    <a:pt x="2847" y="886"/>
                  </a:lnTo>
                  <a:lnTo>
                    <a:pt x="2841" y="870"/>
                  </a:lnTo>
                  <a:lnTo>
                    <a:pt x="2841" y="852"/>
                  </a:lnTo>
                  <a:lnTo>
                    <a:pt x="2841" y="835"/>
                  </a:lnTo>
                  <a:lnTo>
                    <a:pt x="2845" y="818"/>
                  </a:lnTo>
                  <a:lnTo>
                    <a:pt x="2849" y="800"/>
                  </a:lnTo>
                  <a:lnTo>
                    <a:pt x="2857" y="765"/>
                  </a:lnTo>
                  <a:lnTo>
                    <a:pt x="2860" y="749"/>
                  </a:lnTo>
                  <a:lnTo>
                    <a:pt x="2860" y="733"/>
                  </a:lnTo>
                  <a:lnTo>
                    <a:pt x="2860" y="717"/>
                  </a:lnTo>
                  <a:lnTo>
                    <a:pt x="2855" y="703"/>
                  </a:lnTo>
                  <a:lnTo>
                    <a:pt x="2851" y="697"/>
                  </a:lnTo>
                  <a:lnTo>
                    <a:pt x="2847" y="690"/>
                  </a:lnTo>
                  <a:lnTo>
                    <a:pt x="2841" y="684"/>
                  </a:lnTo>
                  <a:lnTo>
                    <a:pt x="2833" y="678"/>
                  </a:lnTo>
                  <a:lnTo>
                    <a:pt x="2824" y="674"/>
                  </a:lnTo>
                  <a:lnTo>
                    <a:pt x="2814" y="668"/>
                  </a:lnTo>
                  <a:lnTo>
                    <a:pt x="2802" y="664"/>
                  </a:lnTo>
                  <a:lnTo>
                    <a:pt x="2791" y="659"/>
                  </a:lnTo>
                  <a:lnTo>
                    <a:pt x="2783" y="654"/>
                  </a:lnTo>
                  <a:lnTo>
                    <a:pt x="2775" y="649"/>
                  </a:lnTo>
                  <a:lnTo>
                    <a:pt x="2767" y="646"/>
                  </a:lnTo>
                  <a:lnTo>
                    <a:pt x="2760" y="645"/>
                  </a:lnTo>
                  <a:lnTo>
                    <a:pt x="2742" y="642"/>
                  </a:lnTo>
                  <a:lnTo>
                    <a:pt x="2723" y="640"/>
                  </a:lnTo>
                  <a:lnTo>
                    <a:pt x="2705" y="639"/>
                  </a:lnTo>
                  <a:lnTo>
                    <a:pt x="2686" y="639"/>
                  </a:lnTo>
                  <a:lnTo>
                    <a:pt x="2668" y="635"/>
                  </a:lnTo>
                  <a:lnTo>
                    <a:pt x="2661" y="632"/>
                  </a:lnTo>
                  <a:lnTo>
                    <a:pt x="2653" y="629"/>
                  </a:lnTo>
                  <a:lnTo>
                    <a:pt x="2573" y="623"/>
                  </a:lnTo>
                  <a:lnTo>
                    <a:pt x="2490" y="619"/>
                  </a:lnTo>
                  <a:lnTo>
                    <a:pt x="2409" y="617"/>
                  </a:lnTo>
                  <a:lnTo>
                    <a:pt x="2366" y="619"/>
                  </a:lnTo>
                  <a:lnTo>
                    <a:pt x="2325" y="619"/>
                  </a:lnTo>
                  <a:lnTo>
                    <a:pt x="2284" y="622"/>
                  </a:lnTo>
                  <a:lnTo>
                    <a:pt x="2244" y="626"/>
                  </a:lnTo>
                  <a:lnTo>
                    <a:pt x="2205" y="630"/>
                  </a:lnTo>
                  <a:lnTo>
                    <a:pt x="2166" y="636"/>
                  </a:lnTo>
                  <a:lnTo>
                    <a:pt x="2129" y="645"/>
                  </a:lnTo>
                  <a:lnTo>
                    <a:pt x="2092" y="654"/>
                  </a:lnTo>
                  <a:lnTo>
                    <a:pt x="2056" y="665"/>
                  </a:lnTo>
                  <a:lnTo>
                    <a:pt x="2023" y="678"/>
                  </a:lnTo>
                  <a:lnTo>
                    <a:pt x="2007" y="684"/>
                  </a:lnTo>
                  <a:lnTo>
                    <a:pt x="1995" y="693"/>
                  </a:lnTo>
                  <a:lnTo>
                    <a:pt x="1988" y="701"/>
                  </a:lnTo>
                  <a:lnTo>
                    <a:pt x="1982" y="710"/>
                  </a:lnTo>
                  <a:lnTo>
                    <a:pt x="1978" y="720"/>
                  </a:lnTo>
                  <a:lnTo>
                    <a:pt x="1976" y="730"/>
                  </a:lnTo>
                  <a:lnTo>
                    <a:pt x="1976" y="742"/>
                  </a:lnTo>
                  <a:lnTo>
                    <a:pt x="1978" y="754"/>
                  </a:lnTo>
                  <a:lnTo>
                    <a:pt x="1982" y="775"/>
                  </a:lnTo>
                  <a:lnTo>
                    <a:pt x="1984" y="800"/>
                  </a:lnTo>
                  <a:lnTo>
                    <a:pt x="1984" y="812"/>
                  </a:lnTo>
                  <a:lnTo>
                    <a:pt x="1982" y="823"/>
                  </a:lnTo>
                  <a:lnTo>
                    <a:pt x="1978" y="835"/>
                  </a:lnTo>
                  <a:lnTo>
                    <a:pt x="1972" y="845"/>
                  </a:lnTo>
                  <a:lnTo>
                    <a:pt x="1953" y="854"/>
                  </a:lnTo>
                  <a:lnTo>
                    <a:pt x="1935" y="863"/>
                  </a:lnTo>
                  <a:lnTo>
                    <a:pt x="1902" y="880"/>
                  </a:lnTo>
                  <a:lnTo>
                    <a:pt x="1871" y="902"/>
                  </a:lnTo>
                  <a:lnTo>
                    <a:pt x="1840" y="923"/>
                  </a:lnTo>
                  <a:lnTo>
                    <a:pt x="1831" y="925"/>
                  </a:lnTo>
                  <a:lnTo>
                    <a:pt x="1821" y="923"/>
                  </a:lnTo>
                  <a:lnTo>
                    <a:pt x="1813" y="921"/>
                  </a:lnTo>
                  <a:lnTo>
                    <a:pt x="1807" y="916"/>
                  </a:lnTo>
                  <a:lnTo>
                    <a:pt x="1802" y="912"/>
                  </a:lnTo>
                  <a:lnTo>
                    <a:pt x="1798" y="906"/>
                  </a:lnTo>
                  <a:lnTo>
                    <a:pt x="1794" y="900"/>
                  </a:lnTo>
                  <a:lnTo>
                    <a:pt x="1794" y="894"/>
                  </a:lnTo>
                  <a:lnTo>
                    <a:pt x="1794" y="881"/>
                  </a:lnTo>
                  <a:lnTo>
                    <a:pt x="1792" y="868"/>
                  </a:lnTo>
                  <a:lnTo>
                    <a:pt x="1794" y="841"/>
                  </a:lnTo>
                  <a:lnTo>
                    <a:pt x="1796" y="815"/>
                  </a:lnTo>
                  <a:lnTo>
                    <a:pt x="1796" y="790"/>
                  </a:lnTo>
                  <a:lnTo>
                    <a:pt x="1796" y="777"/>
                  </a:lnTo>
                  <a:lnTo>
                    <a:pt x="1794" y="765"/>
                  </a:lnTo>
                  <a:lnTo>
                    <a:pt x="1790" y="754"/>
                  </a:lnTo>
                  <a:lnTo>
                    <a:pt x="1784" y="744"/>
                  </a:lnTo>
                  <a:lnTo>
                    <a:pt x="1776" y="733"/>
                  </a:lnTo>
                  <a:lnTo>
                    <a:pt x="1765" y="723"/>
                  </a:lnTo>
                  <a:lnTo>
                    <a:pt x="1751" y="716"/>
                  </a:lnTo>
                  <a:lnTo>
                    <a:pt x="1736" y="707"/>
                  </a:lnTo>
                  <a:lnTo>
                    <a:pt x="1699" y="700"/>
                  </a:lnTo>
                  <a:lnTo>
                    <a:pt x="1664" y="694"/>
                  </a:lnTo>
                  <a:lnTo>
                    <a:pt x="1627" y="690"/>
                  </a:lnTo>
                  <a:lnTo>
                    <a:pt x="1590" y="685"/>
                  </a:lnTo>
                  <a:lnTo>
                    <a:pt x="1514" y="681"/>
                  </a:lnTo>
                  <a:lnTo>
                    <a:pt x="1441" y="678"/>
                  </a:lnTo>
                  <a:lnTo>
                    <a:pt x="1365" y="675"/>
                  </a:lnTo>
                  <a:lnTo>
                    <a:pt x="1328" y="674"/>
                  </a:lnTo>
                  <a:lnTo>
                    <a:pt x="1290" y="671"/>
                  </a:lnTo>
                  <a:lnTo>
                    <a:pt x="1253" y="668"/>
                  </a:lnTo>
                  <a:lnTo>
                    <a:pt x="1218" y="662"/>
                  </a:lnTo>
                  <a:lnTo>
                    <a:pt x="1181" y="656"/>
                  </a:lnTo>
                  <a:lnTo>
                    <a:pt x="1146" y="648"/>
                  </a:lnTo>
                  <a:lnTo>
                    <a:pt x="1136" y="651"/>
                  </a:lnTo>
                  <a:lnTo>
                    <a:pt x="1125" y="652"/>
                  </a:lnTo>
                  <a:lnTo>
                    <a:pt x="1121" y="652"/>
                  </a:lnTo>
                  <a:lnTo>
                    <a:pt x="1115" y="655"/>
                  </a:lnTo>
                  <a:lnTo>
                    <a:pt x="1111" y="658"/>
                  </a:lnTo>
                  <a:lnTo>
                    <a:pt x="1109" y="664"/>
                  </a:lnTo>
                  <a:lnTo>
                    <a:pt x="1115" y="670"/>
                  </a:lnTo>
                  <a:lnTo>
                    <a:pt x="1121" y="675"/>
                  </a:lnTo>
                  <a:lnTo>
                    <a:pt x="1127" y="680"/>
                  </a:lnTo>
                  <a:lnTo>
                    <a:pt x="1132" y="683"/>
                  </a:lnTo>
                  <a:lnTo>
                    <a:pt x="1142" y="684"/>
                  </a:lnTo>
                  <a:lnTo>
                    <a:pt x="1150" y="687"/>
                  </a:lnTo>
                  <a:lnTo>
                    <a:pt x="1165" y="688"/>
                  </a:lnTo>
                  <a:lnTo>
                    <a:pt x="1202" y="690"/>
                  </a:lnTo>
                  <a:lnTo>
                    <a:pt x="1220" y="691"/>
                  </a:lnTo>
                  <a:lnTo>
                    <a:pt x="1237" y="694"/>
                  </a:lnTo>
                  <a:lnTo>
                    <a:pt x="1227" y="697"/>
                  </a:lnTo>
                  <a:lnTo>
                    <a:pt x="1218" y="700"/>
                  </a:lnTo>
                  <a:lnTo>
                    <a:pt x="1196" y="707"/>
                  </a:lnTo>
                  <a:lnTo>
                    <a:pt x="1175" y="715"/>
                  </a:lnTo>
                  <a:lnTo>
                    <a:pt x="1152" y="723"/>
                  </a:lnTo>
                  <a:lnTo>
                    <a:pt x="1142" y="728"/>
                  </a:lnTo>
                  <a:lnTo>
                    <a:pt x="1132" y="733"/>
                  </a:lnTo>
                  <a:lnTo>
                    <a:pt x="1125" y="739"/>
                  </a:lnTo>
                  <a:lnTo>
                    <a:pt x="1117" y="746"/>
                  </a:lnTo>
                  <a:lnTo>
                    <a:pt x="1113" y="754"/>
                  </a:lnTo>
                  <a:lnTo>
                    <a:pt x="1109" y="761"/>
                  </a:lnTo>
                  <a:lnTo>
                    <a:pt x="1109" y="771"/>
                  </a:lnTo>
                  <a:lnTo>
                    <a:pt x="1109" y="780"/>
                  </a:lnTo>
                  <a:lnTo>
                    <a:pt x="1115" y="790"/>
                  </a:lnTo>
                  <a:lnTo>
                    <a:pt x="1117" y="800"/>
                  </a:lnTo>
                  <a:lnTo>
                    <a:pt x="1115" y="806"/>
                  </a:lnTo>
                  <a:lnTo>
                    <a:pt x="1115" y="810"/>
                  </a:lnTo>
                  <a:lnTo>
                    <a:pt x="1111" y="815"/>
                  </a:lnTo>
                  <a:lnTo>
                    <a:pt x="1105" y="819"/>
                  </a:lnTo>
                  <a:lnTo>
                    <a:pt x="1065" y="815"/>
                  </a:lnTo>
                  <a:lnTo>
                    <a:pt x="1024" y="807"/>
                  </a:lnTo>
                  <a:lnTo>
                    <a:pt x="983" y="800"/>
                  </a:lnTo>
                  <a:lnTo>
                    <a:pt x="944" y="791"/>
                  </a:lnTo>
                  <a:lnTo>
                    <a:pt x="906" y="783"/>
                  </a:lnTo>
                  <a:lnTo>
                    <a:pt x="865" y="775"/>
                  </a:lnTo>
                  <a:lnTo>
                    <a:pt x="826" y="767"/>
                  </a:lnTo>
                  <a:lnTo>
                    <a:pt x="785" y="762"/>
                  </a:lnTo>
                  <a:lnTo>
                    <a:pt x="787" y="757"/>
                  </a:lnTo>
                  <a:lnTo>
                    <a:pt x="791" y="752"/>
                  </a:lnTo>
                  <a:lnTo>
                    <a:pt x="795" y="749"/>
                  </a:lnTo>
                  <a:lnTo>
                    <a:pt x="799" y="746"/>
                  </a:lnTo>
                  <a:lnTo>
                    <a:pt x="810" y="742"/>
                  </a:lnTo>
                  <a:lnTo>
                    <a:pt x="826" y="738"/>
                  </a:lnTo>
                  <a:lnTo>
                    <a:pt x="842" y="736"/>
                  </a:lnTo>
                  <a:lnTo>
                    <a:pt x="859" y="733"/>
                  </a:lnTo>
                  <a:lnTo>
                    <a:pt x="874" y="730"/>
                  </a:lnTo>
                  <a:lnTo>
                    <a:pt x="888" y="726"/>
                  </a:lnTo>
                  <a:lnTo>
                    <a:pt x="909" y="722"/>
                  </a:lnTo>
                  <a:lnTo>
                    <a:pt x="931" y="715"/>
                  </a:lnTo>
                  <a:lnTo>
                    <a:pt x="950" y="707"/>
                  </a:lnTo>
                  <a:lnTo>
                    <a:pt x="968" y="699"/>
                  </a:lnTo>
                  <a:lnTo>
                    <a:pt x="1002" y="678"/>
                  </a:lnTo>
                  <a:lnTo>
                    <a:pt x="1068" y="636"/>
                  </a:lnTo>
                  <a:lnTo>
                    <a:pt x="1103" y="616"/>
                  </a:lnTo>
                  <a:lnTo>
                    <a:pt x="1123" y="607"/>
                  </a:lnTo>
                  <a:lnTo>
                    <a:pt x="1142" y="600"/>
                  </a:lnTo>
                  <a:lnTo>
                    <a:pt x="1163" y="593"/>
                  </a:lnTo>
                  <a:lnTo>
                    <a:pt x="1185" y="588"/>
                  </a:lnTo>
                  <a:lnTo>
                    <a:pt x="1214" y="577"/>
                  </a:lnTo>
                  <a:lnTo>
                    <a:pt x="1239" y="564"/>
                  </a:lnTo>
                  <a:lnTo>
                    <a:pt x="1264" y="549"/>
                  </a:lnTo>
                  <a:lnTo>
                    <a:pt x="1288" y="535"/>
                  </a:lnTo>
                  <a:lnTo>
                    <a:pt x="1309" y="517"/>
                  </a:lnTo>
                  <a:lnTo>
                    <a:pt x="1332" y="500"/>
                  </a:lnTo>
                  <a:lnTo>
                    <a:pt x="1373" y="466"/>
                  </a:lnTo>
                  <a:lnTo>
                    <a:pt x="1371" y="459"/>
                  </a:lnTo>
                  <a:lnTo>
                    <a:pt x="1367" y="452"/>
                  </a:lnTo>
                  <a:lnTo>
                    <a:pt x="1363" y="445"/>
                  </a:lnTo>
                  <a:lnTo>
                    <a:pt x="1359" y="442"/>
                  </a:lnTo>
                  <a:lnTo>
                    <a:pt x="1355" y="439"/>
                  </a:lnTo>
                  <a:lnTo>
                    <a:pt x="1342" y="446"/>
                  </a:lnTo>
                  <a:lnTo>
                    <a:pt x="1330" y="452"/>
                  </a:lnTo>
                  <a:lnTo>
                    <a:pt x="1311" y="465"/>
                  </a:lnTo>
                  <a:lnTo>
                    <a:pt x="1293" y="479"/>
                  </a:lnTo>
                  <a:lnTo>
                    <a:pt x="1276" y="495"/>
                  </a:lnTo>
                  <a:lnTo>
                    <a:pt x="1258" y="510"/>
                  </a:lnTo>
                  <a:lnTo>
                    <a:pt x="1239" y="526"/>
                  </a:lnTo>
                  <a:lnTo>
                    <a:pt x="1220" y="539"/>
                  </a:lnTo>
                  <a:lnTo>
                    <a:pt x="1208" y="546"/>
                  </a:lnTo>
                  <a:lnTo>
                    <a:pt x="1196" y="552"/>
                  </a:lnTo>
                  <a:lnTo>
                    <a:pt x="1181" y="550"/>
                  </a:lnTo>
                  <a:lnTo>
                    <a:pt x="1191" y="537"/>
                  </a:lnTo>
                  <a:lnTo>
                    <a:pt x="1196" y="526"/>
                  </a:lnTo>
                  <a:lnTo>
                    <a:pt x="1198" y="519"/>
                  </a:lnTo>
                  <a:lnTo>
                    <a:pt x="1200" y="511"/>
                  </a:lnTo>
                  <a:lnTo>
                    <a:pt x="1200" y="506"/>
                  </a:lnTo>
                  <a:lnTo>
                    <a:pt x="1196" y="500"/>
                  </a:lnTo>
                  <a:lnTo>
                    <a:pt x="1187" y="498"/>
                  </a:lnTo>
                  <a:lnTo>
                    <a:pt x="1179" y="498"/>
                  </a:lnTo>
                  <a:lnTo>
                    <a:pt x="1169" y="500"/>
                  </a:lnTo>
                  <a:lnTo>
                    <a:pt x="1154" y="504"/>
                  </a:lnTo>
                  <a:lnTo>
                    <a:pt x="1146" y="510"/>
                  </a:lnTo>
                  <a:lnTo>
                    <a:pt x="1130" y="519"/>
                  </a:lnTo>
                  <a:lnTo>
                    <a:pt x="1103" y="542"/>
                  </a:lnTo>
                  <a:lnTo>
                    <a:pt x="1090" y="552"/>
                  </a:lnTo>
                  <a:lnTo>
                    <a:pt x="1076" y="561"/>
                  </a:lnTo>
                  <a:lnTo>
                    <a:pt x="1057" y="575"/>
                  </a:lnTo>
                  <a:lnTo>
                    <a:pt x="1037" y="590"/>
                  </a:lnTo>
                  <a:lnTo>
                    <a:pt x="993" y="619"/>
                  </a:lnTo>
                  <a:lnTo>
                    <a:pt x="971" y="632"/>
                  </a:lnTo>
                  <a:lnTo>
                    <a:pt x="948" y="645"/>
                  </a:lnTo>
                  <a:lnTo>
                    <a:pt x="925" y="656"/>
                  </a:lnTo>
                  <a:lnTo>
                    <a:pt x="902" y="667"/>
                  </a:lnTo>
                  <a:lnTo>
                    <a:pt x="880" y="671"/>
                  </a:lnTo>
                  <a:lnTo>
                    <a:pt x="838" y="685"/>
                  </a:lnTo>
                  <a:lnTo>
                    <a:pt x="816" y="694"/>
                  </a:lnTo>
                  <a:lnTo>
                    <a:pt x="795" y="701"/>
                  </a:lnTo>
                  <a:lnTo>
                    <a:pt x="774" y="707"/>
                  </a:lnTo>
                  <a:lnTo>
                    <a:pt x="752" y="712"/>
                  </a:lnTo>
                  <a:lnTo>
                    <a:pt x="729" y="713"/>
                  </a:lnTo>
                  <a:lnTo>
                    <a:pt x="727" y="707"/>
                  </a:lnTo>
                  <a:lnTo>
                    <a:pt x="725" y="701"/>
                  </a:lnTo>
                  <a:lnTo>
                    <a:pt x="723" y="696"/>
                  </a:lnTo>
                  <a:lnTo>
                    <a:pt x="719" y="691"/>
                  </a:lnTo>
                  <a:lnTo>
                    <a:pt x="714" y="688"/>
                  </a:lnTo>
                  <a:lnTo>
                    <a:pt x="708" y="687"/>
                  </a:lnTo>
                  <a:lnTo>
                    <a:pt x="702" y="687"/>
                  </a:lnTo>
                  <a:lnTo>
                    <a:pt x="694" y="688"/>
                  </a:lnTo>
                  <a:lnTo>
                    <a:pt x="684" y="722"/>
                  </a:lnTo>
                  <a:lnTo>
                    <a:pt x="673" y="754"/>
                  </a:lnTo>
                  <a:lnTo>
                    <a:pt x="657" y="783"/>
                  </a:lnTo>
                  <a:lnTo>
                    <a:pt x="640" y="813"/>
                  </a:lnTo>
                  <a:lnTo>
                    <a:pt x="620" y="842"/>
                  </a:lnTo>
                  <a:lnTo>
                    <a:pt x="599" y="870"/>
                  </a:lnTo>
                  <a:lnTo>
                    <a:pt x="576" y="897"/>
                  </a:lnTo>
                  <a:lnTo>
                    <a:pt x="551" y="923"/>
                  </a:lnTo>
                  <a:lnTo>
                    <a:pt x="523" y="950"/>
                  </a:lnTo>
                  <a:lnTo>
                    <a:pt x="494" y="974"/>
                  </a:lnTo>
                  <a:lnTo>
                    <a:pt x="463" y="996"/>
                  </a:lnTo>
                  <a:lnTo>
                    <a:pt x="432" y="1019"/>
                  </a:lnTo>
                  <a:lnTo>
                    <a:pt x="399" y="1041"/>
                  </a:lnTo>
                  <a:lnTo>
                    <a:pt x="362" y="1061"/>
                  </a:lnTo>
                  <a:lnTo>
                    <a:pt x="326" y="1082"/>
                  </a:lnTo>
                  <a:lnTo>
                    <a:pt x="289" y="1099"/>
                  </a:lnTo>
                  <a:lnTo>
                    <a:pt x="254" y="1108"/>
                  </a:lnTo>
                  <a:lnTo>
                    <a:pt x="219" y="1115"/>
                  </a:lnTo>
                  <a:lnTo>
                    <a:pt x="180" y="1119"/>
                  </a:lnTo>
                  <a:lnTo>
                    <a:pt x="143" y="1121"/>
                  </a:lnTo>
                  <a:lnTo>
                    <a:pt x="105" y="1119"/>
                  </a:lnTo>
                  <a:lnTo>
                    <a:pt x="85" y="1118"/>
                  </a:lnTo>
                  <a:lnTo>
                    <a:pt x="68" y="1115"/>
                  </a:lnTo>
                  <a:lnTo>
                    <a:pt x="50" y="1111"/>
                  </a:lnTo>
                  <a:lnTo>
                    <a:pt x="33" y="1106"/>
                  </a:lnTo>
                  <a:lnTo>
                    <a:pt x="15" y="1102"/>
                  </a:lnTo>
                  <a:lnTo>
                    <a:pt x="0" y="1095"/>
                  </a:lnTo>
                  <a:lnTo>
                    <a:pt x="0" y="1086"/>
                  </a:lnTo>
                  <a:lnTo>
                    <a:pt x="4" y="1079"/>
                  </a:lnTo>
                  <a:lnTo>
                    <a:pt x="8" y="1072"/>
                  </a:lnTo>
                  <a:lnTo>
                    <a:pt x="13" y="1067"/>
                  </a:lnTo>
                  <a:lnTo>
                    <a:pt x="21" y="1063"/>
                  </a:lnTo>
                  <a:lnTo>
                    <a:pt x="29" y="1060"/>
                  </a:lnTo>
                  <a:lnTo>
                    <a:pt x="46" y="1057"/>
                  </a:lnTo>
                  <a:lnTo>
                    <a:pt x="56" y="1056"/>
                  </a:lnTo>
                  <a:lnTo>
                    <a:pt x="66" y="1054"/>
                  </a:lnTo>
                  <a:lnTo>
                    <a:pt x="83" y="1051"/>
                  </a:lnTo>
                  <a:lnTo>
                    <a:pt x="91" y="1048"/>
                  </a:lnTo>
                  <a:lnTo>
                    <a:pt x="101" y="1045"/>
                  </a:lnTo>
                  <a:lnTo>
                    <a:pt x="106" y="1041"/>
                  </a:lnTo>
                  <a:lnTo>
                    <a:pt x="112" y="1035"/>
                  </a:lnTo>
                  <a:lnTo>
                    <a:pt x="130" y="1016"/>
                  </a:lnTo>
                  <a:lnTo>
                    <a:pt x="149" y="998"/>
                  </a:lnTo>
                  <a:lnTo>
                    <a:pt x="169" y="980"/>
                  </a:lnTo>
                  <a:lnTo>
                    <a:pt x="186" y="961"/>
                  </a:lnTo>
                  <a:lnTo>
                    <a:pt x="203" y="944"/>
                  </a:lnTo>
                  <a:lnTo>
                    <a:pt x="217" y="923"/>
                  </a:lnTo>
                  <a:lnTo>
                    <a:pt x="229" y="902"/>
                  </a:lnTo>
                  <a:lnTo>
                    <a:pt x="234" y="890"/>
                  </a:lnTo>
                  <a:lnTo>
                    <a:pt x="238" y="879"/>
                  </a:lnTo>
                  <a:lnTo>
                    <a:pt x="223" y="867"/>
                  </a:lnTo>
                  <a:lnTo>
                    <a:pt x="205" y="858"/>
                  </a:lnTo>
                  <a:lnTo>
                    <a:pt x="198" y="854"/>
                  </a:lnTo>
                  <a:lnTo>
                    <a:pt x="188" y="851"/>
                  </a:lnTo>
                  <a:lnTo>
                    <a:pt x="178" y="849"/>
                  </a:lnTo>
                  <a:lnTo>
                    <a:pt x="167" y="848"/>
                  </a:lnTo>
                  <a:lnTo>
                    <a:pt x="169" y="834"/>
                  </a:lnTo>
                  <a:lnTo>
                    <a:pt x="172" y="819"/>
                  </a:lnTo>
                  <a:lnTo>
                    <a:pt x="178" y="806"/>
                  </a:lnTo>
                  <a:lnTo>
                    <a:pt x="186" y="791"/>
                  </a:lnTo>
                  <a:lnTo>
                    <a:pt x="194" y="778"/>
                  </a:lnTo>
                  <a:lnTo>
                    <a:pt x="203" y="764"/>
                  </a:lnTo>
                  <a:lnTo>
                    <a:pt x="246" y="712"/>
                  </a:lnTo>
                  <a:lnTo>
                    <a:pt x="266" y="684"/>
                  </a:lnTo>
                  <a:lnTo>
                    <a:pt x="273" y="671"/>
                  </a:lnTo>
                  <a:lnTo>
                    <a:pt x="281" y="656"/>
                  </a:lnTo>
                  <a:lnTo>
                    <a:pt x="285" y="642"/>
                  </a:lnTo>
                  <a:lnTo>
                    <a:pt x="289" y="626"/>
                  </a:lnTo>
                  <a:lnTo>
                    <a:pt x="300" y="610"/>
                  </a:lnTo>
                  <a:lnTo>
                    <a:pt x="314" y="593"/>
                  </a:lnTo>
                  <a:lnTo>
                    <a:pt x="330" y="578"/>
                  </a:lnTo>
                  <a:lnTo>
                    <a:pt x="345" y="562"/>
                  </a:lnTo>
                  <a:lnTo>
                    <a:pt x="362" y="548"/>
                  </a:lnTo>
                  <a:lnTo>
                    <a:pt x="378" y="535"/>
                  </a:lnTo>
                  <a:lnTo>
                    <a:pt x="415" y="508"/>
                  </a:lnTo>
                  <a:lnTo>
                    <a:pt x="456" y="484"/>
                  </a:lnTo>
                  <a:lnTo>
                    <a:pt x="496" y="459"/>
                  </a:lnTo>
                  <a:lnTo>
                    <a:pt x="541" y="437"/>
                  </a:lnTo>
                  <a:lnTo>
                    <a:pt x="584" y="416"/>
                  </a:lnTo>
                  <a:lnTo>
                    <a:pt x="677" y="372"/>
                  </a:lnTo>
                  <a:lnTo>
                    <a:pt x="766" y="330"/>
                  </a:lnTo>
                  <a:lnTo>
                    <a:pt x="809" y="307"/>
                  </a:lnTo>
                  <a:lnTo>
                    <a:pt x="851" y="282"/>
                  </a:lnTo>
                  <a:lnTo>
                    <a:pt x="890" y="257"/>
                  </a:lnTo>
                  <a:lnTo>
                    <a:pt x="929" y="230"/>
                  </a:lnTo>
                  <a:lnTo>
                    <a:pt x="952" y="218"/>
                  </a:lnTo>
                  <a:lnTo>
                    <a:pt x="977" y="204"/>
                  </a:lnTo>
                  <a:lnTo>
                    <a:pt x="1026" y="175"/>
                  </a:lnTo>
                  <a:lnTo>
                    <a:pt x="1074" y="147"/>
                  </a:lnTo>
                  <a:lnTo>
                    <a:pt x="1125" y="119"/>
                  </a:lnTo>
                  <a:lnTo>
                    <a:pt x="1150" y="106"/>
                  </a:lnTo>
                  <a:lnTo>
                    <a:pt x="1177" y="95"/>
                  </a:lnTo>
                  <a:lnTo>
                    <a:pt x="1204" y="86"/>
                  </a:lnTo>
                  <a:lnTo>
                    <a:pt x="1233" y="77"/>
                  </a:lnTo>
                  <a:lnTo>
                    <a:pt x="1262" y="72"/>
                  </a:lnTo>
                  <a:lnTo>
                    <a:pt x="1293" y="67"/>
                  </a:lnTo>
                  <a:lnTo>
                    <a:pt x="1324" y="66"/>
                  </a:lnTo>
                  <a:lnTo>
                    <a:pt x="1342" y="67"/>
                  </a:lnTo>
                  <a:lnTo>
                    <a:pt x="1359" y="67"/>
                  </a:lnTo>
                  <a:lnTo>
                    <a:pt x="1429" y="58"/>
                  </a:lnTo>
                  <a:lnTo>
                    <a:pt x="1501" y="47"/>
                  </a:lnTo>
                  <a:lnTo>
                    <a:pt x="1575" y="38"/>
                  </a:lnTo>
                  <a:lnTo>
                    <a:pt x="1652" y="28"/>
                  </a:lnTo>
                  <a:lnTo>
                    <a:pt x="1730" y="19"/>
                  </a:lnTo>
                  <a:lnTo>
                    <a:pt x="1809" y="12"/>
                  </a:lnTo>
                  <a:lnTo>
                    <a:pt x="1889" y="8"/>
                  </a:lnTo>
                  <a:lnTo>
                    <a:pt x="1968" y="3"/>
                  </a:lnTo>
                  <a:lnTo>
                    <a:pt x="2048" y="0"/>
                  </a:lnTo>
                  <a:lnTo>
                    <a:pt x="2125" y="0"/>
                  </a:lnTo>
                  <a:lnTo>
                    <a:pt x="2162" y="2"/>
                  </a:lnTo>
                  <a:lnTo>
                    <a:pt x="2199" y="3"/>
                  </a:lnTo>
                  <a:lnTo>
                    <a:pt x="2238" y="6"/>
                  </a:lnTo>
                  <a:lnTo>
                    <a:pt x="2273" y="9"/>
                  </a:lnTo>
                  <a:lnTo>
                    <a:pt x="2308" y="12"/>
                  </a:lnTo>
                  <a:lnTo>
                    <a:pt x="2343" y="16"/>
                  </a:lnTo>
                  <a:lnTo>
                    <a:pt x="2378" y="22"/>
                  </a:lnTo>
                  <a:lnTo>
                    <a:pt x="2409" y="28"/>
                  </a:lnTo>
                  <a:lnTo>
                    <a:pt x="2442" y="35"/>
                  </a:lnTo>
                  <a:lnTo>
                    <a:pt x="2473" y="44"/>
                  </a:lnTo>
                  <a:lnTo>
                    <a:pt x="2502" y="53"/>
                  </a:lnTo>
                  <a:lnTo>
                    <a:pt x="2529" y="63"/>
                  </a:lnTo>
                  <a:lnTo>
                    <a:pt x="2571" y="85"/>
                  </a:lnTo>
                  <a:lnTo>
                    <a:pt x="2610" y="108"/>
                  </a:lnTo>
                  <a:lnTo>
                    <a:pt x="2632" y="119"/>
                  </a:lnTo>
                  <a:lnTo>
                    <a:pt x="2649" y="133"/>
                  </a:lnTo>
                  <a:lnTo>
                    <a:pt x="2666" y="147"/>
                  </a:lnTo>
                  <a:lnTo>
                    <a:pt x="2682" y="163"/>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p:nvSpPr>
          <p:spPr bwMode="auto">
            <a:xfrm>
              <a:off x="2600325" y="3257550"/>
              <a:ext cx="231775" cy="404813"/>
            </a:xfrm>
            <a:custGeom>
              <a:avLst/>
              <a:gdLst>
                <a:gd name="T0" fmla="*/ 2147483647 w 292"/>
                <a:gd name="T1" fmla="*/ 2147483647 h 255"/>
                <a:gd name="T2" fmla="*/ 2147483647 w 292"/>
                <a:gd name="T3" fmla="*/ 2147483647 h 255"/>
                <a:gd name="T4" fmla="*/ 2147483647 w 292"/>
                <a:gd name="T5" fmla="*/ 2147483647 h 255"/>
                <a:gd name="T6" fmla="*/ 2147483647 w 292"/>
                <a:gd name="T7" fmla="*/ 2147483647 h 255"/>
                <a:gd name="T8" fmla="*/ 2147483647 w 292"/>
                <a:gd name="T9" fmla="*/ 2147483647 h 255"/>
                <a:gd name="T10" fmla="*/ 2147483647 w 292"/>
                <a:gd name="T11" fmla="*/ 2147483647 h 255"/>
                <a:gd name="T12" fmla="*/ 2147483647 w 292"/>
                <a:gd name="T13" fmla="*/ 2147483647 h 255"/>
                <a:gd name="T14" fmla="*/ 2147483647 w 292"/>
                <a:gd name="T15" fmla="*/ 2147483647 h 255"/>
                <a:gd name="T16" fmla="*/ 2147483647 w 292"/>
                <a:gd name="T17" fmla="*/ 2147483647 h 255"/>
                <a:gd name="T18" fmla="*/ 2147483647 w 292"/>
                <a:gd name="T19" fmla="*/ 2147483647 h 255"/>
                <a:gd name="T20" fmla="*/ 2147483647 w 292"/>
                <a:gd name="T21" fmla="*/ 2147483647 h 255"/>
                <a:gd name="T22" fmla="*/ 2147483647 w 292"/>
                <a:gd name="T23" fmla="*/ 2147483647 h 255"/>
                <a:gd name="T24" fmla="*/ 2147483647 w 292"/>
                <a:gd name="T25" fmla="*/ 2147483647 h 255"/>
                <a:gd name="T26" fmla="*/ 2147483647 w 292"/>
                <a:gd name="T27" fmla="*/ 2147483647 h 255"/>
                <a:gd name="T28" fmla="*/ 2147483647 w 292"/>
                <a:gd name="T29" fmla="*/ 2147483647 h 255"/>
                <a:gd name="T30" fmla="*/ 2147483647 w 292"/>
                <a:gd name="T31" fmla="*/ 2147483647 h 255"/>
                <a:gd name="T32" fmla="*/ 2147483647 w 292"/>
                <a:gd name="T33" fmla="*/ 2147483647 h 255"/>
                <a:gd name="T34" fmla="*/ 2147483647 w 292"/>
                <a:gd name="T35" fmla="*/ 2147483647 h 255"/>
                <a:gd name="T36" fmla="*/ 2147483647 w 292"/>
                <a:gd name="T37" fmla="*/ 2147483647 h 255"/>
                <a:gd name="T38" fmla="*/ 2147483647 w 292"/>
                <a:gd name="T39" fmla="*/ 2147483647 h 255"/>
                <a:gd name="T40" fmla="*/ 0 w 292"/>
                <a:gd name="T41" fmla="*/ 2147483647 h 255"/>
                <a:gd name="T42" fmla="*/ 2147483647 w 292"/>
                <a:gd name="T43" fmla="*/ 0 h 255"/>
                <a:gd name="T44" fmla="*/ 2147483647 w 292"/>
                <a:gd name="T45" fmla="*/ 2147483647 h 255"/>
                <a:gd name="T46" fmla="*/ 2147483647 w 292"/>
                <a:gd name="T47" fmla="*/ 2147483647 h 255"/>
                <a:gd name="T48" fmla="*/ 2147483647 w 292"/>
                <a:gd name="T49" fmla="*/ 2147483647 h 255"/>
                <a:gd name="T50" fmla="*/ 2147483647 w 292"/>
                <a:gd name="T51" fmla="*/ 2147483647 h 255"/>
                <a:gd name="T52" fmla="*/ 2147483647 w 292"/>
                <a:gd name="T53" fmla="*/ 2147483647 h 255"/>
                <a:gd name="T54" fmla="*/ 2147483647 w 292"/>
                <a:gd name="T55" fmla="*/ 2147483647 h 255"/>
                <a:gd name="T56" fmla="*/ 2147483647 w 292"/>
                <a:gd name="T57" fmla="*/ 2147483647 h 2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2"/>
                <a:gd name="T88" fmla="*/ 0 h 255"/>
                <a:gd name="T89" fmla="*/ 292 w 292"/>
                <a:gd name="T90" fmla="*/ 255 h 2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2" h="255">
                  <a:moveTo>
                    <a:pt x="292" y="244"/>
                  </a:moveTo>
                  <a:lnTo>
                    <a:pt x="292" y="255"/>
                  </a:lnTo>
                  <a:lnTo>
                    <a:pt x="281" y="255"/>
                  </a:lnTo>
                  <a:lnTo>
                    <a:pt x="271" y="254"/>
                  </a:lnTo>
                  <a:lnTo>
                    <a:pt x="261" y="251"/>
                  </a:lnTo>
                  <a:lnTo>
                    <a:pt x="254" y="247"/>
                  </a:lnTo>
                  <a:lnTo>
                    <a:pt x="246" y="242"/>
                  </a:lnTo>
                  <a:lnTo>
                    <a:pt x="238" y="237"/>
                  </a:lnTo>
                  <a:lnTo>
                    <a:pt x="225" y="224"/>
                  </a:lnTo>
                  <a:lnTo>
                    <a:pt x="199" y="193"/>
                  </a:lnTo>
                  <a:lnTo>
                    <a:pt x="184" y="180"/>
                  </a:lnTo>
                  <a:lnTo>
                    <a:pt x="176" y="174"/>
                  </a:lnTo>
                  <a:lnTo>
                    <a:pt x="166" y="168"/>
                  </a:lnTo>
                  <a:lnTo>
                    <a:pt x="143" y="150"/>
                  </a:lnTo>
                  <a:lnTo>
                    <a:pt x="124" y="131"/>
                  </a:lnTo>
                  <a:lnTo>
                    <a:pt x="104" y="112"/>
                  </a:lnTo>
                  <a:lnTo>
                    <a:pt x="85" y="94"/>
                  </a:lnTo>
                  <a:lnTo>
                    <a:pt x="68" y="76"/>
                  </a:lnTo>
                  <a:lnTo>
                    <a:pt x="46" y="58"/>
                  </a:lnTo>
                  <a:lnTo>
                    <a:pt x="25" y="41"/>
                  </a:lnTo>
                  <a:lnTo>
                    <a:pt x="0" y="25"/>
                  </a:lnTo>
                  <a:lnTo>
                    <a:pt x="15" y="0"/>
                  </a:lnTo>
                  <a:lnTo>
                    <a:pt x="54" y="26"/>
                  </a:lnTo>
                  <a:lnTo>
                    <a:pt x="91" y="55"/>
                  </a:lnTo>
                  <a:lnTo>
                    <a:pt x="126" y="84"/>
                  </a:lnTo>
                  <a:lnTo>
                    <a:pt x="159" y="116"/>
                  </a:lnTo>
                  <a:lnTo>
                    <a:pt x="225" y="180"/>
                  </a:lnTo>
                  <a:lnTo>
                    <a:pt x="260" y="212"/>
                  </a:lnTo>
                  <a:lnTo>
                    <a:pt x="292" y="244"/>
                  </a:lnTo>
                  <a:close/>
                </a:path>
              </a:pathLst>
            </a:custGeom>
            <a:solidFill>
              <a:schemeClr val="bg1"/>
            </a:solidFill>
            <a:ln w="9525">
              <a:solidFill>
                <a:schemeClr val="bg1"/>
              </a:solidFill>
              <a:round/>
              <a:headEnd/>
              <a:tailEnd/>
            </a:ln>
          </p:spPr>
          <p:txBody>
            <a:bodyPr/>
            <a:lstStyle/>
            <a:p>
              <a:endParaRPr lang="en-US"/>
            </a:p>
          </p:txBody>
        </p:sp>
        <p:sp>
          <p:nvSpPr>
            <p:cNvPr id="24" name="Freeform 22"/>
            <p:cNvSpPr>
              <a:spLocks/>
            </p:cNvSpPr>
            <p:nvPr/>
          </p:nvSpPr>
          <p:spPr bwMode="auto">
            <a:xfrm>
              <a:off x="5567363" y="3287713"/>
              <a:ext cx="28575" cy="98425"/>
            </a:xfrm>
            <a:custGeom>
              <a:avLst/>
              <a:gdLst>
                <a:gd name="T0" fmla="*/ 2147483647 w 35"/>
                <a:gd name="T1" fmla="*/ 0 h 62"/>
                <a:gd name="T2" fmla="*/ 2147483647 w 35"/>
                <a:gd name="T3" fmla="*/ 2147483647 h 62"/>
                <a:gd name="T4" fmla="*/ 2147483647 w 35"/>
                <a:gd name="T5" fmla="*/ 2147483647 h 62"/>
                <a:gd name="T6" fmla="*/ 2147483647 w 35"/>
                <a:gd name="T7" fmla="*/ 2147483647 h 62"/>
                <a:gd name="T8" fmla="*/ 2147483647 w 35"/>
                <a:gd name="T9" fmla="*/ 2147483647 h 62"/>
                <a:gd name="T10" fmla="*/ 2147483647 w 35"/>
                <a:gd name="T11" fmla="*/ 2147483647 h 62"/>
                <a:gd name="T12" fmla="*/ 0 w 35"/>
                <a:gd name="T13" fmla="*/ 0 h 62"/>
                <a:gd name="T14" fmla="*/ 2147483647 w 35"/>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62"/>
                <a:gd name="T26" fmla="*/ 35 w 35"/>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62">
                  <a:moveTo>
                    <a:pt x="15" y="0"/>
                  </a:moveTo>
                  <a:lnTo>
                    <a:pt x="23" y="16"/>
                  </a:lnTo>
                  <a:lnTo>
                    <a:pt x="29" y="30"/>
                  </a:lnTo>
                  <a:lnTo>
                    <a:pt x="33" y="46"/>
                  </a:lnTo>
                  <a:lnTo>
                    <a:pt x="35" y="62"/>
                  </a:lnTo>
                  <a:lnTo>
                    <a:pt x="9" y="62"/>
                  </a:lnTo>
                  <a:lnTo>
                    <a:pt x="0"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p:cNvSpPr>
              <a:spLocks/>
            </p:cNvSpPr>
            <p:nvPr/>
          </p:nvSpPr>
          <p:spPr bwMode="auto">
            <a:xfrm>
              <a:off x="2425700" y="3355975"/>
              <a:ext cx="388938" cy="606425"/>
            </a:xfrm>
            <a:custGeom>
              <a:avLst/>
              <a:gdLst>
                <a:gd name="T0" fmla="*/ 2147483647 w 489"/>
                <a:gd name="T1" fmla="*/ 0 h 382"/>
                <a:gd name="T2" fmla="*/ 2147483647 w 489"/>
                <a:gd name="T3" fmla="*/ 2147483647 h 382"/>
                <a:gd name="T4" fmla="*/ 2147483647 w 489"/>
                <a:gd name="T5" fmla="*/ 2147483647 h 382"/>
                <a:gd name="T6" fmla="*/ 2147483647 w 489"/>
                <a:gd name="T7" fmla="*/ 2147483647 h 382"/>
                <a:gd name="T8" fmla="*/ 2147483647 w 489"/>
                <a:gd name="T9" fmla="*/ 2147483647 h 382"/>
                <a:gd name="T10" fmla="*/ 2147483647 w 489"/>
                <a:gd name="T11" fmla="*/ 2147483647 h 382"/>
                <a:gd name="T12" fmla="*/ 2147483647 w 489"/>
                <a:gd name="T13" fmla="*/ 2147483647 h 382"/>
                <a:gd name="T14" fmla="*/ 2147483647 w 489"/>
                <a:gd name="T15" fmla="*/ 2147483647 h 382"/>
                <a:gd name="T16" fmla="*/ 2147483647 w 489"/>
                <a:gd name="T17" fmla="*/ 2147483647 h 382"/>
                <a:gd name="T18" fmla="*/ 2147483647 w 489"/>
                <a:gd name="T19" fmla="*/ 2147483647 h 382"/>
                <a:gd name="T20" fmla="*/ 2147483647 w 489"/>
                <a:gd name="T21" fmla="*/ 2147483647 h 382"/>
                <a:gd name="T22" fmla="*/ 2147483647 w 489"/>
                <a:gd name="T23" fmla="*/ 2147483647 h 382"/>
                <a:gd name="T24" fmla="*/ 2147483647 w 489"/>
                <a:gd name="T25" fmla="*/ 2147483647 h 382"/>
                <a:gd name="T26" fmla="*/ 2147483647 w 489"/>
                <a:gd name="T27" fmla="*/ 2147483647 h 382"/>
                <a:gd name="T28" fmla="*/ 2147483647 w 489"/>
                <a:gd name="T29" fmla="*/ 2147483647 h 382"/>
                <a:gd name="T30" fmla="*/ 2147483647 w 489"/>
                <a:gd name="T31" fmla="*/ 2147483647 h 382"/>
                <a:gd name="T32" fmla="*/ 2147483647 w 489"/>
                <a:gd name="T33" fmla="*/ 2147483647 h 382"/>
                <a:gd name="T34" fmla="*/ 2147483647 w 489"/>
                <a:gd name="T35" fmla="*/ 2147483647 h 382"/>
                <a:gd name="T36" fmla="*/ 2147483647 w 489"/>
                <a:gd name="T37" fmla="*/ 2147483647 h 382"/>
                <a:gd name="T38" fmla="*/ 2147483647 w 489"/>
                <a:gd name="T39" fmla="*/ 2147483647 h 382"/>
                <a:gd name="T40" fmla="*/ 2147483647 w 489"/>
                <a:gd name="T41" fmla="*/ 2147483647 h 382"/>
                <a:gd name="T42" fmla="*/ 2147483647 w 489"/>
                <a:gd name="T43" fmla="*/ 2147483647 h 382"/>
                <a:gd name="T44" fmla="*/ 2147483647 w 489"/>
                <a:gd name="T45" fmla="*/ 2147483647 h 382"/>
                <a:gd name="T46" fmla="*/ 2147483647 w 489"/>
                <a:gd name="T47" fmla="*/ 2147483647 h 382"/>
                <a:gd name="T48" fmla="*/ 2147483647 w 489"/>
                <a:gd name="T49" fmla="*/ 2147483647 h 382"/>
                <a:gd name="T50" fmla="*/ 2147483647 w 489"/>
                <a:gd name="T51" fmla="*/ 2147483647 h 382"/>
                <a:gd name="T52" fmla="*/ 2147483647 w 489"/>
                <a:gd name="T53" fmla="*/ 2147483647 h 382"/>
                <a:gd name="T54" fmla="*/ 2147483647 w 489"/>
                <a:gd name="T55" fmla="*/ 2147483647 h 382"/>
                <a:gd name="T56" fmla="*/ 2147483647 w 489"/>
                <a:gd name="T57" fmla="*/ 2147483647 h 382"/>
                <a:gd name="T58" fmla="*/ 2147483647 w 489"/>
                <a:gd name="T59" fmla="*/ 2147483647 h 382"/>
                <a:gd name="T60" fmla="*/ 2147483647 w 489"/>
                <a:gd name="T61" fmla="*/ 2147483647 h 382"/>
                <a:gd name="T62" fmla="*/ 2147483647 w 489"/>
                <a:gd name="T63" fmla="*/ 2147483647 h 382"/>
                <a:gd name="T64" fmla="*/ 2147483647 w 489"/>
                <a:gd name="T65" fmla="*/ 2147483647 h 382"/>
                <a:gd name="T66" fmla="*/ 0 w 489"/>
                <a:gd name="T67" fmla="*/ 2147483647 h 382"/>
                <a:gd name="T68" fmla="*/ 0 w 489"/>
                <a:gd name="T69" fmla="*/ 2147483647 h 382"/>
                <a:gd name="T70" fmla="*/ 0 w 489"/>
                <a:gd name="T71" fmla="*/ 2147483647 h 382"/>
                <a:gd name="T72" fmla="*/ 2147483647 w 489"/>
                <a:gd name="T73" fmla="*/ 2147483647 h 382"/>
                <a:gd name="T74" fmla="*/ 2147483647 w 489"/>
                <a:gd name="T75" fmla="*/ 2147483647 h 382"/>
                <a:gd name="T76" fmla="*/ 2147483647 w 489"/>
                <a:gd name="T77" fmla="*/ 0 h 382"/>
                <a:gd name="T78" fmla="*/ 2147483647 w 489"/>
                <a:gd name="T79" fmla="*/ 0 h 382"/>
                <a:gd name="T80" fmla="*/ 2147483647 w 489"/>
                <a:gd name="T81" fmla="*/ 0 h 382"/>
                <a:gd name="T82" fmla="*/ 2147483647 w 489"/>
                <a:gd name="T83" fmla="*/ 0 h 382"/>
                <a:gd name="T84" fmla="*/ 2147483647 w 489"/>
                <a:gd name="T85" fmla="*/ 0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9"/>
                <a:gd name="T130" fmla="*/ 0 h 382"/>
                <a:gd name="T131" fmla="*/ 489 w 489"/>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9" h="382">
                  <a:moveTo>
                    <a:pt x="63" y="0"/>
                  </a:moveTo>
                  <a:lnTo>
                    <a:pt x="115" y="45"/>
                  </a:lnTo>
                  <a:lnTo>
                    <a:pt x="167" y="92"/>
                  </a:lnTo>
                  <a:lnTo>
                    <a:pt x="220" y="140"/>
                  </a:lnTo>
                  <a:lnTo>
                    <a:pt x="272" y="186"/>
                  </a:lnTo>
                  <a:lnTo>
                    <a:pt x="324" y="234"/>
                  </a:lnTo>
                  <a:lnTo>
                    <a:pt x="379" y="282"/>
                  </a:lnTo>
                  <a:lnTo>
                    <a:pt x="433" y="328"/>
                  </a:lnTo>
                  <a:lnTo>
                    <a:pt x="489" y="372"/>
                  </a:lnTo>
                  <a:lnTo>
                    <a:pt x="489" y="382"/>
                  </a:lnTo>
                  <a:lnTo>
                    <a:pt x="478" y="381"/>
                  </a:lnTo>
                  <a:lnTo>
                    <a:pt x="466" y="378"/>
                  </a:lnTo>
                  <a:lnTo>
                    <a:pt x="454" y="375"/>
                  </a:lnTo>
                  <a:lnTo>
                    <a:pt x="445" y="371"/>
                  </a:lnTo>
                  <a:lnTo>
                    <a:pt x="425" y="359"/>
                  </a:lnTo>
                  <a:lnTo>
                    <a:pt x="406" y="344"/>
                  </a:lnTo>
                  <a:lnTo>
                    <a:pt x="371" y="314"/>
                  </a:lnTo>
                  <a:lnTo>
                    <a:pt x="353" y="298"/>
                  </a:lnTo>
                  <a:lnTo>
                    <a:pt x="336" y="285"/>
                  </a:lnTo>
                  <a:lnTo>
                    <a:pt x="303" y="256"/>
                  </a:lnTo>
                  <a:lnTo>
                    <a:pt x="268" y="225"/>
                  </a:lnTo>
                  <a:lnTo>
                    <a:pt x="233" y="195"/>
                  </a:lnTo>
                  <a:lnTo>
                    <a:pt x="194" y="164"/>
                  </a:lnTo>
                  <a:lnTo>
                    <a:pt x="119" y="102"/>
                  </a:lnTo>
                  <a:lnTo>
                    <a:pt x="82" y="72"/>
                  </a:lnTo>
                  <a:lnTo>
                    <a:pt x="47" y="41"/>
                  </a:lnTo>
                  <a:lnTo>
                    <a:pt x="41" y="37"/>
                  </a:lnTo>
                  <a:lnTo>
                    <a:pt x="35" y="35"/>
                  </a:lnTo>
                  <a:lnTo>
                    <a:pt x="28" y="34"/>
                  </a:lnTo>
                  <a:lnTo>
                    <a:pt x="20" y="32"/>
                  </a:lnTo>
                  <a:lnTo>
                    <a:pt x="14" y="31"/>
                  </a:lnTo>
                  <a:lnTo>
                    <a:pt x="8" y="29"/>
                  </a:lnTo>
                  <a:lnTo>
                    <a:pt x="4" y="25"/>
                  </a:lnTo>
                  <a:lnTo>
                    <a:pt x="0" y="19"/>
                  </a:lnTo>
                  <a:lnTo>
                    <a:pt x="0" y="14"/>
                  </a:lnTo>
                  <a:lnTo>
                    <a:pt x="0" y="9"/>
                  </a:lnTo>
                  <a:lnTo>
                    <a:pt x="2" y="6"/>
                  </a:lnTo>
                  <a:lnTo>
                    <a:pt x="4" y="5"/>
                  </a:lnTo>
                  <a:lnTo>
                    <a:pt x="12" y="0"/>
                  </a:lnTo>
                  <a:lnTo>
                    <a:pt x="22" y="0"/>
                  </a:lnTo>
                  <a:lnTo>
                    <a:pt x="43" y="0"/>
                  </a:lnTo>
                  <a:lnTo>
                    <a:pt x="53" y="0"/>
                  </a:lnTo>
                  <a:lnTo>
                    <a:pt x="63" y="0"/>
                  </a:lnTo>
                  <a:close/>
                </a:path>
              </a:pathLst>
            </a:custGeom>
            <a:solidFill>
              <a:schemeClr val="bg1"/>
            </a:solidFill>
            <a:ln w="9525">
              <a:solidFill>
                <a:schemeClr val="bg1"/>
              </a:solidFill>
              <a:round/>
              <a:headEnd/>
              <a:tailEnd/>
            </a:ln>
          </p:spPr>
          <p:txBody>
            <a:bodyPr/>
            <a:lstStyle/>
            <a:p>
              <a:endParaRPr lang="en-US"/>
            </a:p>
          </p:txBody>
        </p:sp>
        <p:sp>
          <p:nvSpPr>
            <p:cNvPr id="26" name="Freeform 24"/>
            <p:cNvSpPr>
              <a:spLocks/>
            </p:cNvSpPr>
            <p:nvPr/>
          </p:nvSpPr>
          <p:spPr bwMode="auto">
            <a:xfrm>
              <a:off x="4822825" y="3400425"/>
              <a:ext cx="611188" cy="631825"/>
            </a:xfrm>
            <a:custGeom>
              <a:avLst/>
              <a:gdLst>
                <a:gd name="T0" fmla="*/ 2147483647 w 770"/>
                <a:gd name="T1" fmla="*/ 2147483647 h 398"/>
                <a:gd name="T2" fmla="*/ 2147483647 w 770"/>
                <a:gd name="T3" fmla="*/ 2147483647 h 398"/>
                <a:gd name="T4" fmla="*/ 2147483647 w 770"/>
                <a:gd name="T5" fmla="*/ 2147483647 h 398"/>
                <a:gd name="T6" fmla="*/ 2147483647 w 770"/>
                <a:gd name="T7" fmla="*/ 2147483647 h 398"/>
                <a:gd name="T8" fmla="*/ 2147483647 w 770"/>
                <a:gd name="T9" fmla="*/ 2147483647 h 398"/>
                <a:gd name="T10" fmla="*/ 2147483647 w 770"/>
                <a:gd name="T11" fmla="*/ 2147483647 h 398"/>
                <a:gd name="T12" fmla="*/ 2147483647 w 770"/>
                <a:gd name="T13" fmla="*/ 2147483647 h 398"/>
                <a:gd name="T14" fmla="*/ 2147483647 w 770"/>
                <a:gd name="T15" fmla="*/ 2147483647 h 398"/>
                <a:gd name="T16" fmla="*/ 2147483647 w 770"/>
                <a:gd name="T17" fmla="*/ 2147483647 h 398"/>
                <a:gd name="T18" fmla="*/ 2147483647 w 770"/>
                <a:gd name="T19" fmla="*/ 2147483647 h 398"/>
                <a:gd name="T20" fmla="*/ 2147483647 w 770"/>
                <a:gd name="T21" fmla="*/ 2147483647 h 398"/>
                <a:gd name="T22" fmla="*/ 2147483647 w 770"/>
                <a:gd name="T23" fmla="*/ 2147483647 h 398"/>
                <a:gd name="T24" fmla="*/ 0 w 770"/>
                <a:gd name="T25" fmla="*/ 2147483647 h 398"/>
                <a:gd name="T26" fmla="*/ 2147483647 w 770"/>
                <a:gd name="T27" fmla="*/ 2147483647 h 398"/>
                <a:gd name="T28" fmla="*/ 2147483647 w 770"/>
                <a:gd name="T29" fmla="*/ 2147483647 h 398"/>
                <a:gd name="T30" fmla="*/ 2147483647 w 770"/>
                <a:gd name="T31" fmla="*/ 2147483647 h 398"/>
                <a:gd name="T32" fmla="*/ 2147483647 w 770"/>
                <a:gd name="T33" fmla="*/ 2147483647 h 398"/>
                <a:gd name="T34" fmla="*/ 2147483647 w 770"/>
                <a:gd name="T35" fmla="*/ 2147483647 h 398"/>
                <a:gd name="T36" fmla="*/ 2147483647 w 770"/>
                <a:gd name="T37" fmla="*/ 2147483647 h 398"/>
                <a:gd name="T38" fmla="*/ 2147483647 w 770"/>
                <a:gd name="T39" fmla="*/ 2147483647 h 398"/>
                <a:gd name="T40" fmla="*/ 2147483647 w 770"/>
                <a:gd name="T41" fmla="*/ 2147483647 h 398"/>
                <a:gd name="T42" fmla="*/ 2147483647 w 770"/>
                <a:gd name="T43" fmla="*/ 2147483647 h 398"/>
                <a:gd name="T44" fmla="*/ 2147483647 w 770"/>
                <a:gd name="T45" fmla="*/ 2147483647 h 398"/>
                <a:gd name="T46" fmla="*/ 2147483647 w 770"/>
                <a:gd name="T47" fmla="*/ 2147483647 h 398"/>
                <a:gd name="T48" fmla="*/ 2147483647 w 770"/>
                <a:gd name="T49" fmla="*/ 2147483647 h 398"/>
                <a:gd name="T50" fmla="*/ 2147483647 w 770"/>
                <a:gd name="T51" fmla="*/ 2147483647 h 398"/>
                <a:gd name="T52" fmla="*/ 2147483647 w 770"/>
                <a:gd name="T53" fmla="*/ 2147483647 h 398"/>
                <a:gd name="T54" fmla="*/ 2147483647 w 770"/>
                <a:gd name="T55" fmla="*/ 2147483647 h 398"/>
                <a:gd name="T56" fmla="*/ 2147483647 w 770"/>
                <a:gd name="T57" fmla="*/ 2147483647 h 398"/>
                <a:gd name="T58" fmla="*/ 2147483647 w 770"/>
                <a:gd name="T59" fmla="*/ 2147483647 h 398"/>
                <a:gd name="T60" fmla="*/ 2147483647 w 770"/>
                <a:gd name="T61" fmla="*/ 2147483647 h 398"/>
                <a:gd name="T62" fmla="*/ 2147483647 w 770"/>
                <a:gd name="T63" fmla="*/ 2147483647 h 398"/>
                <a:gd name="T64" fmla="*/ 2147483647 w 770"/>
                <a:gd name="T65" fmla="*/ 2147483647 h 398"/>
                <a:gd name="T66" fmla="*/ 2147483647 w 770"/>
                <a:gd name="T67" fmla="*/ 2147483647 h 398"/>
                <a:gd name="T68" fmla="*/ 2147483647 w 770"/>
                <a:gd name="T69" fmla="*/ 2147483647 h 398"/>
                <a:gd name="T70" fmla="*/ 2147483647 w 770"/>
                <a:gd name="T71" fmla="*/ 2147483647 h 398"/>
                <a:gd name="T72" fmla="*/ 2147483647 w 770"/>
                <a:gd name="T73" fmla="*/ 2147483647 h 398"/>
                <a:gd name="T74" fmla="*/ 2147483647 w 770"/>
                <a:gd name="T75" fmla="*/ 2147483647 h 398"/>
                <a:gd name="T76" fmla="*/ 2147483647 w 770"/>
                <a:gd name="T77" fmla="*/ 2147483647 h 398"/>
                <a:gd name="T78" fmla="*/ 2147483647 w 770"/>
                <a:gd name="T79" fmla="*/ 2147483647 h 398"/>
                <a:gd name="T80" fmla="*/ 2147483647 w 770"/>
                <a:gd name="T81" fmla="*/ 2147483647 h 398"/>
                <a:gd name="T82" fmla="*/ 2147483647 w 770"/>
                <a:gd name="T83" fmla="*/ 0 h 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70"/>
                <a:gd name="T127" fmla="*/ 0 h 398"/>
                <a:gd name="T128" fmla="*/ 770 w 770"/>
                <a:gd name="T129" fmla="*/ 398 h 3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70" h="398">
                  <a:moveTo>
                    <a:pt x="770" y="0"/>
                  </a:moveTo>
                  <a:lnTo>
                    <a:pt x="768" y="25"/>
                  </a:lnTo>
                  <a:lnTo>
                    <a:pt x="762" y="49"/>
                  </a:lnTo>
                  <a:lnTo>
                    <a:pt x="753" y="73"/>
                  </a:lnTo>
                  <a:lnTo>
                    <a:pt x="743" y="96"/>
                  </a:lnTo>
                  <a:lnTo>
                    <a:pt x="727" y="118"/>
                  </a:lnTo>
                  <a:lnTo>
                    <a:pt x="712" y="138"/>
                  </a:lnTo>
                  <a:lnTo>
                    <a:pt x="694" y="158"/>
                  </a:lnTo>
                  <a:lnTo>
                    <a:pt x="673" y="179"/>
                  </a:lnTo>
                  <a:lnTo>
                    <a:pt x="652" y="197"/>
                  </a:lnTo>
                  <a:lnTo>
                    <a:pt x="630" y="216"/>
                  </a:lnTo>
                  <a:lnTo>
                    <a:pt x="607" y="234"/>
                  </a:lnTo>
                  <a:lnTo>
                    <a:pt x="582" y="251"/>
                  </a:lnTo>
                  <a:lnTo>
                    <a:pt x="533" y="283"/>
                  </a:lnTo>
                  <a:lnTo>
                    <a:pt x="481" y="314"/>
                  </a:lnTo>
                  <a:lnTo>
                    <a:pt x="456" y="325"/>
                  </a:lnTo>
                  <a:lnTo>
                    <a:pt x="427" y="334"/>
                  </a:lnTo>
                  <a:lnTo>
                    <a:pt x="400" y="344"/>
                  </a:lnTo>
                  <a:lnTo>
                    <a:pt x="371" y="351"/>
                  </a:lnTo>
                  <a:lnTo>
                    <a:pt x="341" y="359"/>
                  </a:lnTo>
                  <a:lnTo>
                    <a:pt x="312" y="366"/>
                  </a:lnTo>
                  <a:lnTo>
                    <a:pt x="252" y="376"/>
                  </a:lnTo>
                  <a:lnTo>
                    <a:pt x="190" y="383"/>
                  </a:lnTo>
                  <a:lnTo>
                    <a:pt x="128" y="389"/>
                  </a:lnTo>
                  <a:lnTo>
                    <a:pt x="64" y="393"/>
                  </a:lnTo>
                  <a:lnTo>
                    <a:pt x="0" y="398"/>
                  </a:lnTo>
                  <a:lnTo>
                    <a:pt x="0" y="389"/>
                  </a:lnTo>
                  <a:lnTo>
                    <a:pt x="4" y="382"/>
                  </a:lnTo>
                  <a:lnTo>
                    <a:pt x="8" y="376"/>
                  </a:lnTo>
                  <a:lnTo>
                    <a:pt x="14" y="372"/>
                  </a:lnTo>
                  <a:lnTo>
                    <a:pt x="21" y="369"/>
                  </a:lnTo>
                  <a:lnTo>
                    <a:pt x="31" y="364"/>
                  </a:lnTo>
                  <a:lnTo>
                    <a:pt x="39" y="363"/>
                  </a:lnTo>
                  <a:lnTo>
                    <a:pt x="51" y="361"/>
                  </a:lnTo>
                  <a:lnTo>
                    <a:pt x="74" y="360"/>
                  </a:lnTo>
                  <a:lnTo>
                    <a:pt x="85" y="359"/>
                  </a:lnTo>
                  <a:lnTo>
                    <a:pt x="95" y="357"/>
                  </a:lnTo>
                  <a:lnTo>
                    <a:pt x="118" y="356"/>
                  </a:lnTo>
                  <a:lnTo>
                    <a:pt x="128" y="354"/>
                  </a:lnTo>
                  <a:lnTo>
                    <a:pt x="138" y="351"/>
                  </a:lnTo>
                  <a:lnTo>
                    <a:pt x="157" y="347"/>
                  </a:lnTo>
                  <a:lnTo>
                    <a:pt x="177" y="345"/>
                  </a:lnTo>
                  <a:lnTo>
                    <a:pt x="200" y="344"/>
                  </a:lnTo>
                  <a:lnTo>
                    <a:pt x="223" y="341"/>
                  </a:lnTo>
                  <a:lnTo>
                    <a:pt x="244" y="337"/>
                  </a:lnTo>
                  <a:lnTo>
                    <a:pt x="256" y="335"/>
                  </a:lnTo>
                  <a:lnTo>
                    <a:pt x="266" y="332"/>
                  </a:lnTo>
                  <a:lnTo>
                    <a:pt x="274" y="328"/>
                  </a:lnTo>
                  <a:lnTo>
                    <a:pt x="283" y="322"/>
                  </a:lnTo>
                  <a:lnTo>
                    <a:pt x="291" y="316"/>
                  </a:lnTo>
                  <a:lnTo>
                    <a:pt x="299" y="309"/>
                  </a:lnTo>
                  <a:lnTo>
                    <a:pt x="310" y="311"/>
                  </a:lnTo>
                  <a:lnTo>
                    <a:pt x="320" y="311"/>
                  </a:lnTo>
                  <a:lnTo>
                    <a:pt x="330" y="309"/>
                  </a:lnTo>
                  <a:lnTo>
                    <a:pt x="339" y="306"/>
                  </a:lnTo>
                  <a:lnTo>
                    <a:pt x="347" y="303"/>
                  </a:lnTo>
                  <a:lnTo>
                    <a:pt x="353" y="299"/>
                  </a:lnTo>
                  <a:lnTo>
                    <a:pt x="369" y="289"/>
                  </a:lnTo>
                  <a:lnTo>
                    <a:pt x="380" y="279"/>
                  </a:lnTo>
                  <a:lnTo>
                    <a:pt x="396" y="270"/>
                  </a:lnTo>
                  <a:lnTo>
                    <a:pt x="405" y="267"/>
                  </a:lnTo>
                  <a:lnTo>
                    <a:pt x="413" y="264"/>
                  </a:lnTo>
                  <a:lnTo>
                    <a:pt x="423" y="264"/>
                  </a:lnTo>
                  <a:lnTo>
                    <a:pt x="436" y="264"/>
                  </a:lnTo>
                  <a:lnTo>
                    <a:pt x="440" y="260"/>
                  </a:lnTo>
                  <a:lnTo>
                    <a:pt x="446" y="257"/>
                  </a:lnTo>
                  <a:lnTo>
                    <a:pt x="458" y="251"/>
                  </a:lnTo>
                  <a:lnTo>
                    <a:pt x="471" y="248"/>
                  </a:lnTo>
                  <a:lnTo>
                    <a:pt x="485" y="247"/>
                  </a:lnTo>
                  <a:lnTo>
                    <a:pt x="512" y="244"/>
                  </a:lnTo>
                  <a:lnTo>
                    <a:pt x="526" y="242"/>
                  </a:lnTo>
                  <a:lnTo>
                    <a:pt x="537" y="238"/>
                  </a:lnTo>
                  <a:lnTo>
                    <a:pt x="559" y="225"/>
                  </a:lnTo>
                  <a:lnTo>
                    <a:pt x="576" y="213"/>
                  </a:lnTo>
                  <a:lnTo>
                    <a:pt x="594" y="200"/>
                  </a:lnTo>
                  <a:lnTo>
                    <a:pt x="609" y="186"/>
                  </a:lnTo>
                  <a:lnTo>
                    <a:pt x="625" y="171"/>
                  </a:lnTo>
                  <a:lnTo>
                    <a:pt x="636" y="157"/>
                  </a:lnTo>
                  <a:lnTo>
                    <a:pt x="661" y="126"/>
                  </a:lnTo>
                  <a:lnTo>
                    <a:pt x="685" y="96"/>
                  </a:lnTo>
                  <a:lnTo>
                    <a:pt x="706" y="64"/>
                  </a:lnTo>
                  <a:lnTo>
                    <a:pt x="729" y="32"/>
                  </a:lnTo>
                  <a:lnTo>
                    <a:pt x="755" y="0"/>
                  </a:lnTo>
                  <a:lnTo>
                    <a:pt x="7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p:cNvSpPr>
              <a:spLocks/>
            </p:cNvSpPr>
            <p:nvPr/>
          </p:nvSpPr>
          <p:spPr bwMode="auto">
            <a:xfrm>
              <a:off x="5495925" y="3768725"/>
              <a:ext cx="55563" cy="85725"/>
            </a:xfrm>
            <a:custGeom>
              <a:avLst/>
              <a:gdLst>
                <a:gd name="T0" fmla="*/ 2147483647 w 69"/>
                <a:gd name="T1" fmla="*/ 2147483647 h 54"/>
                <a:gd name="T2" fmla="*/ 2147483647 w 69"/>
                <a:gd name="T3" fmla="*/ 2147483647 h 54"/>
                <a:gd name="T4" fmla="*/ 2147483647 w 69"/>
                <a:gd name="T5" fmla="*/ 2147483647 h 54"/>
                <a:gd name="T6" fmla="*/ 2147483647 w 69"/>
                <a:gd name="T7" fmla="*/ 2147483647 h 54"/>
                <a:gd name="T8" fmla="*/ 2147483647 w 69"/>
                <a:gd name="T9" fmla="*/ 2147483647 h 54"/>
                <a:gd name="T10" fmla="*/ 2147483647 w 69"/>
                <a:gd name="T11" fmla="*/ 2147483647 h 54"/>
                <a:gd name="T12" fmla="*/ 2147483647 w 69"/>
                <a:gd name="T13" fmla="*/ 2147483647 h 54"/>
                <a:gd name="T14" fmla="*/ 2147483647 w 69"/>
                <a:gd name="T15" fmla="*/ 2147483647 h 54"/>
                <a:gd name="T16" fmla="*/ 2147483647 w 69"/>
                <a:gd name="T17" fmla="*/ 2147483647 h 54"/>
                <a:gd name="T18" fmla="*/ 0 w 69"/>
                <a:gd name="T19" fmla="*/ 2147483647 h 54"/>
                <a:gd name="T20" fmla="*/ 0 w 69"/>
                <a:gd name="T21" fmla="*/ 2147483647 h 54"/>
                <a:gd name="T22" fmla="*/ 2147483647 w 69"/>
                <a:gd name="T23" fmla="*/ 2147483647 h 54"/>
                <a:gd name="T24" fmla="*/ 2147483647 w 69"/>
                <a:gd name="T25" fmla="*/ 2147483647 h 54"/>
                <a:gd name="T26" fmla="*/ 2147483647 w 69"/>
                <a:gd name="T27" fmla="*/ 2147483647 h 54"/>
                <a:gd name="T28" fmla="*/ 2147483647 w 69"/>
                <a:gd name="T29" fmla="*/ 2147483647 h 54"/>
                <a:gd name="T30" fmla="*/ 2147483647 w 69"/>
                <a:gd name="T31" fmla="*/ 2147483647 h 54"/>
                <a:gd name="T32" fmla="*/ 2147483647 w 69"/>
                <a:gd name="T33" fmla="*/ 0 h 54"/>
                <a:gd name="T34" fmla="*/ 2147483647 w 69"/>
                <a:gd name="T35" fmla="*/ 0 h 54"/>
                <a:gd name="T36" fmla="*/ 2147483647 w 69"/>
                <a:gd name="T37" fmla="*/ 0 h 54"/>
                <a:gd name="T38" fmla="*/ 2147483647 w 69"/>
                <a:gd name="T39" fmla="*/ 2147483647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54"/>
                <a:gd name="T62" fmla="*/ 69 w 69"/>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54">
                  <a:moveTo>
                    <a:pt x="69" y="2"/>
                  </a:moveTo>
                  <a:lnTo>
                    <a:pt x="69" y="6"/>
                  </a:lnTo>
                  <a:lnTo>
                    <a:pt x="67" y="10"/>
                  </a:lnTo>
                  <a:lnTo>
                    <a:pt x="64" y="19"/>
                  </a:lnTo>
                  <a:lnTo>
                    <a:pt x="56" y="25"/>
                  </a:lnTo>
                  <a:lnTo>
                    <a:pt x="48" y="32"/>
                  </a:lnTo>
                  <a:lnTo>
                    <a:pt x="29" y="42"/>
                  </a:lnTo>
                  <a:lnTo>
                    <a:pt x="21" y="48"/>
                  </a:lnTo>
                  <a:lnTo>
                    <a:pt x="15" y="54"/>
                  </a:lnTo>
                  <a:lnTo>
                    <a:pt x="0" y="54"/>
                  </a:lnTo>
                  <a:lnTo>
                    <a:pt x="0" y="45"/>
                  </a:lnTo>
                  <a:lnTo>
                    <a:pt x="3" y="35"/>
                  </a:lnTo>
                  <a:lnTo>
                    <a:pt x="11" y="25"/>
                  </a:lnTo>
                  <a:lnTo>
                    <a:pt x="19" y="16"/>
                  </a:lnTo>
                  <a:lnTo>
                    <a:pt x="31" y="8"/>
                  </a:lnTo>
                  <a:lnTo>
                    <a:pt x="42" y="2"/>
                  </a:lnTo>
                  <a:lnTo>
                    <a:pt x="50" y="0"/>
                  </a:lnTo>
                  <a:lnTo>
                    <a:pt x="56" y="0"/>
                  </a:lnTo>
                  <a:lnTo>
                    <a:pt x="64" y="0"/>
                  </a:lnTo>
                  <a:lnTo>
                    <a:pt x="6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auto">
            <a:xfrm>
              <a:off x="5732463" y="3808413"/>
              <a:ext cx="50800" cy="103187"/>
            </a:xfrm>
            <a:custGeom>
              <a:avLst/>
              <a:gdLst>
                <a:gd name="T0" fmla="*/ 2147483647 w 64"/>
                <a:gd name="T1" fmla="*/ 2147483647 h 65"/>
                <a:gd name="T2" fmla="*/ 2147483647 w 64"/>
                <a:gd name="T3" fmla="*/ 2147483647 h 65"/>
                <a:gd name="T4" fmla="*/ 2147483647 w 64"/>
                <a:gd name="T5" fmla="*/ 2147483647 h 65"/>
                <a:gd name="T6" fmla="*/ 2147483647 w 64"/>
                <a:gd name="T7" fmla="*/ 2147483647 h 65"/>
                <a:gd name="T8" fmla="*/ 2147483647 w 64"/>
                <a:gd name="T9" fmla="*/ 2147483647 h 65"/>
                <a:gd name="T10" fmla="*/ 2147483647 w 64"/>
                <a:gd name="T11" fmla="*/ 2147483647 h 65"/>
                <a:gd name="T12" fmla="*/ 2147483647 w 64"/>
                <a:gd name="T13" fmla="*/ 2147483647 h 65"/>
                <a:gd name="T14" fmla="*/ 2147483647 w 64"/>
                <a:gd name="T15" fmla="*/ 2147483647 h 65"/>
                <a:gd name="T16" fmla="*/ 2147483647 w 64"/>
                <a:gd name="T17" fmla="*/ 2147483647 h 65"/>
                <a:gd name="T18" fmla="*/ 2147483647 w 64"/>
                <a:gd name="T19" fmla="*/ 2147483647 h 65"/>
                <a:gd name="T20" fmla="*/ 2147483647 w 64"/>
                <a:gd name="T21" fmla="*/ 2147483647 h 65"/>
                <a:gd name="T22" fmla="*/ 2147483647 w 64"/>
                <a:gd name="T23" fmla="*/ 2147483647 h 65"/>
                <a:gd name="T24" fmla="*/ 2147483647 w 64"/>
                <a:gd name="T25" fmla="*/ 2147483647 h 65"/>
                <a:gd name="T26" fmla="*/ 0 w 64"/>
                <a:gd name="T27" fmla="*/ 2147483647 h 65"/>
                <a:gd name="T28" fmla="*/ 2147483647 w 64"/>
                <a:gd name="T29" fmla="*/ 2147483647 h 65"/>
                <a:gd name="T30" fmla="*/ 2147483647 w 64"/>
                <a:gd name="T31" fmla="*/ 2147483647 h 65"/>
                <a:gd name="T32" fmla="*/ 2147483647 w 64"/>
                <a:gd name="T33" fmla="*/ 0 h 65"/>
                <a:gd name="T34" fmla="*/ 2147483647 w 64"/>
                <a:gd name="T35" fmla="*/ 0 h 65"/>
                <a:gd name="T36" fmla="*/ 2147483647 w 64"/>
                <a:gd name="T37" fmla="*/ 2147483647 h 65"/>
                <a:gd name="T38" fmla="*/ 2147483647 w 64"/>
                <a:gd name="T39" fmla="*/ 2147483647 h 65"/>
                <a:gd name="T40" fmla="*/ 2147483647 w 64"/>
                <a:gd name="T41" fmla="*/ 2147483647 h 65"/>
                <a:gd name="T42" fmla="*/ 2147483647 w 64"/>
                <a:gd name="T43" fmla="*/ 2147483647 h 65"/>
                <a:gd name="T44" fmla="*/ 2147483647 w 64"/>
                <a:gd name="T45" fmla="*/ 2147483647 h 65"/>
                <a:gd name="T46" fmla="*/ 2147483647 w 64"/>
                <a:gd name="T47" fmla="*/ 2147483647 h 65"/>
                <a:gd name="T48" fmla="*/ 2147483647 w 64"/>
                <a:gd name="T49" fmla="*/ 2147483647 h 65"/>
                <a:gd name="T50" fmla="*/ 2147483647 w 64"/>
                <a:gd name="T51" fmla="*/ 2147483647 h 65"/>
                <a:gd name="T52" fmla="*/ 2147483647 w 64"/>
                <a:gd name="T53" fmla="*/ 2147483647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65"/>
                <a:gd name="T83" fmla="*/ 64 w 64"/>
                <a:gd name="T84" fmla="*/ 65 h 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65">
                  <a:moveTo>
                    <a:pt x="64" y="52"/>
                  </a:moveTo>
                  <a:lnTo>
                    <a:pt x="60" y="58"/>
                  </a:lnTo>
                  <a:lnTo>
                    <a:pt x="55" y="62"/>
                  </a:lnTo>
                  <a:lnTo>
                    <a:pt x="49" y="64"/>
                  </a:lnTo>
                  <a:lnTo>
                    <a:pt x="45" y="65"/>
                  </a:lnTo>
                  <a:lnTo>
                    <a:pt x="39" y="64"/>
                  </a:lnTo>
                  <a:lnTo>
                    <a:pt x="33" y="62"/>
                  </a:lnTo>
                  <a:lnTo>
                    <a:pt x="27" y="59"/>
                  </a:lnTo>
                  <a:lnTo>
                    <a:pt x="22" y="57"/>
                  </a:lnTo>
                  <a:lnTo>
                    <a:pt x="14" y="52"/>
                  </a:lnTo>
                  <a:lnTo>
                    <a:pt x="8" y="45"/>
                  </a:lnTo>
                  <a:lnTo>
                    <a:pt x="4" y="39"/>
                  </a:lnTo>
                  <a:lnTo>
                    <a:pt x="2" y="30"/>
                  </a:lnTo>
                  <a:lnTo>
                    <a:pt x="0" y="23"/>
                  </a:lnTo>
                  <a:lnTo>
                    <a:pt x="2" y="14"/>
                  </a:lnTo>
                  <a:lnTo>
                    <a:pt x="4" y="7"/>
                  </a:lnTo>
                  <a:lnTo>
                    <a:pt x="10" y="0"/>
                  </a:lnTo>
                  <a:lnTo>
                    <a:pt x="18" y="0"/>
                  </a:lnTo>
                  <a:lnTo>
                    <a:pt x="24" y="1"/>
                  </a:lnTo>
                  <a:lnTo>
                    <a:pt x="29" y="3"/>
                  </a:lnTo>
                  <a:lnTo>
                    <a:pt x="35" y="6"/>
                  </a:lnTo>
                  <a:lnTo>
                    <a:pt x="41" y="12"/>
                  </a:lnTo>
                  <a:lnTo>
                    <a:pt x="45" y="20"/>
                  </a:lnTo>
                  <a:lnTo>
                    <a:pt x="49" y="29"/>
                  </a:lnTo>
                  <a:lnTo>
                    <a:pt x="53" y="38"/>
                  </a:lnTo>
                  <a:lnTo>
                    <a:pt x="58" y="45"/>
                  </a:lnTo>
                  <a:lnTo>
                    <a:pt x="6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p:cNvSpPr>
              <a:spLocks/>
            </p:cNvSpPr>
            <p:nvPr/>
          </p:nvSpPr>
          <p:spPr bwMode="auto">
            <a:xfrm>
              <a:off x="5148263" y="4003675"/>
              <a:ext cx="619125" cy="217488"/>
            </a:xfrm>
            <a:custGeom>
              <a:avLst/>
              <a:gdLst>
                <a:gd name="T0" fmla="*/ 2147483647 w 782"/>
                <a:gd name="T1" fmla="*/ 2147483647 h 137"/>
                <a:gd name="T2" fmla="*/ 2147483647 w 782"/>
                <a:gd name="T3" fmla="*/ 2147483647 h 137"/>
                <a:gd name="T4" fmla="*/ 2147483647 w 782"/>
                <a:gd name="T5" fmla="*/ 2147483647 h 137"/>
                <a:gd name="T6" fmla="*/ 2147483647 w 782"/>
                <a:gd name="T7" fmla="*/ 2147483647 h 137"/>
                <a:gd name="T8" fmla="*/ 2147483647 w 782"/>
                <a:gd name="T9" fmla="*/ 2147483647 h 137"/>
                <a:gd name="T10" fmla="*/ 2147483647 w 782"/>
                <a:gd name="T11" fmla="*/ 2147483647 h 137"/>
                <a:gd name="T12" fmla="*/ 2147483647 w 782"/>
                <a:gd name="T13" fmla="*/ 2147483647 h 137"/>
                <a:gd name="T14" fmla="*/ 2147483647 w 782"/>
                <a:gd name="T15" fmla="*/ 2147483647 h 137"/>
                <a:gd name="T16" fmla="*/ 2147483647 w 782"/>
                <a:gd name="T17" fmla="*/ 2147483647 h 137"/>
                <a:gd name="T18" fmla="*/ 2147483647 w 782"/>
                <a:gd name="T19" fmla="*/ 2147483647 h 137"/>
                <a:gd name="T20" fmla="*/ 2147483647 w 782"/>
                <a:gd name="T21" fmla="*/ 2147483647 h 137"/>
                <a:gd name="T22" fmla="*/ 2147483647 w 782"/>
                <a:gd name="T23" fmla="*/ 2147483647 h 137"/>
                <a:gd name="T24" fmla="*/ 2147483647 w 782"/>
                <a:gd name="T25" fmla="*/ 2147483647 h 137"/>
                <a:gd name="T26" fmla="*/ 2147483647 w 782"/>
                <a:gd name="T27" fmla="*/ 2147483647 h 137"/>
                <a:gd name="T28" fmla="*/ 2147483647 w 782"/>
                <a:gd name="T29" fmla="*/ 2147483647 h 137"/>
                <a:gd name="T30" fmla="*/ 2147483647 w 782"/>
                <a:gd name="T31" fmla="*/ 2147483647 h 137"/>
                <a:gd name="T32" fmla="*/ 2147483647 w 782"/>
                <a:gd name="T33" fmla="*/ 2147483647 h 137"/>
                <a:gd name="T34" fmla="*/ 2147483647 w 782"/>
                <a:gd name="T35" fmla="*/ 2147483647 h 137"/>
                <a:gd name="T36" fmla="*/ 2147483647 w 782"/>
                <a:gd name="T37" fmla="*/ 2147483647 h 137"/>
                <a:gd name="T38" fmla="*/ 2147483647 w 782"/>
                <a:gd name="T39" fmla="*/ 2147483647 h 137"/>
                <a:gd name="T40" fmla="*/ 2147483647 w 782"/>
                <a:gd name="T41" fmla="*/ 2147483647 h 137"/>
                <a:gd name="T42" fmla="*/ 2147483647 w 782"/>
                <a:gd name="T43" fmla="*/ 2147483647 h 137"/>
                <a:gd name="T44" fmla="*/ 2147483647 w 782"/>
                <a:gd name="T45" fmla="*/ 2147483647 h 137"/>
                <a:gd name="T46" fmla="*/ 2147483647 w 782"/>
                <a:gd name="T47" fmla="*/ 2147483647 h 137"/>
                <a:gd name="T48" fmla="*/ 2147483647 w 782"/>
                <a:gd name="T49" fmla="*/ 2147483647 h 137"/>
                <a:gd name="T50" fmla="*/ 2147483647 w 782"/>
                <a:gd name="T51" fmla="*/ 2147483647 h 137"/>
                <a:gd name="T52" fmla="*/ 2147483647 w 782"/>
                <a:gd name="T53" fmla="*/ 2147483647 h 137"/>
                <a:gd name="T54" fmla="*/ 2147483647 w 782"/>
                <a:gd name="T55" fmla="*/ 2147483647 h 137"/>
                <a:gd name="T56" fmla="*/ 2147483647 w 782"/>
                <a:gd name="T57" fmla="*/ 2147483647 h 137"/>
                <a:gd name="T58" fmla="*/ 2147483647 w 782"/>
                <a:gd name="T59" fmla="*/ 2147483647 h 137"/>
                <a:gd name="T60" fmla="*/ 2147483647 w 782"/>
                <a:gd name="T61" fmla="*/ 2147483647 h 137"/>
                <a:gd name="T62" fmla="*/ 2147483647 w 782"/>
                <a:gd name="T63" fmla="*/ 2147483647 h 137"/>
                <a:gd name="T64" fmla="*/ 2147483647 w 782"/>
                <a:gd name="T65" fmla="*/ 2147483647 h 137"/>
                <a:gd name="T66" fmla="*/ 2147483647 w 782"/>
                <a:gd name="T67" fmla="*/ 2147483647 h 137"/>
                <a:gd name="T68" fmla="*/ 2147483647 w 782"/>
                <a:gd name="T69" fmla="*/ 2147483647 h 137"/>
                <a:gd name="T70" fmla="*/ 2147483647 w 782"/>
                <a:gd name="T71" fmla="*/ 2147483647 h 137"/>
                <a:gd name="T72" fmla="*/ 2147483647 w 782"/>
                <a:gd name="T73" fmla="*/ 2147483647 h 137"/>
                <a:gd name="T74" fmla="*/ 0 w 782"/>
                <a:gd name="T75" fmla="*/ 2147483647 h 137"/>
                <a:gd name="T76" fmla="*/ 2147483647 w 782"/>
                <a:gd name="T77" fmla="*/ 2147483647 h 137"/>
                <a:gd name="T78" fmla="*/ 2147483647 w 782"/>
                <a:gd name="T79" fmla="*/ 2147483647 h 137"/>
                <a:gd name="T80" fmla="*/ 2147483647 w 782"/>
                <a:gd name="T81" fmla="*/ 2147483647 h 137"/>
                <a:gd name="T82" fmla="*/ 2147483647 w 782"/>
                <a:gd name="T83" fmla="*/ 2147483647 h 137"/>
                <a:gd name="T84" fmla="*/ 2147483647 w 782"/>
                <a:gd name="T85" fmla="*/ 2147483647 h 137"/>
                <a:gd name="T86" fmla="*/ 2147483647 w 782"/>
                <a:gd name="T87" fmla="*/ 2147483647 h 137"/>
                <a:gd name="T88" fmla="*/ 2147483647 w 782"/>
                <a:gd name="T89" fmla="*/ 2147483647 h 137"/>
                <a:gd name="T90" fmla="*/ 2147483647 w 782"/>
                <a:gd name="T91" fmla="*/ 2147483647 h 137"/>
                <a:gd name="T92" fmla="*/ 2147483647 w 782"/>
                <a:gd name="T93" fmla="*/ 2147483647 h 137"/>
                <a:gd name="T94" fmla="*/ 2147483647 w 782"/>
                <a:gd name="T95" fmla="*/ 2147483647 h 137"/>
                <a:gd name="T96" fmla="*/ 2147483647 w 782"/>
                <a:gd name="T97" fmla="*/ 2147483647 h 137"/>
                <a:gd name="T98" fmla="*/ 2147483647 w 782"/>
                <a:gd name="T99" fmla="*/ 2147483647 h 137"/>
                <a:gd name="T100" fmla="*/ 2147483647 w 782"/>
                <a:gd name="T101" fmla="*/ 2147483647 h 137"/>
                <a:gd name="T102" fmla="*/ 2147483647 w 782"/>
                <a:gd name="T103" fmla="*/ 2147483647 h 137"/>
                <a:gd name="T104" fmla="*/ 2147483647 w 782"/>
                <a:gd name="T105" fmla="*/ 2147483647 h 137"/>
                <a:gd name="T106" fmla="*/ 2147483647 w 782"/>
                <a:gd name="T107" fmla="*/ 0 h 137"/>
                <a:gd name="T108" fmla="*/ 2147483647 w 782"/>
                <a:gd name="T109" fmla="*/ 0 h 137"/>
                <a:gd name="T110" fmla="*/ 2147483647 w 782"/>
                <a:gd name="T111" fmla="*/ 0 h 137"/>
                <a:gd name="T112" fmla="*/ 2147483647 w 782"/>
                <a:gd name="T113" fmla="*/ 2147483647 h 137"/>
                <a:gd name="T114" fmla="*/ 2147483647 w 782"/>
                <a:gd name="T115" fmla="*/ 2147483647 h 137"/>
                <a:gd name="T116" fmla="*/ 2147483647 w 782"/>
                <a:gd name="T117" fmla="*/ 2147483647 h 137"/>
                <a:gd name="T118" fmla="*/ 2147483647 w 782"/>
                <a:gd name="T119" fmla="*/ 2147483647 h 137"/>
                <a:gd name="T120" fmla="*/ 2147483647 w 782"/>
                <a:gd name="T121" fmla="*/ 2147483647 h 137"/>
                <a:gd name="T122" fmla="*/ 2147483647 w 782"/>
                <a:gd name="T123" fmla="*/ 2147483647 h 1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2"/>
                <a:gd name="T187" fmla="*/ 0 h 137"/>
                <a:gd name="T188" fmla="*/ 782 w 782"/>
                <a:gd name="T189" fmla="*/ 137 h 1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2" h="137">
                  <a:moveTo>
                    <a:pt x="726" y="32"/>
                  </a:moveTo>
                  <a:lnTo>
                    <a:pt x="733" y="37"/>
                  </a:lnTo>
                  <a:lnTo>
                    <a:pt x="743" y="41"/>
                  </a:lnTo>
                  <a:lnTo>
                    <a:pt x="751" y="44"/>
                  </a:lnTo>
                  <a:lnTo>
                    <a:pt x="761" y="48"/>
                  </a:lnTo>
                  <a:lnTo>
                    <a:pt x="770" y="53"/>
                  </a:lnTo>
                  <a:lnTo>
                    <a:pt x="776" y="57"/>
                  </a:lnTo>
                  <a:lnTo>
                    <a:pt x="782" y="64"/>
                  </a:lnTo>
                  <a:lnTo>
                    <a:pt x="782" y="69"/>
                  </a:lnTo>
                  <a:lnTo>
                    <a:pt x="782" y="74"/>
                  </a:lnTo>
                  <a:lnTo>
                    <a:pt x="768" y="83"/>
                  </a:lnTo>
                  <a:lnTo>
                    <a:pt x="755" y="92"/>
                  </a:lnTo>
                  <a:lnTo>
                    <a:pt x="739" y="98"/>
                  </a:lnTo>
                  <a:lnTo>
                    <a:pt x="724" y="105"/>
                  </a:lnTo>
                  <a:lnTo>
                    <a:pt x="691" y="115"/>
                  </a:lnTo>
                  <a:lnTo>
                    <a:pt x="658" y="124"/>
                  </a:lnTo>
                  <a:lnTo>
                    <a:pt x="623" y="129"/>
                  </a:lnTo>
                  <a:lnTo>
                    <a:pt x="586" y="134"/>
                  </a:lnTo>
                  <a:lnTo>
                    <a:pt x="549" y="135"/>
                  </a:lnTo>
                  <a:lnTo>
                    <a:pt x="510" y="137"/>
                  </a:lnTo>
                  <a:lnTo>
                    <a:pt x="472" y="137"/>
                  </a:lnTo>
                  <a:lnTo>
                    <a:pt x="433" y="135"/>
                  </a:lnTo>
                  <a:lnTo>
                    <a:pt x="355" y="132"/>
                  </a:lnTo>
                  <a:lnTo>
                    <a:pt x="276" y="131"/>
                  </a:lnTo>
                  <a:lnTo>
                    <a:pt x="237" y="129"/>
                  </a:lnTo>
                  <a:lnTo>
                    <a:pt x="200" y="131"/>
                  </a:lnTo>
                  <a:lnTo>
                    <a:pt x="186" y="127"/>
                  </a:lnTo>
                  <a:lnTo>
                    <a:pt x="175" y="124"/>
                  </a:lnTo>
                  <a:lnTo>
                    <a:pt x="148" y="118"/>
                  </a:lnTo>
                  <a:lnTo>
                    <a:pt x="119" y="115"/>
                  </a:lnTo>
                  <a:lnTo>
                    <a:pt x="91" y="112"/>
                  </a:lnTo>
                  <a:lnTo>
                    <a:pt x="64" y="106"/>
                  </a:lnTo>
                  <a:lnTo>
                    <a:pt x="51" y="103"/>
                  </a:lnTo>
                  <a:lnTo>
                    <a:pt x="39" y="100"/>
                  </a:lnTo>
                  <a:lnTo>
                    <a:pt x="27" y="95"/>
                  </a:lnTo>
                  <a:lnTo>
                    <a:pt x="18" y="89"/>
                  </a:lnTo>
                  <a:lnTo>
                    <a:pt x="8" y="83"/>
                  </a:lnTo>
                  <a:lnTo>
                    <a:pt x="0" y="74"/>
                  </a:lnTo>
                  <a:lnTo>
                    <a:pt x="2" y="69"/>
                  </a:lnTo>
                  <a:lnTo>
                    <a:pt x="6" y="64"/>
                  </a:lnTo>
                  <a:lnTo>
                    <a:pt x="8" y="60"/>
                  </a:lnTo>
                  <a:lnTo>
                    <a:pt x="14" y="55"/>
                  </a:lnTo>
                  <a:lnTo>
                    <a:pt x="24" y="50"/>
                  </a:lnTo>
                  <a:lnTo>
                    <a:pt x="35" y="44"/>
                  </a:lnTo>
                  <a:lnTo>
                    <a:pt x="49" y="41"/>
                  </a:lnTo>
                  <a:lnTo>
                    <a:pt x="62" y="37"/>
                  </a:lnTo>
                  <a:lnTo>
                    <a:pt x="76" y="34"/>
                  </a:lnTo>
                  <a:lnTo>
                    <a:pt x="88" y="29"/>
                  </a:lnTo>
                  <a:lnTo>
                    <a:pt x="124" y="24"/>
                  </a:lnTo>
                  <a:lnTo>
                    <a:pt x="163" y="18"/>
                  </a:lnTo>
                  <a:lnTo>
                    <a:pt x="245" y="10"/>
                  </a:lnTo>
                  <a:lnTo>
                    <a:pt x="328" y="3"/>
                  </a:lnTo>
                  <a:lnTo>
                    <a:pt x="369" y="2"/>
                  </a:lnTo>
                  <a:lnTo>
                    <a:pt x="411" y="0"/>
                  </a:lnTo>
                  <a:lnTo>
                    <a:pt x="454" y="0"/>
                  </a:lnTo>
                  <a:lnTo>
                    <a:pt x="495" y="0"/>
                  </a:lnTo>
                  <a:lnTo>
                    <a:pt x="536" y="2"/>
                  </a:lnTo>
                  <a:lnTo>
                    <a:pt x="576" y="5"/>
                  </a:lnTo>
                  <a:lnTo>
                    <a:pt x="615" y="9"/>
                  </a:lnTo>
                  <a:lnTo>
                    <a:pt x="654" y="16"/>
                  </a:lnTo>
                  <a:lnTo>
                    <a:pt x="691" y="22"/>
                  </a:lnTo>
                  <a:lnTo>
                    <a:pt x="726" y="3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p:cNvSpPr>
              <a:spLocks/>
            </p:cNvSpPr>
            <p:nvPr/>
          </p:nvSpPr>
          <p:spPr bwMode="auto">
            <a:xfrm>
              <a:off x="4454525" y="4110038"/>
              <a:ext cx="481013" cy="168275"/>
            </a:xfrm>
            <a:custGeom>
              <a:avLst/>
              <a:gdLst>
                <a:gd name="T0" fmla="*/ 2147483647 w 605"/>
                <a:gd name="T1" fmla="*/ 2147483647 h 106"/>
                <a:gd name="T2" fmla="*/ 2147483647 w 605"/>
                <a:gd name="T3" fmla="*/ 2147483647 h 106"/>
                <a:gd name="T4" fmla="*/ 2147483647 w 605"/>
                <a:gd name="T5" fmla="*/ 2147483647 h 106"/>
                <a:gd name="T6" fmla="*/ 2147483647 w 605"/>
                <a:gd name="T7" fmla="*/ 2147483647 h 106"/>
                <a:gd name="T8" fmla="*/ 2147483647 w 605"/>
                <a:gd name="T9" fmla="*/ 2147483647 h 106"/>
                <a:gd name="T10" fmla="*/ 2147483647 w 605"/>
                <a:gd name="T11" fmla="*/ 2147483647 h 106"/>
                <a:gd name="T12" fmla="*/ 2147483647 w 605"/>
                <a:gd name="T13" fmla="*/ 2147483647 h 106"/>
                <a:gd name="T14" fmla="*/ 2147483647 w 605"/>
                <a:gd name="T15" fmla="*/ 2147483647 h 106"/>
                <a:gd name="T16" fmla="*/ 2147483647 w 605"/>
                <a:gd name="T17" fmla="*/ 2147483647 h 106"/>
                <a:gd name="T18" fmla="*/ 2147483647 w 605"/>
                <a:gd name="T19" fmla="*/ 2147483647 h 106"/>
                <a:gd name="T20" fmla="*/ 2147483647 w 605"/>
                <a:gd name="T21" fmla="*/ 2147483647 h 106"/>
                <a:gd name="T22" fmla="*/ 2147483647 w 605"/>
                <a:gd name="T23" fmla="*/ 2147483647 h 106"/>
                <a:gd name="T24" fmla="*/ 2147483647 w 605"/>
                <a:gd name="T25" fmla="*/ 2147483647 h 106"/>
                <a:gd name="T26" fmla="*/ 2147483647 w 605"/>
                <a:gd name="T27" fmla="*/ 2147483647 h 106"/>
                <a:gd name="T28" fmla="*/ 2147483647 w 605"/>
                <a:gd name="T29" fmla="*/ 2147483647 h 106"/>
                <a:gd name="T30" fmla="*/ 2147483647 w 605"/>
                <a:gd name="T31" fmla="*/ 2147483647 h 106"/>
                <a:gd name="T32" fmla="*/ 2147483647 w 605"/>
                <a:gd name="T33" fmla="*/ 2147483647 h 106"/>
                <a:gd name="T34" fmla="*/ 2147483647 w 605"/>
                <a:gd name="T35" fmla="*/ 2147483647 h 106"/>
                <a:gd name="T36" fmla="*/ 2147483647 w 605"/>
                <a:gd name="T37" fmla="*/ 2147483647 h 106"/>
                <a:gd name="T38" fmla="*/ 2147483647 w 605"/>
                <a:gd name="T39" fmla="*/ 2147483647 h 106"/>
                <a:gd name="T40" fmla="*/ 2147483647 w 605"/>
                <a:gd name="T41" fmla="*/ 2147483647 h 106"/>
                <a:gd name="T42" fmla="*/ 2147483647 w 605"/>
                <a:gd name="T43" fmla="*/ 2147483647 h 106"/>
                <a:gd name="T44" fmla="*/ 2147483647 w 605"/>
                <a:gd name="T45" fmla="*/ 2147483647 h 106"/>
                <a:gd name="T46" fmla="*/ 2147483647 w 605"/>
                <a:gd name="T47" fmla="*/ 2147483647 h 106"/>
                <a:gd name="T48" fmla="*/ 2147483647 w 605"/>
                <a:gd name="T49" fmla="*/ 2147483647 h 106"/>
                <a:gd name="T50" fmla="*/ 2147483647 w 605"/>
                <a:gd name="T51" fmla="*/ 2147483647 h 106"/>
                <a:gd name="T52" fmla="*/ 2147483647 w 605"/>
                <a:gd name="T53" fmla="*/ 2147483647 h 106"/>
                <a:gd name="T54" fmla="*/ 2147483647 w 605"/>
                <a:gd name="T55" fmla="*/ 2147483647 h 106"/>
                <a:gd name="T56" fmla="*/ 2147483647 w 605"/>
                <a:gd name="T57" fmla="*/ 2147483647 h 106"/>
                <a:gd name="T58" fmla="*/ 0 w 605"/>
                <a:gd name="T59" fmla="*/ 2147483647 h 106"/>
                <a:gd name="T60" fmla="*/ 2147483647 w 605"/>
                <a:gd name="T61" fmla="*/ 2147483647 h 106"/>
                <a:gd name="T62" fmla="*/ 2147483647 w 605"/>
                <a:gd name="T63" fmla="*/ 2147483647 h 106"/>
                <a:gd name="T64" fmla="*/ 2147483647 w 605"/>
                <a:gd name="T65" fmla="*/ 2147483647 h 106"/>
                <a:gd name="T66" fmla="*/ 2147483647 w 605"/>
                <a:gd name="T67" fmla="*/ 2147483647 h 106"/>
                <a:gd name="T68" fmla="*/ 2147483647 w 605"/>
                <a:gd name="T69" fmla="*/ 2147483647 h 106"/>
                <a:gd name="T70" fmla="*/ 2147483647 w 605"/>
                <a:gd name="T71" fmla="*/ 2147483647 h 106"/>
                <a:gd name="T72" fmla="*/ 2147483647 w 605"/>
                <a:gd name="T73" fmla="*/ 2147483647 h 106"/>
                <a:gd name="T74" fmla="*/ 2147483647 w 605"/>
                <a:gd name="T75" fmla="*/ 2147483647 h 106"/>
                <a:gd name="T76" fmla="*/ 2147483647 w 605"/>
                <a:gd name="T77" fmla="*/ 2147483647 h 106"/>
                <a:gd name="T78" fmla="*/ 2147483647 w 605"/>
                <a:gd name="T79" fmla="*/ 2147483647 h 106"/>
                <a:gd name="T80" fmla="*/ 2147483647 w 605"/>
                <a:gd name="T81" fmla="*/ 2147483647 h 106"/>
                <a:gd name="T82" fmla="*/ 2147483647 w 605"/>
                <a:gd name="T83" fmla="*/ 0 h 106"/>
                <a:gd name="T84" fmla="*/ 2147483647 w 605"/>
                <a:gd name="T85" fmla="*/ 0 h 106"/>
                <a:gd name="T86" fmla="*/ 2147483647 w 605"/>
                <a:gd name="T87" fmla="*/ 0 h 106"/>
                <a:gd name="T88" fmla="*/ 2147483647 w 605"/>
                <a:gd name="T89" fmla="*/ 2147483647 h 106"/>
                <a:gd name="T90" fmla="*/ 2147483647 w 605"/>
                <a:gd name="T91" fmla="*/ 2147483647 h 106"/>
                <a:gd name="T92" fmla="*/ 2147483647 w 605"/>
                <a:gd name="T93" fmla="*/ 2147483647 h 106"/>
                <a:gd name="T94" fmla="*/ 2147483647 w 605"/>
                <a:gd name="T95" fmla="*/ 2147483647 h 106"/>
                <a:gd name="T96" fmla="*/ 2147483647 w 605"/>
                <a:gd name="T97" fmla="*/ 2147483647 h 106"/>
                <a:gd name="T98" fmla="*/ 2147483647 w 605"/>
                <a:gd name="T99" fmla="*/ 2147483647 h 106"/>
                <a:gd name="T100" fmla="*/ 2147483647 w 605"/>
                <a:gd name="T101" fmla="*/ 2147483647 h 1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5"/>
                <a:gd name="T154" fmla="*/ 0 h 106"/>
                <a:gd name="T155" fmla="*/ 605 w 605"/>
                <a:gd name="T156" fmla="*/ 106 h 1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5" h="106">
                  <a:moveTo>
                    <a:pt x="589" y="29"/>
                  </a:moveTo>
                  <a:lnTo>
                    <a:pt x="597" y="33"/>
                  </a:lnTo>
                  <a:lnTo>
                    <a:pt x="601" y="36"/>
                  </a:lnTo>
                  <a:lnTo>
                    <a:pt x="603" y="41"/>
                  </a:lnTo>
                  <a:lnTo>
                    <a:pt x="605" y="44"/>
                  </a:lnTo>
                  <a:lnTo>
                    <a:pt x="605" y="46"/>
                  </a:lnTo>
                  <a:lnTo>
                    <a:pt x="603" y="51"/>
                  </a:lnTo>
                  <a:lnTo>
                    <a:pt x="599" y="58"/>
                  </a:lnTo>
                  <a:lnTo>
                    <a:pt x="591" y="65"/>
                  </a:lnTo>
                  <a:lnTo>
                    <a:pt x="581" y="71"/>
                  </a:lnTo>
                  <a:lnTo>
                    <a:pt x="572" y="78"/>
                  </a:lnTo>
                  <a:lnTo>
                    <a:pt x="564" y="83"/>
                  </a:lnTo>
                  <a:lnTo>
                    <a:pt x="531" y="90"/>
                  </a:lnTo>
                  <a:lnTo>
                    <a:pt x="496" y="96"/>
                  </a:lnTo>
                  <a:lnTo>
                    <a:pt x="463" y="100"/>
                  </a:lnTo>
                  <a:lnTo>
                    <a:pt x="428" y="103"/>
                  </a:lnTo>
                  <a:lnTo>
                    <a:pt x="395" y="106"/>
                  </a:lnTo>
                  <a:lnTo>
                    <a:pt x="360" y="106"/>
                  </a:lnTo>
                  <a:lnTo>
                    <a:pt x="325" y="106"/>
                  </a:lnTo>
                  <a:lnTo>
                    <a:pt x="292" y="106"/>
                  </a:lnTo>
                  <a:lnTo>
                    <a:pt x="258" y="103"/>
                  </a:lnTo>
                  <a:lnTo>
                    <a:pt x="223" y="102"/>
                  </a:lnTo>
                  <a:lnTo>
                    <a:pt x="155" y="94"/>
                  </a:lnTo>
                  <a:lnTo>
                    <a:pt x="87" y="83"/>
                  </a:lnTo>
                  <a:lnTo>
                    <a:pt x="21" y="71"/>
                  </a:lnTo>
                  <a:lnTo>
                    <a:pt x="15" y="70"/>
                  </a:lnTo>
                  <a:lnTo>
                    <a:pt x="9" y="67"/>
                  </a:lnTo>
                  <a:lnTo>
                    <a:pt x="5" y="64"/>
                  </a:lnTo>
                  <a:lnTo>
                    <a:pt x="3" y="61"/>
                  </a:lnTo>
                  <a:lnTo>
                    <a:pt x="0" y="55"/>
                  </a:lnTo>
                  <a:lnTo>
                    <a:pt x="2" y="49"/>
                  </a:lnTo>
                  <a:lnTo>
                    <a:pt x="5" y="42"/>
                  </a:lnTo>
                  <a:lnTo>
                    <a:pt x="9" y="36"/>
                  </a:lnTo>
                  <a:lnTo>
                    <a:pt x="15" y="31"/>
                  </a:lnTo>
                  <a:lnTo>
                    <a:pt x="21" y="26"/>
                  </a:lnTo>
                  <a:lnTo>
                    <a:pt x="54" y="20"/>
                  </a:lnTo>
                  <a:lnTo>
                    <a:pt x="87" y="15"/>
                  </a:lnTo>
                  <a:lnTo>
                    <a:pt x="122" y="10"/>
                  </a:lnTo>
                  <a:lnTo>
                    <a:pt x="159" y="7"/>
                  </a:lnTo>
                  <a:lnTo>
                    <a:pt x="194" y="4"/>
                  </a:lnTo>
                  <a:lnTo>
                    <a:pt x="232" y="2"/>
                  </a:lnTo>
                  <a:lnTo>
                    <a:pt x="269" y="0"/>
                  </a:lnTo>
                  <a:lnTo>
                    <a:pt x="306" y="0"/>
                  </a:lnTo>
                  <a:lnTo>
                    <a:pt x="345" y="0"/>
                  </a:lnTo>
                  <a:lnTo>
                    <a:pt x="382" y="2"/>
                  </a:lnTo>
                  <a:lnTo>
                    <a:pt x="417" y="3"/>
                  </a:lnTo>
                  <a:lnTo>
                    <a:pt x="453" y="7"/>
                  </a:lnTo>
                  <a:lnTo>
                    <a:pt x="490" y="10"/>
                  </a:lnTo>
                  <a:lnTo>
                    <a:pt x="523" y="16"/>
                  </a:lnTo>
                  <a:lnTo>
                    <a:pt x="558" y="22"/>
                  </a:lnTo>
                  <a:lnTo>
                    <a:pt x="589" y="29"/>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auto">
            <a:xfrm>
              <a:off x="5127625" y="4187825"/>
              <a:ext cx="560388" cy="150813"/>
            </a:xfrm>
            <a:custGeom>
              <a:avLst/>
              <a:gdLst>
                <a:gd name="T0" fmla="*/ 2147483647 w 706"/>
                <a:gd name="T1" fmla="*/ 2147483647 h 95"/>
                <a:gd name="T2" fmla="*/ 2147483647 w 706"/>
                <a:gd name="T3" fmla="*/ 2147483647 h 95"/>
                <a:gd name="T4" fmla="*/ 2147483647 w 706"/>
                <a:gd name="T5" fmla="*/ 2147483647 h 95"/>
                <a:gd name="T6" fmla="*/ 2147483647 w 706"/>
                <a:gd name="T7" fmla="*/ 2147483647 h 95"/>
                <a:gd name="T8" fmla="*/ 2147483647 w 706"/>
                <a:gd name="T9" fmla="*/ 2147483647 h 95"/>
                <a:gd name="T10" fmla="*/ 2147483647 w 706"/>
                <a:gd name="T11" fmla="*/ 2147483647 h 95"/>
                <a:gd name="T12" fmla="*/ 2147483647 w 706"/>
                <a:gd name="T13" fmla="*/ 2147483647 h 95"/>
                <a:gd name="T14" fmla="*/ 2147483647 w 706"/>
                <a:gd name="T15" fmla="*/ 2147483647 h 95"/>
                <a:gd name="T16" fmla="*/ 2147483647 w 706"/>
                <a:gd name="T17" fmla="*/ 2147483647 h 95"/>
                <a:gd name="T18" fmla="*/ 2147483647 w 706"/>
                <a:gd name="T19" fmla="*/ 2147483647 h 95"/>
                <a:gd name="T20" fmla="*/ 2147483647 w 706"/>
                <a:gd name="T21" fmla="*/ 2147483647 h 95"/>
                <a:gd name="T22" fmla="*/ 2147483647 w 706"/>
                <a:gd name="T23" fmla="*/ 2147483647 h 95"/>
                <a:gd name="T24" fmla="*/ 2147483647 w 706"/>
                <a:gd name="T25" fmla="*/ 2147483647 h 95"/>
                <a:gd name="T26" fmla="*/ 2147483647 w 706"/>
                <a:gd name="T27" fmla="*/ 2147483647 h 95"/>
                <a:gd name="T28" fmla="*/ 2147483647 w 706"/>
                <a:gd name="T29" fmla="*/ 2147483647 h 95"/>
                <a:gd name="T30" fmla="*/ 2147483647 w 706"/>
                <a:gd name="T31" fmla="*/ 2147483647 h 95"/>
                <a:gd name="T32" fmla="*/ 2147483647 w 706"/>
                <a:gd name="T33" fmla="*/ 2147483647 h 95"/>
                <a:gd name="T34" fmla="*/ 2147483647 w 706"/>
                <a:gd name="T35" fmla="*/ 2147483647 h 95"/>
                <a:gd name="T36" fmla="*/ 2147483647 w 706"/>
                <a:gd name="T37" fmla="*/ 2147483647 h 95"/>
                <a:gd name="T38" fmla="*/ 2147483647 w 706"/>
                <a:gd name="T39" fmla="*/ 2147483647 h 95"/>
                <a:gd name="T40" fmla="*/ 2147483647 w 706"/>
                <a:gd name="T41" fmla="*/ 2147483647 h 95"/>
                <a:gd name="T42" fmla="*/ 2147483647 w 706"/>
                <a:gd name="T43" fmla="*/ 2147483647 h 95"/>
                <a:gd name="T44" fmla="*/ 2147483647 w 706"/>
                <a:gd name="T45" fmla="*/ 2147483647 h 95"/>
                <a:gd name="T46" fmla="*/ 2147483647 w 706"/>
                <a:gd name="T47" fmla="*/ 2147483647 h 95"/>
                <a:gd name="T48" fmla="*/ 2147483647 w 706"/>
                <a:gd name="T49" fmla="*/ 2147483647 h 95"/>
                <a:gd name="T50" fmla="*/ 2147483647 w 706"/>
                <a:gd name="T51" fmla="*/ 2147483647 h 95"/>
                <a:gd name="T52" fmla="*/ 2147483647 w 706"/>
                <a:gd name="T53" fmla="*/ 2147483647 h 95"/>
                <a:gd name="T54" fmla="*/ 2147483647 w 706"/>
                <a:gd name="T55" fmla="*/ 2147483647 h 95"/>
                <a:gd name="T56" fmla="*/ 2147483647 w 706"/>
                <a:gd name="T57" fmla="*/ 2147483647 h 95"/>
                <a:gd name="T58" fmla="*/ 2147483647 w 706"/>
                <a:gd name="T59" fmla="*/ 2147483647 h 95"/>
                <a:gd name="T60" fmla="*/ 0 w 706"/>
                <a:gd name="T61" fmla="*/ 2147483647 h 95"/>
                <a:gd name="T62" fmla="*/ 0 w 706"/>
                <a:gd name="T63" fmla="*/ 2147483647 h 95"/>
                <a:gd name="T64" fmla="*/ 2147483647 w 706"/>
                <a:gd name="T65" fmla="*/ 2147483647 h 95"/>
                <a:gd name="T66" fmla="*/ 2147483647 w 706"/>
                <a:gd name="T67" fmla="*/ 2147483647 h 95"/>
                <a:gd name="T68" fmla="*/ 2147483647 w 706"/>
                <a:gd name="T69" fmla="*/ 0 h 95"/>
                <a:gd name="T70" fmla="*/ 2147483647 w 706"/>
                <a:gd name="T71" fmla="*/ 2147483647 h 95"/>
                <a:gd name="T72" fmla="*/ 2147483647 w 706"/>
                <a:gd name="T73" fmla="*/ 2147483647 h 95"/>
                <a:gd name="T74" fmla="*/ 2147483647 w 706"/>
                <a:gd name="T75" fmla="*/ 2147483647 h 95"/>
                <a:gd name="T76" fmla="*/ 2147483647 w 706"/>
                <a:gd name="T77" fmla="*/ 2147483647 h 95"/>
                <a:gd name="T78" fmla="*/ 2147483647 w 706"/>
                <a:gd name="T79" fmla="*/ 2147483647 h 95"/>
                <a:gd name="T80" fmla="*/ 2147483647 w 706"/>
                <a:gd name="T81" fmla="*/ 2147483647 h 95"/>
                <a:gd name="T82" fmla="*/ 2147483647 w 706"/>
                <a:gd name="T83" fmla="*/ 2147483647 h 95"/>
                <a:gd name="T84" fmla="*/ 2147483647 w 706"/>
                <a:gd name="T85" fmla="*/ 2147483647 h 95"/>
                <a:gd name="T86" fmla="*/ 2147483647 w 706"/>
                <a:gd name="T87" fmla="*/ 2147483647 h 95"/>
                <a:gd name="T88" fmla="*/ 2147483647 w 706"/>
                <a:gd name="T89" fmla="*/ 2147483647 h 95"/>
                <a:gd name="T90" fmla="*/ 2147483647 w 706"/>
                <a:gd name="T91" fmla="*/ 2147483647 h 95"/>
                <a:gd name="T92" fmla="*/ 2147483647 w 706"/>
                <a:gd name="T93" fmla="*/ 2147483647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6"/>
                <a:gd name="T142" fmla="*/ 0 h 95"/>
                <a:gd name="T143" fmla="*/ 706 w 706"/>
                <a:gd name="T144" fmla="*/ 95 h 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6" h="95">
                  <a:moveTo>
                    <a:pt x="706" y="45"/>
                  </a:moveTo>
                  <a:lnTo>
                    <a:pt x="700" y="54"/>
                  </a:lnTo>
                  <a:lnTo>
                    <a:pt x="692" y="63"/>
                  </a:lnTo>
                  <a:lnTo>
                    <a:pt x="683" y="69"/>
                  </a:lnTo>
                  <a:lnTo>
                    <a:pt x="673" y="74"/>
                  </a:lnTo>
                  <a:lnTo>
                    <a:pt x="661" y="77"/>
                  </a:lnTo>
                  <a:lnTo>
                    <a:pt x="650" y="80"/>
                  </a:lnTo>
                  <a:lnTo>
                    <a:pt x="625" y="85"/>
                  </a:lnTo>
                  <a:lnTo>
                    <a:pt x="570" y="87"/>
                  </a:lnTo>
                  <a:lnTo>
                    <a:pt x="543" y="90"/>
                  </a:lnTo>
                  <a:lnTo>
                    <a:pt x="530" y="92"/>
                  </a:lnTo>
                  <a:lnTo>
                    <a:pt x="518" y="95"/>
                  </a:lnTo>
                  <a:lnTo>
                    <a:pt x="491" y="93"/>
                  </a:lnTo>
                  <a:lnTo>
                    <a:pt x="460" y="93"/>
                  </a:lnTo>
                  <a:lnTo>
                    <a:pt x="398" y="93"/>
                  </a:lnTo>
                  <a:lnTo>
                    <a:pt x="332" y="92"/>
                  </a:lnTo>
                  <a:lnTo>
                    <a:pt x="264" y="90"/>
                  </a:lnTo>
                  <a:lnTo>
                    <a:pt x="231" y="87"/>
                  </a:lnTo>
                  <a:lnTo>
                    <a:pt x="198" y="85"/>
                  </a:lnTo>
                  <a:lnTo>
                    <a:pt x="165" y="82"/>
                  </a:lnTo>
                  <a:lnTo>
                    <a:pt x="132" y="76"/>
                  </a:lnTo>
                  <a:lnTo>
                    <a:pt x="101" y="70"/>
                  </a:lnTo>
                  <a:lnTo>
                    <a:pt x="72" y="61"/>
                  </a:lnTo>
                  <a:lnTo>
                    <a:pt x="43" y="53"/>
                  </a:lnTo>
                  <a:lnTo>
                    <a:pt x="16" y="41"/>
                  </a:lnTo>
                  <a:lnTo>
                    <a:pt x="16" y="35"/>
                  </a:lnTo>
                  <a:lnTo>
                    <a:pt x="14" y="31"/>
                  </a:lnTo>
                  <a:lnTo>
                    <a:pt x="10" y="25"/>
                  </a:lnTo>
                  <a:lnTo>
                    <a:pt x="4" y="21"/>
                  </a:lnTo>
                  <a:lnTo>
                    <a:pt x="2" y="15"/>
                  </a:lnTo>
                  <a:lnTo>
                    <a:pt x="0" y="11"/>
                  </a:lnTo>
                  <a:lnTo>
                    <a:pt x="0" y="8"/>
                  </a:lnTo>
                  <a:lnTo>
                    <a:pt x="4" y="5"/>
                  </a:lnTo>
                  <a:lnTo>
                    <a:pt x="6" y="2"/>
                  </a:lnTo>
                  <a:lnTo>
                    <a:pt x="12" y="0"/>
                  </a:lnTo>
                  <a:lnTo>
                    <a:pt x="51" y="12"/>
                  </a:lnTo>
                  <a:lnTo>
                    <a:pt x="91" y="21"/>
                  </a:lnTo>
                  <a:lnTo>
                    <a:pt x="134" y="29"/>
                  </a:lnTo>
                  <a:lnTo>
                    <a:pt x="177" y="35"/>
                  </a:lnTo>
                  <a:lnTo>
                    <a:pt x="219" y="41"/>
                  </a:lnTo>
                  <a:lnTo>
                    <a:pt x="264" y="44"/>
                  </a:lnTo>
                  <a:lnTo>
                    <a:pt x="308" y="47"/>
                  </a:lnTo>
                  <a:lnTo>
                    <a:pt x="353" y="48"/>
                  </a:lnTo>
                  <a:lnTo>
                    <a:pt x="444" y="48"/>
                  </a:lnTo>
                  <a:lnTo>
                    <a:pt x="533" y="48"/>
                  </a:lnTo>
                  <a:lnTo>
                    <a:pt x="621" y="45"/>
                  </a:lnTo>
                  <a:lnTo>
                    <a:pt x="706" y="45"/>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p:cNvSpPr>
              <a:spLocks/>
            </p:cNvSpPr>
            <p:nvPr/>
          </p:nvSpPr>
          <p:spPr bwMode="auto">
            <a:xfrm>
              <a:off x="4113213" y="4222750"/>
              <a:ext cx="301625" cy="161925"/>
            </a:xfrm>
            <a:custGeom>
              <a:avLst/>
              <a:gdLst>
                <a:gd name="T0" fmla="*/ 2147483647 w 380"/>
                <a:gd name="T1" fmla="*/ 2147483647 h 102"/>
                <a:gd name="T2" fmla="*/ 2147483647 w 380"/>
                <a:gd name="T3" fmla="*/ 2147483647 h 102"/>
                <a:gd name="T4" fmla="*/ 2147483647 w 380"/>
                <a:gd name="T5" fmla="*/ 2147483647 h 102"/>
                <a:gd name="T6" fmla="*/ 2147483647 w 380"/>
                <a:gd name="T7" fmla="*/ 2147483647 h 102"/>
                <a:gd name="T8" fmla="*/ 2147483647 w 380"/>
                <a:gd name="T9" fmla="*/ 2147483647 h 102"/>
                <a:gd name="T10" fmla="*/ 2147483647 w 380"/>
                <a:gd name="T11" fmla="*/ 2147483647 h 102"/>
                <a:gd name="T12" fmla="*/ 2147483647 w 380"/>
                <a:gd name="T13" fmla="*/ 2147483647 h 102"/>
                <a:gd name="T14" fmla="*/ 2147483647 w 380"/>
                <a:gd name="T15" fmla="*/ 2147483647 h 102"/>
                <a:gd name="T16" fmla="*/ 2147483647 w 380"/>
                <a:gd name="T17" fmla="*/ 2147483647 h 102"/>
                <a:gd name="T18" fmla="*/ 2147483647 w 380"/>
                <a:gd name="T19" fmla="*/ 2147483647 h 102"/>
                <a:gd name="T20" fmla="*/ 2147483647 w 380"/>
                <a:gd name="T21" fmla="*/ 2147483647 h 102"/>
                <a:gd name="T22" fmla="*/ 2147483647 w 380"/>
                <a:gd name="T23" fmla="*/ 2147483647 h 102"/>
                <a:gd name="T24" fmla="*/ 2147483647 w 380"/>
                <a:gd name="T25" fmla="*/ 2147483647 h 102"/>
                <a:gd name="T26" fmla="*/ 2147483647 w 380"/>
                <a:gd name="T27" fmla="*/ 2147483647 h 102"/>
                <a:gd name="T28" fmla="*/ 2147483647 w 380"/>
                <a:gd name="T29" fmla="*/ 2147483647 h 102"/>
                <a:gd name="T30" fmla="*/ 2147483647 w 380"/>
                <a:gd name="T31" fmla="*/ 2147483647 h 102"/>
                <a:gd name="T32" fmla="*/ 2147483647 w 380"/>
                <a:gd name="T33" fmla="*/ 2147483647 h 102"/>
                <a:gd name="T34" fmla="*/ 2147483647 w 380"/>
                <a:gd name="T35" fmla="*/ 2147483647 h 102"/>
                <a:gd name="T36" fmla="*/ 2147483647 w 380"/>
                <a:gd name="T37" fmla="*/ 2147483647 h 102"/>
                <a:gd name="T38" fmla="*/ 2147483647 w 380"/>
                <a:gd name="T39" fmla="*/ 2147483647 h 102"/>
                <a:gd name="T40" fmla="*/ 2147483647 w 380"/>
                <a:gd name="T41" fmla="*/ 2147483647 h 102"/>
                <a:gd name="T42" fmla="*/ 2147483647 w 380"/>
                <a:gd name="T43" fmla="*/ 2147483647 h 102"/>
                <a:gd name="T44" fmla="*/ 2147483647 w 380"/>
                <a:gd name="T45" fmla="*/ 2147483647 h 102"/>
                <a:gd name="T46" fmla="*/ 2147483647 w 380"/>
                <a:gd name="T47" fmla="*/ 2147483647 h 102"/>
                <a:gd name="T48" fmla="*/ 2147483647 w 380"/>
                <a:gd name="T49" fmla="*/ 2147483647 h 102"/>
                <a:gd name="T50" fmla="*/ 2147483647 w 380"/>
                <a:gd name="T51" fmla="*/ 2147483647 h 102"/>
                <a:gd name="T52" fmla="*/ 2147483647 w 380"/>
                <a:gd name="T53" fmla="*/ 2147483647 h 102"/>
                <a:gd name="T54" fmla="*/ 2147483647 w 380"/>
                <a:gd name="T55" fmla="*/ 2147483647 h 102"/>
                <a:gd name="T56" fmla="*/ 0 w 380"/>
                <a:gd name="T57" fmla="*/ 2147483647 h 102"/>
                <a:gd name="T58" fmla="*/ 2147483647 w 380"/>
                <a:gd name="T59" fmla="*/ 2147483647 h 102"/>
                <a:gd name="T60" fmla="*/ 2147483647 w 380"/>
                <a:gd name="T61" fmla="*/ 2147483647 h 102"/>
                <a:gd name="T62" fmla="*/ 2147483647 w 380"/>
                <a:gd name="T63" fmla="*/ 2147483647 h 102"/>
                <a:gd name="T64" fmla="*/ 2147483647 w 380"/>
                <a:gd name="T65" fmla="*/ 2147483647 h 102"/>
                <a:gd name="T66" fmla="*/ 2147483647 w 380"/>
                <a:gd name="T67" fmla="*/ 2147483647 h 102"/>
                <a:gd name="T68" fmla="*/ 2147483647 w 380"/>
                <a:gd name="T69" fmla="*/ 2147483647 h 102"/>
                <a:gd name="T70" fmla="*/ 2147483647 w 380"/>
                <a:gd name="T71" fmla="*/ 2147483647 h 102"/>
                <a:gd name="T72" fmla="*/ 2147483647 w 380"/>
                <a:gd name="T73" fmla="*/ 2147483647 h 102"/>
                <a:gd name="T74" fmla="*/ 0 w 380"/>
                <a:gd name="T75" fmla="*/ 2147483647 h 102"/>
                <a:gd name="T76" fmla="*/ 0 w 380"/>
                <a:gd name="T77" fmla="*/ 2147483647 h 102"/>
                <a:gd name="T78" fmla="*/ 0 w 380"/>
                <a:gd name="T79" fmla="*/ 2147483647 h 102"/>
                <a:gd name="T80" fmla="*/ 2147483647 w 380"/>
                <a:gd name="T81" fmla="*/ 2147483647 h 102"/>
                <a:gd name="T82" fmla="*/ 2147483647 w 380"/>
                <a:gd name="T83" fmla="*/ 0 h 102"/>
                <a:gd name="T84" fmla="*/ 2147483647 w 380"/>
                <a:gd name="T85" fmla="*/ 2147483647 h 102"/>
                <a:gd name="T86" fmla="*/ 2147483647 w 380"/>
                <a:gd name="T87" fmla="*/ 2147483647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0"/>
                <a:gd name="T133" fmla="*/ 0 h 102"/>
                <a:gd name="T134" fmla="*/ 380 w 380"/>
                <a:gd name="T135" fmla="*/ 102 h 1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0" h="102">
                  <a:moveTo>
                    <a:pt x="380" y="70"/>
                  </a:moveTo>
                  <a:lnTo>
                    <a:pt x="380" y="83"/>
                  </a:lnTo>
                  <a:lnTo>
                    <a:pt x="367" y="86"/>
                  </a:lnTo>
                  <a:lnTo>
                    <a:pt x="353" y="87"/>
                  </a:lnTo>
                  <a:lnTo>
                    <a:pt x="339" y="86"/>
                  </a:lnTo>
                  <a:lnTo>
                    <a:pt x="326" y="84"/>
                  </a:lnTo>
                  <a:lnTo>
                    <a:pt x="301" y="77"/>
                  </a:lnTo>
                  <a:lnTo>
                    <a:pt x="275" y="70"/>
                  </a:lnTo>
                  <a:lnTo>
                    <a:pt x="258" y="70"/>
                  </a:lnTo>
                  <a:lnTo>
                    <a:pt x="242" y="68"/>
                  </a:lnTo>
                  <a:lnTo>
                    <a:pt x="213" y="64"/>
                  </a:lnTo>
                  <a:lnTo>
                    <a:pt x="186" y="60"/>
                  </a:lnTo>
                  <a:lnTo>
                    <a:pt x="161" y="54"/>
                  </a:lnTo>
                  <a:lnTo>
                    <a:pt x="136" y="48"/>
                  </a:lnTo>
                  <a:lnTo>
                    <a:pt x="109" y="42"/>
                  </a:lnTo>
                  <a:lnTo>
                    <a:pt x="80" y="39"/>
                  </a:lnTo>
                  <a:lnTo>
                    <a:pt x="64" y="38"/>
                  </a:lnTo>
                  <a:lnTo>
                    <a:pt x="47" y="38"/>
                  </a:lnTo>
                  <a:lnTo>
                    <a:pt x="45" y="42"/>
                  </a:lnTo>
                  <a:lnTo>
                    <a:pt x="45" y="47"/>
                  </a:lnTo>
                  <a:lnTo>
                    <a:pt x="47" y="54"/>
                  </a:lnTo>
                  <a:lnTo>
                    <a:pt x="56" y="70"/>
                  </a:lnTo>
                  <a:lnTo>
                    <a:pt x="62" y="79"/>
                  </a:lnTo>
                  <a:lnTo>
                    <a:pt x="64" y="86"/>
                  </a:lnTo>
                  <a:lnTo>
                    <a:pt x="64" y="90"/>
                  </a:lnTo>
                  <a:lnTo>
                    <a:pt x="64" y="95"/>
                  </a:lnTo>
                  <a:lnTo>
                    <a:pt x="60" y="99"/>
                  </a:lnTo>
                  <a:lnTo>
                    <a:pt x="56" y="102"/>
                  </a:lnTo>
                  <a:lnTo>
                    <a:pt x="0" y="70"/>
                  </a:lnTo>
                  <a:lnTo>
                    <a:pt x="8" y="64"/>
                  </a:lnTo>
                  <a:lnTo>
                    <a:pt x="14" y="60"/>
                  </a:lnTo>
                  <a:lnTo>
                    <a:pt x="17" y="57"/>
                  </a:lnTo>
                  <a:lnTo>
                    <a:pt x="19" y="52"/>
                  </a:lnTo>
                  <a:lnTo>
                    <a:pt x="19" y="48"/>
                  </a:lnTo>
                  <a:lnTo>
                    <a:pt x="17" y="44"/>
                  </a:lnTo>
                  <a:lnTo>
                    <a:pt x="14" y="36"/>
                  </a:lnTo>
                  <a:lnTo>
                    <a:pt x="6" y="28"/>
                  </a:lnTo>
                  <a:lnTo>
                    <a:pt x="0" y="19"/>
                  </a:lnTo>
                  <a:lnTo>
                    <a:pt x="0" y="15"/>
                  </a:lnTo>
                  <a:lnTo>
                    <a:pt x="0" y="10"/>
                  </a:lnTo>
                  <a:lnTo>
                    <a:pt x="2" y="5"/>
                  </a:lnTo>
                  <a:lnTo>
                    <a:pt x="6" y="0"/>
                  </a:lnTo>
                  <a:lnTo>
                    <a:pt x="194" y="35"/>
                  </a:lnTo>
                  <a:lnTo>
                    <a:pt x="380" y="70"/>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auto">
            <a:xfrm>
              <a:off x="4441825" y="4264025"/>
              <a:ext cx="473075" cy="122238"/>
            </a:xfrm>
            <a:custGeom>
              <a:avLst/>
              <a:gdLst>
                <a:gd name="T0" fmla="*/ 2147483647 w 597"/>
                <a:gd name="T1" fmla="*/ 2147483647 h 77"/>
                <a:gd name="T2" fmla="*/ 2147483647 w 597"/>
                <a:gd name="T3" fmla="*/ 2147483647 h 77"/>
                <a:gd name="T4" fmla="*/ 2147483647 w 597"/>
                <a:gd name="T5" fmla="*/ 2147483647 h 77"/>
                <a:gd name="T6" fmla="*/ 2147483647 w 597"/>
                <a:gd name="T7" fmla="*/ 2147483647 h 77"/>
                <a:gd name="T8" fmla="*/ 2147483647 w 597"/>
                <a:gd name="T9" fmla="*/ 2147483647 h 77"/>
                <a:gd name="T10" fmla="*/ 2147483647 w 597"/>
                <a:gd name="T11" fmla="*/ 2147483647 h 77"/>
                <a:gd name="T12" fmla="*/ 2147483647 w 597"/>
                <a:gd name="T13" fmla="*/ 2147483647 h 77"/>
                <a:gd name="T14" fmla="*/ 2147483647 w 597"/>
                <a:gd name="T15" fmla="*/ 2147483647 h 77"/>
                <a:gd name="T16" fmla="*/ 2147483647 w 597"/>
                <a:gd name="T17" fmla="*/ 2147483647 h 77"/>
                <a:gd name="T18" fmla="*/ 2147483647 w 597"/>
                <a:gd name="T19" fmla="*/ 2147483647 h 77"/>
                <a:gd name="T20" fmla="*/ 2147483647 w 597"/>
                <a:gd name="T21" fmla="*/ 2147483647 h 77"/>
                <a:gd name="T22" fmla="*/ 2147483647 w 597"/>
                <a:gd name="T23" fmla="*/ 2147483647 h 77"/>
                <a:gd name="T24" fmla="*/ 2147483647 w 597"/>
                <a:gd name="T25" fmla="*/ 2147483647 h 77"/>
                <a:gd name="T26" fmla="*/ 2147483647 w 597"/>
                <a:gd name="T27" fmla="*/ 2147483647 h 77"/>
                <a:gd name="T28" fmla="*/ 2147483647 w 597"/>
                <a:gd name="T29" fmla="*/ 2147483647 h 77"/>
                <a:gd name="T30" fmla="*/ 2147483647 w 597"/>
                <a:gd name="T31" fmla="*/ 2147483647 h 77"/>
                <a:gd name="T32" fmla="*/ 2147483647 w 597"/>
                <a:gd name="T33" fmla="*/ 2147483647 h 77"/>
                <a:gd name="T34" fmla="*/ 2147483647 w 597"/>
                <a:gd name="T35" fmla="*/ 2147483647 h 77"/>
                <a:gd name="T36" fmla="*/ 2147483647 w 597"/>
                <a:gd name="T37" fmla="*/ 2147483647 h 77"/>
                <a:gd name="T38" fmla="*/ 2147483647 w 597"/>
                <a:gd name="T39" fmla="*/ 2147483647 h 77"/>
                <a:gd name="T40" fmla="*/ 2147483647 w 597"/>
                <a:gd name="T41" fmla="*/ 2147483647 h 77"/>
                <a:gd name="T42" fmla="*/ 2147483647 w 597"/>
                <a:gd name="T43" fmla="*/ 2147483647 h 77"/>
                <a:gd name="T44" fmla="*/ 2147483647 w 597"/>
                <a:gd name="T45" fmla="*/ 2147483647 h 77"/>
                <a:gd name="T46" fmla="*/ 2147483647 w 597"/>
                <a:gd name="T47" fmla="*/ 2147483647 h 77"/>
                <a:gd name="T48" fmla="*/ 2147483647 w 597"/>
                <a:gd name="T49" fmla="*/ 2147483647 h 77"/>
                <a:gd name="T50" fmla="*/ 2147483647 w 597"/>
                <a:gd name="T51" fmla="*/ 2147483647 h 77"/>
                <a:gd name="T52" fmla="*/ 2147483647 w 597"/>
                <a:gd name="T53" fmla="*/ 2147483647 h 77"/>
                <a:gd name="T54" fmla="*/ 2147483647 w 597"/>
                <a:gd name="T55" fmla="*/ 2147483647 h 77"/>
                <a:gd name="T56" fmla="*/ 0 w 597"/>
                <a:gd name="T57" fmla="*/ 2147483647 h 77"/>
                <a:gd name="T58" fmla="*/ 0 w 597"/>
                <a:gd name="T59" fmla="*/ 2147483647 h 77"/>
                <a:gd name="T60" fmla="*/ 0 w 597"/>
                <a:gd name="T61" fmla="*/ 2147483647 h 77"/>
                <a:gd name="T62" fmla="*/ 2147483647 w 597"/>
                <a:gd name="T63" fmla="*/ 2147483647 h 77"/>
                <a:gd name="T64" fmla="*/ 2147483647 w 597"/>
                <a:gd name="T65" fmla="*/ 2147483647 h 77"/>
                <a:gd name="T66" fmla="*/ 2147483647 w 597"/>
                <a:gd name="T67" fmla="*/ 0 h 77"/>
                <a:gd name="T68" fmla="*/ 2147483647 w 597"/>
                <a:gd name="T69" fmla="*/ 2147483647 h 77"/>
                <a:gd name="T70" fmla="*/ 2147483647 w 597"/>
                <a:gd name="T71" fmla="*/ 2147483647 h 77"/>
                <a:gd name="T72" fmla="*/ 2147483647 w 597"/>
                <a:gd name="T73" fmla="*/ 2147483647 h 77"/>
                <a:gd name="T74" fmla="*/ 2147483647 w 597"/>
                <a:gd name="T75" fmla="*/ 2147483647 h 77"/>
                <a:gd name="T76" fmla="*/ 2147483647 w 597"/>
                <a:gd name="T77" fmla="*/ 2147483647 h 77"/>
                <a:gd name="T78" fmla="*/ 2147483647 w 597"/>
                <a:gd name="T79" fmla="*/ 2147483647 h 77"/>
                <a:gd name="T80" fmla="*/ 2147483647 w 597"/>
                <a:gd name="T81" fmla="*/ 2147483647 h 77"/>
                <a:gd name="T82" fmla="*/ 2147483647 w 597"/>
                <a:gd name="T83" fmla="*/ 2147483647 h 77"/>
                <a:gd name="T84" fmla="*/ 2147483647 w 597"/>
                <a:gd name="T85" fmla="*/ 2147483647 h 77"/>
                <a:gd name="T86" fmla="*/ 2147483647 w 597"/>
                <a:gd name="T87" fmla="*/ 2147483647 h 77"/>
                <a:gd name="T88" fmla="*/ 2147483647 w 597"/>
                <a:gd name="T89" fmla="*/ 2147483647 h 77"/>
                <a:gd name="T90" fmla="*/ 2147483647 w 597"/>
                <a:gd name="T91" fmla="*/ 2147483647 h 77"/>
                <a:gd name="T92" fmla="*/ 2147483647 w 597"/>
                <a:gd name="T93" fmla="*/ 2147483647 h 77"/>
                <a:gd name="T94" fmla="*/ 2147483647 w 597"/>
                <a:gd name="T95" fmla="*/ 2147483647 h 77"/>
                <a:gd name="T96" fmla="*/ 2147483647 w 597"/>
                <a:gd name="T97" fmla="*/ 2147483647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7"/>
                <a:gd name="T148" fmla="*/ 0 h 77"/>
                <a:gd name="T149" fmla="*/ 597 w 597"/>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7" h="77">
                  <a:moveTo>
                    <a:pt x="597" y="16"/>
                  </a:moveTo>
                  <a:lnTo>
                    <a:pt x="596" y="28"/>
                  </a:lnTo>
                  <a:lnTo>
                    <a:pt x="592" y="37"/>
                  </a:lnTo>
                  <a:lnTo>
                    <a:pt x="586" y="44"/>
                  </a:lnTo>
                  <a:lnTo>
                    <a:pt x="576" y="48"/>
                  </a:lnTo>
                  <a:lnTo>
                    <a:pt x="566" y="53"/>
                  </a:lnTo>
                  <a:lnTo>
                    <a:pt x="557" y="55"/>
                  </a:lnTo>
                  <a:lnTo>
                    <a:pt x="543" y="58"/>
                  </a:lnTo>
                  <a:lnTo>
                    <a:pt x="530" y="60"/>
                  </a:lnTo>
                  <a:lnTo>
                    <a:pt x="502" y="61"/>
                  </a:lnTo>
                  <a:lnTo>
                    <a:pt x="487" y="61"/>
                  </a:lnTo>
                  <a:lnTo>
                    <a:pt x="471" y="61"/>
                  </a:lnTo>
                  <a:lnTo>
                    <a:pt x="444" y="64"/>
                  </a:lnTo>
                  <a:lnTo>
                    <a:pt x="433" y="66"/>
                  </a:lnTo>
                  <a:lnTo>
                    <a:pt x="421" y="69"/>
                  </a:lnTo>
                  <a:lnTo>
                    <a:pt x="392" y="73"/>
                  </a:lnTo>
                  <a:lnTo>
                    <a:pt x="365" y="74"/>
                  </a:lnTo>
                  <a:lnTo>
                    <a:pt x="340" y="76"/>
                  </a:lnTo>
                  <a:lnTo>
                    <a:pt x="312" y="77"/>
                  </a:lnTo>
                  <a:lnTo>
                    <a:pt x="285" y="77"/>
                  </a:lnTo>
                  <a:lnTo>
                    <a:pt x="258" y="76"/>
                  </a:lnTo>
                  <a:lnTo>
                    <a:pt x="206" y="71"/>
                  </a:lnTo>
                  <a:lnTo>
                    <a:pt x="155" y="64"/>
                  </a:lnTo>
                  <a:lnTo>
                    <a:pt x="105" y="54"/>
                  </a:lnTo>
                  <a:lnTo>
                    <a:pt x="56" y="44"/>
                  </a:lnTo>
                  <a:lnTo>
                    <a:pt x="10" y="31"/>
                  </a:lnTo>
                  <a:lnTo>
                    <a:pt x="6" y="28"/>
                  </a:lnTo>
                  <a:lnTo>
                    <a:pt x="2" y="24"/>
                  </a:lnTo>
                  <a:lnTo>
                    <a:pt x="0" y="21"/>
                  </a:lnTo>
                  <a:lnTo>
                    <a:pt x="0" y="16"/>
                  </a:lnTo>
                  <a:lnTo>
                    <a:pt x="0" y="12"/>
                  </a:lnTo>
                  <a:lnTo>
                    <a:pt x="2" y="9"/>
                  </a:lnTo>
                  <a:lnTo>
                    <a:pt x="6" y="5"/>
                  </a:lnTo>
                  <a:lnTo>
                    <a:pt x="10" y="0"/>
                  </a:lnTo>
                  <a:lnTo>
                    <a:pt x="43" y="9"/>
                  </a:lnTo>
                  <a:lnTo>
                    <a:pt x="76" y="18"/>
                  </a:lnTo>
                  <a:lnTo>
                    <a:pt x="113" y="24"/>
                  </a:lnTo>
                  <a:lnTo>
                    <a:pt x="149" y="29"/>
                  </a:lnTo>
                  <a:lnTo>
                    <a:pt x="186" y="34"/>
                  </a:lnTo>
                  <a:lnTo>
                    <a:pt x="223" y="37"/>
                  </a:lnTo>
                  <a:lnTo>
                    <a:pt x="262" y="39"/>
                  </a:lnTo>
                  <a:lnTo>
                    <a:pt x="301" y="41"/>
                  </a:lnTo>
                  <a:lnTo>
                    <a:pt x="340" y="41"/>
                  </a:lnTo>
                  <a:lnTo>
                    <a:pt x="378" y="41"/>
                  </a:lnTo>
                  <a:lnTo>
                    <a:pt x="454" y="37"/>
                  </a:lnTo>
                  <a:lnTo>
                    <a:pt x="491" y="32"/>
                  </a:lnTo>
                  <a:lnTo>
                    <a:pt x="528" y="28"/>
                  </a:lnTo>
                  <a:lnTo>
                    <a:pt x="563" y="22"/>
                  </a:lnTo>
                  <a:lnTo>
                    <a:pt x="597" y="1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p:cNvSpPr>
              <a:spLocks/>
            </p:cNvSpPr>
            <p:nvPr/>
          </p:nvSpPr>
          <p:spPr bwMode="auto">
            <a:xfrm>
              <a:off x="5127625" y="4303713"/>
              <a:ext cx="558800" cy="144462"/>
            </a:xfrm>
            <a:custGeom>
              <a:avLst/>
              <a:gdLst>
                <a:gd name="T0" fmla="*/ 2147483647 w 704"/>
                <a:gd name="T1" fmla="*/ 2147483647 h 91"/>
                <a:gd name="T2" fmla="*/ 2147483647 w 704"/>
                <a:gd name="T3" fmla="*/ 2147483647 h 91"/>
                <a:gd name="T4" fmla="*/ 2147483647 w 704"/>
                <a:gd name="T5" fmla="*/ 2147483647 h 91"/>
                <a:gd name="T6" fmla="*/ 2147483647 w 704"/>
                <a:gd name="T7" fmla="*/ 2147483647 h 91"/>
                <a:gd name="T8" fmla="*/ 2147483647 w 704"/>
                <a:gd name="T9" fmla="*/ 2147483647 h 91"/>
                <a:gd name="T10" fmla="*/ 2147483647 w 704"/>
                <a:gd name="T11" fmla="*/ 2147483647 h 91"/>
                <a:gd name="T12" fmla="*/ 2147483647 w 704"/>
                <a:gd name="T13" fmla="*/ 2147483647 h 91"/>
                <a:gd name="T14" fmla="*/ 2147483647 w 704"/>
                <a:gd name="T15" fmla="*/ 2147483647 h 91"/>
                <a:gd name="T16" fmla="*/ 2147483647 w 704"/>
                <a:gd name="T17" fmla="*/ 2147483647 h 91"/>
                <a:gd name="T18" fmla="*/ 2147483647 w 704"/>
                <a:gd name="T19" fmla="*/ 2147483647 h 91"/>
                <a:gd name="T20" fmla="*/ 2147483647 w 704"/>
                <a:gd name="T21" fmla="*/ 2147483647 h 91"/>
                <a:gd name="T22" fmla="*/ 2147483647 w 704"/>
                <a:gd name="T23" fmla="*/ 2147483647 h 91"/>
                <a:gd name="T24" fmla="*/ 2147483647 w 704"/>
                <a:gd name="T25" fmla="*/ 2147483647 h 91"/>
                <a:gd name="T26" fmla="*/ 2147483647 w 704"/>
                <a:gd name="T27" fmla="*/ 2147483647 h 91"/>
                <a:gd name="T28" fmla="*/ 2147483647 w 704"/>
                <a:gd name="T29" fmla="*/ 2147483647 h 91"/>
                <a:gd name="T30" fmla="*/ 2147483647 w 704"/>
                <a:gd name="T31" fmla="*/ 2147483647 h 91"/>
                <a:gd name="T32" fmla="*/ 2147483647 w 704"/>
                <a:gd name="T33" fmla="*/ 2147483647 h 91"/>
                <a:gd name="T34" fmla="*/ 2147483647 w 704"/>
                <a:gd name="T35" fmla="*/ 2147483647 h 91"/>
                <a:gd name="T36" fmla="*/ 2147483647 w 704"/>
                <a:gd name="T37" fmla="*/ 2147483647 h 91"/>
                <a:gd name="T38" fmla="*/ 2147483647 w 704"/>
                <a:gd name="T39" fmla="*/ 2147483647 h 91"/>
                <a:gd name="T40" fmla="*/ 2147483647 w 704"/>
                <a:gd name="T41" fmla="*/ 2147483647 h 91"/>
                <a:gd name="T42" fmla="*/ 2147483647 w 704"/>
                <a:gd name="T43" fmla="*/ 2147483647 h 91"/>
                <a:gd name="T44" fmla="*/ 2147483647 w 704"/>
                <a:gd name="T45" fmla="*/ 2147483647 h 91"/>
                <a:gd name="T46" fmla="*/ 2147483647 w 704"/>
                <a:gd name="T47" fmla="*/ 2147483647 h 91"/>
                <a:gd name="T48" fmla="*/ 2147483647 w 704"/>
                <a:gd name="T49" fmla="*/ 2147483647 h 91"/>
                <a:gd name="T50" fmla="*/ 2147483647 w 704"/>
                <a:gd name="T51" fmla="*/ 2147483647 h 91"/>
                <a:gd name="T52" fmla="*/ 2147483647 w 704"/>
                <a:gd name="T53" fmla="*/ 2147483647 h 91"/>
                <a:gd name="T54" fmla="*/ 2147483647 w 704"/>
                <a:gd name="T55" fmla="*/ 2147483647 h 91"/>
                <a:gd name="T56" fmla="*/ 0 w 704"/>
                <a:gd name="T57" fmla="*/ 2147483647 h 91"/>
                <a:gd name="T58" fmla="*/ 0 w 704"/>
                <a:gd name="T59" fmla="*/ 2147483647 h 91"/>
                <a:gd name="T60" fmla="*/ 0 w 704"/>
                <a:gd name="T61" fmla="*/ 2147483647 h 91"/>
                <a:gd name="T62" fmla="*/ 2147483647 w 704"/>
                <a:gd name="T63" fmla="*/ 2147483647 h 91"/>
                <a:gd name="T64" fmla="*/ 2147483647 w 704"/>
                <a:gd name="T65" fmla="*/ 0 h 91"/>
                <a:gd name="T66" fmla="*/ 2147483647 w 704"/>
                <a:gd name="T67" fmla="*/ 2147483647 h 91"/>
                <a:gd name="T68" fmla="*/ 2147483647 w 704"/>
                <a:gd name="T69" fmla="*/ 2147483647 h 91"/>
                <a:gd name="T70" fmla="*/ 2147483647 w 704"/>
                <a:gd name="T71" fmla="*/ 2147483647 h 91"/>
                <a:gd name="T72" fmla="*/ 2147483647 w 704"/>
                <a:gd name="T73" fmla="*/ 2147483647 h 91"/>
                <a:gd name="T74" fmla="*/ 2147483647 w 704"/>
                <a:gd name="T75" fmla="*/ 2147483647 h 91"/>
                <a:gd name="T76" fmla="*/ 2147483647 w 704"/>
                <a:gd name="T77" fmla="*/ 2147483647 h 91"/>
                <a:gd name="T78" fmla="*/ 2147483647 w 704"/>
                <a:gd name="T79" fmla="*/ 2147483647 h 91"/>
                <a:gd name="T80" fmla="*/ 2147483647 w 704"/>
                <a:gd name="T81" fmla="*/ 2147483647 h 91"/>
                <a:gd name="T82" fmla="*/ 2147483647 w 704"/>
                <a:gd name="T83" fmla="*/ 2147483647 h 91"/>
                <a:gd name="T84" fmla="*/ 2147483647 w 704"/>
                <a:gd name="T85" fmla="*/ 2147483647 h 91"/>
                <a:gd name="T86" fmla="*/ 2147483647 w 704"/>
                <a:gd name="T87" fmla="*/ 2147483647 h 91"/>
                <a:gd name="T88" fmla="*/ 2147483647 w 704"/>
                <a:gd name="T89" fmla="*/ 2147483647 h 91"/>
                <a:gd name="T90" fmla="*/ 2147483647 w 704"/>
                <a:gd name="T91" fmla="*/ 2147483647 h 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4"/>
                <a:gd name="T139" fmla="*/ 0 h 91"/>
                <a:gd name="T140" fmla="*/ 704 w 704"/>
                <a:gd name="T141" fmla="*/ 91 h 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4" h="91">
                  <a:moveTo>
                    <a:pt x="692" y="32"/>
                  </a:moveTo>
                  <a:lnTo>
                    <a:pt x="700" y="36"/>
                  </a:lnTo>
                  <a:lnTo>
                    <a:pt x="704" y="41"/>
                  </a:lnTo>
                  <a:lnTo>
                    <a:pt x="704" y="45"/>
                  </a:lnTo>
                  <a:lnTo>
                    <a:pt x="704" y="51"/>
                  </a:lnTo>
                  <a:lnTo>
                    <a:pt x="700" y="55"/>
                  </a:lnTo>
                  <a:lnTo>
                    <a:pt x="696" y="59"/>
                  </a:lnTo>
                  <a:lnTo>
                    <a:pt x="692" y="64"/>
                  </a:lnTo>
                  <a:lnTo>
                    <a:pt x="685" y="67"/>
                  </a:lnTo>
                  <a:lnTo>
                    <a:pt x="646" y="73"/>
                  </a:lnTo>
                  <a:lnTo>
                    <a:pt x="607" y="78"/>
                  </a:lnTo>
                  <a:lnTo>
                    <a:pt x="568" y="83"/>
                  </a:lnTo>
                  <a:lnTo>
                    <a:pt x="528" y="87"/>
                  </a:lnTo>
                  <a:lnTo>
                    <a:pt x="487" y="88"/>
                  </a:lnTo>
                  <a:lnTo>
                    <a:pt x="448" y="90"/>
                  </a:lnTo>
                  <a:lnTo>
                    <a:pt x="407" y="91"/>
                  </a:lnTo>
                  <a:lnTo>
                    <a:pt x="369" y="91"/>
                  </a:lnTo>
                  <a:lnTo>
                    <a:pt x="328" y="88"/>
                  </a:lnTo>
                  <a:lnTo>
                    <a:pt x="287" y="87"/>
                  </a:lnTo>
                  <a:lnTo>
                    <a:pt x="246" y="84"/>
                  </a:lnTo>
                  <a:lnTo>
                    <a:pt x="208" y="81"/>
                  </a:lnTo>
                  <a:lnTo>
                    <a:pt x="169" y="77"/>
                  </a:lnTo>
                  <a:lnTo>
                    <a:pt x="128" y="71"/>
                  </a:lnTo>
                  <a:lnTo>
                    <a:pt x="52" y="59"/>
                  </a:lnTo>
                  <a:lnTo>
                    <a:pt x="29" y="48"/>
                  </a:lnTo>
                  <a:lnTo>
                    <a:pt x="18" y="42"/>
                  </a:lnTo>
                  <a:lnTo>
                    <a:pt x="10" y="35"/>
                  </a:lnTo>
                  <a:lnTo>
                    <a:pt x="2" y="28"/>
                  </a:lnTo>
                  <a:lnTo>
                    <a:pt x="0" y="19"/>
                  </a:lnTo>
                  <a:lnTo>
                    <a:pt x="0" y="14"/>
                  </a:lnTo>
                  <a:lnTo>
                    <a:pt x="0" y="9"/>
                  </a:lnTo>
                  <a:lnTo>
                    <a:pt x="4" y="4"/>
                  </a:lnTo>
                  <a:lnTo>
                    <a:pt x="6" y="0"/>
                  </a:lnTo>
                  <a:lnTo>
                    <a:pt x="47" y="12"/>
                  </a:lnTo>
                  <a:lnTo>
                    <a:pt x="85" y="20"/>
                  </a:lnTo>
                  <a:lnTo>
                    <a:pt x="126" y="29"/>
                  </a:lnTo>
                  <a:lnTo>
                    <a:pt x="169" y="35"/>
                  </a:lnTo>
                  <a:lnTo>
                    <a:pt x="210" y="39"/>
                  </a:lnTo>
                  <a:lnTo>
                    <a:pt x="252" y="42"/>
                  </a:lnTo>
                  <a:lnTo>
                    <a:pt x="297" y="45"/>
                  </a:lnTo>
                  <a:lnTo>
                    <a:pt x="341" y="45"/>
                  </a:lnTo>
                  <a:lnTo>
                    <a:pt x="429" y="45"/>
                  </a:lnTo>
                  <a:lnTo>
                    <a:pt x="518" y="41"/>
                  </a:lnTo>
                  <a:lnTo>
                    <a:pt x="605" y="36"/>
                  </a:lnTo>
                  <a:lnTo>
                    <a:pt x="650" y="35"/>
                  </a:lnTo>
                  <a:lnTo>
                    <a:pt x="692" y="32"/>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p:cNvSpPr>
              <a:spLocks/>
            </p:cNvSpPr>
            <p:nvPr/>
          </p:nvSpPr>
          <p:spPr bwMode="auto">
            <a:xfrm>
              <a:off x="2805113" y="4333875"/>
              <a:ext cx="49212" cy="30163"/>
            </a:xfrm>
            <a:custGeom>
              <a:avLst/>
              <a:gdLst>
                <a:gd name="T0" fmla="*/ 2147483647 w 62"/>
                <a:gd name="T1" fmla="*/ 0 h 19"/>
                <a:gd name="T2" fmla="*/ 2147483647 w 62"/>
                <a:gd name="T3" fmla="*/ 2147483647 h 19"/>
                <a:gd name="T4" fmla="*/ 2147483647 w 62"/>
                <a:gd name="T5" fmla="*/ 2147483647 h 19"/>
                <a:gd name="T6" fmla="*/ 2147483647 w 62"/>
                <a:gd name="T7" fmla="*/ 2147483647 h 19"/>
                <a:gd name="T8" fmla="*/ 2147483647 w 62"/>
                <a:gd name="T9" fmla="*/ 2147483647 h 19"/>
                <a:gd name="T10" fmla="*/ 2147483647 w 62"/>
                <a:gd name="T11" fmla="*/ 2147483647 h 19"/>
                <a:gd name="T12" fmla="*/ 2147483647 w 62"/>
                <a:gd name="T13" fmla="*/ 2147483647 h 19"/>
                <a:gd name="T14" fmla="*/ 0 w 62"/>
                <a:gd name="T15" fmla="*/ 2147483647 h 19"/>
                <a:gd name="T16" fmla="*/ 2147483647 w 62"/>
                <a:gd name="T17" fmla="*/ 2147483647 h 19"/>
                <a:gd name="T18" fmla="*/ 2147483647 w 62"/>
                <a:gd name="T19" fmla="*/ 2147483647 h 19"/>
                <a:gd name="T20" fmla="*/ 2147483647 w 62"/>
                <a:gd name="T21" fmla="*/ 2147483647 h 19"/>
                <a:gd name="T22" fmla="*/ 2147483647 w 62"/>
                <a:gd name="T23" fmla="*/ 2147483647 h 19"/>
                <a:gd name="T24" fmla="*/ 2147483647 w 62"/>
                <a:gd name="T25" fmla="*/ 2147483647 h 19"/>
                <a:gd name="T26" fmla="*/ 2147483647 w 62"/>
                <a:gd name="T27" fmla="*/ 2147483647 h 19"/>
                <a:gd name="T28" fmla="*/ 2147483647 w 62"/>
                <a:gd name="T29" fmla="*/ 2147483647 h 19"/>
                <a:gd name="T30" fmla="*/ 2147483647 w 62"/>
                <a:gd name="T31" fmla="*/ 2147483647 h 19"/>
                <a:gd name="T32" fmla="*/ 2147483647 w 62"/>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19"/>
                <a:gd name="T53" fmla="*/ 62 w 62"/>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19">
                  <a:moveTo>
                    <a:pt x="62" y="0"/>
                  </a:moveTo>
                  <a:lnTo>
                    <a:pt x="56" y="4"/>
                  </a:lnTo>
                  <a:lnTo>
                    <a:pt x="50" y="9"/>
                  </a:lnTo>
                  <a:lnTo>
                    <a:pt x="42" y="10"/>
                  </a:lnTo>
                  <a:lnTo>
                    <a:pt x="34" y="13"/>
                  </a:lnTo>
                  <a:lnTo>
                    <a:pt x="17" y="14"/>
                  </a:lnTo>
                  <a:lnTo>
                    <a:pt x="7" y="16"/>
                  </a:lnTo>
                  <a:lnTo>
                    <a:pt x="0" y="19"/>
                  </a:lnTo>
                  <a:lnTo>
                    <a:pt x="2" y="14"/>
                  </a:lnTo>
                  <a:lnTo>
                    <a:pt x="2" y="11"/>
                  </a:lnTo>
                  <a:lnTo>
                    <a:pt x="7" y="7"/>
                  </a:lnTo>
                  <a:lnTo>
                    <a:pt x="15" y="4"/>
                  </a:lnTo>
                  <a:lnTo>
                    <a:pt x="25" y="3"/>
                  </a:lnTo>
                  <a:lnTo>
                    <a:pt x="34" y="3"/>
                  </a:lnTo>
                  <a:lnTo>
                    <a:pt x="44" y="3"/>
                  </a:lnTo>
                  <a:lnTo>
                    <a:pt x="54" y="1"/>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p:cNvSpPr>
              <a:spLocks/>
            </p:cNvSpPr>
            <p:nvPr/>
          </p:nvSpPr>
          <p:spPr bwMode="auto">
            <a:xfrm>
              <a:off x="4183063" y="4329113"/>
              <a:ext cx="57150" cy="65087"/>
            </a:xfrm>
            <a:custGeom>
              <a:avLst/>
              <a:gdLst>
                <a:gd name="T0" fmla="*/ 2147483647 w 72"/>
                <a:gd name="T1" fmla="*/ 2147483647 h 41"/>
                <a:gd name="T2" fmla="*/ 2147483647 w 72"/>
                <a:gd name="T3" fmla="*/ 2147483647 h 41"/>
                <a:gd name="T4" fmla="*/ 2147483647 w 72"/>
                <a:gd name="T5" fmla="*/ 2147483647 h 41"/>
                <a:gd name="T6" fmla="*/ 2147483647 w 72"/>
                <a:gd name="T7" fmla="*/ 2147483647 h 41"/>
                <a:gd name="T8" fmla="*/ 2147483647 w 72"/>
                <a:gd name="T9" fmla="*/ 2147483647 h 41"/>
                <a:gd name="T10" fmla="*/ 2147483647 w 72"/>
                <a:gd name="T11" fmla="*/ 2147483647 h 41"/>
                <a:gd name="T12" fmla="*/ 2147483647 w 72"/>
                <a:gd name="T13" fmla="*/ 2147483647 h 41"/>
                <a:gd name="T14" fmla="*/ 2147483647 w 72"/>
                <a:gd name="T15" fmla="*/ 2147483647 h 41"/>
                <a:gd name="T16" fmla="*/ 2147483647 w 72"/>
                <a:gd name="T17" fmla="*/ 0 h 41"/>
                <a:gd name="T18" fmla="*/ 2147483647 w 72"/>
                <a:gd name="T19" fmla="*/ 0 h 41"/>
                <a:gd name="T20" fmla="*/ 2147483647 w 72"/>
                <a:gd name="T21" fmla="*/ 2147483647 h 41"/>
                <a:gd name="T22" fmla="*/ 2147483647 w 72"/>
                <a:gd name="T23" fmla="*/ 2147483647 h 41"/>
                <a:gd name="T24" fmla="*/ 2147483647 w 72"/>
                <a:gd name="T25" fmla="*/ 2147483647 h 41"/>
                <a:gd name="T26" fmla="*/ 2147483647 w 72"/>
                <a:gd name="T27" fmla="*/ 2147483647 h 41"/>
                <a:gd name="T28" fmla="*/ 2147483647 w 72"/>
                <a:gd name="T29" fmla="*/ 2147483647 h 41"/>
                <a:gd name="T30" fmla="*/ 2147483647 w 72"/>
                <a:gd name="T31" fmla="*/ 2147483647 h 41"/>
                <a:gd name="T32" fmla="*/ 2147483647 w 72"/>
                <a:gd name="T33" fmla="*/ 2147483647 h 41"/>
                <a:gd name="T34" fmla="*/ 2147483647 w 72"/>
                <a:gd name="T35" fmla="*/ 2147483647 h 41"/>
                <a:gd name="T36" fmla="*/ 2147483647 w 72"/>
                <a:gd name="T37" fmla="*/ 2147483647 h 41"/>
                <a:gd name="T38" fmla="*/ 2147483647 w 72"/>
                <a:gd name="T39" fmla="*/ 2147483647 h 41"/>
                <a:gd name="T40" fmla="*/ 2147483647 w 72"/>
                <a:gd name="T41" fmla="*/ 2147483647 h 41"/>
                <a:gd name="T42" fmla="*/ 2147483647 w 72"/>
                <a:gd name="T43" fmla="*/ 2147483647 h 41"/>
                <a:gd name="T44" fmla="*/ 2147483647 w 72"/>
                <a:gd name="T45" fmla="*/ 2147483647 h 41"/>
                <a:gd name="T46" fmla="*/ 2147483647 w 72"/>
                <a:gd name="T47" fmla="*/ 2147483647 h 41"/>
                <a:gd name="T48" fmla="*/ 2147483647 w 72"/>
                <a:gd name="T49" fmla="*/ 2147483647 h 41"/>
                <a:gd name="T50" fmla="*/ 2147483647 w 72"/>
                <a:gd name="T51" fmla="*/ 2147483647 h 41"/>
                <a:gd name="T52" fmla="*/ 2147483647 w 72"/>
                <a:gd name="T53" fmla="*/ 2147483647 h 41"/>
                <a:gd name="T54" fmla="*/ 2147483647 w 72"/>
                <a:gd name="T55" fmla="*/ 2147483647 h 41"/>
                <a:gd name="T56" fmla="*/ 2147483647 w 72"/>
                <a:gd name="T57" fmla="*/ 2147483647 h 41"/>
                <a:gd name="T58" fmla="*/ 2147483647 w 72"/>
                <a:gd name="T59" fmla="*/ 2147483647 h 41"/>
                <a:gd name="T60" fmla="*/ 2147483647 w 72"/>
                <a:gd name="T61" fmla="*/ 2147483647 h 41"/>
                <a:gd name="T62" fmla="*/ 2147483647 w 72"/>
                <a:gd name="T63" fmla="*/ 2147483647 h 41"/>
                <a:gd name="T64" fmla="*/ 2147483647 w 72"/>
                <a:gd name="T65" fmla="*/ 2147483647 h 41"/>
                <a:gd name="T66" fmla="*/ 0 w 72"/>
                <a:gd name="T67" fmla="*/ 2147483647 h 41"/>
                <a:gd name="T68" fmla="*/ 0 w 72"/>
                <a:gd name="T69" fmla="*/ 2147483647 h 41"/>
                <a:gd name="T70" fmla="*/ 2147483647 w 72"/>
                <a:gd name="T71" fmla="*/ 2147483647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41"/>
                <a:gd name="T110" fmla="*/ 72 w 72"/>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41">
                  <a:moveTo>
                    <a:pt x="31" y="25"/>
                  </a:moveTo>
                  <a:lnTo>
                    <a:pt x="35" y="23"/>
                  </a:lnTo>
                  <a:lnTo>
                    <a:pt x="37" y="23"/>
                  </a:lnTo>
                  <a:lnTo>
                    <a:pt x="41" y="19"/>
                  </a:lnTo>
                  <a:lnTo>
                    <a:pt x="41" y="14"/>
                  </a:lnTo>
                  <a:lnTo>
                    <a:pt x="41" y="10"/>
                  </a:lnTo>
                  <a:lnTo>
                    <a:pt x="41" y="4"/>
                  </a:lnTo>
                  <a:lnTo>
                    <a:pt x="43" y="1"/>
                  </a:lnTo>
                  <a:lnTo>
                    <a:pt x="45" y="0"/>
                  </a:lnTo>
                  <a:lnTo>
                    <a:pt x="47" y="0"/>
                  </a:lnTo>
                  <a:lnTo>
                    <a:pt x="51" y="1"/>
                  </a:lnTo>
                  <a:lnTo>
                    <a:pt x="57" y="3"/>
                  </a:lnTo>
                  <a:lnTo>
                    <a:pt x="57" y="13"/>
                  </a:lnTo>
                  <a:lnTo>
                    <a:pt x="57" y="16"/>
                  </a:lnTo>
                  <a:lnTo>
                    <a:pt x="57" y="20"/>
                  </a:lnTo>
                  <a:lnTo>
                    <a:pt x="58" y="23"/>
                  </a:lnTo>
                  <a:lnTo>
                    <a:pt x="60" y="25"/>
                  </a:lnTo>
                  <a:lnTo>
                    <a:pt x="64" y="28"/>
                  </a:lnTo>
                  <a:lnTo>
                    <a:pt x="72" y="28"/>
                  </a:lnTo>
                  <a:lnTo>
                    <a:pt x="72" y="41"/>
                  </a:lnTo>
                  <a:lnTo>
                    <a:pt x="64" y="41"/>
                  </a:lnTo>
                  <a:lnTo>
                    <a:pt x="57" y="41"/>
                  </a:lnTo>
                  <a:lnTo>
                    <a:pt x="53" y="39"/>
                  </a:lnTo>
                  <a:lnTo>
                    <a:pt x="49" y="35"/>
                  </a:lnTo>
                  <a:lnTo>
                    <a:pt x="45" y="32"/>
                  </a:lnTo>
                  <a:lnTo>
                    <a:pt x="43" y="28"/>
                  </a:lnTo>
                  <a:lnTo>
                    <a:pt x="37" y="26"/>
                  </a:lnTo>
                  <a:lnTo>
                    <a:pt x="31" y="25"/>
                  </a:lnTo>
                  <a:lnTo>
                    <a:pt x="27" y="29"/>
                  </a:lnTo>
                  <a:lnTo>
                    <a:pt x="24" y="30"/>
                  </a:lnTo>
                  <a:lnTo>
                    <a:pt x="22" y="30"/>
                  </a:lnTo>
                  <a:lnTo>
                    <a:pt x="16" y="30"/>
                  </a:lnTo>
                  <a:lnTo>
                    <a:pt x="8" y="28"/>
                  </a:lnTo>
                  <a:lnTo>
                    <a:pt x="0" y="25"/>
                  </a:lnTo>
                  <a:lnTo>
                    <a:pt x="0" y="3"/>
                  </a:lnTo>
                  <a:lnTo>
                    <a:pt x="31" y="25"/>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p:cNvSpPr>
              <a:spLocks/>
            </p:cNvSpPr>
            <p:nvPr/>
          </p:nvSpPr>
          <p:spPr bwMode="auto">
            <a:xfrm>
              <a:off x="4254500" y="4364038"/>
              <a:ext cx="165100" cy="142875"/>
            </a:xfrm>
            <a:custGeom>
              <a:avLst/>
              <a:gdLst>
                <a:gd name="T0" fmla="*/ 2147483647 w 208"/>
                <a:gd name="T1" fmla="*/ 2147483647 h 90"/>
                <a:gd name="T2" fmla="*/ 2147483647 w 208"/>
                <a:gd name="T3" fmla="*/ 2147483647 h 90"/>
                <a:gd name="T4" fmla="*/ 2147483647 w 208"/>
                <a:gd name="T5" fmla="*/ 2147483647 h 90"/>
                <a:gd name="T6" fmla="*/ 2147483647 w 208"/>
                <a:gd name="T7" fmla="*/ 2147483647 h 90"/>
                <a:gd name="T8" fmla="*/ 2147483647 w 208"/>
                <a:gd name="T9" fmla="*/ 2147483647 h 90"/>
                <a:gd name="T10" fmla="*/ 2147483647 w 208"/>
                <a:gd name="T11" fmla="*/ 2147483647 h 90"/>
                <a:gd name="T12" fmla="*/ 2147483647 w 208"/>
                <a:gd name="T13" fmla="*/ 2147483647 h 90"/>
                <a:gd name="T14" fmla="*/ 2147483647 w 208"/>
                <a:gd name="T15" fmla="*/ 2147483647 h 90"/>
                <a:gd name="T16" fmla="*/ 2147483647 w 208"/>
                <a:gd name="T17" fmla="*/ 2147483647 h 90"/>
                <a:gd name="T18" fmla="*/ 2147483647 w 208"/>
                <a:gd name="T19" fmla="*/ 2147483647 h 90"/>
                <a:gd name="T20" fmla="*/ 2147483647 w 208"/>
                <a:gd name="T21" fmla="*/ 2147483647 h 90"/>
                <a:gd name="T22" fmla="*/ 2147483647 w 208"/>
                <a:gd name="T23" fmla="*/ 2147483647 h 90"/>
                <a:gd name="T24" fmla="*/ 2147483647 w 208"/>
                <a:gd name="T25" fmla="*/ 2147483647 h 90"/>
                <a:gd name="T26" fmla="*/ 2147483647 w 208"/>
                <a:gd name="T27" fmla="*/ 2147483647 h 90"/>
                <a:gd name="T28" fmla="*/ 2147483647 w 208"/>
                <a:gd name="T29" fmla="*/ 2147483647 h 90"/>
                <a:gd name="T30" fmla="*/ 2147483647 w 208"/>
                <a:gd name="T31" fmla="*/ 2147483647 h 90"/>
                <a:gd name="T32" fmla="*/ 2147483647 w 208"/>
                <a:gd name="T33" fmla="*/ 2147483647 h 90"/>
                <a:gd name="T34" fmla="*/ 2147483647 w 208"/>
                <a:gd name="T35" fmla="*/ 2147483647 h 90"/>
                <a:gd name="T36" fmla="*/ 2147483647 w 208"/>
                <a:gd name="T37" fmla="*/ 2147483647 h 90"/>
                <a:gd name="T38" fmla="*/ 2147483647 w 208"/>
                <a:gd name="T39" fmla="*/ 2147483647 h 90"/>
                <a:gd name="T40" fmla="*/ 2147483647 w 208"/>
                <a:gd name="T41" fmla="*/ 2147483647 h 90"/>
                <a:gd name="T42" fmla="*/ 2147483647 w 208"/>
                <a:gd name="T43" fmla="*/ 2147483647 h 90"/>
                <a:gd name="T44" fmla="*/ 2147483647 w 208"/>
                <a:gd name="T45" fmla="*/ 2147483647 h 90"/>
                <a:gd name="T46" fmla="*/ 2147483647 w 208"/>
                <a:gd name="T47" fmla="*/ 2147483647 h 90"/>
                <a:gd name="T48" fmla="*/ 2147483647 w 208"/>
                <a:gd name="T49" fmla="*/ 2147483647 h 90"/>
                <a:gd name="T50" fmla="*/ 2147483647 w 208"/>
                <a:gd name="T51" fmla="*/ 2147483647 h 90"/>
                <a:gd name="T52" fmla="*/ 2147483647 w 208"/>
                <a:gd name="T53" fmla="*/ 2147483647 h 90"/>
                <a:gd name="T54" fmla="*/ 2147483647 w 208"/>
                <a:gd name="T55" fmla="*/ 2147483647 h 90"/>
                <a:gd name="T56" fmla="*/ 2147483647 w 208"/>
                <a:gd name="T57" fmla="*/ 2147483647 h 90"/>
                <a:gd name="T58" fmla="*/ 2147483647 w 208"/>
                <a:gd name="T59" fmla="*/ 2147483647 h 90"/>
                <a:gd name="T60" fmla="*/ 2147483647 w 208"/>
                <a:gd name="T61" fmla="*/ 2147483647 h 90"/>
                <a:gd name="T62" fmla="*/ 2147483647 w 208"/>
                <a:gd name="T63" fmla="*/ 2147483647 h 90"/>
                <a:gd name="T64" fmla="*/ 0 w 208"/>
                <a:gd name="T65" fmla="*/ 2147483647 h 90"/>
                <a:gd name="T66" fmla="*/ 0 w 208"/>
                <a:gd name="T67" fmla="*/ 2147483647 h 90"/>
                <a:gd name="T68" fmla="*/ 0 w 208"/>
                <a:gd name="T69" fmla="*/ 2147483647 h 90"/>
                <a:gd name="T70" fmla="*/ 2147483647 w 208"/>
                <a:gd name="T71" fmla="*/ 2147483647 h 90"/>
                <a:gd name="T72" fmla="*/ 2147483647 w 208"/>
                <a:gd name="T73" fmla="*/ 0 h 90"/>
                <a:gd name="T74" fmla="*/ 2147483647 w 208"/>
                <a:gd name="T75" fmla="*/ 0 h 90"/>
                <a:gd name="T76" fmla="*/ 2147483647 w 208"/>
                <a:gd name="T77" fmla="*/ 2147483647 h 90"/>
                <a:gd name="T78" fmla="*/ 2147483647 w 208"/>
                <a:gd name="T79" fmla="*/ 2147483647 h 90"/>
                <a:gd name="T80" fmla="*/ 2147483647 w 208"/>
                <a:gd name="T81" fmla="*/ 2147483647 h 90"/>
                <a:gd name="T82" fmla="*/ 2147483647 w 208"/>
                <a:gd name="T83" fmla="*/ 2147483647 h 90"/>
                <a:gd name="T84" fmla="*/ 2147483647 w 208"/>
                <a:gd name="T85" fmla="*/ 2147483647 h 90"/>
                <a:gd name="T86" fmla="*/ 2147483647 w 208"/>
                <a:gd name="T87" fmla="*/ 2147483647 h 90"/>
                <a:gd name="T88" fmla="*/ 2147483647 w 208"/>
                <a:gd name="T89" fmla="*/ 2147483647 h 90"/>
                <a:gd name="T90" fmla="*/ 2147483647 w 208"/>
                <a:gd name="T91" fmla="*/ 2147483647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8"/>
                <a:gd name="T139" fmla="*/ 0 h 90"/>
                <a:gd name="T140" fmla="*/ 208 w 208"/>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8" h="90">
                  <a:moveTo>
                    <a:pt x="194" y="49"/>
                  </a:moveTo>
                  <a:lnTo>
                    <a:pt x="208" y="90"/>
                  </a:lnTo>
                  <a:lnTo>
                    <a:pt x="200" y="90"/>
                  </a:lnTo>
                  <a:lnTo>
                    <a:pt x="192" y="88"/>
                  </a:lnTo>
                  <a:lnTo>
                    <a:pt x="187" y="85"/>
                  </a:lnTo>
                  <a:lnTo>
                    <a:pt x="183" y="81"/>
                  </a:lnTo>
                  <a:lnTo>
                    <a:pt x="177" y="69"/>
                  </a:lnTo>
                  <a:lnTo>
                    <a:pt x="173" y="64"/>
                  </a:lnTo>
                  <a:lnTo>
                    <a:pt x="171" y="58"/>
                  </a:lnTo>
                  <a:lnTo>
                    <a:pt x="163" y="46"/>
                  </a:lnTo>
                  <a:lnTo>
                    <a:pt x="159" y="42"/>
                  </a:lnTo>
                  <a:lnTo>
                    <a:pt x="156" y="39"/>
                  </a:lnTo>
                  <a:lnTo>
                    <a:pt x="148" y="37"/>
                  </a:lnTo>
                  <a:lnTo>
                    <a:pt x="140" y="37"/>
                  </a:lnTo>
                  <a:lnTo>
                    <a:pt x="130" y="39"/>
                  </a:lnTo>
                  <a:lnTo>
                    <a:pt x="119" y="43"/>
                  </a:lnTo>
                  <a:lnTo>
                    <a:pt x="101" y="24"/>
                  </a:lnTo>
                  <a:lnTo>
                    <a:pt x="95" y="30"/>
                  </a:lnTo>
                  <a:lnTo>
                    <a:pt x="90" y="35"/>
                  </a:lnTo>
                  <a:lnTo>
                    <a:pt x="86" y="37"/>
                  </a:lnTo>
                  <a:lnTo>
                    <a:pt x="80" y="37"/>
                  </a:lnTo>
                  <a:lnTo>
                    <a:pt x="76" y="37"/>
                  </a:lnTo>
                  <a:lnTo>
                    <a:pt x="70" y="35"/>
                  </a:lnTo>
                  <a:lnTo>
                    <a:pt x="61" y="30"/>
                  </a:lnTo>
                  <a:lnTo>
                    <a:pt x="51" y="23"/>
                  </a:lnTo>
                  <a:lnTo>
                    <a:pt x="39" y="19"/>
                  </a:lnTo>
                  <a:lnTo>
                    <a:pt x="33" y="17"/>
                  </a:lnTo>
                  <a:lnTo>
                    <a:pt x="26" y="17"/>
                  </a:lnTo>
                  <a:lnTo>
                    <a:pt x="18" y="19"/>
                  </a:lnTo>
                  <a:lnTo>
                    <a:pt x="10" y="21"/>
                  </a:lnTo>
                  <a:lnTo>
                    <a:pt x="6" y="20"/>
                  </a:lnTo>
                  <a:lnTo>
                    <a:pt x="2" y="17"/>
                  </a:lnTo>
                  <a:lnTo>
                    <a:pt x="0" y="13"/>
                  </a:lnTo>
                  <a:lnTo>
                    <a:pt x="0" y="10"/>
                  </a:lnTo>
                  <a:lnTo>
                    <a:pt x="0" y="6"/>
                  </a:lnTo>
                  <a:lnTo>
                    <a:pt x="2" y="3"/>
                  </a:lnTo>
                  <a:lnTo>
                    <a:pt x="6" y="0"/>
                  </a:lnTo>
                  <a:lnTo>
                    <a:pt x="10" y="0"/>
                  </a:lnTo>
                  <a:lnTo>
                    <a:pt x="35" y="3"/>
                  </a:lnTo>
                  <a:lnTo>
                    <a:pt x="61" y="7"/>
                  </a:lnTo>
                  <a:lnTo>
                    <a:pt x="86" y="11"/>
                  </a:lnTo>
                  <a:lnTo>
                    <a:pt x="111" y="17"/>
                  </a:lnTo>
                  <a:lnTo>
                    <a:pt x="136" y="23"/>
                  </a:lnTo>
                  <a:lnTo>
                    <a:pt x="158" y="30"/>
                  </a:lnTo>
                  <a:lnTo>
                    <a:pt x="177" y="39"/>
                  </a:lnTo>
                  <a:lnTo>
                    <a:pt x="194" y="49"/>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p:cNvSpPr>
              <a:spLocks/>
            </p:cNvSpPr>
            <p:nvPr/>
          </p:nvSpPr>
          <p:spPr bwMode="auto">
            <a:xfrm>
              <a:off x="4448175" y="4364038"/>
              <a:ext cx="473075" cy="114300"/>
            </a:xfrm>
            <a:custGeom>
              <a:avLst/>
              <a:gdLst>
                <a:gd name="T0" fmla="*/ 2147483647 w 595"/>
                <a:gd name="T1" fmla="*/ 2147483647 h 72"/>
                <a:gd name="T2" fmla="*/ 2147483647 w 595"/>
                <a:gd name="T3" fmla="*/ 2147483647 h 72"/>
                <a:gd name="T4" fmla="*/ 2147483647 w 595"/>
                <a:gd name="T5" fmla="*/ 2147483647 h 72"/>
                <a:gd name="T6" fmla="*/ 2147483647 w 595"/>
                <a:gd name="T7" fmla="*/ 2147483647 h 72"/>
                <a:gd name="T8" fmla="*/ 2147483647 w 595"/>
                <a:gd name="T9" fmla="*/ 2147483647 h 72"/>
                <a:gd name="T10" fmla="*/ 2147483647 w 595"/>
                <a:gd name="T11" fmla="*/ 2147483647 h 72"/>
                <a:gd name="T12" fmla="*/ 2147483647 w 595"/>
                <a:gd name="T13" fmla="*/ 2147483647 h 72"/>
                <a:gd name="T14" fmla="*/ 2147483647 w 595"/>
                <a:gd name="T15" fmla="*/ 2147483647 h 72"/>
                <a:gd name="T16" fmla="*/ 2147483647 w 595"/>
                <a:gd name="T17" fmla="*/ 2147483647 h 72"/>
                <a:gd name="T18" fmla="*/ 2147483647 w 595"/>
                <a:gd name="T19" fmla="*/ 2147483647 h 72"/>
                <a:gd name="T20" fmla="*/ 2147483647 w 595"/>
                <a:gd name="T21" fmla="*/ 2147483647 h 72"/>
                <a:gd name="T22" fmla="*/ 2147483647 w 595"/>
                <a:gd name="T23" fmla="*/ 2147483647 h 72"/>
                <a:gd name="T24" fmla="*/ 2147483647 w 595"/>
                <a:gd name="T25" fmla="*/ 2147483647 h 72"/>
                <a:gd name="T26" fmla="*/ 2147483647 w 595"/>
                <a:gd name="T27" fmla="*/ 2147483647 h 72"/>
                <a:gd name="T28" fmla="*/ 2147483647 w 595"/>
                <a:gd name="T29" fmla="*/ 2147483647 h 72"/>
                <a:gd name="T30" fmla="*/ 2147483647 w 595"/>
                <a:gd name="T31" fmla="*/ 2147483647 h 72"/>
                <a:gd name="T32" fmla="*/ 2147483647 w 595"/>
                <a:gd name="T33" fmla="*/ 2147483647 h 72"/>
                <a:gd name="T34" fmla="*/ 2147483647 w 595"/>
                <a:gd name="T35" fmla="*/ 2147483647 h 72"/>
                <a:gd name="T36" fmla="*/ 2147483647 w 595"/>
                <a:gd name="T37" fmla="*/ 2147483647 h 72"/>
                <a:gd name="T38" fmla="*/ 2147483647 w 595"/>
                <a:gd name="T39" fmla="*/ 2147483647 h 72"/>
                <a:gd name="T40" fmla="*/ 2147483647 w 595"/>
                <a:gd name="T41" fmla="*/ 2147483647 h 72"/>
                <a:gd name="T42" fmla="*/ 2147483647 w 595"/>
                <a:gd name="T43" fmla="*/ 2147483647 h 72"/>
                <a:gd name="T44" fmla="*/ 2147483647 w 595"/>
                <a:gd name="T45" fmla="*/ 2147483647 h 72"/>
                <a:gd name="T46" fmla="*/ 2147483647 w 595"/>
                <a:gd name="T47" fmla="*/ 2147483647 h 72"/>
                <a:gd name="T48" fmla="*/ 2147483647 w 595"/>
                <a:gd name="T49" fmla="*/ 2147483647 h 72"/>
                <a:gd name="T50" fmla="*/ 2147483647 w 595"/>
                <a:gd name="T51" fmla="*/ 2147483647 h 72"/>
                <a:gd name="T52" fmla="*/ 2147483647 w 595"/>
                <a:gd name="T53" fmla="*/ 2147483647 h 72"/>
                <a:gd name="T54" fmla="*/ 2147483647 w 595"/>
                <a:gd name="T55" fmla="*/ 2147483647 h 72"/>
                <a:gd name="T56" fmla="*/ 0 w 595"/>
                <a:gd name="T57" fmla="*/ 2147483647 h 72"/>
                <a:gd name="T58" fmla="*/ 2147483647 w 595"/>
                <a:gd name="T59" fmla="*/ 0 h 72"/>
                <a:gd name="T60" fmla="*/ 2147483647 w 595"/>
                <a:gd name="T61" fmla="*/ 2147483647 h 72"/>
                <a:gd name="T62" fmla="*/ 2147483647 w 595"/>
                <a:gd name="T63" fmla="*/ 2147483647 h 72"/>
                <a:gd name="T64" fmla="*/ 2147483647 w 595"/>
                <a:gd name="T65" fmla="*/ 2147483647 h 72"/>
                <a:gd name="T66" fmla="*/ 2147483647 w 595"/>
                <a:gd name="T67" fmla="*/ 2147483647 h 72"/>
                <a:gd name="T68" fmla="*/ 2147483647 w 595"/>
                <a:gd name="T69" fmla="*/ 2147483647 h 72"/>
                <a:gd name="T70" fmla="*/ 2147483647 w 595"/>
                <a:gd name="T71" fmla="*/ 2147483647 h 72"/>
                <a:gd name="T72" fmla="*/ 2147483647 w 595"/>
                <a:gd name="T73" fmla="*/ 2147483647 h 72"/>
                <a:gd name="T74" fmla="*/ 2147483647 w 595"/>
                <a:gd name="T75" fmla="*/ 2147483647 h 72"/>
                <a:gd name="T76" fmla="*/ 2147483647 w 595"/>
                <a:gd name="T77" fmla="*/ 2147483647 h 72"/>
                <a:gd name="T78" fmla="*/ 2147483647 w 595"/>
                <a:gd name="T79" fmla="*/ 2147483647 h 72"/>
                <a:gd name="T80" fmla="*/ 2147483647 w 595"/>
                <a:gd name="T81" fmla="*/ 2147483647 h 72"/>
                <a:gd name="T82" fmla="*/ 2147483647 w 595"/>
                <a:gd name="T83" fmla="*/ 2147483647 h 72"/>
                <a:gd name="T84" fmla="*/ 2147483647 w 595"/>
                <a:gd name="T85" fmla="*/ 2147483647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5"/>
                <a:gd name="T130" fmla="*/ 0 h 72"/>
                <a:gd name="T131" fmla="*/ 595 w 595"/>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5" h="72">
                  <a:moveTo>
                    <a:pt x="587" y="10"/>
                  </a:moveTo>
                  <a:lnTo>
                    <a:pt x="593" y="14"/>
                  </a:lnTo>
                  <a:lnTo>
                    <a:pt x="595" y="19"/>
                  </a:lnTo>
                  <a:lnTo>
                    <a:pt x="595" y="21"/>
                  </a:lnTo>
                  <a:lnTo>
                    <a:pt x="595" y="26"/>
                  </a:lnTo>
                  <a:lnTo>
                    <a:pt x="591" y="35"/>
                  </a:lnTo>
                  <a:lnTo>
                    <a:pt x="587" y="43"/>
                  </a:lnTo>
                  <a:lnTo>
                    <a:pt x="568" y="52"/>
                  </a:lnTo>
                  <a:lnTo>
                    <a:pt x="551" y="58"/>
                  </a:lnTo>
                  <a:lnTo>
                    <a:pt x="529" y="64"/>
                  </a:lnTo>
                  <a:lnTo>
                    <a:pt x="510" y="66"/>
                  </a:lnTo>
                  <a:lnTo>
                    <a:pt x="489" y="69"/>
                  </a:lnTo>
                  <a:lnTo>
                    <a:pt x="467" y="71"/>
                  </a:lnTo>
                  <a:lnTo>
                    <a:pt x="423" y="72"/>
                  </a:lnTo>
                  <a:lnTo>
                    <a:pt x="376" y="71"/>
                  </a:lnTo>
                  <a:lnTo>
                    <a:pt x="331" y="69"/>
                  </a:lnTo>
                  <a:lnTo>
                    <a:pt x="283" y="69"/>
                  </a:lnTo>
                  <a:lnTo>
                    <a:pt x="236" y="71"/>
                  </a:lnTo>
                  <a:lnTo>
                    <a:pt x="203" y="69"/>
                  </a:lnTo>
                  <a:lnTo>
                    <a:pt x="170" y="68"/>
                  </a:lnTo>
                  <a:lnTo>
                    <a:pt x="139" y="65"/>
                  </a:lnTo>
                  <a:lnTo>
                    <a:pt x="108" y="62"/>
                  </a:lnTo>
                  <a:lnTo>
                    <a:pt x="77" y="56"/>
                  </a:lnTo>
                  <a:lnTo>
                    <a:pt x="64" y="52"/>
                  </a:lnTo>
                  <a:lnTo>
                    <a:pt x="50" y="48"/>
                  </a:lnTo>
                  <a:lnTo>
                    <a:pt x="37" y="43"/>
                  </a:lnTo>
                  <a:lnTo>
                    <a:pt x="23" y="36"/>
                  </a:lnTo>
                  <a:lnTo>
                    <a:pt x="11" y="30"/>
                  </a:lnTo>
                  <a:lnTo>
                    <a:pt x="0" y="21"/>
                  </a:lnTo>
                  <a:lnTo>
                    <a:pt x="8" y="0"/>
                  </a:lnTo>
                  <a:lnTo>
                    <a:pt x="42" y="10"/>
                  </a:lnTo>
                  <a:lnTo>
                    <a:pt x="77" y="19"/>
                  </a:lnTo>
                  <a:lnTo>
                    <a:pt x="112" y="26"/>
                  </a:lnTo>
                  <a:lnTo>
                    <a:pt x="147" y="32"/>
                  </a:lnTo>
                  <a:lnTo>
                    <a:pt x="184" y="36"/>
                  </a:lnTo>
                  <a:lnTo>
                    <a:pt x="219" y="37"/>
                  </a:lnTo>
                  <a:lnTo>
                    <a:pt x="256" y="39"/>
                  </a:lnTo>
                  <a:lnTo>
                    <a:pt x="295" y="39"/>
                  </a:lnTo>
                  <a:lnTo>
                    <a:pt x="331" y="37"/>
                  </a:lnTo>
                  <a:lnTo>
                    <a:pt x="368" y="36"/>
                  </a:lnTo>
                  <a:lnTo>
                    <a:pt x="442" y="30"/>
                  </a:lnTo>
                  <a:lnTo>
                    <a:pt x="516" y="21"/>
                  </a:lnTo>
                  <a:lnTo>
                    <a:pt x="587"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7"/>
            <p:cNvSpPr>
              <a:spLocks/>
            </p:cNvSpPr>
            <p:nvPr/>
          </p:nvSpPr>
          <p:spPr bwMode="auto">
            <a:xfrm>
              <a:off x="3554413" y="4368800"/>
              <a:ext cx="131762" cy="246063"/>
            </a:xfrm>
            <a:custGeom>
              <a:avLst/>
              <a:gdLst>
                <a:gd name="T0" fmla="*/ 2147483647 w 167"/>
                <a:gd name="T1" fmla="*/ 0 h 155"/>
                <a:gd name="T2" fmla="*/ 2147483647 w 167"/>
                <a:gd name="T3" fmla="*/ 2147483647 h 155"/>
                <a:gd name="T4" fmla="*/ 2147483647 w 167"/>
                <a:gd name="T5" fmla="*/ 2147483647 h 155"/>
                <a:gd name="T6" fmla="*/ 2147483647 w 167"/>
                <a:gd name="T7" fmla="*/ 2147483647 h 155"/>
                <a:gd name="T8" fmla="*/ 2147483647 w 167"/>
                <a:gd name="T9" fmla="*/ 2147483647 h 155"/>
                <a:gd name="T10" fmla="*/ 2147483647 w 167"/>
                <a:gd name="T11" fmla="*/ 2147483647 h 155"/>
                <a:gd name="T12" fmla="*/ 2147483647 w 167"/>
                <a:gd name="T13" fmla="*/ 2147483647 h 155"/>
                <a:gd name="T14" fmla="*/ 2147483647 w 167"/>
                <a:gd name="T15" fmla="*/ 2147483647 h 155"/>
                <a:gd name="T16" fmla="*/ 2147483647 w 167"/>
                <a:gd name="T17" fmla="*/ 2147483647 h 155"/>
                <a:gd name="T18" fmla="*/ 2147483647 w 167"/>
                <a:gd name="T19" fmla="*/ 2147483647 h 155"/>
                <a:gd name="T20" fmla="*/ 2147483647 w 167"/>
                <a:gd name="T21" fmla="*/ 2147483647 h 155"/>
                <a:gd name="T22" fmla="*/ 2147483647 w 167"/>
                <a:gd name="T23" fmla="*/ 2147483647 h 155"/>
                <a:gd name="T24" fmla="*/ 2147483647 w 167"/>
                <a:gd name="T25" fmla="*/ 2147483647 h 155"/>
                <a:gd name="T26" fmla="*/ 2147483647 w 167"/>
                <a:gd name="T27" fmla="*/ 2147483647 h 155"/>
                <a:gd name="T28" fmla="*/ 2147483647 w 167"/>
                <a:gd name="T29" fmla="*/ 2147483647 h 155"/>
                <a:gd name="T30" fmla="*/ 2147483647 w 167"/>
                <a:gd name="T31" fmla="*/ 2147483647 h 155"/>
                <a:gd name="T32" fmla="*/ 2147483647 w 167"/>
                <a:gd name="T33" fmla="*/ 2147483647 h 155"/>
                <a:gd name="T34" fmla="*/ 2147483647 w 167"/>
                <a:gd name="T35" fmla="*/ 2147483647 h 155"/>
                <a:gd name="T36" fmla="*/ 2147483647 w 167"/>
                <a:gd name="T37" fmla="*/ 2147483647 h 155"/>
                <a:gd name="T38" fmla="*/ 2147483647 w 167"/>
                <a:gd name="T39" fmla="*/ 2147483647 h 155"/>
                <a:gd name="T40" fmla="*/ 2147483647 w 167"/>
                <a:gd name="T41" fmla="*/ 2147483647 h 155"/>
                <a:gd name="T42" fmla="*/ 0 w 167"/>
                <a:gd name="T43" fmla="*/ 2147483647 h 155"/>
                <a:gd name="T44" fmla="*/ 2147483647 w 167"/>
                <a:gd name="T45" fmla="*/ 2147483647 h 155"/>
                <a:gd name="T46" fmla="*/ 2147483647 w 167"/>
                <a:gd name="T47" fmla="*/ 2147483647 h 155"/>
                <a:gd name="T48" fmla="*/ 2147483647 w 167"/>
                <a:gd name="T49" fmla="*/ 2147483647 h 155"/>
                <a:gd name="T50" fmla="*/ 2147483647 w 167"/>
                <a:gd name="T51" fmla="*/ 2147483647 h 155"/>
                <a:gd name="T52" fmla="*/ 2147483647 w 167"/>
                <a:gd name="T53" fmla="*/ 2147483647 h 155"/>
                <a:gd name="T54" fmla="*/ 2147483647 w 167"/>
                <a:gd name="T55" fmla="*/ 0 h 155"/>
                <a:gd name="T56" fmla="*/ 2147483647 w 167"/>
                <a:gd name="T57" fmla="*/ 0 h 1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7"/>
                <a:gd name="T88" fmla="*/ 0 h 155"/>
                <a:gd name="T89" fmla="*/ 167 w 167"/>
                <a:gd name="T90" fmla="*/ 155 h 1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7" h="155">
                  <a:moveTo>
                    <a:pt x="163" y="0"/>
                  </a:moveTo>
                  <a:lnTo>
                    <a:pt x="165" y="5"/>
                  </a:lnTo>
                  <a:lnTo>
                    <a:pt x="167" y="11"/>
                  </a:lnTo>
                  <a:lnTo>
                    <a:pt x="167" y="17"/>
                  </a:lnTo>
                  <a:lnTo>
                    <a:pt x="165" y="21"/>
                  </a:lnTo>
                  <a:lnTo>
                    <a:pt x="159" y="30"/>
                  </a:lnTo>
                  <a:lnTo>
                    <a:pt x="151" y="39"/>
                  </a:lnTo>
                  <a:lnTo>
                    <a:pt x="140" y="46"/>
                  </a:lnTo>
                  <a:lnTo>
                    <a:pt x="130" y="53"/>
                  </a:lnTo>
                  <a:lnTo>
                    <a:pt x="122" y="62"/>
                  </a:lnTo>
                  <a:lnTo>
                    <a:pt x="116" y="72"/>
                  </a:lnTo>
                  <a:lnTo>
                    <a:pt x="103" y="85"/>
                  </a:lnTo>
                  <a:lnTo>
                    <a:pt x="93" y="98"/>
                  </a:lnTo>
                  <a:lnTo>
                    <a:pt x="81" y="113"/>
                  </a:lnTo>
                  <a:lnTo>
                    <a:pt x="70" y="126"/>
                  </a:lnTo>
                  <a:lnTo>
                    <a:pt x="58" y="139"/>
                  </a:lnTo>
                  <a:lnTo>
                    <a:pt x="50" y="143"/>
                  </a:lnTo>
                  <a:lnTo>
                    <a:pt x="43" y="148"/>
                  </a:lnTo>
                  <a:lnTo>
                    <a:pt x="33" y="151"/>
                  </a:lnTo>
                  <a:lnTo>
                    <a:pt x="23" y="153"/>
                  </a:lnTo>
                  <a:lnTo>
                    <a:pt x="12" y="155"/>
                  </a:lnTo>
                  <a:lnTo>
                    <a:pt x="0" y="155"/>
                  </a:lnTo>
                  <a:lnTo>
                    <a:pt x="8" y="133"/>
                  </a:lnTo>
                  <a:lnTo>
                    <a:pt x="19" y="113"/>
                  </a:lnTo>
                  <a:lnTo>
                    <a:pt x="33" y="92"/>
                  </a:lnTo>
                  <a:lnTo>
                    <a:pt x="49" y="74"/>
                  </a:lnTo>
                  <a:lnTo>
                    <a:pt x="83" y="34"/>
                  </a:lnTo>
                  <a:lnTo>
                    <a:pt x="120" y="0"/>
                  </a:lnTo>
                  <a:lnTo>
                    <a:pt x="163" y="0"/>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8"/>
            <p:cNvSpPr>
              <a:spLocks/>
            </p:cNvSpPr>
            <p:nvPr/>
          </p:nvSpPr>
          <p:spPr bwMode="auto">
            <a:xfrm>
              <a:off x="4000500" y="4373563"/>
              <a:ext cx="358775" cy="180975"/>
            </a:xfrm>
            <a:custGeom>
              <a:avLst/>
              <a:gdLst>
                <a:gd name="T0" fmla="*/ 2147483647 w 452"/>
                <a:gd name="T1" fmla="*/ 2147483647 h 114"/>
                <a:gd name="T2" fmla="*/ 2147483647 w 452"/>
                <a:gd name="T3" fmla="*/ 2147483647 h 114"/>
                <a:gd name="T4" fmla="*/ 2147483647 w 452"/>
                <a:gd name="T5" fmla="*/ 2147483647 h 114"/>
                <a:gd name="T6" fmla="*/ 2147483647 w 452"/>
                <a:gd name="T7" fmla="*/ 2147483647 h 114"/>
                <a:gd name="T8" fmla="*/ 2147483647 w 452"/>
                <a:gd name="T9" fmla="*/ 2147483647 h 114"/>
                <a:gd name="T10" fmla="*/ 2147483647 w 452"/>
                <a:gd name="T11" fmla="*/ 2147483647 h 114"/>
                <a:gd name="T12" fmla="*/ 2147483647 w 452"/>
                <a:gd name="T13" fmla="*/ 2147483647 h 114"/>
                <a:gd name="T14" fmla="*/ 2147483647 w 452"/>
                <a:gd name="T15" fmla="*/ 2147483647 h 114"/>
                <a:gd name="T16" fmla="*/ 2147483647 w 452"/>
                <a:gd name="T17" fmla="*/ 2147483647 h 114"/>
                <a:gd name="T18" fmla="*/ 2147483647 w 452"/>
                <a:gd name="T19" fmla="*/ 2147483647 h 114"/>
                <a:gd name="T20" fmla="*/ 2147483647 w 452"/>
                <a:gd name="T21" fmla="*/ 2147483647 h 114"/>
                <a:gd name="T22" fmla="*/ 2147483647 w 452"/>
                <a:gd name="T23" fmla="*/ 2147483647 h 114"/>
                <a:gd name="T24" fmla="*/ 2147483647 w 452"/>
                <a:gd name="T25" fmla="*/ 2147483647 h 114"/>
                <a:gd name="T26" fmla="*/ 2147483647 w 452"/>
                <a:gd name="T27" fmla="*/ 2147483647 h 114"/>
                <a:gd name="T28" fmla="*/ 2147483647 w 452"/>
                <a:gd name="T29" fmla="*/ 2147483647 h 114"/>
                <a:gd name="T30" fmla="*/ 2147483647 w 452"/>
                <a:gd name="T31" fmla="*/ 2147483647 h 114"/>
                <a:gd name="T32" fmla="*/ 2147483647 w 452"/>
                <a:gd name="T33" fmla="*/ 2147483647 h 114"/>
                <a:gd name="T34" fmla="*/ 0 w 452"/>
                <a:gd name="T35" fmla="*/ 2147483647 h 114"/>
                <a:gd name="T36" fmla="*/ 0 w 452"/>
                <a:gd name="T37" fmla="*/ 2147483647 h 114"/>
                <a:gd name="T38" fmla="*/ 2147483647 w 452"/>
                <a:gd name="T39" fmla="*/ 2147483647 h 114"/>
                <a:gd name="T40" fmla="*/ 2147483647 w 452"/>
                <a:gd name="T41" fmla="*/ 2147483647 h 114"/>
                <a:gd name="T42" fmla="*/ 2147483647 w 452"/>
                <a:gd name="T43" fmla="*/ 2147483647 h 114"/>
                <a:gd name="T44" fmla="*/ 2147483647 w 452"/>
                <a:gd name="T45" fmla="*/ 2147483647 h 114"/>
                <a:gd name="T46" fmla="*/ 2147483647 w 452"/>
                <a:gd name="T47" fmla="*/ 2147483647 h 114"/>
                <a:gd name="T48" fmla="*/ 2147483647 w 452"/>
                <a:gd name="T49" fmla="*/ 2147483647 h 114"/>
                <a:gd name="T50" fmla="*/ 2147483647 w 452"/>
                <a:gd name="T51" fmla="*/ 2147483647 h 114"/>
                <a:gd name="T52" fmla="*/ 2147483647 w 452"/>
                <a:gd name="T53" fmla="*/ 2147483647 h 114"/>
                <a:gd name="T54" fmla="*/ 2147483647 w 452"/>
                <a:gd name="T55" fmla="*/ 2147483647 h 114"/>
                <a:gd name="T56" fmla="*/ 2147483647 w 452"/>
                <a:gd name="T57" fmla="*/ 2147483647 h 114"/>
                <a:gd name="T58" fmla="*/ 2147483647 w 452"/>
                <a:gd name="T59" fmla="*/ 0 h 114"/>
                <a:gd name="T60" fmla="*/ 2147483647 w 452"/>
                <a:gd name="T61" fmla="*/ 0 h 114"/>
                <a:gd name="T62" fmla="*/ 2147483647 w 452"/>
                <a:gd name="T63" fmla="*/ 0 h 114"/>
                <a:gd name="T64" fmla="*/ 2147483647 w 452"/>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2"/>
                <a:gd name="T100" fmla="*/ 0 h 114"/>
                <a:gd name="T101" fmla="*/ 452 w 45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2" h="114">
                  <a:moveTo>
                    <a:pt x="198" y="37"/>
                  </a:moveTo>
                  <a:lnTo>
                    <a:pt x="218" y="36"/>
                  </a:lnTo>
                  <a:lnTo>
                    <a:pt x="235" y="34"/>
                  </a:lnTo>
                  <a:lnTo>
                    <a:pt x="253" y="34"/>
                  </a:lnTo>
                  <a:lnTo>
                    <a:pt x="268" y="36"/>
                  </a:lnTo>
                  <a:lnTo>
                    <a:pt x="301" y="39"/>
                  </a:lnTo>
                  <a:lnTo>
                    <a:pt x="332" y="46"/>
                  </a:lnTo>
                  <a:lnTo>
                    <a:pt x="363" y="55"/>
                  </a:lnTo>
                  <a:lnTo>
                    <a:pt x="392" y="63"/>
                  </a:lnTo>
                  <a:lnTo>
                    <a:pt x="423" y="72"/>
                  </a:lnTo>
                  <a:lnTo>
                    <a:pt x="452" y="81"/>
                  </a:lnTo>
                  <a:lnTo>
                    <a:pt x="398" y="85"/>
                  </a:lnTo>
                  <a:lnTo>
                    <a:pt x="342" y="92"/>
                  </a:lnTo>
                  <a:lnTo>
                    <a:pt x="227" y="104"/>
                  </a:lnTo>
                  <a:lnTo>
                    <a:pt x="169" y="108"/>
                  </a:lnTo>
                  <a:lnTo>
                    <a:pt x="113" y="113"/>
                  </a:lnTo>
                  <a:lnTo>
                    <a:pt x="55" y="114"/>
                  </a:lnTo>
                  <a:lnTo>
                    <a:pt x="0" y="113"/>
                  </a:lnTo>
                  <a:lnTo>
                    <a:pt x="0" y="91"/>
                  </a:lnTo>
                  <a:lnTo>
                    <a:pt x="10" y="87"/>
                  </a:lnTo>
                  <a:lnTo>
                    <a:pt x="20" y="81"/>
                  </a:lnTo>
                  <a:lnTo>
                    <a:pt x="28" y="74"/>
                  </a:lnTo>
                  <a:lnTo>
                    <a:pt x="37" y="65"/>
                  </a:lnTo>
                  <a:lnTo>
                    <a:pt x="51" y="49"/>
                  </a:lnTo>
                  <a:lnTo>
                    <a:pt x="64" y="33"/>
                  </a:lnTo>
                  <a:lnTo>
                    <a:pt x="78" y="18"/>
                  </a:lnTo>
                  <a:lnTo>
                    <a:pt x="86" y="13"/>
                  </a:lnTo>
                  <a:lnTo>
                    <a:pt x="95" y="7"/>
                  </a:lnTo>
                  <a:lnTo>
                    <a:pt x="105" y="2"/>
                  </a:lnTo>
                  <a:lnTo>
                    <a:pt x="117" y="0"/>
                  </a:lnTo>
                  <a:lnTo>
                    <a:pt x="128" y="0"/>
                  </a:lnTo>
                  <a:lnTo>
                    <a:pt x="142" y="0"/>
                  </a:lnTo>
                  <a:lnTo>
                    <a:pt x="198" y="37"/>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9"/>
            <p:cNvSpPr>
              <a:spLocks/>
            </p:cNvSpPr>
            <p:nvPr/>
          </p:nvSpPr>
          <p:spPr bwMode="auto">
            <a:xfrm>
              <a:off x="5035550" y="4368800"/>
              <a:ext cx="71438" cy="103188"/>
            </a:xfrm>
            <a:custGeom>
              <a:avLst/>
              <a:gdLst>
                <a:gd name="T0" fmla="*/ 2147483647 w 91"/>
                <a:gd name="T1" fmla="*/ 2147483647 h 65"/>
                <a:gd name="T2" fmla="*/ 2147483647 w 91"/>
                <a:gd name="T3" fmla="*/ 2147483647 h 65"/>
                <a:gd name="T4" fmla="*/ 2147483647 w 91"/>
                <a:gd name="T5" fmla="*/ 2147483647 h 65"/>
                <a:gd name="T6" fmla="*/ 2147483647 w 91"/>
                <a:gd name="T7" fmla="*/ 2147483647 h 65"/>
                <a:gd name="T8" fmla="*/ 2147483647 w 91"/>
                <a:gd name="T9" fmla="*/ 2147483647 h 65"/>
                <a:gd name="T10" fmla="*/ 2147483647 w 91"/>
                <a:gd name="T11" fmla="*/ 2147483647 h 65"/>
                <a:gd name="T12" fmla="*/ 2147483647 w 91"/>
                <a:gd name="T13" fmla="*/ 2147483647 h 65"/>
                <a:gd name="T14" fmla="*/ 2147483647 w 91"/>
                <a:gd name="T15" fmla="*/ 2147483647 h 65"/>
                <a:gd name="T16" fmla="*/ 0 w 91"/>
                <a:gd name="T17" fmla="*/ 2147483647 h 65"/>
                <a:gd name="T18" fmla="*/ 2147483647 w 91"/>
                <a:gd name="T19" fmla="*/ 2147483647 h 65"/>
                <a:gd name="T20" fmla="*/ 2147483647 w 91"/>
                <a:gd name="T21" fmla="*/ 2147483647 h 65"/>
                <a:gd name="T22" fmla="*/ 2147483647 w 91"/>
                <a:gd name="T23" fmla="*/ 2147483647 h 65"/>
                <a:gd name="T24" fmla="*/ 2147483647 w 91"/>
                <a:gd name="T25" fmla="*/ 2147483647 h 65"/>
                <a:gd name="T26" fmla="*/ 2147483647 w 91"/>
                <a:gd name="T27" fmla="*/ 2147483647 h 65"/>
                <a:gd name="T28" fmla="*/ 2147483647 w 91"/>
                <a:gd name="T29" fmla="*/ 2147483647 h 65"/>
                <a:gd name="T30" fmla="*/ 2147483647 w 91"/>
                <a:gd name="T31" fmla="*/ 2147483647 h 65"/>
                <a:gd name="T32" fmla="*/ 2147483647 w 91"/>
                <a:gd name="T33" fmla="*/ 2147483647 h 65"/>
                <a:gd name="T34" fmla="*/ 2147483647 w 91"/>
                <a:gd name="T35" fmla="*/ 0 h 65"/>
                <a:gd name="T36" fmla="*/ 2147483647 w 91"/>
                <a:gd name="T37" fmla="*/ 2147483647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65"/>
                <a:gd name="T59" fmla="*/ 91 w 91"/>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65">
                  <a:moveTo>
                    <a:pt x="91" y="63"/>
                  </a:moveTo>
                  <a:lnTo>
                    <a:pt x="79" y="63"/>
                  </a:lnTo>
                  <a:lnTo>
                    <a:pt x="68" y="63"/>
                  </a:lnTo>
                  <a:lnTo>
                    <a:pt x="40" y="65"/>
                  </a:lnTo>
                  <a:lnTo>
                    <a:pt x="29" y="63"/>
                  </a:lnTo>
                  <a:lnTo>
                    <a:pt x="17" y="63"/>
                  </a:lnTo>
                  <a:lnTo>
                    <a:pt x="7" y="59"/>
                  </a:lnTo>
                  <a:lnTo>
                    <a:pt x="4" y="56"/>
                  </a:lnTo>
                  <a:lnTo>
                    <a:pt x="0" y="53"/>
                  </a:lnTo>
                  <a:lnTo>
                    <a:pt x="2" y="46"/>
                  </a:lnTo>
                  <a:lnTo>
                    <a:pt x="6" y="42"/>
                  </a:lnTo>
                  <a:lnTo>
                    <a:pt x="7" y="36"/>
                  </a:lnTo>
                  <a:lnTo>
                    <a:pt x="13" y="32"/>
                  </a:lnTo>
                  <a:lnTo>
                    <a:pt x="23" y="24"/>
                  </a:lnTo>
                  <a:lnTo>
                    <a:pt x="35" y="18"/>
                  </a:lnTo>
                  <a:lnTo>
                    <a:pt x="62" y="10"/>
                  </a:lnTo>
                  <a:lnTo>
                    <a:pt x="75" y="5"/>
                  </a:lnTo>
                  <a:lnTo>
                    <a:pt x="87" y="0"/>
                  </a:lnTo>
                  <a:lnTo>
                    <a:pt x="91" y="63"/>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0"/>
            <p:cNvSpPr>
              <a:spLocks/>
            </p:cNvSpPr>
            <p:nvPr/>
          </p:nvSpPr>
          <p:spPr bwMode="auto">
            <a:xfrm>
              <a:off x="2819400" y="4397375"/>
              <a:ext cx="153988" cy="115888"/>
            </a:xfrm>
            <a:custGeom>
              <a:avLst/>
              <a:gdLst>
                <a:gd name="T0" fmla="*/ 2147483647 w 196"/>
                <a:gd name="T1" fmla="*/ 2147483647 h 73"/>
                <a:gd name="T2" fmla="*/ 2147483647 w 196"/>
                <a:gd name="T3" fmla="*/ 2147483647 h 73"/>
                <a:gd name="T4" fmla="*/ 2147483647 w 196"/>
                <a:gd name="T5" fmla="*/ 2147483647 h 73"/>
                <a:gd name="T6" fmla="*/ 2147483647 w 196"/>
                <a:gd name="T7" fmla="*/ 2147483647 h 73"/>
                <a:gd name="T8" fmla="*/ 2147483647 w 196"/>
                <a:gd name="T9" fmla="*/ 2147483647 h 73"/>
                <a:gd name="T10" fmla="*/ 2147483647 w 196"/>
                <a:gd name="T11" fmla="*/ 2147483647 h 73"/>
                <a:gd name="T12" fmla="*/ 2147483647 w 196"/>
                <a:gd name="T13" fmla="*/ 2147483647 h 73"/>
                <a:gd name="T14" fmla="*/ 2147483647 w 196"/>
                <a:gd name="T15" fmla="*/ 2147483647 h 73"/>
                <a:gd name="T16" fmla="*/ 2147483647 w 196"/>
                <a:gd name="T17" fmla="*/ 2147483647 h 73"/>
                <a:gd name="T18" fmla="*/ 2147483647 w 196"/>
                <a:gd name="T19" fmla="*/ 2147483647 h 73"/>
                <a:gd name="T20" fmla="*/ 2147483647 w 196"/>
                <a:gd name="T21" fmla="*/ 2147483647 h 73"/>
                <a:gd name="T22" fmla="*/ 2147483647 w 196"/>
                <a:gd name="T23" fmla="*/ 2147483647 h 73"/>
                <a:gd name="T24" fmla="*/ 2147483647 w 196"/>
                <a:gd name="T25" fmla="*/ 2147483647 h 73"/>
                <a:gd name="T26" fmla="*/ 2147483647 w 196"/>
                <a:gd name="T27" fmla="*/ 2147483647 h 73"/>
                <a:gd name="T28" fmla="*/ 2147483647 w 196"/>
                <a:gd name="T29" fmla="*/ 2147483647 h 73"/>
                <a:gd name="T30" fmla="*/ 2147483647 w 196"/>
                <a:gd name="T31" fmla="*/ 2147483647 h 73"/>
                <a:gd name="T32" fmla="*/ 2147483647 w 196"/>
                <a:gd name="T33" fmla="*/ 2147483647 h 73"/>
                <a:gd name="T34" fmla="*/ 2147483647 w 196"/>
                <a:gd name="T35" fmla="*/ 2147483647 h 73"/>
                <a:gd name="T36" fmla="*/ 2147483647 w 196"/>
                <a:gd name="T37" fmla="*/ 2147483647 h 73"/>
                <a:gd name="T38" fmla="*/ 2147483647 w 196"/>
                <a:gd name="T39" fmla="*/ 2147483647 h 73"/>
                <a:gd name="T40" fmla="*/ 2147483647 w 196"/>
                <a:gd name="T41" fmla="*/ 2147483647 h 73"/>
                <a:gd name="T42" fmla="*/ 2147483647 w 196"/>
                <a:gd name="T43" fmla="*/ 2147483647 h 73"/>
                <a:gd name="T44" fmla="*/ 2147483647 w 196"/>
                <a:gd name="T45" fmla="*/ 2147483647 h 73"/>
                <a:gd name="T46" fmla="*/ 0 w 196"/>
                <a:gd name="T47" fmla="*/ 2147483647 h 73"/>
                <a:gd name="T48" fmla="*/ 0 w 196"/>
                <a:gd name="T49" fmla="*/ 2147483647 h 73"/>
                <a:gd name="T50" fmla="*/ 0 w 196"/>
                <a:gd name="T51" fmla="*/ 2147483647 h 73"/>
                <a:gd name="T52" fmla="*/ 2147483647 w 196"/>
                <a:gd name="T53" fmla="*/ 2147483647 h 73"/>
                <a:gd name="T54" fmla="*/ 2147483647 w 196"/>
                <a:gd name="T55" fmla="*/ 2147483647 h 73"/>
                <a:gd name="T56" fmla="*/ 2147483647 w 196"/>
                <a:gd name="T57" fmla="*/ 2147483647 h 73"/>
                <a:gd name="T58" fmla="*/ 2147483647 w 196"/>
                <a:gd name="T59" fmla="*/ 2147483647 h 73"/>
                <a:gd name="T60" fmla="*/ 2147483647 w 196"/>
                <a:gd name="T61" fmla="*/ 2147483647 h 73"/>
                <a:gd name="T62" fmla="*/ 2147483647 w 196"/>
                <a:gd name="T63" fmla="*/ 2147483647 h 73"/>
                <a:gd name="T64" fmla="*/ 2147483647 w 196"/>
                <a:gd name="T65" fmla="*/ 2147483647 h 73"/>
                <a:gd name="T66" fmla="*/ 2147483647 w 196"/>
                <a:gd name="T67" fmla="*/ 2147483647 h 73"/>
                <a:gd name="T68" fmla="*/ 2147483647 w 196"/>
                <a:gd name="T69" fmla="*/ 2147483647 h 73"/>
                <a:gd name="T70" fmla="*/ 2147483647 w 196"/>
                <a:gd name="T71" fmla="*/ 2147483647 h 73"/>
                <a:gd name="T72" fmla="*/ 2147483647 w 196"/>
                <a:gd name="T73" fmla="*/ 2147483647 h 73"/>
                <a:gd name="T74" fmla="*/ 2147483647 w 196"/>
                <a:gd name="T75" fmla="*/ 2147483647 h 73"/>
                <a:gd name="T76" fmla="*/ 2147483647 w 196"/>
                <a:gd name="T77" fmla="*/ 2147483647 h 73"/>
                <a:gd name="T78" fmla="*/ 2147483647 w 196"/>
                <a:gd name="T79" fmla="*/ 2147483647 h 73"/>
                <a:gd name="T80" fmla="*/ 2147483647 w 196"/>
                <a:gd name="T81" fmla="*/ 2147483647 h 73"/>
                <a:gd name="T82" fmla="*/ 2147483647 w 196"/>
                <a:gd name="T83" fmla="*/ 2147483647 h 73"/>
                <a:gd name="T84" fmla="*/ 2147483647 w 196"/>
                <a:gd name="T85" fmla="*/ 0 h 73"/>
                <a:gd name="T86" fmla="*/ 2147483647 w 196"/>
                <a:gd name="T87" fmla="*/ 0 h 73"/>
                <a:gd name="T88" fmla="*/ 2147483647 w 196"/>
                <a:gd name="T89" fmla="*/ 0 h 73"/>
                <a:gd name="T90" fmla="*/ 2147483647 w 196"/>
                <a:gd name="T91" fmla="*/ 2147483647 h 73"/>
                <a:gd name="T92" fmla="*/ 2147483647 w 196"/>
                <a:gd name="T93" fmla="*/ 2147483647 h 73"/>
                <a:gd name="T94" fmla="*/ 2147483647 w 196"/>
                <a:gd name="T95" fmla="*/ 2147483647 h 73"/>
                <a:gd name="T96" fmla="*/ 2147483647 w 196"/>
                <a:gd name="T97" fmla="*/ 2147483647 h 73"/>
                <a:gd name="T98" fmla="*/ 2147483647 w 196"/>
                <a:gd name="T99" fmla="*/ 2147483647 h 73"/>
                <a:gd name="T100" fmla="*/ 2147483647 w 196"/>
                <a:gd name="T101" fmla="*/ 2147483647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73"/>
                <a:gd name="T155" fmla="*/ 196 w 196"/>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73">
                  <a:moveTo>
                    <a:pt x="196" y="19"/>
                  </a:moveTo>
                  <a:lnTo>
                    <a:pt x="188" y="22"/>
                  </a:lnTo>
                  <a:lnTo>
                    <a:pt x="180" y="24"/>
                  </a:lnTo>
                  <a:lnTo>
                    <a:pt x="173" y="24"/>
                  </a:lnTo>
                  <a:lnTo>
                    <a:pt x="167" y="21"/>
                  </a:lnTo>
                  <a:lnTo>
                    <a:pt x="151" y="19"/>
                  </a:lnTo>
                  <a:lnTo>
                    <a:pt x="144" y="19"/>
                  </a:lnTo>
                  <a:lnTo>
                    <a:pt x="134" y="22"/>
                  </a:lnTo>
                  <a:lnTo>
                    <a:pt x="136" y="32"/>
                  </a:lnTo>
                  <a:lnTo>
                    <a:pt x="134" y="43"/>
                  </a:lnTo>
                  <a:lnTo>
                    <a:pt x="128" y="53"/>
                  </a:lnTo>
                  <a:lnTo>
                    <a:pt x="118" y="60"/>
                  </a:lnTo>
                  <a:lnTo>
                    <a:pt x="109" y="67"/>
                  </a:lnTo>
                  <a:lnTo>
                    <a:pt x="95" y="72"/>
                  </a:lnTo>
                  <a:lnTo>
                    <a:pt x="80" y="73"/>
                  </a:lnTo>
                  <a:lnTo>
                    <a:pt x="74" y="73"/>
                  </a:lnTo>
                  <a:lnTo>
                    <a:pt x="64" y="73"/>
                  </a:lnTo>
                  <a:lnTo>
                    <a:pt x="56" y="70"/>
                  </a:lnTo>
                  <a:lnTo>
                    <a:pt x="45" y="69"/>
                  </a:lnTo>
                  <a:lnTo>
                    <a:pt x="23" y="69"/>
                  </a:lnTo>
                  <a:lnTo>
                    <a:pt x="12" y="66"/>
                  </a:lnTo>
                  <a:lnTo>
                    <a:pt x="4" y="63"/>
                  </a:lnTo>
                  <a:lnTo>
                    <a:pt x="2" y="60"/>
                  </a:lnTo>
                  <a:lnTo>
                    <a:pt x="0" y="56"/>
                  </a:lnTo>
                  <a:lnTo>
                    <a:pt x="0" y="51"/>
                  </a:lnTo>
                  <a:lnTo>
                    <a:pt x="0" y="45"/>
                  </a:lnTo>
                  <a:lnTo>
                    <a:pt x="2" y="44"/>
                  </a:lnTo>
                  <a:lnTo>
                    <a:pt x="6" y="44"/>
                  </a:lnTo>
                  <a:lnTo>
                    <a:pt x="17" y="44"/>
                  </a:lnTo>
                  <a:lnTo>
                    <a:pt x="27" y="45"/>
                  </a:lnTo>
                  <a:lnTo>
                    <a:pt x="39" y="48"/>
                  </a:lnTo>
                  <a:lnTo>
                    <a:pt x="52" y="50"/>
                  </a:lnTo>
                  <a:lnTo>
                    <a:pt x="64" y="48"/>
                  </a:lnTo>
                  <a:lnTo>
                    <a:pt x="70" y="47"/>
                  </a:lnTo>
                  <a:lnTo>
                    <a:pt x="76" y="44"/>
                  </a:lnTo>
                  <a:lnTo>
                    <a:pt x="80" y="41"/>
                  </a:lnTo>
                  <a:lnTo>
                    <a:pt x="83" y="35"/>
                  </a:lnTo>
                  <a:lnTo>
                    <a:pt x="76" y="22"/>
                  </a:lnTo>
                  <a:lnTo>
                    <a:pt x="74" y="15"/>
                  </a:lnTo>
                  <a:lnTo>
                    <a:pt x="76" y="8"/>
                  </a:lnTo>
                  <a:lnTo>
                    <a:pt x="89" y="5"/>
                  </a:lnTo>
                  <a:lnTo>
                    <a:pt x="103" y="2"/>
                  </a:lnTo>
                  <a:lnTo>
                    <a:pt x="118" y="0"/>
                  </a:lnTo>
                  <a:lnTo>
                    <a:pt x="134" y="0"/>
                  </a:lnTo>
                  <a:lnTo>
                    <a:pt x="147" y="0"/>
                  </a:lnTo>
                  <a:lnTo>
                    <a:pt x="161" y="2"/>
                  </a:lnTo>
                  <a:lnTo>
                    <a:pt x="177" y="5"/>
                  </a:lnTo>
                  <a:lnTo>
                    <a:pt x="192" y="8"/>
                  </a:lnTo>
                  <a:lnTo>
                    <a:pt x="192" y="14"/>
                  </a:lnTo>
                  <a:lnTo>
                    <a:pt x="192" y="16"/>
                  </a:lnTo>
                  <a:lnTo>
                    <a:pt x="19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1"/>
            <p:cNvSpPr>
              <a:spLocks/>
            </p:cNvSpPr>
            <p:nvPr/>
          </p:nvSpPr>
          <p:spPr bwMode="auto">
            <a:xfrm>
              <a:off x="5753100" y="4400550"/>
              <a:ext cx="26988" cy="61913"/>
            </a:xfrm>
            <a:custGeom>
              <a:avLst/>
              <a:gdLst>
                <a:gd name="T0" fmla="*/ 2147483647 w 35"/>
                <a:gd name="T1" fmla="*/ 2147483647 h 39"/>
                <a:gd name="T2" fmla="*/ 2147483647 w 35"/>
                <a:gd name="T3" fmla="*/ 2147483647 h 39"/>
                <a:gd name="T4" fmla="*/ 2147483647 w 35"/>
                <a:gd name="T5" fmla="*/ 2147483647 h 39"/>
                <a:gd name="T6" fmla="*/ 2147483647 w 35"/>
                <a:gd name="T7" fmla="*/ 2147483647 h 39"/>
                <a:gd name="T8" fmla="*/ 2147483647 w 35"/>
                <a:gd name="T9" fmla="*/ 2147483647 h 39"/>
                <a:gd name="T10" fmla="*/ 0 w 35"/>
                <a:gd name="T11" fmla="*/ 2147483647 h 39"/>
                <a:gd name="T12" fmla="*/ 2147483647 w 35"/>
                <a:gd name="T13" fmla="*/ 2147483647 h 39"/>
                <a:gd name="T14" fmla="*/ 2147483647 w 35"/>
                <a:gd name="T15" fmla="*/ 0 h 39"/>
                <a:gd name="T16" fmla="*/ 2147483647 w 35"/>
                <a:gd name="T17" fmla="*/ 2147483647 h 39"/>
                <a:gd name="T18" fmla="*/ 2147483647 w 35"/>
                <a:gd name="T19" fmla="*/ 2147483647 h 39"/>
                <a:gd name="T20" fmla="*/ 2147483647 w 35"/>
                <a:gd name="T21" fmla="*/ 2147483647 h 39"/>
                <a:gd name="T22" fmla="*/ 2147483647 w 35"/>
                <a:gd name="T23" fmla="*/ 2147483647 h 39"/>
                <a:gd name="T24" fmla="*/ 2147483647 w 35"/>
                <a:gd name="T25" fmla="*/ 2147483647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39"/>
                <a:gd name="T41" fmla="*/ 35 w 35"/>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39">
                  <a:moveTo>
                    <a:pt x="35" y="20"/>
                  </a:moveTo>
                  <a:lnTo>
                    <a:pt x="33" y="26"/>
                  </a:lnTo>
                  <a:lnTo>
                    <a:pt x="33" y="30"/>
                  </a:lnTo>
                  <a:lnTo>
                    <a:pt x="31" y="35"/>
                  </a:lnTo>
                  <a:lnTo>
                    <a:pt x="31" y="39"/>
                  </a:lnTo>
                  <a:lnTo>
                    <a:pt x="0" y="36"/>
                  </a:lnTo>
                  <a:lnTo>
                    <a:pt x="6" y="1"/>
                  </a:lnTo>
                  <a:lnTo>
                    <a:pt x="14" y="0"/>
                  </a:lnTo>
                  <a:lnTo>
                    <a:pt x="20" y="1"/>
                  </a:lnTo>
                  <a:lnTo>
                    <a:pt x="24" y="3"/>
                  </a:lnTo>
                  <a:lnTo>
                    <a:pt x="28" y="6"/>
                  </a:lnTo>
                  <a:lnTo>
                    <a:pt x="33" y="13"/>
                  </a:lnTo>
                  <a:lnTo>
                    <a:pt x="35" y="20"/>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2"/>
            <p:cNvSpPr>
              <a:spLocks/>
            </p:cNvSpPr>
            <p:nvPr/>
          </p:nvSpPr>
          <p:spPr bwMode="auto">
            <a:xfrm>
              <a:off x="5999163" y="4432300"/>
              <a:ext cx="184150" cy="249238"/>
            </a:xfrm>
            <a:custGeom>
              <a:avLst/>
              <a:gdLst>
                <a:gd name="T0" fmla="*/ 2147483647 w 232"/>
                <a:gd name="T1" fmla="*/ 2147483647 h 157"/>
                <a:gd name="T2" fmla="*/ 2147483647 w 232"/>
                <a:gd name="T3" fmla="*/ 2147483647 h 157"/>
                <a:gd name="T4" fmla="*/ 2147483647 w 232"/>
                <a:gd name="T5" fmla="*/ 2147483647 h 157"/>
                <a:gd name="T6" fmla="*/ 2147483647 w 232"/>
                <a:gd name="T7" fmla="*/ 2147483647 h 157"/>
                <a:gd name="T8" fmla="*/ 2147483647 w 232"/>
                <a:gd name="T9" fmla="*/ 2147483647 h 157"/>
                <a:gd name="T10" fmla="*/ 2147483647 w 232"/>
                <a:gd name="T11" fmla="*/ 2147483647 h 157"/>
                <a:gd name="T12" fmla="*/ 2147483647 w 232"/>
                <a:gd name="T13" fmla="*/ 2147483647 h 157"/>
                <a:gd name="T14" fmla="*/ 2147483647 w 232"/>
                <a:gd name="T15" fmla="*/ 2147483647 h 157"/>
                <a:gd name="T16" fmla="*/ 2147483647 w 232"/>
                <a:gd name="T17" fmla="*/ 2147483647 h 157"/>
                <a:gd name="T18" fmla="*/ 2147483647 w 232"/>
                <a:gd name="T19" fmla="*/ 2147483647 h 157"/>
                <a:gd name="T20" fmla="*/ 2147483647 w 232"/>
                <a:gd name="T21" fmla="*/ 2147483647 h 157"/>
                <a:gd name="T22" fmla="*/ 2147483647 w 232"/>
                <a:gd name="T23" fmla="*/ 2147483647 h 157"/>
                <a:gd name="T24" fmla="*/ 2147483647 w 232"/>
                <a:gd name="T25" fmla="*/ 2147483647 h 157"/>
                <a:gd name="T26" fmla="*/ 2147483647 w 232"/>
                <a:gd name="T27" fmla="*/ 2147483647 h 157"/>
                <a:gd name="T28" fmla="*/ 2147483647 w 232"/>
                <a:gd name="T29" fmla="*/ 2147483647 h 157"/>
                <a:gd name="T30" fmla="*/ 2147483647 w 232"/>
                <a:gd name="T31" fmla="*/ 2147483647 h 157"/>
                <a:gd name="T32" fmla="*/ 2147483647 w 232"/>
                <a:gd name="T33" fmla="*/ 2147483647 h 157"/>
                <a:gd name="T34" fmla="*/ 0 w 232"/>
                <a:gd name="T35" fmla="*/ 2147483647 h 157"/>
                <a:gd name="T36" fmla="*/ 2147483647 w 232"/>
                <a:gd name="T37" fmla="*/ 2147483647 h 157"/>
                <a:gd name="T38" fmla="*/ 2147483647 w 232"/>
                <a:gd name="T39" fmla="*/ 2147483647 h 157"/>
                <a:gd name="T40" fmla="*/ 2147483647 w 232"/>
                <a:gd name="T41" fmla="*/ 2147483647 h 157"/>
                <a:gd name="T42" fmla="*/ 2147483647 w 232"/>
                <a:gd name="T43" fmla="*/ 2147483647 h 157"/>
                <a:gd name="T44" fmla="*/ 2147483647 w 232"/>
                <a:gd name="T45" fmla="*/ 2147483647 h 157"/>
                <a:gd name="T46" fmla="*/ 2147483647 w 232"/>
                <a:gd name="T47" fmla="*/ 2147483647 h 157"/>
                <a:gd name="T48" fmla="*/ 2147483647 w 232"/>
                <a:gd name="T49" fmla="*/ 2147483647 h 157"/>
                <a:gd name="T50" fmla="*/ 2147483647 w 232"/>
                <a:gd name="T51" fmla="*/ 2147483647 h 157"/>
                <a:gd name="T52" fmla="*/ 2147483647 w 232"/>
                <a:gd name="T53" fmla="*/ 2147483647 h 157"/>
                <a:gd name="T54" fmla="*/ 2147483647 w 232"/>
                <a:gd name="T55" fmla="*/ 0 h 157"/>
                <a:gd name="T56" fmla="*/ 2147483647 w 232"/>
                <a:gd name="T57" fmla="*/ 2147483647 h 1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2"/>
                <a:gd name="T88" fmla="*/ 0 h 157"/>
                <a:gd name="T89" fmla="*/ 232 w 232"/>
                <a:gd name="T90" fmla="*/ 157 h 1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2" h="157">
                  <a:moveTo>
                    <a:pt x="232" y="150"/>
                  </a:moveTo>
                  <a:lnTo>
                    <a:pt x="219" y="153"/>
                  </a:lnTo>
                  <a:lnTo>
                    <a:pt x="209" y="156"/>
                  </a:lnTo>
                  <a:lnTo>
                    <a:pt x="198" y="157"/>
                  </a:lnTo>
                  <a:lnTo>
                    <a:pt x="186" y="157"/>
                  </a:lnTo>
                  <a:lnTo>
                    <a:pt x="176" y="157"/>
                  </a:lnTo>
                  <a:lnTo>
                    <a:pt x="167" y="157"/>
                  </a:lnTo>
                  <a:lnTo>
                    <a:pt x="151" y="153"/>
                  </a:lnTo>
                  <a:lnTo>
                    <a:pt x="136" y="147"/>
                  </a:lnTo>
                  <a:lnTo>
                    <a:pt x="120" y="140"/>
                  </a:lnTo>
                  <a:lnTo>
                    <a:pt x="108" y="129"/>
                  </a:lnTo>
                  <a:lnTo>
                    <a:pt x="97" y="119"/>
                  </a:lnTo>
                  <a:lnTo>
                    <a:pt x="73" y="95"/>
                  </a:lnTo>
                  <a:lnTo>
                    <a:pt x="52" y="68"/>
                  </a:lnTo>
                  <a:lnTo>
                    <a:pt x="40" y="57"/>
                  </a:lnTo>
                  <a:lnTo>
                    <a:pt x="27" y="45"/>
                  </a:lnTo>
                  <a:lnTo>
                    <a:pt x="13" y="35"/>
                  </a:lnTo>
                  <a:lnTo>
                    <a:pt x="0" y="28"/>
                  </a:lnTo>
                  <a:lnTo>
                    <a:pt x="6" y="22"/>
                  </a:lnTo>
                  <a:lnTo>
                    <a:pt x="13" y="16"/>
                  </a:lnTo>
                  <a:lnTo>
                    <a:pt x="21" y="12"/>
                  </a:lnTo>
                  <a:lnTo>
                    <a:pt x="31" y="7"/>
                  </a:lnTo>
                  <a:lnTo>
                    <a:pt x="40" y="6"/>
                  </a:lnTo>
                  <a:lnTo>
                    <a:pt x="50" y="3"/>
                  </a:lnTo>
                  <a:lnTo>
                    <a:pt x="72" y="2"/>
                  </a:lnTo>
                  <a:lnTo>
                    <a:pt x="116" y="2"/>
                  </a:lnTo>
                  <a:lnTo>
                    <a:pt x="137" y="2"/>
                  </a:lnTo>
                  <a:lnTo>
                    <a:pt x="157" y="0"/>
                  </a:lnTo>
                  <a:lnTo>
                    <a:pt x="232"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3"/>
            <p:cNvSpPr>
              <a:spLocks/>
            </p:cNvSpPr>
            <p:nvPr/>
          </p:nvSpPr>
          <p:spPr bwMode="auto">
            <a:xfrm>
              <a:off x="5132388" y="4432300"/>
              <a:ext cx="581025" cy="141288"/>
            </a:xfrm>
            <a:custGeom>
              <a:avLst/>
              <a:gdLst>
                <a:gd name="T0" fmla="*/ 2147483647 w 731"/>
                <a:gd name="T1" fmla="*/ 2147483647 h 89"/>
                <a:gd name="T2" fmla="*/ 2147483647 w 731"/>
                <a:gd name="T3" fmla="*/ 2147483647 h 89"/>
                <a:gd name="T4" fmla="*/ 2147483647 w 731"/>
                <a:gd name="T5" fmla="*/ 2147483647 h 89"/>
                <a:gd name="T6" fmla="*/ 2147483647 w 731"/>
                <a:gd name="T7" fmla="*/ 2147483647 h 89"/>
                <a:gd name="T8" fmla="*/ 2147483647 w 731"/>
                <a:gd name="T9" fmla="*/ 2147483647 h 89"/>
                <a:gd name="T10" fmla="*/ 2147483647 w 731"/>
                <a:gd name="T11" fmla="*/ 2147483647 h 89"/>
                <a:gd name="T12" fmla="*/ 2147483647 w 731"/>
                <a:gd name="T13" fmla="*/ 2147483647 h 89"/>
                <a:gd name="T14" fmla="*/ 2147483647 w 731"/>
                <a:gd name="T15" fmla="*/ 2147483647 h 89"/>
                <a:gd name="T16" fmla="*/ 2147483647 w 731"/>
                <a:gd name="T17" fmla="*/ 2147483647 h 89"/>
                <a:gd name="T18" fmla="*/ 2147483647 w 731"/>
                <a:gd name="T19" fmla="*/ 2147483647 h 89"/>
                <a:gd name="T20" fmla="*/ 2147483647 w 731"/>
                <a:gd name="T21" fmla="*/ 2147483647 h 89"/>
                <a:gd name="T22" fmla="*/ 2147483647 w 731"/>
                <a:gd name="T23" fmla="*/ 2147483647 h 89"/>
                <a:gd name="T24" fmla="*/ 2147483647 w 731"/>
                <a:gd name="T25" fmla="*/ 2147483647 h 89"/>
                <a:gd name="T26" fmla="*/ 2147483647 w 731"/>
                <a:gd name="T27" fmla="*/ 2147483647 h 89"/>
                <a:gd name="T28" fmla="*/ 2147483647 w 731"/>
                <a:gd name="T29" fmla="*/ 2147483647 h 89"/>
                <a:gd name="T30" fmla="*/ 2147483647 w 731"/>
                <a:gd name="T31" fmla="*/ 2147483647 h 89"/>
                <a:gd name="T32" fmla="*/ 2147483647 w 731"/>
                <a:gd name="T33" fmla="*/ 2147483647 h 89"/>
                <a:gd name="T34" fmla="*/ 2147483647 w 731"/>
                <a:gd name="T35" fmla="*/ 2147483647 h 89"/>
                <a:gd name="T36" fmla="*/ 2147483647 w 731"/>
                <a:gd name="T37" fmla="*/ 2147483647 h 89"/>
                <a:gd name="T38" fmla="*/ 2147483647 w 731"/>
                <a:gd name="T39" fmla="*/ 2147483647 h 89"/>
                <a:gd name="T40" fmla="*/ 2147483647 w 731"/>
                <a:gd name="T41" fmla="*/ 2147483647 h 89"/>
                <a:gd name="T42" fmla="*/ 2147483647 w 731"/>
                <a:gd name="T43" fmla="*/ 2147483647 h 89"/>
                <a:gd name="T44" fmla="*/ 2147483647 w 731"/>
                <a:gd name="T45" fmla="*/ 2147483647 h 89"/>
                <a:gd name="T46" fmla="*/ 2147483647 w 731"/>
                <a:gd name="T47" fmla="*/ 2147483647 h 89"/>
                <a:gd name="T48" fmla="*/ 2147483647 w 731"/>
                <a:gd name="T49" fmla="*/ 2147483647 h 89"/>
                <a:gd name="T50" fmla="*/ 0 w 731"/>
                <a:gd name="T51" fmla="*/ 2147483647 h 89"/>
                <a:gd name="T52" fmla="*/ 2147483647 w 731"/>
                <a:gd name="T53" fmla="*/ 2147483647 h 89"/>
                <a:gd name="T54" fmla="*/ 2147483647 w 731"/>
                <a:gd name="T55" fmla="*/ 2147483647 h 89"/>
                <a:gd name="T56" fmla="*/ 2147483647 w 731"/>
                <a:gd name="T57" fmla="*/ 2147483647 h 89"/>
                <a:gd name="T58" fmla="*/ 2147483647 w 731"/>
                <a:gd name="T59" fmla="*/ 0 h 89"/>
                <a:gd name="T60" fmla="*/ 2147483647 w 731"/>
                <a:gd name="T61" fmla="*/ 2147483647 h 89"/>
                <a:gd name="T62" fmla="*/ 2147483647 w 731"/>
                <a:gd name="T63" fmla="*/ 2147483647 h 89"/>
                <a:gd name="T64" fmla="*/ 2147483647 w 731"/>
                <a:gd name="T65" fmla="*/ 2147483647 h 89"/>
                <a:gd name="T66" fmla="*/ 2147483647 w 731"/>
                <a:gd name="T67" fmla="*/ 2147483647 h 89"/>
                <a:gd name="T68" fmla="*/ 2147483647 w 731"/>
                <a:gd name="T69" fmla="*/ 2147483647 h 89"/>
                <a:gd name="T70" fmla="*/ 2147483647 w 731"/>
                <a:gd name="T71" fmla="*/ 2147483647 h 89"/>
                <a:gd name="T72" fmla="*/ 2147483647 w 731"/>
                <a:gd name="T73" fmla="*/ 2147483647 h 89"/>
                <a:gd name="T74" fmla="*/ 2147483647 w 731"/>
                <a:gd name="T75" fmla="*/ 2147483647 h 89"/>
                <a:gd name="T76" fmla="*/ 2147483647 w 731"/>
                <a:gd name="T77" fmla="*/ 2147483647 h 89"/>
                <a:gd name="T78" fmla="*/ 2147483647 w 731"/>
                <a:gd name="T79" fmla="*/ 2147483647 h 89"/>
                <a:gd name="T80" fmla="*/ 2147483647 w 731"/>
                <a:gd name="T81" fmla="*/ 2147483647 h 89"/>
                <a:gd name="T82" fmla="*/ 2147483647 w 731"/>
                <a:gd name="T83" fmla="*/ 2147483647 h 89"/>
                <a:gd name="T84" fmla="*/ 2147483647 w 731"/>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1"/>
                <a:gd name="T130" fmla="*/ 0 h 89"/>
                <a:gd name="T131" fmla="*/ 731 w 731"/>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1" h="89">
                  <a:moveTo>
                    <a:pt x="694" y="23"/>
                  </a:moveTo>
                  <a:lnTo>
                    <a:pt x="731" y="28"/>
                  </a:lnTo>
                  <a:lnTo>
                    <a:pt x="721" y="39"/>
                  </a:lnTo>
                  <a:lnTo>
                    <a:pt x="710" y="48"/>
                  </a:lnTo>
                  <a:lnTo>
                    <a:pt x="698" y="57"/>
                  </a:lnTo>
                  <a:lnTo>
                    <a:pt x="686" y="63"/>
                  </a:lnTo>
                  <a:lnTo>
                    <a:pt x="673" y="68"/>
                  </a:lnTo>
                  <a:lnTo>
                    <a:pt x="657" y="73"/>
                  </a:lnTo>
                  <a:lnTo>
                    <a:pt x="642" y="76"/>
                  </a:lnTo>
                  <a:lnTo>
                    <a:pt x="626" y="79"/>
                  </a:lnTo>
                  <a:lnTo>
                    <a:pt x="591" y="80"/>
                  </a:lnTo>
                  <a:lnTo>
                    <a:pt x="522" y="86"/>
                  </a:lnTo>
                  <a:lnTo>
                    <a:pt x="487" y="89"/>
                  </a:lnTo>
                  <a:lnTo>
                    <a:pt x="425" y="89"/>
                  </a:lnTo>
                  <a:lnTo>
                    <a:pt x="363" y="87"/>
                  </a:lnTo>
                  <a:lnTo>
                    <a:pt x="301" y="86"/>
                  </a:lnTo>
                  <a:lnTo>
                    <a:pt x="238" y="82"/>
                  </a:lnTo>
                  <a:lnTo>
                    <a:pt x="178" y="76"/>
                  </a:lnTo>
                  <a:lnTo>
                    <a:pt x="147" y="71"/>
                  </a:lnTo>
                  <a:lnTo>
                    <a:pt x="118" y="67"/>
                  </a:lnTo>
                  <a:lnTo>
                    <a:pt x="89" y="61"/>
                  </a:lnTo>
                  <a:lnTo>
                    <a:pt x="60" y="54"/>
                  </a:lnTo>
                  <a:lnTo>
                    <a:pt x="33" y="47"/>
                  </a:lnTo>
                  <a:lnTo>
                    <a:pt x="6" y="38"/>
                  </a:lnTo>
                  <a:lnTo>
                    <a:pt x="2" y="28"/>
                  </a:lnTo>
                  <a:lnTo>
                    <a:pt x="0" y="18"/>
                  </a:lnTo>
                  <a:lnTo>
                    <a:pt x="2" y="12"/>
                  </a:lnTo>
                  <a:lnTo>
                    <a:pt x="6" y="7"/>
                  </a:lnTo>
                  <a:lnTo>
                    <a:pt x="10" y="3"/>
                  </a:lnTo>
                  <a:lnTo>
                    <a:pt x="15" y="0"/>
                  </a:lnTo>
                  <a:lnTo>
                    <a:pt x="54" y="9"/>
                  </a:lnTo>
                  <a:lnTo>
                    <a:pt x="95" y="16"/>
                  </a:lnTo>
                  <a:lnTo>
                    <a:pt x="134" y="22"/>
                  </a:lnTo>
                  <a:lnTo>
                    <a:pt x="176" y="26"/>
                  </a:lnTo>
                  <a:lnTo>
                    <a:pt x="219" y="29"/>
                  </a:lnTo>
                  <a:lnTo>
                    <a:pt x="262" y="32"/>
                  </a:lnTo>
                  <a:lnTo>
                    <a:pt x="306" y="35"/>
                  </a:lnTo>
                  <a:lnTo>
                    <a:pt x="351" y="35"/>
                  </a:lnTo>
                  <a:lnTo>
                    <a:pt x="438" y="35"/>
                  </a:lnTo>
                  <a:lnTo>
                    <a:pt x="527" y="34"/>
                  </a:lnTo>
                  <a:lnTo>
                    <a:pt x="613" y="29"/>
                  </a:lnTo>
                  <a:lnTo>
                    <a:pt x="653" y="26"/>
                  </a:lnTo>
                  <a:lnTo>
                    <a:pt x="694" y="23"/>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4"/>
            <p:cNvSpPr>
              <a:spLocks/>
            </p:cNvSpPr>
            <p:nvPr/>
          </p:nvSpPr>
          <p:spPr bwMode="auto">
            <a:xfrm>
              <a:off x="4443413" y="4467225"/>
              <a:ext cx="484187" cy="128588"/>
            </a:xfrm>
            <a:custGeom>
              <a:avLst/>
              <a:gdLst>
                <a:gd name="T0" fmla="*/ 2147483647 w 611"/>
                <a:gd name="T1" fmla="*/ 2147483647 h 81"/>
                <a:gd name="T2" fmla="*/ 2147483647 w 611"/>
                <a:gd name="T3" fmla="*/ 2147483647 h 81"/>
                <a:gd name="T4" fmla="*/ 2147483647 w 611"/>
                <a:gd name="T5" fmla="*/ 2147483647 h 81"/>
                <a:gd name="T6" fmla="*/ 2147483647 w 611"/>
                <a:gd name="T7" fmla="*/ 2147483647 h 81"/>
                <a:gd name="T8" fmla="*/ 2147483647 w 611"/>
                <a:gd name="T9" fmla="*/ 2147483647 h 81"/>
                <a:gd name="T10" fmla="*/ 2147483647 w 611"/>
                <a:gd name="T11" fmla="*/ 2147483647 h 81"/>
                <a:gd name="T12" fmla="*/ 2147483647 w 611"/>
                <a:gd name="T13" fmla="*/ 2147483647 h 81"/>
                <a:gd name="T14" fmla="*/ 2147483647 w 611"/>
                <a:gd name="T15" fmla="*/ 2147483647 h 81"/>
                <a:gd name="T16" fmla="*/ 2147483647 w 611"/>
                <a:gd name="T17" fmla="*/ 2147483647 h 81"/>
                <a:gd name="T18" fmla="*/ 2147483647 w 611"/>
                <a:gd name="T19" fmla="*/ 2147483647 h 81"/>
                <a:gd name="T20" fmla="*/ 2147483647 w 611"/>
                <a:gd name="T21" fmla="*/ 2147483647 h 81"/>
                <a:gd name="T22" fmla="*/ 2147483647 w 611"/>
                <a:gd name="T23" fmla="*/ 2147483647 h 81"/>
                <a:gd name="T24" fmla="*/ 2147483647 w 611"/>
                <a:gd name="T25" fmla="*/ 2147483647 h 81"/>
                <a:gd name="T26" fmla="*/ 2147483647 w 611"/>
                <a:gd name="T27" fmla="*/ 2147483647 h 81"/>
                <a:gd name="T28" fmla="*/ 2147483647 w 611"/>
                <a:gd name="T29" fmla="*/ 2147483647 h 81"/>
                <a:gd name="T30" fmla="*/ 2147483647 w 611"/>
                <a:gd name="T31" fmla="*/ 2147483647 h 81"/>
                <a:gd name="T32" fmla="*/ 2147483647 w 611"/>
                <a:gd name="T33" fmla="*/ 2147483647 h 81"/>
                <a:gd name="T34" fmla="*/ 2147483647 w 611"/>
                <a:gd name="T35" fmla="*/ 2147483647 h 81"/>
                <a:gd name="T36" fmla="*/ 2147483647 w 611"/>
                <a:gd name="T37" fmla="*/ 2147483647 h 81"/>
                <a:gd name="T38" fmla="*/ 2147483647 w 611"/>
                <a:gd name="T39" fmla="*/ 2147483647 h 81"/>
                <a:gd name="T40" fmla="*/ 2147483647 w 611"/>
                <a:gd name="T41" fmla="*/ 2147483647 h 81"/>
                <a:gd name="T42" fmla="*/ 2147483647 w 611"/>
                <a:gd name="T43" fmla="*/ 2147483647 h 81"/>
                <a:gd name="T44" fmla="*/ 0 w 611"/>
                <a:gd name="T45" fmla="*/ 2147483647 h 81"/>
                <a:gd name="T46" fmla="*/ 0 w 611"/>
                <a:gd name="T47" fmla="*/ 2147483647 h 81"/>
                <a:gd name="T48" fmla="*/ 0 w 611"/>
                <a:gd name="T49" fmla="*/ 2147483647 h 81"/>
                <a:gd name="T50" fmla="*/ 2147483647 w 611"/>
                <a:gd name="T51" fmla="*/ 2147483647 h 81"/>
                <a:gd name="T52" fmla="*/ 2147483647 w 611"/>
                <a:gd name="T53" fmla="*/ 2147483647 h 81"/>
                <a:gd name="T54" fmla="*/ 2147483647 w 611"/>
                <a:gd name="T55" fmla="*/ 2147483647 h 81"/>
                <a:gd name="T56" fmla="*/ 2147483647 w 611"/>
                <a:gd name="T57" fmla="*/ 0 h 81"/>
                <a:gd name="T58" fmla="*/ 2147483647 w 611"/>
                <a:gd name="T59" fmla="*/ 2147483647 h 81"/>
                <a:gd name="T60" fmla="*/ 2147483647 w 611"/>
                <a:gd name="T61" fmla="*/ 2147483647 h 81"/>
                <a:gd name="T62" fmla="*/ 2147483647 w 611"/>
                <a:gd name="T63" fmla="*/ 2147483647 h 81"/>
                <a:gd name="T64" fmla="*/ 2147483647 w 611"/>
                <a:gd name="T65" fmla="*/ 2147483647 h 81"/>
                <a:gd name="T66" fmla="*/ 2147483647 w 611"/>
                <a:gd name="T67" fmla="*/ 2147483647 h 81"/>
                <a:gd name="T68" fmla="*/ 2147483647 w 611"/>
                <a:gd name="T69" fmla="*/ 2147483647 h 81"/>
                <a:gd name="T70" fmla="*/ 2147483647 w 611"/>
                <a:gd name="T71" fmla="*/ 2147483647 h 81"/>
                <a:gd name="T72" fmla="*/ 2147483647 w 611"/>
                <a:gd name="T73" fmla="*/ 2147483647 h 81"/>
                <a:gd name="T74" fmla="*/ 2147483647 w 611"/>
                <a:gd name="T75" fmla="*/ 2147483647 h 81"/>
                <a:gd name="T76" fmla="*/ 2147483647 w 611"/>
                <a:gd name="T77" fmla="*/ 2147483647 h 81"/>
                <a:gd name="T78" fmla="*/ 2147483647 w 611"/>
                <a:gd name="T79" fmla="*/ 2147483647 h 81"/>
                <a:gd name="T80" fmla="*/ 2147483647 w 611"/>
                <a:gd name="T81" fmla="*/ 2147483647 h 81"/>
                <a:gd name="T82" fmla="*/ 2147483647 w 611"/>
                <a:gd name="T83" fmla="*/ 2147483647 h 81"/>
                <a:gd name="T84" fmla="*/ 2147483647 w 611"/>
                <a:gd name="T85" fmla="*/ 2147483647 h 81"/>
                <a:gd name="T86" fmla="*/ 2147483647 w 611"/>
                <a:gd name="T87" fmla="*/ 2147483647 h 81"/>
                <a:gd name="T88" fmla="*/ 2147483647 w 611"/>
                <a:gd name="T89" fmla="*/ 2147483647 h 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1"/>
                <a:gd name="T136" fmla="*/ 0 h 81"/>
                <a:gd name="T137" fmla="*/ 611 w 611"/>
                <a:gd name="T138" fmla="*/ 81 h 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1" h="81">
                  <a:moveTo>
                    <a:pt x="605" y="10"/>
                  </a:moveTo>
                  <a:lnTo>
                    <a:pt x="609" y="15"/>
                  </a:lnTo>
                  <a:lnTo>
                    <a:pt x="611" y="19"/>
                  </a:lnTo>
                  <a:lnTo>
                    <a:pt x="611" y="28"/>
                  </a:lnTo>
                  <a:lnTo>
                    <a:pt x="611" y="48"/>
                  </a:lnTo>
                  <a:lnTo>
                    <a:pt x="578" y="60"/>
                  </a:lnTo>
                  <a:lnTo>
                    <a:pt x="545" y="68"/>
                  </a:lnTo>
                  <a:lnTo>
                    <a:pt x="510" y="75"/>
                  </a:lnTo>
                  <a:lnTo>
                    <a:pt x="475" y="80"/>
                  </a:lnTo>
                  <a:lnTo>
                    <a:pt x="440" y="81"/>
                  </a:lnTo>
                  <a:lnTo>
                    <a:pt x="403" y="81"/>
                  </a:lnTo>
                  <a:lnTo>
                    <a:pt x="367" y="80"/>
                  </a:lnTo>
                  <a:lnTo>
                    <a:pt x="330" y="78"/>
                  </a:lnTo>
                  <a:lnTo>
                    <a:pt x="254" y="70"/>
                  </a:lnTo>
                  <a:lnTo>
                    <a:pt x="180" y="61"/>
                  </a:lnTo>
                  <a:lnTo>
                    <a:pt x="107" y="51"/>
                  </a:lnTo>
                  <a:lnTo>
                    <a:pt x="72" y="46"/>
                  </a:lnTo>
                  <a:lnTo>
                    <a:pt x="37" y="44"/>
                  </a:lnTo>
                  <a:lnTo>
                    <a:pt x="33" y="38"/>
                  </a:lnTo>
                  <a:lnTo>
                    <a:pt x="25" y="33"/>
                  </a:lnTo>
                  <a:lnTo>
                    <a:pt x="10" y="26"/>
                  </a:lnTo>
                  <a:lnTo>
                    <a:pt x="4" y="22"/>
                  </a:lnTo>
                  <a:lnTo>
                    <a:pt x="0" y="16"/>
                  </a:lnTo>
                  <a:lnTo>
                    <a:pt x="0" y="13"/>
                  </a:lnTo>
                  <a:lnTo>
                    <a:pt x="0" y="10"/>
                  </a:lnTo>
                  <a:lnTo>
                    <a:pt x="4" y="6"/>
                  </a:lnTo>
                  <a:lnTo>
                    <a:pt x="8" y="1"/>
                  </a:lnTo>
                  <a:lnTo>
                    <a:pt x="18" y="1"/>
                  </a:lnTo>
                  <a:lnTo>
                    <a:pt x="29" y="0"/>
                  </a:lnTo>
                  <a:lnTo>
                    <a:pt x="49" y="3"/>
                  </a:lnTo>
                  <a:lnTo>
                    <a:pt x="68" y="7"/>
                  </a:lnTo>
                  <a:lnTo>
                    <a:pt x="89" y="13"/>
                  </a:lnTo>
                  <a:lnTo>
                    <a:pt x="109" y="19"/>
                  </a:lnTo>
                  <a:lnTo>
                    <a:pt x="130" y="25"/>
                  </a:lnTo>
                  <a:lnTo>
                    <a:pt x="151" y="28"/>
                  </a:lnTo>
                  <a:lnTo>
                    <a:pt x="163" y="29"/>
                  </a:lnTo>
                  <a:lnTo>
                    <a:pt x="175" y="29"/>
                  </a:lnTo>
                  <a:lnTo>
                    <a:pt x="227" y="33"/>
                  </a:lnTo>
                  <a:lnTo>
                    <a:pt x="281" y="36"/>
                  </a:lnTo>
                  <a:lnTo>
                    <a:pt x="336" y="36"/>
                  </a:lnTo>
                  <a:lnTo>
                    <a:pt x="390" y="35"/>
                  </a:lnTo>
                  <a:lnTo>
                    <a:pt x="446" y="30"/>
                  </a:lnTo>
                  <a:lnTo>
                    <a:pt x="500" y="26"/>
                  </a:lnTo>
                  <a:lnTo>
                    <a:pt x="555" y="19"/>
                  </a:lnTo>
                  <a:lnTo>
                    <a:pt x="605"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5"/>
            <p:cNvSpPr>
              <a:spLocks/>
            </p:cNvSpPr>
            <p:nvPr/>
          </p:nvSpPr>
          <p:spPr bwMode="auto">
            <a:xfrm>
              <a:off x="4967288" y="4483100"/>
              <a:ext cx="139700" cy="60325"/>
            </a:xfrm>
            <a:custGeom>
              <a:avLst/>
              <a:gdLst>
                <a:gd name="T0" fmla="*/ 2147483647 w 177"/>
                <a:gd name="T1" fmla="*/ 2147483647 h 38"/>
                <a:gd name="T2" fmla="*/ 2147483647 w 177"/>
                <a:gd name="T3" fmla="*/ 2147483647 h 38"/>
                <a:gd name="T4" fmla="*/ 0 w 177"/>
                <a:gd name="T5" fmla="*/ 2147483647 h 38"/>
                <a:gd name="T6" fmla="*/ 0 w 177"/>
                <a:gd name="T7" fmla="*/ 0 h 38"/>
                <a:gd name="T8" fmla="*/ 0 w 177"/>
                <a:gd name="T9" fmla="*/ 0 h 38"/>
                <a:gd name="T10" fmla="*/ 2147483647 w 177"/>
                <a:gd name="T11" fmla="*/ 2147483647 h 38"/>
                <a:gd name="T12" fmla="*/ 2147483647 w 177"/>
                <a:gd name="T13" fmla="*/ 2147483647 h 38"/>
                <a:gd name="T14" fmla="*/ 2147483647 w 177"/>
                <a:gd name="T15" fmla="*/ 2147483647 h 38"/>
                <a:gd name="T16" fmla="*/ 2147483647 w 177"/>
                <a:gd name="T17" fmla="*/ 2147483647 h 38"/>
                <a:gd name="T18" fmla="*/ 2147483647 w 177"/>
                <a:gd name="T19" fmla="*/ 2147483647 h 38"/>
                <a:gd name="T20" fmla="*/ 2147483647 w 177"/>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38"/>
                <a:gd name="T35" fmla="*/ 177 w 177"/>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38">
                  <a:moveTo>
                    <a:pt x="177" y="22"/>
                  </a:moveTo>
                  <a:lnTo>
                    <a:pt x="177" y="38"/>
                  </a:lnTo>
                  <a:lnTo>
                    <a:pt x="0" y="19"/>
                  </a:lnTo>
                  <a:lnTo>
                    <a:pt x="0" y="0"/>
                  </a:lnTo>
                  <a:lnTo>
                    <a:pt x="43" y="6"/>
                  </a:lnTo>
                  <a:lnTo>
                    <a:pt x="64" y="10"/>
                  </a:lnTo>
                  <a:lnTo>
                    <a:pt x="86" y="13"/>
                  </a:lnTo>
                  <a:lnTo>
                    <a:pt x="130" y="19"/>
                  </a:lnTo>
                  <a:lnTo>
                    <a:pt x="154" y="22"/>
                  </a:lnTo>
                  <a:lnTo>
                    <a:pt x="177" y="22"/>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6"/>
            <p:cNvSpPr>
              <a:spLocks/>
            </p:cNvSpPr>
            <p:nvPr/>
          </p:nvSpPr>
          <p:spPr bwMode="auto">
            <a:xfrm>
              <a:off x="5932488" y="4518025"/>
              <a:ext cx="92075" cy="127000"/>
            </a:xfrm>
            <a:custGeom>
              <a:avLst/>
              <a:gdLst>
                <a:gd name="T0" fmla="*/ 2147483647 w 117"/>
                <a:gd name="T1" fmla="*/ 2147483647 h 80"/>
                <a:gd name="T2" fmla="*/ 2147483647 w 117"/>
                <a:gd name="T3" fmla="*/ 2147483647 h 80"/>
                <a:gd name="T4" fmla="*/ 2147483647 w 117"/>
                <a:gd name="T5" fmla="*/ 2147483647 h 80"/>
                <a:gd name="T6" fmla="*/ 2147483647 w 117"/>
                <a:gd name="T7" fmla="*/ 2147483647 h 80"/>
                <a:gd name="T8" fmla="*/ 2147483647 w 117"/>
                <a:gd name="T9" fmla="*/ 2147483647 h 80"/>
                <a:gd name="T10" fmla="*/ 2147483647 w 117"/>
                <a:gd name="T11" fmla="*/ 2147483647 h 80"/>
                <a:gd name="T12" fmla="*/ 2147483647 w 117"/>
                <a:gd name="T13" fmla="*/ 2147483647 h 80"/>
                <a:gd name="T14" fmla="*/ 2147483647 w 117"/>
                <a:gd name="T15" fmla="*/ 2147483647 h 80"/>
                <a:gd name="T16" fmla="*/ 2147483647 w 117"/>
                <a:gd name="T17" fmla="*/ 2147483647 h 80"/>
                <a:gd name="T18" fmla="*/ 2147483647 w 117"/>
                <a:gd name="T19" fmla="*/ 2147483647 h 80"/>
                <a:gd name="T20" fmla="*/ 2147483647 w 117"/>
                <a:gd name="T21" fmla="*/ 2147483647 h 80"/>
                <a:gd name="T22" fmla="*/ 0 w 117"/>
                <a:gd name="T23" fmla="*/ 2147483647 h 80"/>
                <a:gd name="T24" fmla="*/ 2147483647 w 117"/>
                <a:gd name="T25" fmla="*/ 2147483647 h 80"/>
                <a:gd name="T26" fmla="*/ 2147483647 w 117"/>
                <a:gd name="T27" fmla="*/ 2147483647 h 80"/>
                <a:gd name="T28" fmla="*/ 2147483647 w 117"/>
                <a:gd name="T29" fmla="*/ 2147483647 h 80"/>
                <a:gd name="T30" fmla="*/ 2147483647 w 117"/>
                <a:gd name="T31" fmla="*/ 0 h 80"/>
                <a:gd name="T32" fmla="*/ 2147483647 w 117"/>
                <a:gd name="T33" fmla="*/ 2147483647 h 80"/>
                <a:gd name="T34" fmla="*/ 2147483647 w 117"/>
                <a:gd name="T35" fmla="*/ 2147483647 h 80"/>
                <a:gd name="T36" fmla="*/ 2147483647 w 117"/>
                <a:gd name="T37" fmla="*/ 2147483647 h 80"/>
                <a:gd name="T38" fmla="*/ 2147483647 w 117"/>
                <a:gd name="T39" fmla="*/ 2147483647 h 80"/>
                <a:gd name="T40" fmla="*/ 2147483647 w 117"/>
                <a:gd name="T41" fmla="*/ 2147483647 h 80"/>
                <a:gd name="T42" fmla="*/ 2147483647 w 117"/>
                <a:gd name="T43" fmla="*/ 2147483647 h 80"/>
                <a:gd name="T44" fmla="*/ 2147483647 w 117"/>
                <a:gd name="T45" fmla="*/ 2147483647 h 80"/>
                <a:gd name="T46" fmla="*/ 2147483647 w 117"/>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80"/>
                <a:gd name="T74" fmla="*/ 117 w 117"/>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80">
                  <a:moveTo>
                    <a:pt x="117" y="80"/>
                  </a:moveTo>
                  <a:lnTo>
                    <a:pt x="101" y="80"/>
                  </a:lnTo>
                  <a:lnTo>
                    <a:pt x="84" y="80"/>
                  </a:lnTo>
                  <a:lnTo>
                    <a:pt x="64" y="80"/>
                  </a:lnTo>
                  <a:lnTo>
                    <a:pt x="47" y="80"/>
                  </a:lnTo>
                  <a:lnTo>
                    <a:pt x="31" y="77"/>
                  </a:lnTo>
                  <a:lnTo>
                    <a:pt x="24" y="75"/>
                  </a:lnTo>
                  <a:lnTo>
                    <a:pt x="16" y="73"/>
                  </a:lnTo>
                  <a:lnTo>
                    <a:pt x="10" y="70"/>
                  </a:lnTo>
                  <a:lnTo>
                    <a:pt x="6" y="65"/>
                  </a:lnTo>
                  <a:lnTo>
                    <a:pt x="4" y="61"/>
                  </a:lnTo>
                  <a:lnTo>
                    <a:pt x="0" y="54"/>
                  </a:lnTo>
                  <a:lnTo>
                    <a:pt x="12" y="38"/>
                  </a:lnTo>
                  <a:lnTo>
                    <a:pt x="26" y="25"/>
                  </a:lnTo>
                  <a:lnTo>
                    <a:pt x="41" y="12"/>
                  </a:lnTo>
                  <a:lnTo>
                    <a:pt x="59" y="0"/>
                  </a:lnTo>
                  <a:lnTo>
                    <a:pt x="72" y="9"/>
                  </a:lnTo>
                  <a:lnTo>
                    <a:pt x="82" y="19"/>
                  </a:lnTo>
                  <a:lnTo>
                    <a:pt x="92" y="29"/>
                  </a:lnTo>
                  <a:lnTo>
                    <a:pt x="97" y="41"/>
                  </a:lnTo>
                  <a:lnTo>
                    <a:pt x="103" y="52"/>
                  </a:lnTo>
                  <a:lnTo>
                    <a:pt x="107" y="62"/>
                  </a:lnTo>
                  <a:lnTo>
                    <a:pt x="113" y="71"/>
                  </a:lnTo>
                  <a:lnTo>
                    <a:pt x="11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7"/>
            <p:cNvSpPr>
              <a:spLocks/>
            </p:cNvSpPr>
            <p:nvPr/>
          </p:nvSpPr>
          <p:spPr bwMode="auto">
            <a:xfrm>
              <a:off x="5127625" y="4548188"/>
              <a:ext cx="585788" cy="147637"/>
            </a:xfrm>
            <a:custGeom>
              <a:avLst/>
              <a:gdLst>
                <a:gd name="T0" fmla="*/ 2147483647 w 739"/>
                <a:gd name="T1" fmla="*/ 2147483647 h 93"/>
                <a:gd name="T2" fmla="*/ 2147483647 w 739"/>
                <a:gd name="T3" fmla="*/ 2147483647 h 93"/>
                <a:gd name="T4" fmla="*/ 2147483647 w 739"/>
                <a:gd name="T5" fmla="*/ 2147483647 h 93"/>
                <a:gd name="T6" fmla="*/ 2147483647 w 739"/>
                <a:gd name="T7" fmla="*/ 2147483647 h 93"/>
                <a:gd name="T8" fmla="*/ 2147483647 w 739"/>
                <a:gd name="T9" fmla="*/ 2147483647 h 93"/>
                <a:gd name="T10" fmla="*/ 2147483647 w 739"/>
                <a:gd name="T11" fmla="*/ 2147483647 h 93"/>
                <a:gd name="T12" fmla="*/ 2147483647 w 739"/>
                <a:gd name="T13" fmla="*/ 2147483647 h 93"/>
                <a:gd name="T14" fmla="*/ 2147483647 w 739"/>
                <a:gd name="T15" fmla="*/ 2147483647 h 93"/>
                <a:gd name="T16" fmla="*/ 2147483647 w 739"/>
                <a:gd name="T17" fmla="*/ 2147483647 h 93"/>
                <a:gd name="T18" fmla="*/ 2147483647 w 739"/>
                <a:gd name="T19" fmla="*/ 2147483647 h 93"/>
                <a:gd name="T20" fmla="*/ 2147483647 w 739"/>
                <a:gd name="T21" fmla="*/ 2147483647 h 93"/>
                <a:gd name="T22" fmla="*/ 2147483647 w 739"/>
                <a:gd name="T23" fmla="*/ 2147483647 h 93"/>
                <a:gd name="T24" fmla="*/ 2147483647 w 739"/>
                <a:gd name="T25" fmla="*/ 2147483647 h 93"/>
                <a:gd name="T26" fmla="*/ 2147483647 w 739"/>
                <a:gd name="T27" fmla="*/ 2147483647 h 93"/>
                <a:gd name="T28" fmla="*/ 2147483647 w 739"/>
                <a:gd name="T29" fmla="*/ 2147483647 h 93"/>
                <a:gd name="T30" fmla="*/ 2147483647 w 739"/>
                <a:gd name="T31" fmla="*/ 2147483647 h 93"/>
                <a:gd name="T32" fmla="*/ 2147483647 w 739"/>
                <a:gd name="T33" fmla="*/ 2147483647 h 93"/>
                <a:gd name="T34" fmla="*/ 2147483647 w 739"/>
                <a:gd name="T35" fmla="*/ 2147483647 h 93"/>
                <a:gd name="T36" fmla="*/ 2147483647 w 739"/>
                <a:gd name="T37" fmla="*/ 2147483647 h 93"/>
                <a:gd name="T38" fmla="*/ 2147483647 w 739"/>
                <a:gd name="T39" fmla="*/ 2147483647 h 93"/>
                <a:gd name="T40" fmla="*/ 2147483647 w 739"/>
                <a:gd name="T41" fmla="*/ 2147483647 h 93"/>
                <a:gd name="T42" fmla="*/ 2147483647 w 739"/>
                <a:gd name="T43" fmla="*/ 2147483647 h 93"/>
                <a:gd name="T44" fmla="*/ 2147483647 w 739"/>
                <a:gd name="T45" fmla="*/ 2147483647 h 93"/>
                <a:gd name="T46" fmla="*/ 2147483647 w 739"/>
                <a:gd name="T47" fmla="*/ 2147483647 h 93"/>
                <a:gd name="T48" fmla="*/ 2147483647 w 739"/>
                <a:gd name="T49" fmla="*/ 2147483647 h 93"/>
                <a:gd name="T50" fmla="*/ 2147483647 w 739"/>
                <a:gd name="T51" fmla="*/ 2147483647 h 93"/>
                <a:gd name="T52" fmla="*/ 2147483647 w 739"/>
                <a:gd name="T53" fmla="*/ 2147483647 h 93"/>
                <a:gd name="T54" fmla="*/ 2147483647 w 739"/>
                <a:gd name="T55" fmla="*/ 2147483647 h 93"/>
                <a:gd name="T56" fmla="*/ 2147483647 w 739"/>
                <a:gd name="T57" fmla="*/ 2147483647 h 93"/>
                <a:gd name="T58" fmla="*/ 2147483647 w 739"/>
                <a:gd name="T59" fmla="*/ 2147483647 h 93"/>
                <a:gd name="T60" fmla="*/ 0 w 739"/>
                <a:gd name="T61" fmla="*/ 2147483647 h 93"/>
                <a:gd name="T62" fmla="*/ 2147483647 w 739"/>
                <a:gd name="T63" fmla="*/ 2147483647 h 93"/>
                <a:gd name="T64" fmla="*/ 2147483647 w 739"/>
                <a:gd name="T65" fmla="*/ 2147483647 h 93"/>
                <a:gd name="T66" fmla="*/ 2147483647 w 739"/>
                <a:gd name="T67" fmla="*/ 0 h 93"/>
                <a:gd name="T68" fmla="*/ 2147483647 w 739"/>
                <a:gd name="T69" fmla="*/ 2147483647 h 93"/>
                <a:gd name="T70" fmla="*/ 2147483647 w 739"/>
                <a:gd name="T71" fmla="*/ 2147483647 h 93"/>
                <a:gd name="T72" fmla="*/ 2147483647 w 739"/>
                <a:gd name="T73" fmla="*/ 2147483647 h 93"/>
                <a:gd name="T74" fmla="*/ 2147483647 w 739"/>
                <a:gd name="T75" fmla="*/ 2147483647 h 93"/>
                <a:gd name="T76" fmla="*/ 2147483647 w 739"/>
                <a:gd name="T77" fmla="*/ 2147483647 h 93"/>
                <a:gd name="T78" fmla="*/ 2147483647 w 739"/>
                <a:gd name="T79" fmla="*/ 2147483647 h 93"/>
                <a:gd name="T80" fmla="*/ 2147483647 w 739"/>
                <a:gd name="T81" fmla="*/ 2147483647 h 93"/>
                <a:gd name="T82" fmla="*/ 2147483647 w 739"/>
                <a:gd name="T83" fmla="*/ 2147483647 h 93"/>
                <a:gd name="T84" fmla="*/ 2147483647 w 739"/>
                <a:gd name="T85" fmla="*/ 2147483647 h 93"/>
                <a:gd name="T86" fmla="*/ 2147483647 w 739"/>
                <a:gd name="T87" fmla="*/ 2147483647 h 93"/>
                <a:gd name="T88" fmla="*/ 2147483647 w 739"/>
                <a:gd name="T89" fmla="*/ 2147483647 h 93"/>
                <a:gd name="T90" fmla="*/ 2147483647 w 739"/>
                <a:gd name="T91" fmla="*/ 2147483647 h 93"/>
                <a:gd name="T92" fmla="*/ 2147483647 w 739"/>
                <a:gd name="T93" fmla="*/ 2147483647 h 93"/>
                <a:gd name="T94" fmla="*/ 2147483647 w 739"/>
                <a:gd name="T95" fmla="*/ 2147483647 h 93"/>
                <a:gd name="T96" fmla="*/ 2147483647 w 739"/>
                <a:gd name="T97" fmla="*/ 2147483647 h 93"/>
                <a:gd name="T98" fmla="*/ 2147483647 w 739"/>
                <a:gd name="T99" fmla="*/ 2147483647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9"/>
                <a:gd name="T151" fmla="*/ 0 h 93"/>
                <a:gd name="T152" fmla="*/ 739 w 739"/>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9" h="93">
                  <a:moveTo>
                    <a:pt x="706" y="19"/>
                  </a:moveTo>
                  <a:lnTo>
                    <a:pt x="737" y="22"/>
                  </a:lnTo>
                  <a:lnTo>
                    <a:pt x="737" y="29"/>
                  </a:lnTo>
                  <a:lnTo>
                    <a:pt x="739" y="36"/>
                  </a:lnTo>
                  <a:lnTo>
                    <a:pt x="737" y="42"/>
                  </a:lnTo>
                  <a:lnTo>
                    <a:pt x="737" y="48"/>
                  </a:lnTo>
                  <a:lnTo>
                    <a:pt x="733" y="54"/>
                  </a:lnTo>
                  <a:lnTo>
                    <a:pt x="729" y="58"/>
                  </a:lnTo>
                  <a:lnTo>
                    <a:pt x="720" y="67"/>
                  </a:lnTo>
                  <a:lnTo>
                    <a:pt x="706" y="74"/>
                  </a:lnTo>
                  <a:lnTo>
                    <a:pt x="692" y="78"/>
                  </a:lnTo>
                  <a:lnTo>
                    <a:pt x="677" y="83"/>
                  </a:lnTo>
                  <a:lnTo>
                    <a:pt x="659" y="84"/>
                  </a:lnTo>
                  <a:lnTo>
                    <a:pt x="584" y="87"/>
                  </a:lnTo>
                  <a:lnTo>
                    <a:pt x="506" y="90"/>
                  </a:lnTo>
                  <a:lnTo>
                    <a:pt x="427" y="93"/>
                  </a:lnTo>
                  <a:lnTo>
                    <a:pt x="345" y="93"/>
                  </a:lnTo>
                  <a:lnTo>
                    <a:pt x="305" y="91"/>
                  </a:lnTo>
                  <a:lnTo>
                    <a:pt x="266" y="90"/>
                  </a:lnTo>
                  <a:lnTo>
                    <a:pt x="225" y="87"/>
                  </a:lnTo>
                  <a:lnTo>
                    <a:pt x="186" y="83"/>
                  </a:lnTo>
                  <a:lnTo>
                    <a:pt x="149" y="78"/>
                  </a:lnTo>
                  <a:lnTo>
                    <a:pt x="113" y="72"/>
                  </a:lnTo>
                  <a:lnTo>
                    <a:pt x="76" y="65"/>
                  </a:lnTo>
                  <a:lnTo>
                    <a:pt x="41" y="58"/>
                  </a:lnTo>
                  <a:lnTo>
                    <a:pt x="29" y="54"/>
                  </a:lnTo>
                  <a:lnTo>
                    <a:pt x="19" y="49"/>
                  </a:lnTo>
                  <a:lnTo>
                    <a:pt x="12" y="42"/>
                  </a:lnTo>
                  <a:lnTo>
                    <a:pt x="6" y="35"/>
                  </a:lnTo>
                  <a:lnTo>
                    <a:pt x="2" y="26"/>
                  </a:lnTo>
                  <a:lnTo>
                    <a:pt x="0" y="17"/>
                  </a:lnTo>
                  <a:lnTo>
                    <a:pt x="4" y="9"/>
                  </a:lnTo>
                  <a:lnTo>
                    <a:pt x="6" y="4"/>
                  </a:lnTo>
                  <a:lnTo>
                    <a:pt x="12" y="0"/>
                  </a:lnTo>
                  <a:lnTo>
                    <a:pt x="51" y="9"/>
                  </a:lnTo>
                  <a:lnTo>
                    <a:pt x="91" y="16"/>
                  </a:lnTo>
                  <a:lnTo>
                    <a:pt x="134" y="23"/>
                  </a:lnTo>
                  <a:lnTo>
                    <a:pt x="177" y="29"/>
                  </a:lnTo>
                  <a:lnTo>
                    <a:pt x="219" y="33"/>
                  </a:lnTo>
                  <a:lnTo>
                    <a:pt x="264" y="38"/>
                  </a:lnTo>
                  <a:lnTo>
                    <a:pt x="308" y="39"/>
                  </a:lnTo>
                  <a:lnTo>
                    <a:pt x="353" y="42"/>
                  </a:lnTo>
                  <a:lnTo>
                    <a:pt x="398" y="43"/>
                  </a:lnTo>
                  <a:lnTo>
                    <a:pt x="442" y="43"/>
                  </a:lnTo>
                  <a:lnTo>
                    <a:pt x="487" y="42"/>
                  </a:lnTo>
                  <a:lnTo>
                    <a:pt x="531" y="39"/>
                  </a:lnTo>
                  <a:lnTo>
                    <a:pt x="576" y="36"/>
                  </a:lnTo>
                  <a:lnTo>
                    <a:pt x="621" y="32"/>
                  </a:lnTo>
                  <a:lnTo>
                    <a:pt x="663" y="26"/>
                  </a:lnTo>
                  <a:lnTo>
                    <a:pt x="706" y="19"/>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8"/>
            <p:cNvSpPr>
              <a:spLocks/>
            </p:cNvSpPr>
            <p:nvPr/>
          </p:nvSpPr>
          <p:spPr bwMode="auto">
            <a:xfrm>
              <a:off x="4876800" y="4595813"/>
              <a:ext cx="55563" cy="60325"/>
            </a:xfrm>
            <a:custGeom>
              <a:avLst/>
              <a:gdLst>
                <a:gd name="T0" fmla="*/ 2147483647 w 70"/>
                <a:gd name="T1" fmla="*/ 2147483647 h 38"/>
                <a:gd name="T2" fmla="*/ 2147483647 w 70"/>
                <a:gd name="T3" fmla="*/ 2147483647 h 38"/>
                <a:gd name="T4" fmla="*/ 2147483647 w 70"/>
                <a:gd name="T5" fmla="*/ 2147483647 h 38"/>
                <a:gd name="T6" fmla="*/ 2147483647 w 70"/>
                <a:gd name="T7" fmla="*/ 2147483647 h 38"/>
                <a:gd name="T8" fmla="*/ 2147483647 w 70"/>
                <a:gd name="T9" fmla="*/ 2147483647 h 38"/>
                <a:gd name="T10" fmla="*/ 2147483647 w 70"/>
                <a:gd name="T11" fmla="*/ 2147483647 h 38"/>
                <a:gd name="T12" fmla="*/ 2147483647 w 70"/>
                <a:gd name="T13" fmla="*/ 2147483647 h 38"/>
                <a:gd name="T14" fmla="*/ 2147483647 w 70"/>
                <a:gd name="T15" fmla="*/ 2147483647 h 38"/>
                <a:gd name="T16" fmla="*/ 2147483647 w 70"/>
                <a:gd name="T17" fmla="*/ 2147483647 h 38"/>
                <a:gd name="T18" fmla="*/ 2147483647 w 70"/>
                <a:gd name="T19" fmla="*/ 2147483647 h 38"/>
                <a:gd name="T20" fmla="*/ 2147483647 w 70"/>
                <a:gd name="T21" fmla="*/ 2147483647 h 38"/>
                <a:gd name="T22" fmla="*/ 2147483647 w 70"/>
                <a:gd name="T23" fmla="*/ 2147483647 h 38"/>
                <a:gd name="T24" fmla="*/ 2147483647 w 70"/>
                <a:gd name="T25" fmla="*/ 2147483647 h 38"/>
                <a:gd name="T26" fmla="*/ 2147483647 w 70"/>
                <a:gd name="T27" fmla="*/ 2147483647 h 38"/>
                <a:gd name="T28" fmla="*/ 2147483647 w 70"/>
                <a:gd name="T29" fmla="*/ 2147483647 h 38"/>
                <a:gd name="T30" fmla="*/ 0 w 70"/>
                <a:gd name="T31" fmla="*/ 2147483647 h 38"/>
                <a:gd name="T32" fmla="*/ 0 w 70"/>
                <a:gd name="T33" fmla="*/ 2147483647 h 38"/>
                <a:gd name="T34" fmla="*/ 2147483647 w 70"/>
                <a:gd name="T35" fmla="*/ 2147483647 h 38"/>
                <a:gd name="T36" fmla="*/ 2147483647 w 70"/>
                <a:gd name="T37" fmla="*/ 2147483647 h 38"/>
                <a:gd name="T38" fmla="*/ 2147483647 w 70"/>
                <a:gd name="T39" fmla="*/ 2147483647 h 38"/>
                <a:gd name="T40" fmla="*/ 2147483647 w 70"/>
                <a:gd name="T41" fmla="*/ 2147483647 h 38"/>
                <a:gd name="T42" fmla="*/ 2147483647 w 70"/>
                <a:gd name="T43" fmla="*/ 2147483647 h 38"/>
                <a:gd name="T44" fmla="*/ 2147483647 w 70"/>
                <a:gd name="T45" fmla="*/ 0 h 38"/>
                <a:gd name="T46" fmla="*/ 2147483647 w 70"/>
                <a:gd name="T47" fmla="*/ 0 h 38"/>
                <a:gd name="T48" fmla="*/ 2147483647 w 70"/>
                <a:gd name="T49" fmla="*/ 2147483647 h 38"/>
                <a:gd name="T50" fmla="*/ 2147483647 w 70"/>
                <a:gd name="T51" fmla="*/ 2147483647 h 38"/>
                <a:gd name="T52" fmla="*/ 2147483647 w 70"/>
                <a:gd name="T53" fmla="*/ 2147483647 h 38"/>
                <a:gd name="T54" fmla="*/ 2147483647 w 70"/>
                <a:gd name="T55" fmla="*/ 2147483647 h 38"/>
                <a:gd name="T56" fmla="*/ 2147483647 w 70"/>
                <a:gd name="T57" fmla="*/ 2147483647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38"/>
                <a:gd name="T89" fmla="*/ 70 w 70"/>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38">
                  <a:moveTo>
                    <a:pt x="70" y="19"/>
                  </a:moveTo>
                  <a:lnTo>
                    <a:pt x="68" y="24"/>
                  </a:lnTo>
                  <a:lnTo>
                    <a:pt x="66" y="28"/>
                  </a:lnTo>
                  <a:lnTo>
                    <a:pt x="64" y="31"/>
                  </a:lnTo>
                  <a:lnTo>
                    <a:pt x="60" y="32"/>
                  </a:lnTo>
                  <a:lnTo>
                    <a:pt x="50" y="35"/>
                  </a:lnTo>
                  <a:lnTo>
                    <a:pt x="45" y="37"/>
                  </a:lnTo>
                  <a:lnTo>
                    <a:pt x="39" y="38"/>
                  </a:lnTo>
                  <a:lnTo>
                    <a:pt x="33" y="37"/>
                  </a:lnTo>
                  <a:lnTo>
                    <a:pt x="27" y="35"/>
                  </a:lnTo>
                  <a:lnTo>
                    <a:pt x="19" y="35"/>
                  </a:lnTo>
                  <a:lnTo>
                    <a:pt x="12" y="35"/>
                  </a:lnTo>
                  <a:lnTo>
                    <a:pt x="6" y="34"/>
                  </a:lnTo>
                  <a:lnTo>
                    <a:pt x="2" y="31"/>
                  </a:lnTo>
                  <a:lnTo>
                    <a:pt x="2" y="29"/>
                  </a:lnTo>
                  <a:lnTo>
                    <a:pt x="0" y="26"/>
                  </a:lnTo>
                  <a:lnTo>
                    <a:pt x="0" y="24"/>
                  </a:lnTo>
                  <a:lnTo>
                    <a:pt x="2" y="19"/>
                  </a:lnTo>
                  <a:lnTo>
                    <a:pt x="10" y="16"/>
                  </a:lnTo>
                  <a:lnTo>
                    <a:pt x="21" y="12"/>
                  </a:lnTo>
                  <a:lnTo>
                    <a:pt x="33" y="8"/>
                  </a:lnTo>
                  <a:lnTo>
                    <a:pt x="43" y="3"/>
                  </a:lnTo>
                  <a:lnTo>
                    <a:pt x="54" y="0"/>
                  </a:lnTo>
                  <a:lnTo>
                    <a:pt x="58" y="0"/>
                  </a:lnTo>
                  <a:lnTo>
                    <a:pt x="62" y="2"/>
                  </a:lnTo>
                  <a:lnTo>
                    <a:pt x="66" y="5"/>
                  </a:lnTo>
                  <a:lnTo>
                    <a:pt x="68" y="8"/>
                  </a:lnTo>
                  <a:lnTo>
                    <a:pt x="70" y="12"/>
                  </a:lnTo>
                  <a:lnTo>
                    <a:pt x="70" y="1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9"/>
            <p:cNvSpPr>
              <a:spLocks/>
            </p:cNvSpPr>
            <p:nvPr/>
          </p:nvSpPr>
          <p:spPr bwMode="auto">
            <a:xfrm>
              <a:off x="4340225" y="4610100"/>
              <a:ext cx="547688" cy="195263"/>
            </a:xfrm>
            <a:custGeom>
              <a:avLst/>
              <a:gdLst>
                <a:gd name="T0" fmla="*/ 2147483647 w 691"/>
                <a:gd name="T1" fmla="*/ 2147483647 h 123"/>
                <a:gd name="T2" fmla="*/ 2147483647 w 691"/>
                <a:gd name="T3" fmla="*/ 2147483647 h 123"/>
                <a:gd name="T4" fmla="*/ 2147483647 w 691"/>
                <a:gd name="T5" fmla="*/ 2147483647 h 123"/>
                <a:gd name="T6" fmla="*/ 2147483647 w 691"/>
                <a:gd name="T7" fmla="*/ 2147483647 h 123"/>
                <a:gd name="T8" fmla="*/ 2147483647 w 691"/>
                <a:gd name="T9" fmla="*/ 2147483647 h 123"/>
                <a:gd name="T10" fmla="*/ 2147483647 w 691"/>
                <a:gd name="T11" fmla="*/ 2147483647 h 123"/>
                <a:gd name="T12" fmla="*/ 2147483647 w 691"/>
                <a:gd name="T13" fmla="*/ 2147483647 h 123"/>
                <a:gd name="T14" fmla="*/ 2147483647 w 691"/>
                <a:gd name="T15" fmla="*/ 2147483647 h 123"/>
                <a:gd name="T16" fmla="*/ 2147483647 w 691"/>
                <a:gd name="T17" fmla="*/ 2147483647 h 123"/>
                <a:gd name="T18" fmla="*/ 2147483647 w 691"/>
                <a:gd name="T19" fmla="*/ 2147483647 h 123"/>
                <a:gd name="T20" fmla="*/ 2147483647 w 691"/>
                <a:gd name="T21" fmla="*/ 2147483647 h 123"/>
                <a:gd name="T22" fmla="*/ 2147483647 w 691"/>
                <a:gd name="T23" fmla="*/ 2147483647 h 123"/>
                <a:gd name="T24" fmla="*/ 2147483647 w 691"/>
                <a:gd name="T25" fmla="*/ 2147483647 h 123"/>
                <a:gd name="T26" fmla="*/ 2147483647 w 691"/>
                <a:gd name="T27" fmla="*/ 2147483647 h 123"/>
                <a:gd name="T28" fmla="*/ 2147483647 w 691"/>
                <a:gd name="T29" fmla="*/ 2147483647 h 123"/>
                <a:gd name="T30" fmla="*/ 2147483647 w 691"/>
                <a:gd name="T31" fmla="*/ 2147483647 h 123"/>
                <a:gd name="T32" fmla="*/ 2147483647 w 691"/>
                <a:gd name="T33" fmla="*/ 2147483647 h 123"/>
                <a:gd name="T34" fmla="*/ 2147483647 w 691"/>
                <a:gd name="T35" fmla="*/ 2147483647 h 123"/>
                <a:gd name="T36" fmla="*/ 2147483647 w 691"/>
                <a:gd name="T37" fmla="*/ 2147483647 h 123"/>
                <a:gd name="T38" fmla="*/ 2147483647 w 691"/>
                <a:gd name="T39" fmla="*/ 2147483647 h 123"/>
                <a:gd name="T40" fmla="*/ 2147483647 w 691"/>
                <a:gd name="T41" fmla="*/ 2147483647 h 123"/>
                <a:gd name="T42" fmla="*/ 2147483647 w 691"/>
                <a:gd name="T43" fmla="*/ 2147483647 h 123"/>
                <a:gd name="T44" fmla="*/ 2147483647 w 691"/>
                <a:gd name="T45" fmla="*/ 2147483647 h 123"/>
                <a:gd name="T46" fmla="*/ 2147483647 w 691"/>
                <a:gd name="T47" fmla="*/ 2147483647 h 123"/>
                <a:gd name="T48" fmla="*/ 2147483647 w 691"/>
                <a:gd name="T49" fmla="*/ 2147483647 h 123"/>
                <a:gd name="T50" fmla="*/ 2147483647 w 691"/>
                <a:gd name="T51" fmla="*/ 2147483647 h 123"/>
                <a:gd name="T52" fmla="*/ 2147483647 w 691"/>
                <a:gd name="T53" fmla="*/ 2147483647 h 123"/>
                <a:gd name="T54" fmla="*/ 2147483647 w 691"/>
                <a:gd name="T55" fmla="*/ 2147483647 h 123"/>
                <a:gd name="T56" fmla="*/ 2147483647 w 691"/>
                <a:gd name="T57" fmla="*/ 2147483647 h 123"/>
                <a:gd name="T58" fmla="*/ 2147483647 w 691"/>
                <a:gd name="T59" fmla="*/ 2147483647 h 123"/>
                <a:gd name="T60" fmla="*/ 2147483647 w 691"/>
                <a:gd name="T61" fmla="*/ 2147483647 h 123"/>
                <a:gd name="T62" fmla="*/ 0 w 691"/>
                <a:gd name="T63" fmla="*/ 2147483647 h 123"/>
                <a:gd name="T64" fmla="*/ 0 w 691"/>
                <a:gd name="T65" fmla="*/ 2147483647 h 123"/>
                <a:gd name="T66" fmla="*/ 0 w 691"/>
                <a:gd name="T67" fmla="*/ 2147483647 h 123"/>
                <a:gd name="T68" fmla="*/ 2147483647 w 691"/>
                <a:gd name="T69" fmla="*/ 2147483647 h 123"/>
                <a:gd name="T70" fmla="*/ 2147483647 w 691"/>
                <a:gd name="T71" fmla="*/ 2147483647 h 123"/>
                <a:gd name="T72" fmla="*/ 2147483647 w 691"/>
                <a:gd name="T73" fmla="*/ 2147483647 h 123"/>
                <a:gd name="T74" fmla="*/ 2147483647 w 691"/>
                <a:gd name="T75" fmla="*/ 2147483647 h 123"/>
                <a:gd name="T76" fmla="*/ 2147483647 w 691"/>
                <a:gd name="T77" fmla="*/ 2147483647 h 123"/>
                <a:gd name="T78" fmla="*/ 2147483647 w 691"/>
                <a:gd name="T79" fmla="*/ 2147483647 h 123"/>
                <a:gd name="T80" fmla="*/ 2147483647 w 691"/>
                <a:gd name="T81" fmla="*/ 2147483647 h 123"/>
                <a:gd name="T82" fmla="*/ 2147483647 w 691"/>
                <a:gd name="T83" fmla="*/ 2147483647 h 123"/>
                <a:gd name="T84" fmla="*/ 2147483647 w 691"/>
                <a:gd name="T85" fmla="*/ 2147483647 h 123"/>
                <a:gd name="T86" fmla="*/ 2147483647 w 691"/>
                <a:gd name="T87" fmla="*/ 2147483647 h 123"/>
                <a:gd name="T88" fmla="*/ 2147483647 w 691"/>
                <a:gd name="T89" fmla="*/ 0 h 123"/>
                <a:gd name="T90" fmla="*/ 2147483647 w 691"/>
                <a:gd name="T91" fmla="*/ 0 h 123"/>
                <a:gd name="T92" fmla="*/ 2147483647 w 691"/>
                <a:gd name="T93" fmla="*/ 2147483647 h 123"/>
                <a:gd name="T94" fmla="*/ 2147483647 w 691"/>
                <a:gd name="T95" fmla="*/ 2147483647 h 123"/>
                <a:gd name="T96" fmla="*/ 2147483647 w 691"/>
                <a:gd name="T97" fmla="*/ 2147483647 h 123"/>
                <a:gd name="T98" fmla="*/ 2147483647 w 691"/>
                <a:gd name="T99" fmla="*/ 2147483647 h 123"/>
                <a:gd name="T100" fmla="*/ 2147483647 w 691"/>
                <a:gd name="T101" fmla="*/ 2147483647 h 123"/>
                <a:gd name="T102" fmla="*/ 2147483647 w 691"/>
                <a:gd name="T103" fmla="*/ 2147483647 h 123"/>
                <a:gd name="T104" fmla="*/ 2147483647 w 691"/>
                <a:gd name="T105" fmla="*/ 2147483647 h 123"/>
                <a:gd name="T106" fmla="*/ 2147483647 w 691"/>
                <a:gd name="T107" fmla="*/ 2147483647 h 1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1"/>
                <a:gd name="T163" fmla="*/ 0 h 123"/>
                <a:gd name="T164" fmla="*/ 691 w 691"/>
                <a:gd name="T165" fmla="*/ 123 h 1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1" h="123">
                  <a:moveTo>
                    <a:pt x="654" y="38"/>
                  </a:moveTo>
                  <a:lnTo>
                    <a:pt x="663" y="42"/>
                  </a:lnTo>
                  <a:lnTo>
                    <a:pt x="673" y="48"/>
                  </a:lnTo>
                  <a:lnTo>
                    <a:pt x="683" y="54"/>
                  </a:lnTo>
                  <a:lnTo>
                    <a:pt x="689" y="61"/>
                  </a:lnTo>
                  <a:lnTo>
                    <a:pt x="691" y="68"/>
                  </a:lnTo>
                  <a:lnTo>
                    <a:pt x="691" y="75"/>
                  </a:lnTo>
                  <a:lnTo>
                    <a:pt x="689" y="80"/>
                  </a:lnTo>
                  <a:lnTo>
                    <a:pt x="685" y="83"/>
                  </a:lnTo>
                  <a:lnTo>
                    <a:pt x="681" y="87"/>
                  </a:lnTo>
                  <a:lnTo>
                    <a:pt x="675" y="91"/>
                  </a:lnTo>
                  <a:lnTo>
                    <a:pt x="638" y="99"/>
                  </a:lnTo>
                  <a:lnTo>
                    <a:pt x="601" y="106"/>
                  </a:lnTo>
                  <a:lnTo>
                    <a:pt x="563" y="112"/>
                  </a:lnTo>
                  <a:lnTo>
                    <a:pt x="522" y="116"/>
                  </a:lnTo>
                  <a:lnTo>
                    <a:pt x="481" y="119"/>
                  </a:lnTo>
                  <a:lnTo>
                    <a:pt x="438" y="122"/>
                  </a:lnTo>
                  <a:lnTo>
                    <a:pt x="396" y="123"/>
                  </a:lnTo>
                  <a:lnTo>
                    <a:pt x="355" y="123"/>
                  </a:lnTo>
                  <a:lnTo>
                    <a:pt x="312" y="123"/>
                  </a:lnTo>
                  <a:lnTo>
                    <a:pt x="270" y="122"/>
                  </a:lnTo>
                  <a:lnTo>
                    <a:pt x="229" y="119"/>
                  </a:lnTo>
                  <a:lnTo>
                    <a:pt x="188" y="116"/>
                  </a:lnTo>
                  <a:lnTo>
                    <a:pt x="148" y="112"/>
                  </a:lnTo>
                  <a:lnTo>
                    <a:pt x="109" y="106"/>
                  </a:lnTo>
                  <a:lnTo>
                    <a:pt x="72" y="99"/>
                  </a:lnTo>
                  <a:lnTo>
                    <a:pt x="37" y="91"/>
                  </a:lnTo>
                  <a:lnTo>
                    <a:pt x="29" y="86"/>
                  </a:lnTo>
                  <a:lnTo>
                    <a:pt x="21" y="80"/>
                  </a:lnTo>
                  <a:lnTo>
                    <a:pt x="12" y="73"/>
                  </a:lnTo>
                  <a:lnTo>
                    <a:pt x="6" y="67"/>
                  </a:lnTo>
                  <a:lnTo>
                    <a:pt x="0" y="59"/>
                  </a:lnTo>
                  <a:lnTo>
                    <a:pt x="0" y="55"/>
                  </a:lnTo>
                  <a:lnTo>
                    <a:pt x="0" y="52"/>
                  </a:lnTo>
                  <a:lnTo>
                    <a:pt x="2" y="48"/>
                  </a:lnTo>
                  <a:lnTo>
                    <a:pt x="4" y="45"/>
                  </a:lnTo>
                  <a:lnTo>
                    <a:pt x="10" y="41"/>
                  </a:lnTo>
                  <a:lnTo>
                    <a:pt x="16" y="38"/>
                  </a:lnTo>
                  <a:lnTo>
                    <a:pt x="52" y="28"/>
                  </a:lnTo>
                  <a:lnTo>
                    <a:pt x="89" y="19"/>
                  </a:lnTo>
                  <a:lnTo>
                    <a:pt x="128" y="13"/>
                  </a:lnTo>
                  <a:lnTo>
                    <a:pt x="167" y="7"/>
                  </a:lnTo>
                  <a:lnTo>
                    <a:pt x="208" y="4"/>
                  </a:lnTo>
                  <a:lnTo>
                    <a:pt x="250" y="1"/>
                  </a:lnTo>
                  <a:lnTo>
                    <a:pt x="291" y="0"/>
                  </a:lnTo>
                  <a:lnTo>
                    <a:pt x="334" y="0"/>
                  </a:lnTo>
                  <a:lnTo>
                    <a:pt x="376" y="3"/>
                  </a:lnTo>
                  <a:lnTo>
                    <a:pt x="417" y="4"/>
                  </a:lnTo>
                  <a:lnTo>
                    <a:pt x="460" y="7"/>
                  </a:lnTo>
                  <a:lnTo>
                    <a:pt x="500" y="12"/>
                  </a:lnTo>
                  <a:lnTo>
                    <a:pt x="539" y="17"/>
                  </a:lnTo>
                  <a:lnTo>
                    <a:pt x="578" y="23"/>
                  </a:lnTo>
                  <a:lnTo>
                    <a:pt x="617" y="30"/>
                  </a:lnTo>
                  <a:lnTo>
                    <a:pt x="654"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0"/>
            <p:cNvSpPr>
              <a:spLocks/>
            </p:cNvSpPr>
            <p:nvPr/>
          </p:nvSpPr>
          <p:spPr bwMode="auto">
            <a:xfrm>
              <a:off x="4967288" y="4621213"/>
              <a:ext cx="50800" cy="58737"/>
            </a:xfrm>
            <a:custGeom>
              <a:avLst/>
              <a:gdLst>
                <a:gd name="T0" fmla="*/ 2147483647 w 64"/>
                <a:gd name="T1" fmla="*/ 2147483647 h 37"/>
                <a:gd name="T2" fmla="*/ 2147483647 w 64"/>
                <a:gd name="T3" fmla="*/ 2147483647 h 37"/>
                <a:gd name="T4" fmla="*/ 2147483647 w 64"/>
                <a:gd name="T5" fmla="*/ 2147483647 h 37"/>
                <a:gd name="T6" fmla="*/ 2147483647 w 64"/>
                <a:gd name="T7" fmla="*/ 2147483647 h 37"/>
                <a:gd name="T8" fmla="*/ 2147483647 w 64"/>
                <a:gd name="T9" fmla="*/ 2147483647 h 37"/>
                <a:gd name="T10" fmla="*/ 2147483647 w 64"/>
                <a:gd name="T11" fmla="*/ 2147483647 h 37"/>
                <a:gd name="T12" fmla="*/ 2147483647 w 64"/>
                <a:gd name="T13" fmla="*/ 2147483647 h 37"/>
                <a:gd name="T14" fmla="*/ 2147483647 w 64"/>
                <a:gd name="T15" fmla="*/ 2147483647 h 37"/>
                <a:gd name="T16" fmla="*/ 2147483647 w 64"/>
                <a:gd name="T17" fmla="*/ 2147483647 h 37"/>
                <a:gd name="T18" fmla="*/ 2147483647 w 64"/>
                <a:gd name="T19" fmla="*/ 2147483647 h 37"/>
                <a:gd name="T20" fmla="*/ 0 w 64"/>
                <a:gd name="T21" fmla="*/ 2147483647 h 37"/>
                <a:gd name="T22" fmla="*/ 0 w 64"/>
                <a:gd name="T23" fmla="*/ 2147483647 h 37"/>
                <a:gd name="T24" fmla="*/ 0 w 64"/>
                <a:gd name="T25" fmla="*/ 2147483647 h 37"/>
                <a:gd name="T26" fmla="*/ 2147483647 w 64"/>
                <a:gd name="T27" fmla="*/ 2147483647 h 37"/>
                <a:gd name="T28" fmla="*/ 2147483647 w 64"/>
                <a:gd name="T29" fmla="*/ 0 h 37"/>
                <a:gd name="T30" fmla="*/ 2147483647 w 64"/>
                <a:gd name="T31" fmla="*/ 2147483647 h 37"/>
                <a:gd name="T32" fmla="*/ 2147483647 w 64"/>
                <a:gd name="T33" fmla="*/ 2147483647 h 37"/>
                <a:gd name="T34" fmla="*/ 2147483647 w 64"/>
                <a:gd name="T35" fmla="*/ 2147483647 h 37"/>
                <a:gd name="T36" fmla="*/ 2147483647 w 64"/>
                <a:gd name="T37" fmla="*/ 2147483647 h 37"/>
                <a:gd name="T38" fmla="*/ 2147483647 w 64"/>
                <a:gd name="T39" fmla="*/ 2147483647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37"/>
                <a:gd name="T62" fmla="*/ 64 w 64"/>
                <a:gd name="T63" fmla="*/ 37 h 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37">
                  <a:moveTo>
                    <a:pt x="64" y="22"/>
                  </a:moveTo>
                  <a:lnTo>
                    <a:pt x="61" y="28"/>
                  </a:lnTo>
                  <a:lnTo>
                    <a:pt x="55" y="32"/>
                  </a:lnTo>
                  <a:lnTo>
                    <a:pt x="47" y="35"/>
                  </a:lnTo>
                  <a:lnTo>
                    <a:pt x="39" y="37"/>
                  </a:lnTo>
                  <a:lnTo>
                    <a:pt x="31" y="37"/>
                  </a:lnTo>
                  <a:lnTo>
                    <a:pt x="22" y="37"/>
                  </a:lnTo>
                  <a:lnTo>
                    <a:pt x="14" y="35"/>
                  </a:lnTo>
                  <a:lnTo>
                    <a:pt x="6" y="34"/>
                  </a:lnTo>
                  <a:lnTo>
                    <a:pt x="2" y="25"/>
                  </a:lnTo>
                  <a:lnTo>
                    <a:pt x="0" y="15"/>
                  </a:lnTo>
                  <a:lnTo>
                    <a:pt x="0" y="9"/>
                  </a:lnTo>
                  <a:lnTo>
                    <a:pt x="0" y="5"/>
                  </a:lnTo>
                  <a:lnTo>
                    <a:pt x="4" y="2"/>
                  </a:lnTo>
                  <a:lnTo>
                    <a:pt x="10" y="0"/>
                  </a:lnTo>
                  <a:lnTo>
                    <a:pt x="26" y="3"/>
                  </a:lnTo>
                  <a:lnTo>
                    <a:pt x="41" y="8"/>
                  </a:lnTo>
                  <a:lnTo>
                    <a:pt x="55" y="13"/>
                  </a:lnTo>
                  <a:lnTo>
                    <a:pt x="61" y="18"/>
                  </a:lnTo>
                  <a:lnTo>
                    <a:pt x="64" y="22"/>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1"/>
            <p:cNvSpPr>
              <a:spLocks/>
            </p:cNvSpPr>
            <p:nvPr/>
          </p:nvSpPr>
          <p:spPr bwMode="auto">
            <a:xfrm>
              <a:off x="3276600" y="4656138"/>
              <a:ext cx="23813" cy="60325"/>
            </a:xfrm>
            <a:custGeom>
              <a:avLst/>
              <a:gdLst>
                <a:gd name="T0" fmla="*/ 2147483647 w 31"/>
                <a:gd name="T1" fmla="*/ 2147483647 h 38"/>
                <a:gd name="T2" fmla="*/ 2147483647 w 31"/>
                <a:gd name="T3" fmla="*/ 2147483647 h 38"/>
                <a:gd name="T4" fmla="*/ 2147483647 w 31"/>
                <a:gd name="T5" fmla="*/ 2147483647 h 38"/>
                <a:gd name="T6" fmla="*/ 2147483647 w 31"/>
                <a:gd name="T7" fmla="*/ 2147483647 h 38"/>
                <a:gd name="T8" fmla="*/ 2147483647 w 31"/>
                <a:gd name="T9" fmla="*/ 2147483647 h 38"/>
                <a:gd name="T10" fmla="*/ 2147483647 w 31"/>
                <a:gd name="T11" fmla="*/ 2147483647 h 38"/>
                <a:gd name="T12" fmla="*/ 2147483647 w 31"/>
                <a:gd name="T13" fmla="*/ 2147483647 h 38"/>
                <a:gd name="T14" fmla="*/ 2147483647 w 31"/>
                <a:gd name="T15" fmla="*/ 2147483647 h 38"/>
                <a:gd name="T16" fmla="*/ 0 w 31"/>
                <a:gd name="T17" fmla="*/ 2147483647 h 38"/>
                <a:gd name="T18" fmla="*/ 2147483647 w 31"/>
                <a:gd name="T19" fmla="*/ 2147483647 h 38"/>
                <a:gd name="T20" fmla="*/ 2147483647 w 31"/>
                <a:gd name="T21" fmla="*/ 2147483647 h 38"/>
                <a:gd name="T22" fmla="*/ 2147483647 w 31"/>
                <a:gd name="T23" fmla="*/ 0 h 38"/>
                <a:gd name="T24" fmla="*/ 2147483647 w 31"/>
                <a:gd name="T25" fmla="*/ 2147483647 h 38"/>
                <a:gd name="T26" fmla="*/ 2147483647 w 31"/>
                <a:gd name="T27" fmla="*/ 2147483647 h 38"/>
                <a:gd name="T28" fmla="*/ 2147483647 w 31"/>
                <a:gd name="T29" fmla="*/ 214748364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38"/>
                <a:gd name="T47" fmla="*/ 31 w 31"/>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38">
                  <a:moveTo>
                    <a:pt x="31" y="25"/>
                  </a:moveTo>
                  <a:lnTo>
                    <a:pt x="31" y="38"/>
                  </a:lnTo>
                  <a:lnTo>
                    <a:pt x="25" y="38"/>
                  </a:lnTo>
                  <a:lnTo>
                    <a:pt x="19" y="35"/>
                  </a:lnTo>
                  <a:lnTo>
                    <a:pt x="14" y="32"/>
                  </a:lnTo>
                  <a:lnTo>
                    <a:pt x="10" y="26"/>
                  </a:lnTo>
                  <a:lnTo>
                    <a:pt x="2" y="16"/>
                  </a:lnTo>
                  <a:lnTo>
                    <a:pt x="2" y="10"/>
                  </a:lnTo>
                  <a:lnTo>
                    <a:pt x="0" y="4"/>
                  </a:lnTo>
                  <a:lnTo>
                    <a:pt x="4" y="3"/>
                  </a:lnTo>
                  <a:lnTo>
                    <a:pt x="8" y="1"/>
                  </a:lnTo>
                  <a:lnTo>
                    <a:pt x="14" y="0"/>
                  </a:lnTo>
                  <a:lnTo>
                    <a:pt x="19" y="1"/>
                  </a:lnTo>
                  <a:lnTo>
                    <a:pt x="23" y="6"/>
                  </a:lnTo>
                  <a:lnTo>
                    <a:pt x="31" y="25"/>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2"/>
            <p:cNvSpPr>
              <a:spLocks/>
            </p:cNvSpPr>
            <p:nvPr/>
          </p:nvSpPr>
          <p:spPr bwMode="auto">
            <a:xfrm>
              <a:off x="5757863" y="4656138"/>
              <a:ext cx="644525" cy="279400"/>
            </a:xfrm>
            <a:custGeom>
              <a:avLst/>
              <a:gdLst>
                <a:gd name="T0" fmla="*/ 2147483647 w 813"/>
                <a:gd name="T1" fmla="*/ 2147483647 h 176"/>
                <a:gd name="T2" fmla="*/ 2147483647 w 813"/>
                <a:gd name="T3" fmla="*/ 2147483647 h 176"/>
                <a:gd name="T4" fmla="*/ 2147483647 w 813"/>
                <a:gd name="T5" fmla="*/ 2147483647 h 176"/>
                <a:gd name="T6" fmla="*/ 2147483647 w 813"/>
                <a:gd name="T7" fmla="*/ 2147483647 h 176"/>
                <a:gd name="T8" fmla="*/ 2147483647 w 813"/>
                <a:gd name="T9" fmla="*/ 2147483647 h 176"/>
                <a:gd name="T10" fmla="*/ 2147483647 w 813"/>
                <a:gd name="T11" fmla="*/ 2147483647 h 176"/>
                <a:gd name="T12" fmla="*/ 2147483647 w 813"/>
                <a:gd name="T13" fmla="*/ 2147483647 h 176"/>
                <a:gd name="T14" fmla="*/ 2147483647 w 813"/>
                <a:gd name="T15" fmla="*/ 2147483647 h 176"/>
                <a:gd name="T16" fmla="*/ 2147483647 w 813"/>
                <a:gd name="T17" fmla="*/ 2147483647 h 176"/>
                <a:gd name="T18" fmla="*/ 2147483647 w 813"/>
                <a:gd name="T19" fmla="*/ 2147483647 h 176"/>
                <a:gd name="T20" fmla="*/ 2147483647 w 813"/>
                <a:gd name="T21" fmla="*/ 2147483647 h 176"/>
                <a:gd name="T22" fmla="*/ 2147483647 w 813"/>
                <a:gd name="T23" fmla="*/ 2147483647 h 176"/>
                <a:gd name="T24" fmla="*/ 2147483647 w 813"/>
                <a:gd name="T25" fmla="*/ 2147483647 h 176"/>
                <a:gd name="T26" fmla="*/ 2147483647 w 813"/>
                <a:gd name="T27" fmla="*/ 2147483647 h 176"/>
                <a:gd name="T28" fmla="*/ 2147483647 w 813"/>
                <a:gd name="T29" fmla="*/ 2147483647 h 176"/>
                <a:gd name="T30" fmla="*/ 2147483647 w 813"/>
                <a:gd name="T31" fmla="*/ 2147483647 h 176"/>
                <a:gd name="T32" fmla="*/ 2147483647 w 813"/>
                <a:gd name="T33" fmla="*/ 2147483647 h 176"/>
                <a:gd name="T34" fmla="*/ 2147483647 w 813"/>
                <a:gd name="T35" fmla="*/ 2147483647 h 176"/>
                <a:gd name="T36" fmla="*/ 2147483647 w 813"/>
                <a:gd name="T37" fmla="*/ 2147483647 h 176"/>
                <a:gd name="T38" fmla="*/ 2147483647 w 813"/>
                <a:gd name="T39" fmla="*/ 2147483647 h 176"/>
                <a:gd name="T40" fmla="*/ 2147483647 w 813"/>
                <a:gd name="T41" fmla="*/ 2147483647 h 176"/>
                <a:gd name="T42" fmla="*/ 2147483647 w 813"/>
                <a:gd name="T43" fmla="*/ 2147483647 h 176"/>
                <a:gd name="T44" fmla="*/ 2147483647 w 813"/>
                <a:gd name="T45" fmla="*/ 2147483647 h 176"/>
                <a:gd name="T46" fmla="*/ 2147483647 w 813"/>
                <a:gd name="T47" fmla="*/ 2147483647 h 176"/>
                <a:gd name="T48" fmla="*/ 2147483647 w 813"/>
                <a:gd name="T49" fmla="*/ 2147483647 h 176"/>
                <a:gd name="T50" fmla="*/ 2147483647 w 813"/>
                <a:gd name="T51" fmla="*/ 2147483647 h 176"/>
                <a:gd name="T52" fmla="*/ 2147483647 w 813"/>
                <a:gd name="T53" fmla="*/ 2147483647 h 176"/>
                <a:gd name="T54" fmla="*/ 2147483647 w 813"/>
                <a:gd name="T55" fmla="*/ 2147483647 h 176"/>
                <a:gd name="T56" fmla="*/ 2147483647 w 813"/>
                <a:gd name="T57" fmla="*/ 2147483647 h 176"/>
                <a:gd name="T58" fmla="*/ 2147483647 w 813"/>
                <a:gd name="T59" fmla="*/ 2147483647 h 176"/>
                <a:gd name="T60" fmla="*/ 2147483647 w 813"/>
                <a:gd name="T61" fmla="*/ 2147483647 h 176"/>
                <a:gd name="T62" fmla="*/ 2147483647 w 813"/>
                <a:gd name="T63" fmla="*/ 2147483647 h 176"/>
                <a:gd name="T64" fmla="*/ 2147483647 w 813"/>
                <a:gd name="T65" fmla="*/ 2147483647 h 176"/>
                <a:gd name="T66" fmla="*/ 2147483647 w 813"/>
                <a:gd name="T67" fmla="*/ 2147483647 h 176"/>
                <a:gd name="T68" fmla="*/ 2147483647 w 813"/>
                <a:gd name="T69" fmla="*/ 2147483647 h 176"/>
                <a:gd name="T70" fmla="*/ 2147483647 w 813"/>
                <a:gd name="T71" fmla="*/ 2147483647 h 176"/>
                <a:gd name="T72" fmla="*/ 2147483647 w 813"/>
                <a:gd name="T73" fmla="*/ 2147483647 h 176"/>
                <a:gd name="T74" fmla="*/ 2147483647 w 813"/>
                <a:gd name="T75" fmla="*/ 2147483647 h 176"/>
                <a:gd name="T76" fmla="*/ 2147483647 w 813"/>
                <a:gd name="T77" fmla="*/ 2147483647 h 176"/>
                <a:gd name="T78" fmla="*/ 2147483647 w 813"/>
                <a:gd name="T79" fmla="*/ 2147483647 h 176"/>
                <a:gd name="T80" fmla="*/ 2147483647 w 813"/>
                <a:gd name="T81" fmla="*/ 2147483647 h 176"/>
                <a:gd name="T82" fmla="*/ 2147483647 w 813"/>
                <a:gd name="T83" fmla="*/ 2147483647 h 176"/>
                <a:gd name="T84" fmla="*/ 2147483647 w 813"/>
                <a:gd name="T85" fmla="*/ 2147483647 h 176"/>
                <a:gd name="T86" fmla="*/ 2147483647 w 813"/>
                <a:gd name="T87" fmla="*/ 2147483647 h 176"/>
                <a:gd name="T88" fmla="*/ 2147483647 w 813"/>
                <a:gd name="T89" fmla="*/ 2147483647 h 176"/>
                <a:gd name="T90" fmla="*/ 2147483647 w 813"/>
                <a:gd name="T91" fmla="*/ 2147483647 h 176"/>
                <a:gd name="T92" fmla="*/ 0 w 813"/>
                <a:gd name="T93" fmla="*/ 2147483647 h 176"/>
                <a:gd name="T94" fmla="*/ 2147483647 w 813"/>
                <a:gd name="T95" fmla="*/ 2147483647 h 176"/>
                <a:gd name="T96" fmla="*/ 2147483647 w 813"/>
                <a:gd name="T97" fmla="*/ 2147483647 h 176"/>
                <a:gd name="T98" fmla="*/ 2147483647 w 813"/>
                <a:gd name="T99" fmla="*/ 0 h 176"/>
                <a:gd name="T100" fmla="*/ 2147483647 w 813"/>
                <a:gd name="T101" fmla="*/ 2147483647 h 1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3"/>
                <a:gd name="T154" fmla="*/ 0 h 176"/>
                <a:gd name="T155" fmla="*/ 813 w 813"/>
                <a:gd name="T156" fmla="*/ 176 h 1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3" h="176">
                  <a:moveTo>
                    <a:pt x="813" y="68"/>
                  </a:moveTo>
                  <a:lnTo>
                    <a:pt x="799" y="75"/>
                  </a:lnTo>
                  <a:lnTo>
                    <a:pt x="786" y="83"/>
                  </a:lnTo>
                  <a:lnTo>
                    <a:pt x="757" y="94"/>
                  </a:lnTo>
                  <a:lnTo>
                    <a:pt x="724" y="102"/>
                  </a:lnTo>
                  <a:lnTo>
                    <a:pt x="691" y="109"/>
                  </a:lnTo>
                  <a:lnTo>
                    <a:pt x="623" y="122"/>
                  </a:lnTo>
                  <a:lnTo>
                    <a:pt x="590" y="131"/>
                  </a:lnTo>
                  <a:lnTo>
                    <a:pt x="574" y="135"/>
                  </a:lnTo>
                  <a:lnTo>
                    <a:pt x="559" y="141"/>
                  </a:lnTo>
                  <a:lnTo>
                    <a:pt x="547" y="142"/>
                  </a:lnTo>
                  <a:lnTo>
                    <a:pt x="534" y="145"/>
                  </a:lnTo>
                  <a:lnTo>
                    <a:pt x="522" y="150"/>
                  </a:lnTo>
                  <a:lnTo>
                    <a:pt x="508" y="154"/>
                  </a:lnTo>
                  <a:lnTo>
                    <a:pt x="479" y="163"/>
                  </a:lnTo>
                  <a:lnTo>
                    <a:pt x="452" y="171"/>
                  </a:lnTo>
                  <a:lnTo>
                    <a:pt x="439" y="174"/>
                  </a:lnTo>
                  <a:lnTo>
                    <a:pt x="427" y="176"/>
                  </a:lnTo>
                  <a:lnTo>
                    <a:pt x="415" y="174"/>
                  </a:lnTo>
                  <a:lnTo>
                    <a:pt x="404" y="173"/>
                  </a:lnTo>
                  <a:lnTo>
                    <a:pt x="394" y="167"/>
                  </a:lnTo>
                  <a:lnTo>
                    <a:pt x="390" y="163"/>
                  </a:lnTo>
                  <a:lnTo>
                    <a:pt x="386" y="158"/>
                  </a:lnTo>
                  <a:lnTo>
                    <a:pt x="382" y="154"/>
                  </a:lnTo>
                  <a:lnTo>
                    <a:pt x="380" y="148"/>
                  </a:lnTo>
                  <a:lnTo>
                    <a:pt x="377" y="141"/>
                  </a:lnTo>
                  <a:lnTo>
                    <a:pt x="375" y="134"/>
                  </a:lnTo>
                  <a:lnTo>
                    <a:pt x="367" y="134"/>
                  </a:lnTo>
                  <a:lnTo>
                    <a:pt x="361" y="134"/>
                  </a:lnTo>
                  <a:lnTo>
                    <a:pt x="349" y="131"/>
                  </a:lnTo>
                  <a:lnTo>
                    <a:pt x="338" y="126"/>
                  </a:lnTo>
                  <a:lnTo>
                    <a:pt x="326" y="122"/>
                  </a:lnTo>
                  <a:lnTo>
                    <a:pt x="316" y="119"/>
                  </a:lnTo>
                  <a:lnTo>
                    <a:pt x="305" y="119"/>
                  </a:lnTo>
                  <a:lnTo>
                    <a:pt x="301" y="119"/>
                  </a:lnTo>
                  <a:lnTo>
                    <a:pt x="295" y="122"/>
                  </a:lnTo>
                  <a:lnTo>
                    <a:pt x="289" y="125"/>
                  </a:lnTo>
                  <a:lnTo>
                    <a:pt x="283" y="129"/>
                  </a:lnTo>
                  <a:lnTo>
                    <a:pt x="276" y="129"/>
                  </a:lnTo>
                  <a:lnTo>
                    <a:pt x="272" y="125"/>
                  </a:lnTo>
                  <a:lnTo>
                    <a:pt x="268" y="120"/>
                  </a:lnTo>
                  <a:lnTo>
                    <a:pt x="268" y="115"/>
                  </a:lnTo>
                  <a:lnTo>
                    <a:pt x="268" y="110"/>
                  </a:lnTo>
                  <a:lnTo>
                    <a:pt x="270" y="106"/>
                  </a:lnTo>
                  <a:lnTo>
                    <a:pt x="274" y="102"/>
                  </a:lnTo>
                  <a:lnTo>
                    <a:pt x="280" y="100"/>
                  </a:lnTo>
                  <a:lnTo>
                    <a:pt x="289" y="97"/>
                  </a:lnTo>
                  <a:lnTo>
                    <a:pt x="295" y="91"/>
                  </a:lnTo>
                  <a:lnTo>
                    <a:pt x="297" y="89"/>
                  </a:lnTo>
                  <a:lnTo>
                    <a:pt x="299" y="86"/>
                  </a:lnTo>
                  <a:lnTo>
                    <a:pt x="299" y="81"/>
                  </a:lnTo>
                  <a:lnTo>
                    <a:pt x="299" y="77"/>
                  </a:lnTo>
                  <a:lnTo>
                    <a:pt x="254" y="62"/>
                  </a:lnTo>
                  <a:lnTo>
                    <a:pt x="274" y="61"/>
                  </a:lnTo>
                  <a:lnTo>
                    <a:pt x="295" y="62"/>
                  </a:lnTo>
                  <a:lnTo>
                    <a:pt x="313" y="65"/>
                  </a:lnTo>
                  <a:lnTo>
                    <a:pt x="332" y="70"/>
                  </a:lnTo>
                  <a:lnTo>
                    <a:pt x="349" y="74"/>
                  </a:lnTo>
                  <a:lnTo>
                    <a:pt x="367" y="81"/>
                  </a:lnTo>
                  <a:lnTo>
                    <a:pt x="400" y="94"/>
                  </a:lnTo>
                  <a:lnTo>
                    <a:pt x="402" y="100"/>
                  </a:lnTo>
                  <a:lnTo>
                    <a:pt x="404" y="105"/>
                  </a:lnTo>
                  <a:lnTo>
                    <a:pt x="408" y="109"/>
                  </a:lnTo>
                  <a:lnTo>
                    <a:pt x="413" y="110"/>
                  </a:lnTo>
                  <a:lnTo>
                    <a:pt x="423" y="115"/>
                  </a:lnTo>
                  <a:lnTo>
                    <a:pt x="435" y="119"/>
                  </a:lnTo>
                  <a:lnTo>
                    <a:pt x="444" y="115"/>
                  </a:lnTo>
                  <a:lnTo>
                    <a:pt x="456" y="112"/>
                  </a:lnTo>
                  <a:lnTo>
                    <a:pt x="470" y="110"/>
                  </a:lnTo>
                  <a:lnTo>
                    <a:pt x="481" y="109"/>
                  </a:lnTo>
                  <a:lnTo>
                    <a:pt x="493" y="107"/>
                  </a:lnTo>
                  <a:lnTo>
                    <a:pt x="503" y="105"/>
                  </a:lnTo>
                  <a:lnTo>
                    <a:pt x="510" y="99"/>
                  </a:lnTo>
                  <a:lnTo>
                    <a:pt x="514" y="96"/>
                  </a:lnTo>
                  <a:lnTo>
                    <a:pt x="516" y="91"/>
                  </a:lnTo>
                  <a:lnTo>
                    <a:pt x="493" y="87"/>
                  </a:lnTo>
                  <a:lnTo>
                    <a:pt x="468" y="83"/>
                  </a:lnTo>
                  <a:lnTo>
                    <a:pt x="442" y="78"/>
                  </a:lnTo>
                  <a:lnTo>
                    <a:pt x="417" y="74"/>
                  </a:lnTo>
                  <a:lnTo>
                    <a:pt x="392" y="67"/>
                  </a:lnTo>
                  <a:lnTo>
                    <a:pt x="367" y="60"/>
                  </a:lnTo>
                  <a:lnTo>
                    <a:pt x="344" y="49"/>
                  </a:lnTo>
                  <a:lnTo>
                    <a:pt x="334" y="45"/>
                  </a:lnTo>
                  <a:lnTo>
                    <a:pt x="324" y="38"/>
                  </a:lnTo>
                  <a:lnTo>
                    <a:pt x="60" y="38"/>
                  </a:lnTo>
                  <a:lnTo>
                    <a:pt x="41" y="25"/>
                  </a:lnTo>
                  <a:lnTo>
                    <a:pt x="31" y="29"/>
                  </a:lnTo>
                  <a:lnTo>
                    <a:pt x="27" y="32"/>
                  </a:lnTo>
                  <a:lnTo>
                    <a:pt x="24" y="35"/>
                  </a:lnTo>
                  <a:lnTo>
                    <a:pt x="20" y="38"/>
                  </a:lnTo>
                  <a:lnTo>
                    <a:pt x="16" y="39"/>
                  </a:lnTo>
                  <a:lnTo>
                    <a:pt x="10" y="39"/>
                  </a:lnTo>
                  <a:lnTo>
                    <a:pt x="4" y="38"/>
                  </a:lnTo>
                  <a:lnTo>
                    <a:pt x="0" y="25"/>
                  </a:lnTo>
                  <a:lnTo>
                    <a:pt x="20" y="20"/>
                  </a:lnTo>
                  <a:lnTo>
                    <a:pt x="39" y="17"/>
                  </a:lnTo>
                  <a:lnTo>
                    <a:pt x="49" y="15"/>
                  </a:lnTo>
                  <a:lnTo>
                    <a:pt x="57" y="12"/>
                  </a:lnTo>
                  <a:lnTo>
                    <a:pt x="64" y="7"/>
                  </a:lnTo>
                  <a:lnTo>
                    <a:pt x="70" y="0"/>
                  </a:lnTo>
                  <a:lnTo>
                    <a:pt x="441" y="35"/>
                  </a:lnTo>
                  <a:lnTo>
                    <a:pt x="813" y="68"/>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3"/>
            <p:cNvSpPr>
              <a:spLocks/>
            </p:cNvSpPr>
            <p:nvPr/>
          </p:nvSpPr>
          <p:spPr bwMode="auto">
            <a:xfrm>
              <a:off x="5072063" y="4660900"/>
              <a:ext cx="44450" cy="25400"/>
            </a:xfrm>
            <a:custGeom>
              <a:avLst/>
              <a:gdLst>
                <a:gd name="T0" fmla="*/ 2147483647 w 57"/>
                <a:gd name="T1" fmla="*/ 2147483647 h 16"/>
                <a:gd name="T2" fmla="*/ 0 w 57"/>
                <a:gd name="T3" fmla="*/ 2147483647 h 16"/>
                <a:gd name="T4" fmla="*/ 0 w 57"/>
                <a:gd name="T5" fmla="*/ 2147483647 h 16"/>
                <a:gd name="T6" fmla="*/ 0 w 57"/>
                <a:gd name="T7" fmla="*/ 2147483647 h 16"/>
                <a:gd name="T8" fmla="*/ 2147483647 w 57"/>
                <a:gd name="T9" fmla="*/ 2147483647 h 16"/>
                <a:gd name="T10" fmla="*/ 2147483647 w 57"/>
                <a:gd name="T11" fmla="*/ 2147483647 h 16"/>
                <a:gd name="T12" fmla="*/ 2147483647 w 57"/>
                <a:gd name="T13" fmla="*/ 0 h 16"/>
                <a:gd name="T14" fmla="*/ 2147483647 w 57"/>
                <a:gd name="T15" fmla="*/ 0 h 16"/>
                <a:gd name="T16" fmla="*/ 2147483647 w 57"/>
                <a:gd name="T17" fmla="*/ 0 h 16"/>
                <a:gd name="T18" fmla="*/ 2147483647 w 57"/>
                <a:gd name="T19" fmla="*/ 2147483647 h 16"/>
                <a:gd name="T20" fmla="*/ 2147483647 w 57"/>
                <a:gd name="T21" fmla="*/ 2147483647 h 16"/>
                <a:gd name="T22" fmla="*/ 2147483647 w 57"/>
                <a:gd name="T23" fmla="*/ 2147483647 h 16"/>
                <a:gd name="T24" fmla="*/ 2147483647 w 57"/>
                <a:gd name="T25" fmla="*/ 2147483647 h 16"/>
                <a:gd name="T26" fmla="*/ 2147483647 w 57"/>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16"/>
                <a:gd name="T44" fmla="*/ 57 w 5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16">
                  <a:moveTo>
                    <a:pt x="57" y="16"/>
                  </a:moveTo>
                  <a:lnTo>
                    <a:pt x="0" y="16"/>
                  </a:lnTo>
                  <a:lnTo>
                    <a:pt x="0" y="12"/>
                  </a:lnTo>
                  <a:lnTo>
                    <a:pt x="0" y="9"/>
                  </a:lnTo>
                  <a:lnTo>
                    <a:pt x="2" y="6"/>
                  </a:lnTo>
                  <a:lnTo>
                    <a:pt x="6" y="4"/>
                  </a:lnTo>
                  <a:lnTo>
                    <a:pt x="16" y="0"/>
                  </a:lnTo>
                  <a:lnTo>
                    <a:pt x="27" y="0"/>
                  </a:lnTo>
                  <a:lnTo>
                    <a:pt x="37" y="0"/>
                  </a:lnTo>
                  <a:lnTo>
                    <a:pt x="47" y="4"/>
                  </a:lnTo>
                  <a:lnTo>
                    <a:pt x="51" y="6"/>
                  </a:lnTo>
                  <a:lnTo>
                    <a:pt x="55" y="9"/>
                  </a:lnTo>
                  <a:lnTo>
                    <a:pt x="57" y="12"/>
                  </a:lnTo>
                  <a:lnTo>
                    <a:pt x="57" y="16"/>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4"/>
            <p:cNvSpPr>
              <a:spLocks/>
            </p:cNvSpPr>
            <p:nvPr/>
          </p:nvSpPr>
          <p:spPr bwMode="auto">
            <a:xfrm>
              <a:off x="5135563" y="4681538"/>
              <a:ext cx="565150" cy="144462"/>
            </a:xfrm>
            <a:custGeom>
              <a:avLst/>
              <a:gdLst>
                <a:gd name="T0" fmla="*/ 2147483647 w 712"/>
                <a:gd name="T1" fmla="*/ 2147483647 h 91"/>
                <a:gd name="T2" fmla="*/ 2147483647 w 712"/>
                <a:gd name="T3" fmla="*/ 2147483647 h 91"/>
                <a:gd name="T4" fmla="*/ 2147483647 w 712"/>
                <a:gd name="T5" fmla="*/ 2147483647 h 91"/>
                <a:gd name="T6" fmla="*/ 2147483647 w 712"/>
                <a:gd name="T7" fmla="*/ 2147483647 h 91"/>
                <a:gd name="T8" fmla="*/ 2147483647 w 712"/>
                <a:gd name="T9" fmla="*/ 2147483647 h 91"/>
                <a:gd name="T10" fmla="*/ 2147483647 w 712"/>
                <a:gd name="T11" fmla="*/ 2147483647 h 91"/>
                <a:gd name="T12" fmla="*/ 2147483647 w 712"/>
                <a:gd name="T13" fmla="*/ 2147483647 h 91"/>
                <a:gd name="T14" fmla="*/ 2147483647 w 712"/>
                <a:gd name="T15" fmla="*/ 2147483647 h 91"/>
                <a:gd name="T16" fmla="*/ 2147483647 w 712"/>
                <a:gd name="T17" fmla="*/ 2147483647 h 91"/>
                <a:gd name="T18" fmla="*/ 2147483647 w 712"/>
                <a:gd name="T19" fmla="*/ 2147483647 h 91"/>
                <a:gd name="T20" fmla="*/ 2147483647 w 712"/>
                <a:gd name="T21" fmla="*/ 2147483647 h 91"/>
                <a:gd name="T22" fmla="*/ 2147483647 w 712"/>
                <a:gd name="T23" fmla="*/ 2147483647 h 91"/>
                <a:gd name="T24" fmla="*/ 2147483647 w 712"/>
                <a:gd name="T25" fmla="*/ 2147483647 h 91"/>
                <a:gd name="T26" fmla="*/ 2147483647 w 712"/>
                <a:gd name="T27" fmla="*/ 2147483647 h 91"/>
                <a:gd name="T28" fmla="*/ 2147483647 w 712"/>
                <a:gd name="T29" fmla="*/ 2147483647 h 91"/>
                <a:gd name="T30" fmla="*/ 2147483647 w 712"/>
                <a:gd name="T31" fmla="*/ 2147483647 h 91"/>
                <a:gd name="T32" fmla="*/ 2147483647 w 712"/>
                <a:gd name="T33" fmla="*/ 2147483647 h 91"/>
                <a:gd name="T34" fmla="*/ 2147483647 w 712"/>
                <a:gd name="T35" fmla="*/ 2147483647 h 91"/>
                <a:gd name="T36" fmla="*/ 2147483647 w 712"/>
                <a:gd name="T37" fmla="*/ 2147483647 h 91"/>
                <a:gd name="T38" fmla="*/ 2147483647 w 712"/>
                <a:gd name="T39" fmla="*/ 2147483647 h 91"/>
                <a:gd name="T40" fmla="*/ 2147483647 w 712"/>
                <a:gd name="T41" fmla="*/ 2147483647 h 91"/>
                <a:gd name="T42" fmla="*/ 2147483647 w 712"/>
                <a:gd name="T43" fmla="*/ 2147483647 h 91"/>
                <a:gd name="T44" fmla="*/ 2147483647 w 712"/>
                <a:gd name="T45" fmla="*/ 2147483647 h 91"/>
                <a:gd name="T46" fmla="*/ 2147483647 w 712"/>
                <a:gd name="T47" fmla="*/ 2147483647 h 91"/>
                <a:gd name="T48" fmla="*/ 2147483647 w 712"/>
                <a:gd name="T49" fmla="*/ 2147483647 h 91"/>
                <a:gd name="T50" fmla="*/ 2147483647 w 712"/>
                <a:gd name="T51" fmla="*/ 2147483647 h 91"/>
                <a:gd name="T52" fmla="*/ 2147483647 w 712"/>
                <a:gd name="T53" fmla="*/ 2147483647 h 91"/>
                <a:gd name="T54" fmla="*/ 2147483647 w 712"/>
                <a:gd name="T55" fmla="*/ 2147483647 h 91"/>
                <a:gd name="T56" fmla="*/ 2147483647 w 712"/>
                <a:gd name="T57" fmla="*/ 2147483647 h 91"/>
                <a:gd name="T58" fmla="*/ 2147483647 w 712"/>
                <a:gd name="T59" fmla="*/ 2147483647 h 91"/>
                <a:gd name="T60" fmla="*/ 2147483647 w 712"/>
                <a:gd name="T61" fmla="*/ 2147483647 h 91"/>
                <a:gd name="T62" fmla="*/ 2147483647 w 712"/>
                <a:gd name="T63" fmla="*/ 2147483647 h 91"/>
                <a:gd name="T64" fmla="*/ 2147483647 w 712"/>
                <a:gd name="T65" fmla="*/ 2147483647 h 91"/>
                <a:gd name="T66" fmla="*/ 0 w 712"/>
                <a:gd name="T67" fmla="*/ 2147483647 h 91"/>
                <a:gd name="T68" fmla="*/ 0 w 712"/>
                <a:gd name="T69" fmla="*/ 2147483647 h 91"/>
                <a:gd name="T70" fmla="*/ 2147483647 w 712"/>
                <a:gd name="T71" fmla="*/ 2147483647 h 91"/>
                <a:gd name="T72" fmla="*/ 2147483647 w 712"/>
                <a:gd name="T73" fmla="*/ 2147483647 h 91"/>
                <a:gd name="T74" fmla="*/ 2147483647 w 712"/>
                <a:gd name="T75" fmla="*/ 0 h 91"/>
                <a:gd name="T76" fmla="*/ 2147483647 w 712"/>
                <a:gd name="T77" fmla="*/ 2147483647 h 91"/>
                <a:gd name="T78" fmla="*/ 2147483647 w 712"/>
                <a:gd name="T79" fmla="*/ 2147483647 h 91"/>
                <a:gd name="T80" fmla="*/ 2147483647 w 712"/>
                <a:gd name="T81" fmla="*/ 2147483647 h 91"/>
                <a:gd name="T82" fmla="*/ 2147483647 w 712"/>
                <a:gd name="T83" fmla="*/ 2147483647 h 91"/>
                <a:gd name="T84" fmla="*/ 2147483647 w 712"/>
                <a:gd name="T85" fmla="*/ 2147483647 h 91"/>
                <a:gd name="T86" fmla="*/ 2147483647 w 712"/>
                <a:gd name="T87" fmla="*/ 2147483647 h 91"/>
                <a:gd name="T88" fmla="*/ 2147483647 w 712"/>
                <a:gd name="T89" fmla="*/ 2147483647 h 91"/>
                <a:gd name="T90" fmla="*/ 2147483647 w 712"/>
                <a:gd name="T91" fmla="*/ 2147483647 h 91"/>
                <a:gd name="T92" fmla="*/ 2147483647 w 712"/>
                <a:gd name="T93" fmla="*/ 2147483647 h 91"/>
                <a:gd name="T94" fmla="*/ 2147483647 w 712"/>
                <a:gd name="T95" fmla="*/ 2147483647 h 91"/>
                <a:gd name="T96" fmla="*/ 2147483647 w 712"/>
                <a:gd name="T97" fmla="*/ 2147483647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2"/>
                <a:gd name="T148" fmla="*/ 0 h 91"/>
                <a:gd name="T149" fmla="*/ 712 w 712"/>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2" h="91">
                  <a:moveTo>
                    <a:pt x="708" y="30"/>
                  </a:moveTo>
                  <a:lnTo>
                    <a:pt x="710" y="33"/>
                  </a:lnTo>
                  <a:lnTo>
                    <a:pt x="712" y="36"/>
                  </a:lnTo>
                  <a:lnTo>
                    <a:pt x="712" y="45"/>
                  </a:lnTo>
                  <a:lnTo>
                    <a:pt x="712" y="52"/>
                  </a:lnTo>
                  <a:lnTo>
                    <a:pt x="712" y="61"/>
                  </a:lnTo>
                  <a:lnTo>
                    <a:pt x="692" y="67"/>
                  </a:lnTo>
                  <a:lnTo>
                    <a:pt x="673" y="70"/>
                  </a:lnTo>
                  <a:lnTo>
                    <a:pt x="651" y="73"/>
                  </a:lnTo>
                  <a:lnTo>
                    <a:pt x="630" y="74"/>
                  </a:lnTo>
                  <a:lnTo>
                    <a:pt x="609" y="75"/>
                  </a:lnTo>
                  <a:lnTo>
                    <a:pt x="589" y="77"/>
                  </a:lnTo>
                  <a:lnTo>
                    <a:pt x="568" y="80"/>
                  </a:lnTo>
                  <a:lnTo>
                    <a:pt x="549" y="84"/>
                  </a:lnTo>
                  <a:lnTo>
                    <a:pt x="520" y="87"/>
                  </a:lnTo>
                  <a:lnTo>
                    <a:pt x="490" y="90"/>
                  </a:lnTo>
                  <a:lnTo>
                    <a:pt x="461" y="91"/>
                  </a:lnTo>
                  <a:lnTo>
                    <a:pt x="432" y="91"/>
                  </a:lnTo>
                  <a:lnTo>
                    <a:pt x="372" y="90"/>
                  </a:lnTo>
                  <a:lnTo>
                    <a:pt x="312" y="86"/>
                  </a:lnTo>
                  <a:lnTo>
                    <a:pt x="254" y="81"/>
                  </a:lnTo>
                  <a:lnTo>
                    <a:pt x="194" y="74"/>
                  </a:lnTo>
                  <a:lnTo>
                    <a:pt x="136" y="70"/>
                  </a:lnTo>
                  <a:lnTo>
                    <a:pt x="77" y="65"/>
                  </a:lnTo>
                  <a:lnTo>
                    <a:pt x="73" y="62"/>
                  </a:lnTo>
                  <a:lnTo>
                    <a:pt x="68" y="59"/>
                  </a:lnTo>
                  <a:lnTo>
                    <a:pt x="54" y="55"/>
                  </a:lnTo>
                  <a:lnTo>
                    <a:pt x="41" y="52"/>
                  </a:lnTo>
                  <a:lnTo>
                    <a:pt x="27" y="48"/>
                  </a:lnTo>
                  <a:lnTo>
                    <a:pt x="13" y="42"/>
                  </a:lnTo>
                  <a:lnTo>
                    <a:pt x="8" y="39"/>
                  </a:lnTo>
                  <a:lnTo>
                    <a:pt x="4" y="35"/>
                  </a:lnTo>
                  <a:lnTo>
                    <a:pt x="2" y="30"/>
                  </a:lnTo>
                  <a:lnTo>
                    <a:pt x="0" y="25"/>
                  </a:lnTo>
                  <a:lnTo>
                    <a:pt x="0" y="19"/>
                  </a:lnTo>
                  <a:lnTo>
                    <a:pt x="2" y="12"/>
                  </a:lnTo>
                  <a:lnTo>
                    <a:pt x="2" y="10"/>
                  </a:lnTo>
                  <a:lnTo>
                    <a:pt x="15" y="0"/>
                  </a:lnTo>
                  <a:lnTo>
                    <a:pt x="56" y="7"/>
                  </a:lnTo>
                  <a:lnTo>
                    <a:pt x="97" y="14"/>
                  </a:lnTo>
                  <a:lnTo>
                    <a:pt x="139" y="20"/>
                  </a:lnTo>
                  <a:lnTo>
                    <a:pt x="182" y="25"/>
                  </a:lnTo>
                  <a:lnTo>
                    <a:pt x="225" y="29"/>
                  </a:lnTo>
                  <a:lnTo>
                    <a:pt x="269" y="32"/>
                  </a:lnTo>
                  <a:lnTo>
                    <a:pt x="357" y="36"/>
                  </a:lnTo>
                  <a:lnTo>
                    <a:pt x="446" y="38"/>
                  </a:lnTo>
                  <a:lnTo>
                    <a:pt x="535" y="38"/>
                  </a:lnTo>
                  <a:lnTo>
                    <a:pt x="622" y="35"/>
                  </a:lnTo>
                  <a:lnTo>
                    <a:pt x="708" y="30"/>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5"/>
            <p:cNvSpPr>
              <a:spLocks/>
            </p:cNvSpPr>
            <p:nvPr/>
          </p:nvSpPr>
          <p:spPr bwMode="auto">
            <a:xfrm>
              <a:off x="3709988" y="4683125"/>
              <a:ext cx="638175" cy="785813"/>
            </a:xfrm>
            <a:custGeom>
              <a:avLst/>
              <a:gdLst>
                <a:gd name="T0" fmla="*/ 2147483647 w 805"/>
                <a:gd name="T1" fmla="*/ 2147483647 h 495"/>
                <a:gd name="T2" fmla="*/ 2147483647 w 805"/>
                <a:gd name="T3" fmla="*/ 2147483647 h 495"/>
                <a:gd name="T4" fmla="*/ 2147483647 w 805"/>
                <a:gd name="T5" fmla="*/ 2147483647 h 495"/>
                <a:gd name="T6" fmla="*/ 2147483647 w 805"/>
                <a:gd name="T7" fmla="*/ 2147483647 h 495"/>
                <a:gd name="T8" fmla="*/ 2147483647 w 805"/>
                <a:gd name="T9" fmla="*/ 2147483647 h 495"/>
                <a:gd name="T10" fmla="*/ 2147483647 w 805"/>
                <a:gd name="T11" fmla="*/ 2147483647 h 495"/>
                <a:gd name="T12" fmla="*/ 2147483647 w 805"/>
                <a:gd name="T13" fmla="*/ 2147483647 h 495"/>
                <a:gd name="T14" fmla="*/ 2147483647 w 805"/>
                <a:gd name="T15" fmla="*/ 2147483647 h 495"/>
                <a:gd name="T16" fmla="*/ 2147483647 w 805"/>
                <a:gd name="T17" fmla="*/ 2147483647 h 495"/>
                <a:gd name="T18" fmla="*/ 2147483647 w 805"/>
                <a:gd name="T19" fmla="*/ 2147483647 h 495"/>
                <a:gd name="T20" fmla="*/ 0 w 805"/>
                <a:gd name="T21" fmla="*/ 2147483647 h 495"/>
                <a:gd name="T22" fmla="*/ 2147483647 w 805"/>
                <a:gd name="T23" fmla="*/ 2147483647 h 495"/>
                <a:gd name="T24" fmla="*/ 2147483647 w 805"/>
                <a:gd name="T25" fmla="*/ 2147483647 h 495"/>
                <a:gd name="T26" fmla="*/ 2147483647 w 805"/>
                <a:gd name="T27" fmla="*/ 2147483647 h 495"/>
                <a:gd name="T28" fmla="*/ 2147483647 w 805"/>
                <a:gd name="T29" fmla="*/ 2147483647 h 495"/>
                <a:gd name="T30" fmla="*/ 2147483647 w 805"/>
                <a:gd name="T31" fmla="*/ 2147483647 h 495"/>
                <a:gd name="T32" fmla="*/ 2147483647 w 805"/>
                <a:gd name="T33" fmla="*/ 2147483647 h 495"/>
                <a:gd name="T34" fmla="*/ 2147483647 w 805"/>
                <a:gd name="T35" fmla="*/ 2147483647 h 495"/>
                <a:gd name="T36" fmla="*/ 2147483647 w 805"/>
                <a:gd name="T37" fmla="*/ 2147483647 h 495"/>
                <a:gd name="T38" fmla="*/ 2147483647 w 805"/>
                <a:gd name="T39" fmla="*/ 2147483647 h 495"/>
                <a:gd name="T40" fmla="*/ 2147483647 w 805"/>
                <a:gd name="T41" fmla="*/ 2147483647 h 495"/>
                <a:gd name="T42" fmla="*/ 2147483647 w 805"/>
                <a:gd name="T43" fmla="*/ 2147483647 h 495"/>
                <a:gd name="T44" fmla="*/ 2147483647 w 805"/>
                <a:gd name="T45" fmla="*/ 2147483647 h 495"/>
                <a:gd name="T46" fmla="*/ 2147483647 w 805"/>
                <a:gd name="T47" fmla="*/ 2147483647 h 495"/>
                <a:gd name="T48" fmla="*/ 2147483647 w 805"/>
                <a:gd name="T49" fmla="*/ 2147483647 h 495"/>
                <a:gd name="T50" fmla="*/ 2147483647 w 805"/>
                <a:gd name="T51" fmla="*/ 2147483647 h 495"/>
                <a:gd name="T52" fmla="*/ 2147483647 w 805"/>
                <a:gd name="T53" fmla="*/ 2147483647 h 495"/>
                <a:gd name="T54" fmla="*/ 2147483647 w 805"/>
                <a:gd name="T55" fmla="*/ 2147483647 h 495"/>
                <a:gd name="T56" fmla="*/ 2147483647 w 805"/>
                <a:gd name="T57" fmla="*/ 2147483647 h 495"/>
                <a:gd name="T58" fmla="*/ 2147483647 w 805"/>
                <a:gd name="T59" fmla="*/ 2147483647 h 495"/>
                <a:gd name="T60" fmla="*/ 2147483647 w 805"/>
                <a:gd name="T61" fmla="*/ 2147483647 h 495"/>
                <a:gd name="T62" fmla="*/ 2147483647 w 805"/>
                <a:gd name="T63" fmla="*/ 2147483647 h 495"/>
                <a:gd name="T64" fmla="*/ 2147483647 w 805"/>
                <a:gd name="T65" fmla="*/ 2147483647 h 495"/>
                <a:gd name="T66" fmla="*/ 2147483647 w 805"/>
                <a:gd name="T67" fmla="*/ 2147483647 h 495"/>
                <a:gd name="T68" fmla="*/ 2147483647 w 805"/>
                <a:gd name="T69" fmla="*/ 2147483647 h 495"/>
                <a:gd name="T70" fmla="*/ 2147483647 w 805"/>
                <a:gd name="T71" fmla="*/ 2147483647 h 495"/>
                <a:gd name="T72" fmla="*/ 2147483647 w 805"/>
                <a:gd name="T73" fmla="*/ 2147483647 h 495"/>
                <a:gd name="T74" fmla="*/ 2147483647 w 805"/>
                <a:gd name="T75" fmla="*/ 2147483647 h 495"/>
                <a:gd name="T76" fmla="*/ 2147483647 w 805"/>
                <a:gd name="T77" fmla="*/ 2147483647 h 495"/>
                <a:gd name="T78" fmla="*/ 2147483647 w 805"/>
                <a:gd name="T79" fmla="*/ 2147483647 h 495"/>
                <a:gd name="T80" fmla="*/ 2147483647 w 805"/>
                <a:gd name="T81" fmla="*/ 2147483647 h 495"/>
                <a:gd name="T82" fmla="*/ 2147483647 w 805"/>
                <a:gd name="T83" fmla="*/ 2147483647 h 495"/>
                <a:gd name="T84" fmla="*/ 2147483647 w 805"/>
                <a:gd name="T85" fmla="*/ 2147483647 h 495"/>
                <a:gd name="T86" fmla="*/ 2147483647 w 805"/>
                <a:gd name="T87" fmla="*/ 2147483647 h 495"/>
                <a:gd name="T88" fmla="*/ 2147483647 w 805"/>
                <a:gd name="T89" fmla="*/ 2147483647 h 495"/>
                <a:gd name="T90" fmla="*/ 2147483647 w 805"/>
                <a:gd name="T91" fmla="*/ 2147483647 h 495"/>
                <a:gd name="T92" fmla="*/ 2147483647 w 805"/>
                <a:gd name="T93" fmla="*/ 2147483647 h 495"/>
                <a:gd name="T94" fmla="*/ 2147483647 w 805"/>
                <a:gd name="T95" fmla="*/ 2147483647 h 495"/>
                <a:gd name="T96" fmla="*/ 2147483647 w 805"/>
                <a:gd name="T97" fmla="*/ 2147483647 h 495"/>
                <a:gd name="T98" fmla="*/ 2147483647 w 805"/>
                <a:gd name="T99" fmla="*/ 0 h 495"/>
                <a:gd name="T100" fmla="*/ 2147483647 w 805"/>
                <a:gd name="T101" fmla="*/ 2147483647 h 495"/>
                <a:gd name="T102" fmla="*/ 2147483647 w 805"/>
                <a:gd name="T103" fmla="*/ 2147483647 h 495"/>
                <a:gd name="T104" fmla="*/ 2147483647 w 805"/>
                <a:gd name="T105" fmla="*/ 2147483647 h 495"/>
                <a:gd name="T106" fmla="*/ 2147483647 w 805"/>
                <a:gd name="T107" fmla="*/ 2147483647 h 4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5"/>
                <a:gd name="T163" fmla="*/ 0 h 495"/>
                <a:gd name="T164" fmla="*/ 805 w 805"/>
                <a:gd name="T165" fmla="*/ 495 h 4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5" h="495">
                  <a:moveTo>
                    <a:pt x="768" y="93"/>
                  </a:moveTo>
                  <a:lnTo>
                    <a:pt x="805" y="124"/>
                  </a:lnTo>
                  <a:lnTo>
                    <a:pt x="752" y="138"/>
                  </a:lnTo>
                  <a:lnTo>
                    <a:pt x="698" y="153"/>
                  </a:lnTo>
                  <a:lnTo>
                    <a:pt x="644" y="166"/>
                  </a:lnTo>
                  <a:lnTo>
                    <a:pt x="589" y="180"/>
                  </a:lnTo>
                  <a:lnTo>
                    <a:pt x="535" y="195"/>
                  </a:lnTo>
                  <a:lnTo>
                    <a:pt x="483" y="211"/>
                  </a:lnTo>
                  <a:lnTo>
                    <a:pt x="430" y="228"/>
                  </a:lnTo>
                  <a:lnTo>
                    <a:pt x="382" y="249"/>
                  </a:lnTo>
                  <a:lnTo>
                    <a:pt x="363" y="272"/>
                  </a:lnTo>
                  <a:lnTo>
                    <a:pt x="363" y="330"/>
                  </a:lnTo>
                  <a:lnTo>
                    <a:pt x="361" y="388"/>
                  </a:lnTo>
                  <a:lnTo>
                    <a:pt x="361" y="442"/>
                  </a:lnTo>
                  <a:lnTo>
                    <a:pt x="363" y="495"/>
                  </a:lnTo>
                  <a:lnTo>
                    <a:pt x="343" y="482"/>
                  </a:lnTo>
                  <a:lnTo>
                    <a:pt x="326" y="471"/>
                  </a:lnTo>
                  <a:lnTo>
                    <a:pt x="306" y="461"/>
                  </a:lnTo>
                  <a:lnTo>
                    <a:pt x="287" y="450"/>
                  </a:lnTo>
                  <a:lnTo>
                    <a:pt x="268" y="442"/>
                  </a:lnTo>
                  <a:lnTo>
                    <a:pt x="246" y="433"/>
                  </a:lnTo>
                  <a:lnTo>
                    <a:pt x="227" y="426"/>
                  </a:lnTo>
                  <a:lnTo>
                    <a:pt x="205" y="420"/>
                  </a:lnTo>
                  <a:lnTo>
                    <a:pt x="184" y="416"/>
                  </a:lnTo>
                  <a:lnTo>
                    <a:pt x="161" y="410"/>
                  </a:lnTo>
                  <a:lnTo>
                    <a:pt x="138" y="407"/>
                  </a:lnTo>
                  <a:lnTo>
                    <a:pt x="114" y="405"/>
                  </a:lnTo>
                  <a:lnTo>
                    <a:pt x="91" y="404"/>
                  </a:lnTo>
                  <a:lnTo>
                    <a:pt x="68" y="404"/>
                  </a:lnTo>
                  <a:lnTo>
                    <a:pt x="43" y="404"/>
                  </a:lnTo>
                  <a:lnTo>
                    <a:pt x="17" y="405"/>
                  </a:lnTo>
                  <a:lnTo>
                    <a:pt x="0" y="392"/>
                  </a:lnTo>
                  <a:lnTo>
                    <a:pt x="0" y="227"/>
                  </a:lnTo>
                  <a:lnTo>
                    <a:pt x="10" y="228"/>
                  </a:lnTo>
                  <a:lnTo>
                    <a:pt x="19" y="230"/>
                  </a:lnTo>
                  <a:lnTo>
                    <a:pt x="43" y="231"/>
                  </a:lnTo>
                  <a:lnTo>
                    <a:pt x="56" y="233"/>
                  </a:lnTo>
                  <a:lnTo>
                    <a:pt x="68" y="233"/>
                  </a:lnTo>
                  <a:lnTo>
                    <a:pt x="93" y="236"/>
                  </a:lnTo>
                  <a:lnTo>
                    <a:pt x="105" y="238"/>
                  </a:lnTo>
                  <a:lnTo>
                    <a:pt x="112" y="241"/>
                  </a:lnTo>
                  <a:lnTo>
                    <a:pt x="120" y="246"/>
                  </a:lnTo>
                  <a:lnTo>
                    <a:pt x="126" y="252"/>
                  </a:lnTo>
                  <a:lnTo>
                    <a:pt x="128" y="259"/>
                  </a:lnTo>
                  <a:lnTo>
                    <a:pt x="128" y="267"/>
                  </a:lnTo>
                  <a:lnTo>
                    <a:pt x="128" y="273"/>
                  </a:lnTo>
                  <a:lnTo>
                    <a:pt x="126" y="279"/>
                  </a:lnTo>
                  <a:lnTo>
                    <a:pt x="122" y="285"/>
                  </a:lnTo>
                  <a:lnTo>
                    <a:pt x="118" y="292"/>
                  </a:lnTo>
                  <a:lnTo>
                    <a:pt x="126" y="295"/>
                  </a:lnTo>
                  <a:lnTo>
                    <a:pt x="134" y="297"/>
                  </a:lnTo>
                  <a:lnTo>
                    <a:pt x="141" y="295"/>
                  </a:lnTo>
                  <a:lnTo>
                    <a:pt x="149" y="292"/>
                  </a:lnTo>
                  <a:lnTo>
                    <a:pt x="151" y="288"/>
                  </a:lnTo>
                  <a:lnTo>
                    <a:pt x="153" y="285"/>
                  </a:lnTo>
                  <a:lnTo>
                    <a:pt x="153" y="281"/>
                  </a:lnTo>
                  <a:lnTo>
                    <a:pt x="149" y="276"/>
                  </a:lnTo>
                  <a:lnTo>
                    <a:pt x="145" y="272"/>
                  </a:lnTo>
                  <a:lnTo>
                    <a:pt x="140" y="267"/>
                  </a:lnTo>
                  <a:lnTo>
                    <a:pt x="136" y="262"/>
                  </a:lnTo>
                  <a:lnTo>
                    <a:pt x="136" y="256"/>
                  </a:lnTo>
                  <a:lnTo>
                    <a:pt x="136" y="253"/>
                  </a:lnTo>
                  <a:lnTo>
                    <a:pt x="138" y="249"/>
                  </a:lnTo>
                  <a:lnTo>
                    <a:pt x="143" y="249"/>
                  </a:lnTo>
                  <a:lnTo>
                    <a:pt x="147" y="246"/>
                  </a:lnTo>
                  <a:lnTo>
                    <a:pt x="149" y="244"/>
                  </a:lnTo>
                  <a:lnTo>
                    <a:pt x="153" y="241"/>
                  </a:lnTo>
                  <a:lnTo>
                    <a:pt x="165" y="244"/>
                  </a:lnTo>
                  <a:lnTo>
                    <a:pt x="176" y="249"/>
                  </a:lnTo>
                  <a:lnTo>
                    <a:pt x="186" y="254"/>
                  </a:lnTo>
                  <a:lnTo>
                    <a:pt x="192" y="260"/>
                  </a:lnTo>
                  <a:lnTo>
                    <a:pt x="198" y="269"/>
                  </a:lnTo>
                  <a:lnTo>
                    <a:pt x="202" y="278"/>
                  </a:lnTo>
                  <a:lnTo>
                    <a:pt x="209" y="295"/>
                  </a:lnTo>
                  <a:lnTo>
                    <a:pt x="229" y="267"/>
                  </a:lnTo>
                  <a:lnTo>
                    <a:pt x="246" y="283"/>
                  </a:lnTo>
                  <a:lnTo>
                    <a:pt x="256" y="278"/>
                  </a:lnTo>
                  <a:lnTo>
                    <a:pt x="266" y="273"/>
                  </a:lnTo>
                  <a:lnTo>
                    <a:pt x="271" y="273"/>
                  </a:lnTo>
                  <a:lnTo>
                    <a:pt x="275" y="275"/>
                  </a:lnTo>
                  <a:lnTo>
                    <a:pt x="281" y="278"/>
                  </a:lnTo>
                  <a:lnTo>
                    <a:pt x="287" y="283"/>
                  </a:lnTo>
                  <a:lnTo>
                    <a:pt x="279" y="288"/>
                  </a:lnTo>
                  <a:lnTo>
                    <a:pt x="277" y="292"/>
                  </a:lnTo>
                  <a:lnTo>
                    <a:pt x="275" y="297"/>
                  </a:lnTo>
                  <a:lnTo>
                    <a:pt x="277" y="301"/>
                  </a:lnTo>
                  <a:lnTo>
                    <a:pt x="283" y="311"/>
                  </a:lnTo>
                  <a:lnTo>
                    <a:pt x="285" y="317"/>
                  </a:lnTo>
                  <a:lnTo>
                    <a:pt x="287" y="321"/>
                  </a:lnTo>
                  <a:lnTo>
                    <a:pt x="289" y="321"/>
                  </a:lnTo>
                  <a:lnTo>
                    <a:pt x="291" y="321"/>
                  </a:lnTo>
                  <a:lnTo>
                    <a:pt x="297" y="320"/>
                  </a:lnTo>
                  <a:lnTo>
                    <a:pt x="301" y="317"/>
                  </a:lnTo>
                  <a:lnTo>
                    <a:pt x="304" y="314"/>
                  </a:lnTo>
                  <a:lnTo>
                    <a:pt x="306" y="310"/>
                  </a:lnTo>
                  <a:lnTo>
                    <a:pt x="306" y="305"/>
                  </a:lnTo>
                  <a:lnTo>
                    <a:pt x="302" y="297"/>
                  </a:lnTo>
                  <a:lnTo>
                    <a:pt x="301" y="292"/>
                  </a:lnTo>
                  <a:lnTo>
                    <a:pt x="299" y="288"/>
                  </a:lnTo>
                  <a:lnTo>
                    <a:pt x="301" y="283"/>
                  </a:lnTo>
                  <a:lnTo>
                    <a:pt x="304" y="279"/>
                  </a:lnTo>
                  <a:lnTo>
                    <a:pt x="308" y="278"/>
                  </a:lnTo>
                  <a:lnTo>
                    <a:pt x="312" y="279"/>
                  </a:lnTo>
                  <a:lnTo>
                    <a:pt x="318" y="283"/>
                  </a:lnTo>
                  <a:lnTo>
                    <a:pt x="322" y="289"/>
                  </a:lnTo>
                  <a:lnTo>
                    <a:pt x="328" y="295"/>
                  </a:lnTo>
                  <a:lnTo>
                    <a:pt x="330" y="301"/>
                  </a:lnTo>
                  <a:lnTo>
                    <a:pt x="333" y="302"/>
                  </a:lnTo>
                  <a:lnTo>
                    <a:pt x="335" y="304"/>
                  </a:lnTo>
                  <a:lnTo>
                    <a:pt x="339" y="304"/>
                  </a:lnTo>
                  <a:lnTo>
                    <a:pt x="343" y="304"/>
                  </a:lnTo>
                  <a:lnTo>
                    <a:pt x="347" y="301"/>
                  </a:lnTo>
                  <a:lnTo>
                    <a:pt x="351" y="298"/>
                  </a:lnTo>
                  <a:lnTo>
                    <a:pt x="357" y="289"/>
                  </a:lnTo>
                  <a:lnTo>
                    <a:pt x="361" y="282"/>
                  </a:lnTo>
                  <a:lnTo>
                    <a:pt x="361" y="276"/>
                  </a:lnTo>
                  <a:lnTo>
                    <a:pt x="361" y="270"/>
                  </a:lnTo>
                  <a:lnTo>
                    <a:pt x="357" y="266"/>
                  </a:lnTo>
                  <a:lnTo>
                    <a:pt x="353" y="262"/>
                  </a:lnTo>
                  <a:lnTo>
                    <a:pt x="349" y="257"/>
                  </a:lnTo>
                  <a:lnTo>
                    <a:pt x="341" y="253"/>
                  </a:lnTo>
                  <a:lnTo>
                    <a:pt x="328" y="249"/>
                  </a:lnTo>
                  <a:lnTo>
                    <a:pt x="310" y="243"/>
                  </a:lnTo>
                  <a:lnTo>
                    <a:pt x="293" y="238"/>
                  </a:lnTo>
                  <a:lnTo>
                    <a:pt x="279" y="234"/>
                  </a:lnTo>
                  <a:lnTo>
                    <a:pt x="248" y="231"/>
                  </a:lnTo>
                  <a:lnTo>
                    <a:pt x="215" y="227"/>
                  </a:lnTo>
                  <a:lnTo>
                    <a:pt x="186" y="221"/>
                  </a:lnTo>
                  <a:lnTo>
                    <a:pt x="126" y="209"/>
                  </a:lnTo>
                  <a:lnTo>
                    <a:pt x="97" y="204"/>
                  </a:lnTo>
                  <a:lnTo>
                    <a:pt x="68" y="196"/>
                  </a:lnTo>
                  <a:lnTo>
                    <a:pt x="37" y="189"/>
                  </a:lnTo>
                  <a:lnTo>
                    <a:pt x="54" y="179"/>
                  </a:lnTo>
                  <a:lnTo>
                    <a:pt x="74" y="170"/>
                  </a:lnTo>
                  <a:lnTo>
                    <a:pt x="93" y="162"/>
                  </a:lnTo>
                  <a:lnTo>
                    <a:pt x="116" y="154"/>
                  </a:lnTo>
                  <a:lnTo>
                    <a:pt x="138" y="148"/>
                  </a:lnTo>
                  <a:lnTo>
                    <a:pt x="163" y="143"/>
                  </a:lnTo>
                  <a:lnTo>
                    <a:pt x="211" y="133"/>
                  </a:lnTo>
                  <a:lnTo>
                    <a:pt x="260" y="124"/>
                  </a:lnTo>
                  <a:lnTo>
                    <a:pt x="310" y="114"/>
                  </a:lnTo>
                  <a:lnTo>
                    <a:pt x="361" y="102"/>
                  </a:lnTo>
                  <a:lnTo>
                    <a:pt x="384" y="96"/>
                  </a:lnTo>
                  <a:lnTo>
                    <a:pt x="405" y="89"/>
                  </a:lnTo>
                  <a:lnTo>
                    <a:pt x="483" y="67"/>
                  </a:lnTo>
                  <a:lnTo>
                    <a:pt x="560" y="44"/>
                  </a:lnTo>
                  <a:lnTo>
                    <a:pt x="638" y="22"/>
                  </a:lnTo>
                  <a:lnTo>
                    <a:pt x="677" y="12"/>
                  </a:lnTo>
                  <a:lnTo>
                    <a:pt x="717" y="2"/>
                  </a:lnTo>
                  <a:lnTo>
                    <a:pt x="729" y="0"/>
                  </a:lnTo>
                  <a:lnTo>
                    <a:pt x="741" y="2"/>
                  </a:lnTo>
                  <a:lnTo>
                    <a:pt x="747" y="5"/>
                  </a:lnTo>
                  <a:lnTo>
                    <a:pt x="752" y="8"/>
                  </a:lnTo>
                  <a:lnTo>
                    <a:pt x="756" y="13"/>
                  </a:lnTo>
                  <a:lnTo>
                    <a:pt x="758" y="19"/>
                  </a:lnTo>
                  <a:lnTo>
                    <a:pt x="760" y="27"/>
                  </a:lnTo>
                  <a:lnTo>
                    <a:pt x="760" y="34"/>
                  </a:lnTo>
                  <a:lnTo>
                    <a:pt x="758" y="51"/>
                  </a:lnTo>
                  <a:lnTo>
                    <a:pt x="758" y="76"/>
                  </a:lnTo>
                  <a:lnTo>
                    <a:pt x="760" y="82"/>
                  </a:lnTo>
                  <a:lnTo>
                    <a:pt x="762" y="89"/>
                  </a:lnTo>
                  <a:lnTo>
                    <a:pt x="768"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6"/>
            <p:cNvSpPr>
              <a:spLocks/>
            </p:cNvSpPr>
            <p:nvPr/>
          </p:nvSpPr>
          <p:spPr bwMode="auto">
            <a:xfrm>
              <a:off x="3324225" y="4703763"/>
              <a:ext cx="71438" cy="65087"/>
            </a:xfrm>
            <a:custGeom>
              <a:avLst/>
              <a:gdLst>
                <a:gd name="T0" fmla="*/ 2147483647 w 91"/>
                <a:gd name="T1" fmla="*/ 2147483647 h 41"/>
                <a:gd name="T2" fmla="*/ 2147483647 w 91"/>
                <a:gd name="T3" fmla="*/ 2147483647 h 41"/>
                <a:gd name="T4" fmla="*/ 2147483647 w 91"/>
                <a:gd name="T5" fmla="*/ 2147483647 h 41"/>
                <a:gd name="T6" fmla="*/ 2147483647 w 91"/>
                <a:gd name="T7" fmla="*/ 0 h 41"/>
                <a:gd name="T8" fmla="*/ 2147483647 w 91"/>
                <a:gd name="T9" fmla="*/ 0 h 41"/>
                <a:gd name="T10" fmla="*/ 2147483647 w 91"/>
                <a:gd name="T11" fmla="*/ 2147483647 h 41"/>
                <a:gd name="T12" fmla="*/ 2147483647 w 91"/>
                <a:gd name="T13" fmla="*/ 2147483647 h 41"/>
                <a:gd name="T14" fmla="*/ 2147483647 w 91"/>
                <a:gd name="T15" fmla="*/ 2147483647 h 41"/>
                <a:gd name="T16" fmla="*/ 2147483647 w 91"/>
                <a:gd name="T17" fmla="*/ 2147483647 h 41"/>
                <a:gd name="T18" fmla="*/ 2147483647 w 91"/>
                <a:gd name="T19" fmla="*/ 2147483647 h 41"/>
                <a:gd name="T20" fmla="*/ 2147483647 w 91"/>
                <a:gd name="T21" fmla="*/ 2147483647 h 41"/>
                <a:gd name="T22" fmla="*/ 2147483647 w 91"/>
                <a:gd name="T23" fmla="*/ 2147483647 h 41"/>
                <a:gd name="T24" fmla="*/ 2147483647 w 91"/>
                <a:gd name="T25" fmla="*/ 2147483647 h 41"/>
                <a:gd name="T26" fmla="*/ 2147483647 w 91"/>
                <a:gd name="T27" fmla="*/ 2147483647 h 41"/>
                <a:gd name="T28" fmla="*/ 2147483647 w 91"/>
                <a:gd name="T29" fmla="*/ 2147483647 h 41"/>
                <a:gd name="T30" fmla="*/ 2147483647 w 91"/>
                <a:gd name="T31" fmla="*/ 2147483647 h 41"/>
                <a:gd name="T32" fmla="*/ 2147483647 w 91"/>
                <a:gd name="T33" fmla="*/ 2147483647 h 41"/>
                <a:gd name="T34" fmla="*/ 2147483647 w 91"/>
                <a:gd name="T35" fmla="*/ 2147483647 h 41"/>
                <a:gd name="T36" fmla="*/ 2147483647 w 91"/>
                <a:gd name="T37" fmla="*/ 2147483647 h 41"/>
                <a:gd name="T38" fmla="*/ 2147483647 w 91"/>
                <a:gd name="T39" fmla="*/ 2147483647 h 41"/>
                <a:gd name="T40" fmla="*/ 2147483647 w 91"/>
                <a:gd name="T41" fmla="*/ 2147483647 h 41"/>
                <a:gd name="T42" fmla="*/ 2147483647 w 91"/>
                <a:gd name="T43" fmla="*/ 2147483647 h 41"/>
                <a:gd name="T44" fmla="*/ 2147483647 w 91"/>
                <a:gd name="T45" fmla="*/ 2147483647 h 41"/>
                <a:gd name="T46" fmla="*/ 2147483647 w 91"/>
                <a:gd name="T47" fmla="*/ 2147483647 h 41"/>
                <a:gd name="T48" fmla="*/ 2147483647 w 91"/>
                <a:gd name="T49" fmla="*/ 2147483647 h 41"/>
                <a:gd name="T50" fmla="*/ 2147483647 w 91"/>
                <a:gd name="T51" fmla="*/ 2147483647 h 41"/>
                <a:gd name="T52" fmla="*/ 2147483647 w 91"/>
                <a:gd name="T53" fmla="*/ 2147483647 h 41"/>
                <a:gd name="T54" fmla="*/ 0 w 91"/>
                <a:gd name="T55" fmla="*/ 2147483647 h 41"/>
                <a:gd name="T56" fmla="*/ 0 w 91"/>
                <a:gd name="T57" fmla="*/ 2147483647 h 41"/>
                <a:gd name="T58" fmla="*/ 0 w 91"/>
                <a:gd name="T59" fmla="*/ 2147483647 h 41"/>
                <a:gd name="T60" fmla="*/ 2147483647 w 91"/>
                <a:gd name="T61" fmla="*/ 2147483647 h 41"/>
                <a:gd name="T62" fmla="*/ 2147483647 w 91"/>
                <a:gd name="T63" fmla="*/ 2147483647 h 41"/>
                <a:gd name="T64" fmla="*/ 2147483647 w 91"/>
                <a:gd name="T65" fmla="*/ 2147483647 h 41"/>
                <a:gd name="T66" fmla="*/ 2147483647 w 91"/>
                <a:gd name="T67" fmla="*/ 2147483647 h 41"/>
                <a:gd name="T68" fmla="*/ 2147483647 w 91"/>
                <a:gd name="T69" fmla="*/ 2147483647 h 41"/>
                <a:gd name="T70" fmla="*/ 2147483647 w 91"/>
                <a:gd name="T71" fmla="*/ 2147483647 h 41"/>
                <a:gd name="T72" fmla="*/ 2147483647 w 91"/>
                <a:gd name="T73" fmla="*/ 2147483647 h 41"/>
                <a:gd name="T74" fmla="*/ 2147483647 w 91"/>
                <a:gd name="T75" fmla="*/ 2147483647 h 41"/>
                <a:gd name="T76" fmla="*/ 2147483647 w 91"/>
                <a:gd name="T77" fmla="*/ 2147483647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1"/>
                <a:gd name="T118" fmla="*/ 0 h 41"/>
                <a:gd name="T119" fmla="*/ 91 w 91"/>
                <a:gd name="T120" fmla="*/ 41 h 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1" h="41">
                  <a:moveTo>
                    <a:pt x="49" y="12"/>
                  </a:moveTo>
                  <a:lnTo>
                    <a:pt x="49" y="6"/>
                  </a:lnTo>
                  <a:lnTo>
                    <a:pt x="49" y="3"/>
                  </a:lnTo>
                  <a:lnTo>
                    <a:pt x="53" y="0"/>
                  </a:lnTo>
                  <a:lnTo>
                    <a:pt x="60" y="0"/>
                  </a:lnTo>
                  <a:lnTo>
                    <a:pt x="68" y="2"/>
                  </a:lnTo>
                  <a:lnTo>
                    <a:pt x="72" y="3"/>
                  </a:lnTo>
                  <a:lnTo>
                    <a:pt x="76" y="8"/>
                  </a:lnTo>
                  <a:lnTo>
                    <a:pt x="85" y="15"/>
                  </a:lnTo>
                  <a:lnTo>
                    <a:pt x="91" y="24"/>
                  </a:lnTo>
                  <a:lnTo>
                    <a:pt x="91" y="38"/>
                  </a:lnTo>
                  <a:lnTo>
                    <a:pt x="85" y="41"/>
                  </a:lnTo>
                  <a:lnTo>
                    <a:pt x="80" y="41"/>
                  </a:lnTo>
                  <a:lnTo>
                    <a:pt x="72" y="40"/>
                  </a:lnTo>
                  <a:lnTo>
                    <a:pt x="66" y="37"/>
                  </a:lnTo>
                  <a:lnTo>
                    <a:pt x="60" y="34"/>
                  </a:lnTo>
                  <a:lnTo>
                    <a:pt x="54" y="30"/>
                  </a:lnTo>
                  <a:lnTo>
                    <a:pt x="51" y="24"/>
                  </a:lnTo>
                  <a:lnTo>
                    <a:pt x="49" y="19"/>
                  </a:lnTo>
                  <a:lnTo>
                    <a:pt x="47" y="24"/>
                  </a:lnTo>
                  <a:lnTo>
                    <a:pt x="43" y="27"/>
                  </a:lnTo>
                  <a:lnTo>
                    <a:pt x="41" y="28"/>
                  </a:lnTo>
                  <a:lnTo>
                    <a:pt x="37" y="31"/>
                  </a:lnTo>
                  <a:lnTo>
                    <a:pt x="25" y="32"/>
                  </a:lnTo>
                  <a:lnTo>
                    <a:pt x="16" y="32"/>
                  </a:lnTo>
                  <a:lnTo>
                    <a:pt x="8" y="27"/>
                  </a:lnTo>
                  <a:lnTo>
                    <a:pt x="4" y="22"/>
                  </a:lnTo>
                  <a:lnTo>
                    <a:pt x="0" y="18"/>
                  </a:lnTo>
                  <a:lnTo>
                    <a:pt x="0" y="15"/>
                  </a:lnTo>
                  <a:lnTo>
                    <a:pt x="0" y="11"/>
                  </a:lnTo>
                  <a:lnTo>
                    <a:pt x="2" y="8"/>
                  </a:lnTo>
                  <a:lnTo>
                    <a:pt x="6" y="6"/>
                  </a:lnTo>
                  <a:lnTo>
                    <a:pt x="10" y="5"/>
                  </a:lnTo>
                  <a:lnTo>
                    <a:pt x="21" y="3"/>
                  </a:lnTo>
                  <a:lnTo>
                    <a:pt x="33" y="3"/>
                  </a:lnTo>
                  <a:lnTo>
                    <a:pt x="37" y="5"/>
                  </a:lnTo>
                  <a:lnTo>
                    <a:pt x="43" y="8"/>
                  </a:lnTo>
                  <a:lnTo>
                    <a:pt x="47" y="9"/>
                  </a:lnTo>
                  <a:lnTo>
                    <a:pt x="49" y="12"/>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7"/>
            <p:cNvSpPr>
              <a:spLocks/>
            </p:cNvSpPr>
            <p:nvPr/>
          </p:nvSpPr>
          <p:spPr bwMode="auto">
            <a:xfrm>
              <a:off x="3409950" y="4716463"/>
              <a:ext cx="31750" cy="73025"/>
            </a:xfrm>
            <a:custGeom>
              <a:avLst/>
              <a:gdLst>
                <a:gd name="T0" fmla="*/ 2147483647 w 40"/>
                <a:gd name="T1" fmla="*/ 2147483647 h 46"/>
                <a:gd name="T2" fmla="*/ 2147483647 w 40"/>
                <a:gd name="T3" fmla="*/ 2147483647 h 46"/>
                <a:gd name="T4" fmla="*/ 2147483647 w 40"/>
                <a:gd name="T5" fmla="*/ 2147483647 h 46"/>
                <a:gd name="T6" fmla="*/ 2147483647 w 40"/>
                <a:gd name="T7" fmla="*/ 2147483647 h 46"/>
                <a:gd name="T8" fmla="*/ 2147483647 w 40"/>
                <a:gd name="T9" fmla="*/ 2147483647 h 46"/>
                <a:gd name="T10" fmla="*/ 2147483647 w 40"/>
                <a:gd name="T11" fmla="*/ 2147483647 h 46"/>
                <a:gd name="T12" fmla="*/ 2147483647 w 40"/>
                <a:gd name="T13" fmla="*/ 2147483647 h 46"/>
                <a:gd name="T14" fmla="*/ 2147483647 w 40"/>
                <a:gd name="T15" fmla="*/ 2147483647 h 46"/>
                <a:gd name="T16" fmla="*/ 2147483647 w 40"/>
                <a:gd name="T17" fmla="*/ 2147483647 h 46"/>
                <a:gd name="T18" fmla="*/ 2147483647 w 40"/>
                <a:gd name="T19" fmla="*/ 2147483647 h 46"/>
                <a:gd name="T20" fmla="*/ 2147483647 w 40"/>
                <a:gd name="T21" fmla="*/ 2147483647 h 46"/>
                <a:gd name="T22" fmla="*/ 0 w 40"/>
                <a:gd name="T23" fmla="*/ 2147483647 h 46"/>
                <a:gd name="T24" fmla="*/ 2147483647 w 40"/>
                <a:gd name="T25" fmla="*/ 2147483647 h 46"/>
                <a:gd name="T26" fmla="*/ 2147483647 w 40"/>
                <a:gd name="T27" fmla="*/ 2147483647 h 46"/>
                <a:gd name="T28" fmla="*/ 2147483647 w 40"/>
                <a:gd name="T29" fmla="*/ 2147483647 h 46"/>
                <a:gd name="T30" fmla="*/ 2147483647 w 40"/>
                <a:gd name="T31" fmla="*/ 0 h 46"/>
                <a:gd name="T32" fmla="*/ 2147483647 w 40"/>
                <a:gd name="T33" fmla="*/ 2147483647 h 46"/>
                <a:gd name="T34" fmla="*/ 2147483647 w 40"/>
                <a:gd name="T35" fmla="*/ 2147483647 h 46"/>
                <a:gd name="T36" fmla="*/ 2147483647 w 40"/>
                <a:gd name="T37" fmla="*/ 2147483647 h 46"/>
                <a:gd name="T38" fmla="*/ 2147483647 w 40"/>
                <a:gd name="T39" fmla="*/ 2147483647 h 46"/>
                <a:gd name="T40" fmla="*/ 2147483647 w 40"/>
                <a:gd name="T41" fmla="*/ 2147483647 h 46"/>
                <a:gd name="T42" fmla="*/ 2147483647 w 40"/>
                <a:gd name="T43" fmla="*/ 2147483647 h 46"/>
                <a:gd name="T44" fmla="*/ 2147483647 w 40"/>
                <a:gd name="T45" fmla="*/ 2147483647 h 46"/>
                <a:gd name="T46" fmla="*/ 2147483647 w 40"/>
                <a:gd name="T47" fmla="*/ 2147483647 h 46"/>
                <a:gd name="T48" fmla="*/ 2147483647 w 40"/>
                <a:gd name="T49" fmla="*/ 2147483647 h 46"/>
                <a:gd name="T50" fmla="*/ 2147483647 w 40"/>
                <a:gd name="T51" fmla="*/ 2147483647 h 46"/>
                <a:gd name="T52" fmla="*/ 2147483647 w 40"/>
                <a:gd name="T53" fmla="*/ 2147483647 h 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46"/>
                <a:gd name="T83" fmla="*/ 40 w 40"/>
                <a:gd name="T84" fmla="*/ 46 h 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46">
                  <a:moveTo>
                    <a:pt x="40" y="43"/>
                  </a:moveTo>
                  <a:lnTo>
                    <a:pt x="40" y="45"/>
                  </a:lnTo>
                  <a:lnTo>
                    <a:pt x="39" y="46"/>
                  </a:lnTo>
                  <a:lnTo>
                    <a:pt x="33" y="46"/>
                  </a:lnTo>
                  <a:lnTo>
                    <a:pt x="25" y="45"/>
                  </a:lnTo>
                  <a:lnTo>
                    <a:pt x="19" y="46"/>
                  </a:lnTo>
                  <a:lnTo>
                    <a:pt x="19" y="39"/>
                  </a:lnTo>
                  <a:lnTo>
                    <a:pt x="15" y="33"/>
                  </a:lnTo>
                  <a:lnTo>
                    <a:pt x="9" y="27"/>
                  </a:lnTo>
                  <a:lnTo>
                    <a:pt x="6" y="20"/>
                  </a:lnTo>
                  <a:lnTo>
                    <a:pt x="2" y="16"/>
                  </a:lnTo>
                  <a:lnTo>
                    <a:pt x="0" y="10"/>
                  </a:lnTo>
                  <a:lnTo>
                    <a:pt x="2" y="7"/>
                  </a:lnTo>
                  <a:lnTo>
                    <a:pt x="2" y="4"/>
                  </a:lnTo>
                  <a:lnTo>
                    <a:pt x="4" y="3"/>
                  </a:lnTo>
                  <a:lnTo>
                    <a:pt x="9" y="0"/>
                  </a:lnTo>
                  <a:lnTo>
                    <a:pt x="15" y="1"/>
                  </a:lnTo>
                  <a:lnTo>
                    <a:pt x="19" y="3"/>
                  </a:lnTo>
                  <a:lnTo>
                    <a:pt x="23" y="4"/>
                  </a:lnTo>
                  <a:lnTo>
                    <a:pt x="25" y="7"/>
                  </a:lnTo>
                  <a:lnTo>
                    <a:pt x="29" y="11"/>
                  </a:lnTo>
                  <a:lnTo>
                    <a:pt x="29" y="19"/>
                  </a:lnTo>
                  <a:lnTo>
                    <a:pt x="31" y="24"/>
                  </a:lnTo>
                  <a:lnTo>
                    <a:pt x="31" y="32"/>
                  </a:lnTo>
                  <a:lnTo>
                    <a:pt x="35" y="37"/>
                  </a:lnTo>
                  <a:lnTo>
                    <a:pt x="37" y="40"/>
                  </a:lnTo>
                  <a:lnTo>
                    <a:pt x="40" y="43"/>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8"/>
            <p:cNvSpPr>
              <a:spLocks/>
            </p:cNvSpPr>
            <p:nvPr/>
          </p:nvSpPr>
          <p:spPr bwMode="auto">
            <a:xfrm>
              <a:off x="3444875" y="4722813"/>
              <a:ext cx="42863" cy="85725"/>
            </a:xfrm>
            <a:custGeom>
              <a:avLst/>
              <a:gdLst>
                <a:gd name="T0" fmla="*/ 2147483647 w 55"/>
                <a:gd name="T1" fmla="*/ 2147483647 h 54"/>
                <a:gd name="T2" fmla="*/ 2147483647 w 55"/>
                <a:gd name="T3" fmla="*/ 2147483647 h 54"/>
                <a:gd name="T4" fmla="*/ 2147483647 w 55"/>
                <a:gd name="T5" fmla="*/ 2147483647 h 54"/>
                <a:gd name="T6" fmla="*/ 2147483647 w 55"/>
                <a:gd name="T7" fmla="*/ 2147483647 h 54"/>
                <a:gd name="T8" fmla="*/ 2147483647 w 55"/>
                <a:gd name="T9" fmla="*/ 2147483647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0 w 55"/>
                <a:gd name="T23" fmla="*/ 2147483647 h 54"/>
                <a:gd name="T24" fmla="*/ 2147483647 w 55"/>
                <a:gd name="T25" fmla="*/ 2147483647 h 54"/>
                <a:gd name="T26" fmla="*/ 2147483647 w 55"/>
                <a:gd name="T27" fmla="*/ 0 h 54"/>
                <a:gd name="T28" fmla="*/ 2147483647 w 55"/>
                <a:gd name="T29" fmla="*/ 0 h 54"/>
                <a:gd name="T30" fmla="*/ 2147483647 w 55"/>
                <a:gd name="T31" fmla="*/ 2147483647 h 54"/>
                <a:gd name="T32" fmla="*/ 2147483647 w 55"/>
                <a:gd name="T33" fmla="*/ 2147483647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54"/>
                <a:gd name="T68" fmla="*/ 55 w 55"/>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54">
                  <a:moveTo>
                    <a:pt x="55" y="35"/>
                  </a:moveTo>
                  <a:lnTo>
                    <a:pt x="55" y="52"/>
                  </a:lnTo>
                  <a:lnTo>
                    <a:pt x="49" y="54"/>
                  </a:lnTo>
                  <a:lnTo>
                    <a:pt x="41" y="52"/>
                  </a:lnTo>
                  <a:lnTo>
                    <a:pt x="37" y="52"/>
                  </a:lnTo>
                  <a:lnTo>
                    <a:pt x="31" y="49"/>
                  </a:lnTo>
                  <a:lnTo>
                    <a:pt x="24" y="44"/>
                  </a:lnTo>
                  <a:lnTo>
                    <a:pt x="20" y="36"/>
                  </a:lnTo>
                  <a:lnTo>
                    <a:pt x="16" y="28"/>
                  </a:lnTo>
                  <a:lnTo>
                    <a:pt x="12" y="19"/>
                  </a:lnTo>
                  <a:lnTo>
                    <a:pt x="6" y="12"/>
                  </a:lnTo>
                  <a:lnTo>
                    <a:pt x="0" y="4"/>
                  </a:lnTo>
                  <a:lnTo>
                    <a:pt x="6" y="2"/>
                  </a:lnTo>
                  <a:lnTo>
                    <a:pt x="12" y="0"/>
                  </a:lnTo>
                  <a:lnTo>
                    <a:pt x="16" y="0"/>
                  </a:lnTo>
                  <a:lnTo>
                    <a:pt x="20" y="2"/>
                  </a:lnTo>
                  <a:lnTo>
                    <a:pt x="27" y="4"/>
                  </a:lnTo>
                  <a:lnTo>
                    <a:pt x="33" y="10"/>
                  </a:lnTo>
                  <a:lnTo>
                    <a:pt x="39" y="18"/>
                  </a:lnTo>
                  <a:lnTo>
                    <a:pt x="45" y="25"/>
                  </a:lnTo>
                  <a:lnTo>
                    <a:pt x="49" y="31"/>
                  </a:lnTo>
                  <a:lnTo>
                    <a:pt x="55" y="35"/>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59"/>
            <p:cNvSpPr>
              <a:spLocks/>
            </p:cNvSpPr>
            <p:nvPr/>
          </p:nvSpPr>
          <p:spPr bwMode="auto">
            <a:xfrm>
              <a:off x="3722688" y="4727575"/>
              <a:ext cx="387350" cy="169863"/>
            </a:xfrm>
            <a:custGeom>
              <a:avLst/>
              <a:gdLst>
                <a:gd name="T0" fmla="*/ 2147483647 w 489"/>
                <a:gd name="T1" fmla="*/ 2147483647 h 107"/>
                <a:gd name="T2" fmla="*/ 2147483647 w 489"/>
                <a:gd name="T3" fmla="*/ 2147483647 h 107"/>
                <a:gd name="T4" fmla="*/ 2147483647 w 489"/>
                <a:gd name="T5" fmla="*/ 2147483647 h 107"/>
                <a:gd name="T6" fmla="*/ 2147483647 w 489"/>
                <a:gd name="T7" fmla="*/ 2147483647 h 107"/>
                <a:gd name="T8" fmla="*/ 2147483647 w 489"/>
                <a:gd name="T9" fmla="*/ 2147483647 h 107"/>
                <a:gd name="T10" fmla="*/ 2147483647 w 489"/>
                <a:gd name="T11" fmla="*/ 2147483647 h 107"/>
                <a:gd name="T12" fmla="*/ 2147483647 w 489"/>
                <a:gd name="T13" fmla="*/ 2147483647 h 107"/>
                <a:gd name="T14" fmla="*/ 2147483647 w 489"/>
                <a:gd name="T15" fmla="*/ 2147483647 h 107"/>
                <a:gd name="T16" fmla="*/ 2147483647 w 489"/>
                <a:gd name="T17" fmla="*/ 2147483647 h 107"/>
                <a:gd name="T18" fmla="*/ 2147483647 w 489"/>
                <a:gd name="T19" fmla="*/ 2147483647 h 107"/>
                <a:gd name="T20" fmla="*/ 2147483647 w 489"/>
                <a:gd name="T21" fmla="*/ 2147483647 h 107"/>
                <a:gd name="T22" fmla="*/ 2147483647 w 489"/>
                <a:gd name="T23" fmla="*/ 2147483647 h 107"/>
                <a:gd name="T24" fmla="*/ 2147483647 w 489"/>
                <a:gd name="T25" fmla="*/ 2147483647 h 107"/>
                <a:gd name="T26" fmla="*/ 2147483647 w 489"/>
                <a:gd name="T27" fmla="*/ 2147483647 h 107"/>
                <a:gd name="T28" fmla="*/ 2147483647 w 489"/>
                <a:gd name="T29" fmla="*/ 2147483647 h 107"/>
                <a:gd name="T30" fmla="*/ 2147483647 w 489"/>
                <a:gd name="T31" fmla="*/ 2147483647 h 107"/>
                <a:gd name="T32" fmla="*/ 2147483647 w 489"/>
                <a:gd name="T33" fmla="*/ 2147483647 h 107"/>
                <a:gd name="T34" fmla="*/ 2147483647 w 489"/>
                <a:gd name="T35" fmla="*/ 2147483647 h 107"/>
                <a:gd name="T36" fmla="*/ 2147483647 w 489"/>
                <a:gd name="T37" fmla="*/ 2147483647 h 107"/>
                <a:gd name="T38" fmla="*/ 2147483647 w 489"/>
                <a:gd name="T39" fmla="*/ 2147483647 h 107"/>
                <a:gd name="T40" fmla="*/ 2147483647 w 489"/>
                <a:gd name="T41" fmla="*/ 2147483647 h 107"/>
                <a:gd name="T42" fmla="*/ 2147483647 w 489"/>
                <a:gd name="T43" fmla="*/ 2147483647 h 107"/>
                <a:gd name="T44" fmla="*/ 2147483647 w 489"/>
                <a:gd name="T45" fmla="*/ 2147483647 h 107"/>
                <a:gd name="T46" fmla="*/ 2147483647 w 489"/>
                <a:gd name="T47" fmla="*/ 2147483647 h 107"/>
                <a:gd name="T48" fmla="*/ 2147483647 w 489"/>
                <a:gd name="T49" fmla="*/ 2147483647 h 107"/>
                <a:gd name="T50" fmla="*/ 2147483647 w 489"/>
                <a:gd name="T51" fmla="*/ 2147483647 h 107"/>
                <a:gd name="T52" fmla="*/ 2147483647 w 489"/>
                <a:gd name="T53" fmla="*/ 2147483647 h 107"/>
                <a:gd name="T54" fmla="*/ 2147483647 w 489"/>
                <a:gd name="T55" fmla="*/ 2147483647 h 107"/>
                <a:gd name="T56" fmla="*/ 2147483647 w 489"/>
                <a:gd name="T57" fmla="*/ 2147483647 h 107"/>
                <a:gd name="T58" fmla="*/ 2147483647 w 489"/>
                <a:gd name="T59" fmla="*/ 2147483647 h 107"/>
                <a:gd name="T60" fmla="*/ 2147483647 w 489"/>
                <a:gd name="T61" fmla="*/ 2147483647 h 107"/>
                <a:gd name="T62" fmla="*/ 2147483647 w 489"/>
                <a:gd name="T63" fmla="*/ 2147483647 h 107"/>
                <a:gd name="T64" fmla="*/ 2147483647 w 489"/>
                <a:gd name="T65" fmla="*/ 2147483647 h 107"/>
                <a:gd name="T66" fmla="*/ 2147483647 w 489"/>
                <a:gd name="T67" fmla="*/ 2147483647 h 107"/>
                <a:gd name="T68" fmla="*/ 2147483647 w 489"/>
                <a:gd name="T69" fmla="*/ 2147483647 h 107"/>
                <a:gd name="T70" fmla="*/ 2147483647 w 489"/>
                <a:gd name="T71" fmla="*/ 2147483647 h 107"/>
                <a:gd name="T72" fmla="*/ 2147483647 w 489"/>
                <a:gd name="T73" fmla="*/ 2147483647 h 107"/>
                <a:gd name="T74" fmla="*/ 2147483647 w 489"/>
                <a:gd name="T75" fmla="*/ 2147483647 h 107"/>
                <a:gd name="T76" fmla="*/ 2147483647 w 489"/>
                <a:gd name="T77" fmla="*/ 2147483647 h 107"/>
                <a:gd name="T78" fmla="*/ 2147483647 w 489"/>
                <a:gd name="T79" fmla="*/ 2147483647 h 107"/>
                <a:gd name="T80" fmla="*/ 2147483647 w 489"/>
                <a:gd name="T81" fmla="*/ 2147483647 h 107"/>
                <a:gd name="T82" fmla="*/ 2147483647 w 489"/>
                <a:gd name="T83" fmla="*/ 2147483647 h 107"/>
                <a:gd name="T84" fmla="*/ 2147483647 w 489"/>
                <a:gd name="T85" fmla="*/ 2147483647 h 107"/>
                <a:gd name="T86" fmla="*/ 2147483647 w 489"/>
                <a:gd name="T87" fmla="*/ 2147483647 h 107"/>
                <a:gd name="T88" fmla="*/ 2147483647 w 489"/>
                <a:gd name="T89" fmla="*/ 2147483647 h 107"/>
                <a:gd name="T90" fmla="*/ 0 w 489"/>
                <a:gd name="T91" fmla="*/ 2147483647 h 107"/>
                <a:gd name="T92" fmla="*/ 2147483647 w 489"/>
                <a:gd name="T93" fmla="*/ 2147483647 h 107"/>
                <a:gd name="T94" fmla="*/ 2147483647 w 489"/>
                <a:gd name="T95" fmla="*/ 2147483647 h 107"/>
                <a:gd name="T96" fmla="*/ 2147483647 w 489"/>
                <a:gd name="T97" fmla="*/ 2147483647 h 107"/>
                <a:gd name="T98" fmla="*/ 2147483647 w 489"/>
                <a:gd name="T99" fmla="*/ 2147483647 h 107"/>
                <a:gd name="T100" fmla="*/ 2147483647 w 489"/>
                <a:gd name="T101" fmla="*/ 2147483647 h 107"/>
                <a:gd name="T102" fmla="*/ 2147483647 w 489"/>
                <a:gd name="T103" fmla="*/ 2147483647 h 107"/>
                <a:gd name="T104" fmla="*/ 2147483647 w 489"/>
                <a:gd name="T105" fmla="*/ 2147483647 h 107"/>
                <a:gd name="T106" fmla="*/ 2147483647 w 489"/>
                <a:gd name="T107" fmla="*/ 2147483647 h 107"/>
                <a:gd name="T108" fmla="*/ 2147483647 w 489"/>
                <a:gd name="T109" fmla="*/ 2147483647 h 107"/>
                <a:gd name="T110" fmla="*/ 2147483647 w 489"/>
                <a:gd name="T111" fmla="*/ 0 h 107"/>
                <a:gd name="T112" fmla="*/ 2147483647 w 489"/>
                <a:gd name="T113" fmla="*/ 0 h 107"/>
                <a:gd name="T114" fmla="*/ 2147483647 w 489"/>
                <a:gd name="T115" fmla="*/ 2147483647 h 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9"/>
                <a:gd name="T175" fmla="*/ 0 h 107"/>
                <a:gd name="T176" fmla="*/ 489 w 489"/>
                <a:gd name="T177" fmla="*/ 107 h 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9" h="107">
                  <a:moveTo>
                    <a:pt x="489" y="1"/>
                  </a:moveTo>
                  <a:lnTo>
                    <a:pt x="487" y="6"/>
                  </a:lnTo>
                  <a:lnTo>
                    <a:pt x="483" y="12"/>
                  </a:lnTo>
                  <a:lnTo>
                    <a:pt x="479" y="15"/>
                  </a:lnTo>
                  <a:lnTo>
                    <a:pt x="476" y="17"/>
                  </a:lnTo>
                  <a:lnTo>
                    <a:pt x="464" y="20"/>
                  </a:lnTo>
                  <a:lnTo>
                    <a:pt x="452" y="23"/>
                  </a:lnTo>
                  <a:lnTo>
                    <a:pt x="439" y="23"/>
                  </a:lnTo>
                  <a:lnTo>
                    <a:pt x="425" y="25"/>
                  </a:lnTo>
                  <a:lnTo>
                    <a:pt x="412" y="28"/>
                  </a:lnTo>
                  <a:lnTo>
                    <a:pt x="402" y="32"/>
                  </a:lnTo>
                  <a:lnTo>
                    <a:pt x="322" y="52"/>
                  </a:lnTo>
                  <a:lnTo>
                    <a:pt x="243" y="70"/>
                  </a:lnTo>
                  <a:lnTo>
                    <a:pt x="202" y="78"/>
                  </a:lnTo>
                  <a:lnTo>
                    <a:pt x="161" y="86"/>
                  </a:lnTo>
                  <a:lnTo>
                    <a:pt x="121" y="93"/>
                  </a:lnTo>
                  <a:lnTo>
                    <a:pt x="78" y="99"/>
                  </a:lnTo>
                  <a:lnTo>
                    <a:pt x="74" y="96"/>
                  </a:lnTo>
                  <a:lnTo>
                    <a:pt x="72" y="93"/>
                  </a:lnTo>
                  <a:lnTo>
                    <a:pt x="68" y="84"/>
                  </a:lnTo>
                  <a:lnTo>
                    <a:pt x="68" y="74"/>
                  </a:lnTo>
                  <a:lnTo>
                    <a:pt x="66" y="65"/>
                  </a:lnTo>
                  <a:lnTo>
                    <a:pt x="64" y="57"/>
                  </a:lnTo>
                  <a:lnTo>
                    <a:pt x="62" y="54"/>
                  </a:lnTo>
                  <a:lnTo>
                    <a:pt x="59" y="51"/>
                  </a:lnTo>
                  <a:lnTo>
                    <a:pt x="55" y="48"/>
                  </a:lnTo>
                  <a:lnTo>
                    <a:pt x="49" y="46"/>
                  </a:lnTo>
                  <a:lnTo>
                    <a:pt x="41" y="46"/>
                  </a:lnTo>
                  <a:lnTo>
                    <a:pt x="31" y="46"/>
                  </a:lnTo>
                  <a:lnTo>
                    <a:pt x="30" y="51"/>
                  </a:lnTo>
                  <a:lnTo>
                    <a:pt x="28" y="54"/>
                  </a:lnTo>
                  <a:lnTo>
                    <a:pt x="28" y="58"/>
                  </a:lnTo>
                  <a:lnTo>
                    <a:pt x="30" y="64"/>
                  </a:lnTo>
                  <a:lnTo>
                    <a:pt x="33" y="73"/>
                  </a:lnTo>
                  <a:lnTo>
                    <a:pt x="39" y="83"/>
                  </a:lnTo>
                  <a:lnTo>
                    <a:pt x="41" y="90"/>
                  </a:lnTo>
                  <a:lnTo>
                    <a:pt x="43" y="96"/>
                  </a:lnTo>
                  <a:lnTo>
                    <a:pt x="41" y="99"/>
                  </a:lnTo>
                  <a:lnTo>
                    <a:pt x="39" y="102"/>
                  </a:lnTo>
                  <a:lnTo>
                    <a:pt x="35" y="105"/>
                  </a:lnTo>
                  <a:lnTo>
                    <a:pt x="30" y="106"/>
                  </a:lnTo>
                  <a:lnTo>
                    <a:pt x="22" y="107"/>
                  </a:lnTo>
                  <a:lnTo>
                    <a:pt x="16" y="93"/>
                  </a:lnTo>
                  <a:lnTo>
                    <a:pt x="8" y="80"/>
                  </a:lnTo>
                  <a:lnTo>
                    <a:pt x="2" y="65"/>
                  </a:lnTo>
                  <a:lnTo>
                    <a:pt x="0" y="58"/>
                  </a:lnTo>
                  <a:lnTo>
                    <a:pt x="2" y="49"/>
                  </a:lnTo>
                  <a:lnTo>
                    <a:pt x="30" y="42"/>
                  </a:lnTo>
                  <a:lnTo>
                    <a:pt x="59" y="35"/>
                  </a:lnTo>
                  <a:lnTo>
                    <a:pt x="86" y="28"/>
                  </a:lnTo>
                  <a:lnTo>
                    <a:pt x="117" y="22"/>
                  </a:lnTo>
                  <a:lnTo>
                    <a:pt x="146" y="17"/>
                  </a:lnTo>
                  <a:lnTo>
                    <a:pt x="177" y="13"/>
                  </a:lnTo>
                  <a:lnTo>
                    <a:pt x="237" y="6"/>
                  </a:lnTo>
                  <a:lnTo>
                    <a:pt x="299" y="1"/>
                  </a:lnTo>
                  <a:lnTo>
                    <a:pt x="363" y="0"/>
                  </a:lnTo>
                  <a:lnTo>
                    <a:pt x="425" y="0"/>
                  </a:lnTo>
                  <a:lnTo>
                    <a:pt x="489" y="1"/>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60"/>
            <p:cNvSpPr>
              <a:spLocks/>
            </p:cNvSpPr>
            <p:nvPr/>
          </p:nvSpPr>
          <p:spPr bwMode="auto">
            <a:xfrm>
              <a:off x="5743575" y="4754563"/>
              <a:ext cx="166688" cy="95250"/>
            </a:xfrm>
            <a:custGeom>
              <a:avLst/>
              <a:gdLst>
                <a:gd name="T0" fmla="*/ 2147483647 w 209"/>
                <a:gd name="T1" fmla="*/ 2147483647 h 60"/>
                <a:gd name="T2" fmla="*/ 2147483647 w 209"/>
                <a:gd name="T3" fmla="*/ 2147483647 h 60"/>
                <a:gd name="T4" fmla="*/ 2147483647 w 209"/>
                <a:gd name="T5" fmla="*/ 2147483647 h 60"/>
                <a:gd name="T6" fmla="*/ 2147483647 w 209"/>
                <a:gd name="T7" fmla="*/ 2147483647 h 60"/>
                <a:gd name="T8" fmla="*/ 2147483647 w 209"/>
                <a:gd name="T9" fmla="*/ 2147483647 h 60"/>
                <a:gd name="T10" fmla="*/ 2147483647 w 209"/>
                <a:gd name="T11" fmla="*/ 2147483647 h 60"/>
                <a:gd name="T12" fmla="*/ 2147483647 w 209"/>
                <a:gd name="T13" fmla="*/ 2147483647 h 60"/>
                <a:gd name="T14" fmla="*/ 2147483647 w 209"/>
                <a:gd name="T15" fmla="*/ 2147483647 h 60"/>
                <a:gd name="T16" fmla="*/ 2147483647 w 209"/>
                <a:gd name="T17" fmla="*/ 2147483647 h 60"/>
                <a:gd name="T18" fmla="*/ 2147483647 w 209"/>
                <a:gd name="T19" fmla="*/ 2147483647 h 60"/>
                <a:gd name="T20" fmla="*/ 2147483647 w 209"/>
                <a:gd name="T21" fmla="*/ 2147483647 h 60"/>
                <a:gd name="T22" fmla="*/ 2147483647 w 209"/>
                <a:gd name="T23" fmla="*/ 2147483647 h 60"/>
                <a:gd name="T24" fmla="*/ 2147483647 w 209"/>
                <a:gd name="T25" fmla="*/ 2147483647 h 60"/>
                <a:gd name="T26" fmla="*/ 2147483647 w 209"/>
                <a:gd name="T27" fmla="*/ 2147483647 h 60"/>
                <a:gd name="T28" fmla="*/ 2147483647 w 209"/>
                <a:gd name="T29" fmla="*/ 2147483647 h 60"/>
                <a:gd name="T30" fmla="*/ 2147483647 w 209"/>
                <a:gd name="T31" fmla="*/ 2147483647 h 60"/>
                <a:gd name="T32" fmla="*/ 2147483647 w 209"/>
                <a:gd name="T33" fmla="*/ 2147483647 h 60"/>
                <a:gd name="T34" fmla="*/ 2147483647 w 209"/>
                <a:gd name="T35" fmla="*/ 2147483647 h 60"/>
                <a:gd name="T36" fmla="*/ 2147483647 w 209"/>
                <a:gd name="T37" fmla="*/ 2147483647 h 60"/>
                <a:gd name="T38" fmla="*/ 2147483647 w 209"/>
                <a:gd name="T39" fmla="*/ 2147483647 h 60"/>
                <a:gd name="T40" fmla="*/ 2147483647 w 209"/>
                <a:gd name="T41" fmla="*/ 2147483647 h 60"/>
                <a:gd name="T42" fmla="*/ 2147483647 w 209"/>
                <a:gd name="T43" fmla="*/ 2147483647 h 60"/>
                <a:gd name="T44" fmla="*/ 2147483647 w 209"/>
                <a:gd name="T45" fmla="*/ 2147483647 h 60"/>
                <a:gd name="T46" fmla="*/ 2147483647 w 209"/>
                <a:gd name="T47" fmla="*/ 2147483647 h 60"/>
                <a:gd name="T48" fmla="*/ 2147483647 w 209"/>
                <a:gd name="T49" fmla="*/ 2147483647 h 60"/>
                <a:gd name="T50" fmla="*/ 2147483647 w 209"/>
                <a:gd name="T51" fmla="*/ 2147483647 h 60"/>
                <a:gd name="T52" fmla="*/ 0 w 209"/>
                <a:gd name="T53" fmla="*/ 2147483647 h 60"/>
                <a:gd name="T54" fmla="*/ 0 w 209"/>
                <a:gd name="T55" fmla="*/ 2147483647 h 60"/>
                <a:gd name="T56" fmla="*/ 2147483647 w 209"/>
                <a:gd name="T57" fmla="*/ 2147483647 h 60"/>
                <a:gd name="T58" fmla="*/ 2147483647 w 209"/>
                <a:gd name="T59" fmla="*/ 2147483647 h 60"/>
                <a:gd name="T60" fmla="*/ 2147483647 w 209"/>
                <a:gd name="T61" fmla="*/ 2147483647 h 60"/>
                <a:gd name="T62" fmla="*/ 2147483647 w 209"/>
                <a:gd name="T63" fmla="*/ 2147483647 h 60"/>
                <a:gd name="T64" fmla="*/ 2147483647 w 209"/>
                <a:gd name="T65" fmla="*/ 2147483647 h 60"/>
                <a:gd name="T66" fmla="*/ 2147483647 w 209"/>
                <a:gd name="T67" fmla="*/ 2147483647 h 60"/>
                <a:gd name="T68" fmla="*/ 2147483647 w 209"/>
                <a:gd name="T69" fmla="*/ 2147483647 h 60"/>
                <a:gd name="T70" fmla="*/ 2147483647 w 209"/>
                <a:gd name="T71" fmla="*/ 2147483647 h 60"/>
                <a:gd name="T72" fmla="*/ 2147483647 w 209"/>
                <a:gd name="T73" fmla="*/ 2147483647 h 60"/>
                <a:gd name="T74" fmla="*/ 2147483647 w 209"/>
                <a:gd name="T75" fmla="*/ 2147483647 h 60"/>
                <a:gd name="T76" fmla="*/ 2147483647 w 209"/>
                <a:gd name="T77" fmla="*/ 2147483647 h 60"/>
                <a:gd name="T78" fmla="*/ 2147483647 w 209"/>
                <a:gd name="T79" fmla="*/ 2147483647 h 60"/>
                <a:gd name="T80" fmla="*/ 2147483647 w 209"/>
                <a:gd name="T81" fmla="*/ 0 h 60"/>
                <a:gd name="T82" fmla="*/ 2147483647 w 209"/>
                <a:gd name="T83" fmla="*/ 2147483647 h 60"/>
                <a:gd name="T84" fmla="*/ 2147483647 w 209"/>
                <a:gd name="T85" fmla="*/ 2147483647 h 60"/>
                <a:gd name="T86" fmla="*/ 2147483647 w 209"/>
                <a:gd name="T87" fmla="*/ 2147483647 h 60"/>
                <a:gd name="T88" fmla="*/ 2147483647 w 209"/>
                <a:gd name="T89" fmla="*/ 2147483647 h 60"/>
                <a:gd name="T90" fmla="*/ 2147483647 w 209"/>
                <a:gd name="T91" fmla="*/ 2147483647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9"/>
                <a:gd name="T139" fmla="*/ 0 h 60"/>
                <a:gd name="T140" fmla="*/ 209 w 209"/>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9" h="60">
                  <a:moveTo>
                    <a:pt x="209" y="3"/>
                  </a:moveTo>
                  <a:lnTo>
                    <a:pt x="203" y="5"/>
                  </a:lnTo>
                  <a:lnTo>
                    <a:pt x="196" y="9"/>
                  </a:lnTo>
                  <a:lnTo>
                    <a:pt x="192" y="12"/>
                  </a:lnTo>
                  <a:lnTo>
                    <a:pt x="188" y="19"/>
                  </a:lnTo>
                  <a:lnTo>
                    <a:pt x="203" y="48"/>
                  </a:lnTo>
                  <a:lnTo>
                    <a:pt x="192" y="47"/>
                  </a:lnTo>
                  <a:lnTo>
                    <a:pt x="182" y="44"/>
                  </a:lnTo>
                  <a:lnTo>
                    <a:pt x="170" y="44"/>
                  </a:lnTo>
                  <a:lnTo>
                    <a:pt x="159" y="45"/>
                  </a:lnTo>
                  <a:lnTo>
                    <a:pt x="138" y="50"/>
                  </a:lnTo>
                  <a:lnTo>
                    <a:pt x="116" y="56"/>
                  </a:lnTo>
                  <a:lnTo>
                    <a:pt x="93" y="60"/>
                  </a:lnTo>
                  <a:lnTo>
                    <a:pt x="83" y="60"/>
                  </a:lnTo>
                  <a:lnTo>
                    <a:pt x="74" y="60"/>
                  </a:lnTo>
                  <a:lnTo>
                    <a:pt x="64" y="58"/>
                  </a:lnTo>
                  <a:lnTo>
                    <a:pt x="54" y="54"/>
                  </a:lnTo>
                  <a:lnTo>
                    <a:pt x="44" y="48"/>
                  </a:lnTo>
                  <a:lnTo>
                    <a:pt x="37" y="41"/>
                  </a:lnTo>
                  <a:lnTo>
                    <a:pt x="35" y="45"/>
                  </a:lnTo>
                  <a:lnTo>
                    <a:pt x="31" y="48"/>
                  </a:lnTo>
                  <a:lnTo>
                    <a:pt x="27" y="51"/>
                  </a:lnTo>
                  <a:lnTo>
                    <a:pt x="23" y="51"/>
                  </a:lnTo>
                  <a:lnTo>
                    <a:pt x="15" y="53"/>
                  </a:lnTo>
                  <a:lnTo>
                    <a:pt x="10" y="53"/>
                  </a:lnTo>
                  <a:lnTo>
                    <a:pt x="4" y="51"/>
                  </a:lnTo>
                  <a:lnTo>
                    <a:pt x="0" y="48"/>
                  </a:lnTo>
                  <a:lnTo>
                    <a:pt x="0" y="44"/>
                  </a:lnTo>
                  <a:lnTo>
                    <a:pt x="4" y="40"/>
                  </a:lnTo>
                  <a:lnTo>
                    <a:pt x="8" y="37"/>
                  </a:lnTo>
                  <a:lnTo>
                    <a:pt x="11" y="32"/>
                  </a:lnTo>
                  <a:lnTo>
                    <a:pt x="17" y="35"/>
                  </a:lnTo>
                  <a:lnTo>
                    <a:pt x="23" y="37"/>
                  </a:lnTo>
                  <a:lnTo>
                    <a:pt x="29" y="38"/>
                  </a:lnTo>
                  <a:lnTo>
                    <a:pt x="35" y="37"/>
                  </a:lnTo>
                  <a:lnTo>
                    <a:pt x="39" y="35"/>
                  </a:lnTo>
                  <a:lnTo>
                    <a:pt x="42" y="32"/>
                  </a:lnTo>
                  <a:lnTo>
                    <a:pt x="50" y="27"/>
                  </a:lnTo>
                  <a:lnTo>
                    <a:pt x="62" y="11"/>
                  </a:lnTo>
                  <a:lnTo>
                    <a:pt x="66" y="5"/>
                  </a:lnTo>
                  <a:lnTo>
                    <a:pt x="72" y="0"/>
                  </a:lnTo>
                  <a:lnTo>
                    <a:pt x="89" y="2"/>
                  </a:lnTo>
                  <a:lnTo>
                    <a:pt x="105" y="3"/>
                  </a:lnTo>
                  <a:lnTo>
                    <a:pt x="139" y="3"/>
                  </a:lnTo>
                  <a:lnTo>
                    <a:pt x="174" y="3"/>
                  </a:lnTo>
                  <a:lnTo>
                    <a:pt x="209" y="3"/>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61"/>
            <p:cNvSpPr>
              <a:spLocks/>
            </p:cNvSpPr>
            <p:nvPr/>
          </p:nvSpPr>
          <p:spPr bwMode="auto">
            <a:xfrm>
              <a:off x="4722813" y="4757738"/>
              <a:ext cx="287337" cy="193675"/>
            </a:xfrm>
            <a:custGeom>
              <a:avLst/>
              <a:gdLst>
                <a:gd name="T0" fmla="*/ 2147483647 w 363"/>
                <a:gd name="T1" fmla="*/ 2147483647 h 122"/>
                <a:gd name="T2" fmla="*/ 2147483647 w 363"/>
                <a:gd name="T3" fmla="*/ 2147483647 h 122"/>
                <a:gd name="T4" fmla="*/ 2147483647 w 363"/>
                <a:gd name="T5" fmla="*/ 2147483647 h 122"/>
                <a:gd name="T6" fmla="*/ 2147483647 w 363"/>
                <a:gd name="T7" fmla="*/ 2147483647 h 122"/>
                <a:gd name="T8" fmla="*/ 2147483647 w 363"/>
                <a:gd name="T9" fmla="*/ 2147483647 h 122"/>
                <a:gd name="T10" fmla="*/ 2147483647 w 363"/>
                <a:gd name="T11" fmla="*/ 2147483647 h 122"/>
                <a:gd name="T12" fmla="*/ 2147483647 w 363"/>
                <a:gd name="T13" fmla="*/ 2147483647 h 122"/>
                <a:gd name="T14" fmla="*/ 2147483647 w 363"/>
                <a:gd name="T15" fmla="*/ 2147483647 h 122"/>
                <a:gd name="T16" fmla="*/ 2147483647 w 363"/>
                <a:gd name="T17" fmla="*/ 2147483647 h 122"/>
                <a:gd name="T18" fmla="*/ 2147483647 w 363"/>
                <a:gd name="T19" fmla="*/ 2147483647 h 122"/>
                <a:gd name="T20" fmla="*/ 2147483647 w 363"/>
                <a:gd name="T21" fmla="*/ 2147483647 h 122"/>
                <a:gd name="T22" fmla="*/ 2147483647 w 363"/>
                <a:gd name="T23" fmla="*/ 2147483647 h 122"/>
                <a:gd name="T24" fmla="*/ 2147483647 w 363"/>
                <a:gd name="T25" fmla="*/ 2147483647 h 122"/>
                <a:gd name="T26" fmla="*/ 2147483647 w 363"/>
                <a:gd name="T27" fmla="*/ 2147483647 h 122"/>
                <a:gd name="T28" fmla="*/ 2147483647 w 363"/>
                <a:gd name="T29" fmla="*/ 2147483647 h 122"/>
                <a:gd name="T30" fmla="*/ 2147483647 w 363"/>
                <a:gd name="T31" fmla="*/ 2147483647 h 122"/>
                <a:gd name="T32" fmla="*/ 2147483647 w 363"/>
                <a:gd name="T33" fmla="*/ 2147483647 h 122"/>
                <a:gd name="T34" fmla="*/ 2147483647 w 363"/>
                <a:gd name="T35" fmla="*/ 2147483647 h 122"/>
                <a:gd name="T36" fmla="*/ 2147483647 w 363"/>
                <a:gd name="T37" fmla="*/ 2147483647 h 122"/>
                <a:gd name="T38" fmla="*/ 2147483647 w 363"/>
                <a:gd name="T39" fmla="*/ 2147483647 h 122"/>
                <a:gd name="T40" fmla="*/ 2147483647 w 363"/>
                <a:gd name="T41" fmla="*/ 2147483647 h 122"/>
                <a:gd name="T42" fmla="*/ 2147483647 w 363"/>
                <a:gd name="T43" fmla="*/ 2147483647 h 122"/>
                <a:gd name="T44" fmla="*/ 2147483647 w 363"/>
                <a:gd name="T45" fmla="*/ 2147483647 h 122"/>
                <a:gd name="T46" fmla="*/ 2147483647 w 363"/>
                <a:gd name="T47" fmla="*/ 2147483647 h 122"/>
                <a:gd name="T48" fmla="*/ 2147483647 w 363"/>
                <a:gd name="T49" fmla="*/ 2147483647 h 122"/>
                <a:gd name="T50" fmla="*/ 2147483647 w 363"/>
                <a:gd name="T51" fmla="*/ 2147483647 h 122"/>
                <a:gd name="T52" fmla="*/ 2147483647 w 363"/>
                <a:gd name="T53" fmla="*/ 2147483647 h 122"/>
                <a:gd name="T54" fmla="*/ 2147483647 w 363"/>
                <a:gd name="T55" fmla="*/ 2147483647 h 122"/>
                <a:gd name="T56" fmla="*/ 0 w 363"/>
                <a:gd name="T57" fmla="*/ 2147483647 h 122"/>
                <a:gd name="T58" fmla="*/ 2147483647 w 363"/>
                <a:gd name="T59" fmla="*/ 2147483647 h 122"/>
                <a:gd name="T60" fmla="*/ 2147483647 w 363"/>
                <a:gd name="T61" fmla="*/ 2147483647 h 122"/>
                <a:gd name="T62" fmla="*/ 2147483647 w 363"/>
                <a:gd name="T63" fmla="*/ 2147483647 h 122"/>
                <a:gd name="T64" fmla="*/ 2147483647 w 363"/>
                <a:gd name="T65" fmla="*/ 2147483647 h 122"/>
                <a:gd name="T66" fmla="*/ 2147483647 w 363"/>
                <a:gd name="T67" fmla="*/ 2147483647 h 122"/>
                <a:gd name="T68" fmla="*/ 2147483647 w 363"/>
                <a:gd name="T69" fmla="*/ 2147483647 h 122"/>
                <a:gd name="T70" fmla="*/ 2147483647 w 363"/>
                <a:gd name="T71" fmla="*/ 2147483647 h 122"/>
                <a:gd name="T72" fmla="*/ 2147483647 w 363"/>
                <a:gd name="T73" fmla="*/ 2147483647 h 122"/>
                <a:gd name="T74" fmla="*/ 2147483647 w 363"/>
                <a:gd name="T75" fmla="*/ 2147483647 h 122"/>
                <a:gd name="T76" fmla="*/ 2147483647 w 363"/>
                <a:gd name="T77" fmla="*/ 2147483647 h 122"/>
                <a:gd name="T78" fmla="*/ 2147483647 w 363"/>
                <a:gd name="T79" fmla="*/ 2147483647 h 122"/>
                <a:gd name="T80" fmla="*/ 2147483647 w 363"/>
                <a:gd name="T81" fmla="*/ 2147483647 h 122"/>
                <a:gd name="T82" fmla="*/ 2147483647 w 363"/>
                <a:gd name="T83" fmla="*/ 2147483647 h 122"/>
                <a:gd name="T84" fmla="*/ 2147483647 w 363"/>
                <a:gd name="T85" fmla="*/ 2147483647 h 122"/>
                <a:gd name="T86" fmla="*/ 2147483647 w 363"/>
                <a:gd name="T87" fmla="*/ 2147483647 h 122"/>
                <a:gd name="T88" fmla="*/ 2147483647 w 363"/>
                <a:gd name="T89" fmla="*/ 2147483647 h 122"/>
                <a:gd name="T90" fmla="*/ 2147483647 w 363"/>
                <a:gd name="T91" fmla="*/ 0 h 122"/>
                <a:gd name="T92" fmla="*/ 2147483647 w 363"/>
                <a:gd name="T93" fmla="*/ 0 h 122"/>
                <a:gd name="T94" fmla="*/ 2147483647 w 363"/>
                <a:gd name="T95" fmla="*/ 0 h 122"/>
                <a:gd name="T96" fmla="*/ 2147483647 w 363"/>
                <a:gd name="T97" fmla="*/ 2147483647 h 122"/>
                <a:gd name="T98" fmla="*/ 2147483647 w 363"/>
                <a:gd name="T99" fmla="*/ 2147483647 h 122"/>
                <a:gd name="T100" fmla="*/ 2147483647 w 363"/>
                <a:gd name="T101" fmla="*/ 2147483647 h 122"/>
                <a:gd name="T102" fmla="*/ 2147483647 w 363"/>
                <a:gd name="T103" fmla="*/ 2147483647 h 122"/>
                <a:gd name="T104" fmla="*/ 2147483647 w 363"/>
                <a:gd name="T105" fmla="*/ 2147483647 h 122"/>
                <a:gd name="T106" fmla="*/ 2147483647 w 363"/>
                <a:gd name="T107" fmla="*/ 2147483647 h 1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3"/>
                <a:gd name="T163" fmla="*/ 0 h 122"/>
                <a:gd name="T164" fmla="*/ 363 w 363"/>
                <a:gd name="T165" fmla="*/ 122 h 1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3" h="122">
                  <a:moveTo>
                    <a:pt x="279" y="23"/>
                  </a:moveTo>
                  <a:lnTo>
                    <a:pt x="287" y="27"/>
                  </a:lnTo>
                  <a:lnTo>
                    <a:pt x="297" y="33"/>
                  </a:lnTo>
                  <a:lnTo>
                    <a:pt x="306" y="38"/>
                  </a:lnTo>
                  <a:lnTo>
                    <a:pt x="314" y="43"/>
                  </a:lnTo>
                  <a:lnTo>
                    <a:pt x="324" y="48"/>
                  </a:lnTo>
                  <a:lnTo>
                    <a:pt x="336" y="52"/>
                  </a:lnTo>
                  <a:lnTo>
                    <a:pt x="345" y="54"/>
                  </a:lnTo>
                  <a:lnTo>
                    <a:pt x="359" y="55"/>
                  </a:lnTo>
                  <a:lnTo>
                    <a:pt x="361" y="65"/>
                  </a:lnTo>
                  <a:lnTo>
                    <a:pt x="363" y="74"/>
                  </a:lnTo>
                  <a:lnTo>
                    <a:pt x="361" y="81"/>
                  </a:lnTo>
                  <a:lnTo>
                    <a:pt x="355" y="87"/>
                  </a:lnTo>
                  <a:lnTo>
                    <a:pt x="349" y="91"/>
                  </a:lnTo>
                  <a:lnTo>
                    <a:pt x="341" y="94"/>
                  </a:lnTo>
                  <a:lnTo>
                    <a:pt x="332" y="97"/>
                  </a:lnTo>
                  <a:lnTo>
                    <a:pt x="322" y="99"/>
                  </a:lnTo>
                  <a:lnTo>
                    <a:pt x="275" y="103"/>
                  </a:lnTo>
                  <a:lnTo>
                    <a:pt x="264" y="104"/>
                  </a:lnTo>
                  <a:lnTo>
                    <a:pt x="254" y="107"/>
                  </a:lnTo>
                  <a:lnTo>
                    <a:pt x="244" y="110"/>
                  </a:lnTo>
                  <a:lnTo>
                    <a:pt x="239" y="115"/>
                  </a:lnTo>
                  <a:lnTo>
                    <a:pt x="178" y="117"/>
                  </a:lnTo>
                  <a:lnTo>
                    <a:pt x="147" y="119"/>
                  </a:lnTo>
                  <a:lnTo>
                    <a:pt x="118" y="122"/>
                  </a:lnTo>
                  <a:lnTo>
                    <a:pt x="89" y="122"/>
                  </a:lnTo>
                  <a:lnTo>
                    <a:pt x="58" y="122"/>
                  </a:lnTo>
                  <a:lnTo>
                    <a:pt x="29" y="122"/>
                  </a:lnTo>
                  <a:lnTo>
                    <a:pt x="0" y="117"/>
                  </a:lnTo>
                  <a:lnTo>
                    <a:pt x="16" y="113"/>
                  </a:lnTo>
                  <a:lnTo>
                    <a:pt x="35" y="107"/>
                  </a:lnTo>
                  <a:lnTo>
                    <a:pt x="52" y="103"/>
                  </a:lnTo>
                  <a:lnTo>
                    <a:pt x="74" y="100"/>
                  </a:lnTo>
                  <a:lnTo>
                    <a:pt x="116" y="93"/>
                  </a:lnTo>
                  <a:lnTo>
                    <a:pt x="157" y="86"/>
                  </a:lnTo>
                  <a:lnTo>
                    <a:pt x="177" y="80"/>
                  </a:lnTo>
                  <a:lnTo>
                    <a:pt x="194" y="74"/>
                  </a:lnTo>
                  <a:lnTo>
                    <a:pt x="211" y="67"/>
                  </a:lnTo>
                  <a:lnTo>
                    <a:pt x="225" y="58"/>
                  </a:lnTo>
                  <a:lnTo>
                    <a:pt x="237" y="46"/>
                  </a:lnTo>
                  <a:lnTo>
                    <a:pt x="244" y="33"/>
                  </a:lnTo>
                  <a:lnTo>
                    <a:pt x="248" y="26"/>
                  </a:lnTo>
                  <a:lnTo>
                    <a:pt x="250" y="19"/>
                  </a:lnTo>
                  <a:lnTo>
                    <a:pt x="252" y="10"/>
                  </a:lnTo>
                  <a:lnTo>
                    <a:pt x="252" y="1"/>
                  </a:lnTo>
                  <a:lnTo>
                    <a:pt x="258" y="0"/>
                  </a:lnTo>
                  <a:lnTo>
                    <a:pt x="260" y="0"/>
                  </a:lnTo>
                  <a:lnTo>
                    <a:pt x="266" y="0"/>
                  </a:lnTo>
                  <a:lnTo>
                    <a:pt x="270" y="3"/>
                  </a:lnTo>
                  <a:lnTo>
                    <a:pt x="272" y="7"/>
                  </a:lnTo>
                  <a:lnTo>
                    <a:pt x="272" y="11"/>
                  </a:lnTo>
                  <a:lnTo>
                    <a:pt x="273" y="16"/>
                  </a:lnTo>
                  <a:lnTo>
                    <a:pt x="275" y="20"/>
                  </a:lnTo>
                  <a:lnTo>
                    <a:pt x="279" y="23"/>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62"/>
            <p:cNvSpPr>
              <a:spLocks/>
            </p:cNvSpPr>
            <p:nvPr/>
          </p:nvSpPr>
          <p:spPr bwMode="auto">
            <a:xfrm>
              <a:off x="3505200" y="4772025"/>
              <a:ext cx="209550" cy="125413"/>
            </a:xfrm>
            <a:custGeom>
              <a:avLst/>
              <a:gdLst>
                <a:gd name="T0" fmla="*/ 2147483647 w 264"/>
                <a:gd name="T1" fmla="*/ 2147483647 h 79"/>
                <a:gd name="T2" fmla="*/ 2147483647 w 264"/>
                <a:gd name="T3" fmla="*/ 2147483647 h 79"/>
                <a:gd name="T4" fmla="*/ 2147483647 w 264"/>
                <a:gd name="T5" fmla="*/ 2147483647 h 79"/>
                <a:gd name="T6" fmla="*/ 2147483647 w 264"/>
                <a:gd name="T7" fmla="*/ 2147483647 h 79"/>
                <a:gd name="T8" fmla="*/ 2147483647 w 264"/>
                <a:gd name="T9" fmla="*/ 2147483647 h 79"/>
                <a:gd name="T10" fmla="*/ 2147483647 w 264"/>
                <a:gd name="T11" fmla="*/ 2147483647 h 79"/>
                <a:gd name="T12" fmla="*/ 2147483647 w 264"/>
                <a:gd name="T13" fmla="*/ 2147483647 h 79"/>
                <a:gd name="T14" fmla="*/ 2147483647 w 264"/>
                <a:gd name="T15" fmla="*/ 2147483647 h 79"/>
                <a:gd name="T16" fmla="*/ 2147483647 w 264"/>
                <a:gd name="T17" fmla="*/ 2147483647 h 79"/>
                <a:gd name="T18" fmla="*/ 2147483647 w 264"/>
                <a:gd name="T19" fmla="*/ 2147483647 h 79"/>
                <a:gd name="T20" fmla="*/ 2147483647 w 264"/>
                <a:gd name="T21" fmla="*/ 2147483647 h 79"/>
                <a:gd name="T22" fmla="*/ 2147483647 w 264"/>
                <a:gd name="T23" fmla="*/ 2147483647 h 79"/>
                <a:gd name="T24" fmla="*/ 2147483647 w 264"/>
                <a:gd name="T25" fmla="*/ 2147483647 h 79"/>
                <a:gd name="T26" fmla="*/ 2147483647 w 264"/>
                <a:gd name="T27" fmla="*/ 2147483647 h 79"/>
                <a:gd name="T28" fmla="*/ 2147483647 w 264"/>
                <a:gd name="T29" fmla="*/ 2147483647 h 79"/>
                <a:gd name="T30" fmla="*/ 2147483647 w 264"/>
                <a:gd name="T31" fmla="*/ 2147483647 h 79"/>
                <a:gd name="T32" fmla="*/ 2147483647 w 264"/>
                <a:gd name="T33" fmla="*/ 2147483647 h 79"/>
                <a:gd name="T34" fmla="*/ 2147483647 w 264"/>
                <a:gd name="T35" fmla="*/ 2147483647 h 79"/>
                <a:gd name="T36" fmla="*/ 2147483647 w 264"/>
                <a:gd name="T37" fmla="*/ 2147483647 h 79"/>
                <a:gd name="T38" fmla="*/ 2147483647 w 264"/>
                <a:gd name="T39" fmla="*/ 2147483647 h 79"/>
                <a:gd name="T40" fmla="*/ 2147483647 w 264"/>
                <a:gd name="T41" fmla="*/ 2147483647 h 79"/>
                <a:gd name="T42" fmla="*/ 2147483647 w 264"/>
                <a:gd name="T43" fmla="*/ 2147483647 h 79"/>
                <a:gd name="T44" fmla="*/ 2147483647 w 264"/>
                <a:gd name="T45" fmla="*/ 2147483647 h 79"/>
                <a:gd name="T46" fmla="*/ 2147483647 w 264"/>
                <a:gd name="T47" fmla="*/ 2147483647 h 79"/>
                <a:gd name="T48" fmla="*/ 2147483647 w 264"/>
                <a:gd name="T49" fmla="*/ 2147483647 h 79"/>
                <a:gd name="T50" fmla="*/ 2147483647 w 264"/>
                <a:gd name="T51" fmla="*/ 2147483647 h 79"/>
                <a:gd name="T52" fmla="*/ 2147483647 w 264"/>
                <a:gd name="T53" fmla="*/ 2147483647 h 79"/>
                <a:gd name="T54" fmla="*/ 2147483647 w 264"/>
                <a:gd name="T55" fmla="*/ 2147483647 h 79"/>
                <a:gd name="T56" fmla="*/ 2147483647 w 264"/>
                <a:gd name="T57" fmla="*/ 2147483647 h 79"/>
                <a:gd name="T58" fmla="*/ 2147483647 w 264"/>
                <a:gd name="T59" fmla="*/ 2147483647 h 79"/>
                <a:gd name="T60" fmla="*/ 2147483647 w 264"/>
                <a:gd name="T61" fmla="*/ 2147483647 h 79"/>
                <a:gd name="T62" fmla="*/ 2147483647 w 264"/>
                <a:gd name="T63" fmla="*/ 2147483647 h 79"/>
                <a:gd name="T64" fmla="*/ 2147483647 w 264"/>
                <a:gd name="T65" fmla="*/ 2147483647 h 79"/>
                <a:gd name="T66" fmla="*/ 2147483647 w 264"/>
                <a:gd name="T67" fmla="*/ 2147483647 h 79"/>
                <a:gd name="T68" fmla="*/ 2147483647 w 264"/>
                <a:gd name="T69" fmla="*/ 2147483647 h 79"/>
                <a:gd name="T70" fmla="*/ 2147483647 w 264"/>
                <a:gd name="T71" fmla="*/ 2147483647 h 79"/>
                <a:gd name="T72" fmla="*/ 2147483647 w 264"/>
                <a:gd name="T73" fmla="*/ 2147483647 h 79"/>
                <a:gd name="T74" fmla="*/ 2147483647 w 264"/>
                <a:gd name="T75" fmla="*/ 2147483647 h 79"/>
                <a:gd name="T76" fmla="*/ 2147483647 w 264"/>
                <a:gd name="T77" fmla="*/ 2147483647 h 79"/>
                <a:gd name="T78" fmla="*/ 2147483647 w 264"/>
                <a:gd name="T79" fmla="*/ 2147483647 h 79"/>
                <a:gd name="T80" fmla="*/ 2147483647 w 264"/>
                <a:gd name="T81" fmla="*/ 0 h 79"/>
                <a:gd name="T82" fmla="*/ 2147483647 w 264"/>
                <a:gd name="T83" fmla="*/ 2147483647 h 79"/>
                <a:gd name="T84" fmla="*/ 2147483647 w 264"/>
                <a:gd name="T85" fmla="*/ 2147483647 h 79"/>
                <a:gd name="T86" fmla="*/ 2147483647 w 264"/>
                <a:gd name="T87" fmla="*/ 2147483647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4"/>
                <a:gd name="T133" fmla="*/ 0 h 79"/>
                <a:gd name="T134" fmla="*/ 264 w 264"/>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4" h="79">
                  <a:moveTo>
                    <a:pt x="124" y="18"/>
                  </a:moveTo>
                  <a:lnTo>
                    <a:pt x="124" y="26"/>
                  </a:lnTo>
                  <a:lnTo>
                    <a:pt x="126" y="30"/>
                  </a:lnTo>
                  <a:lnTo>
                    <a:pt x="130" y="34"/>
                  </a:lnTo>
                  <a:lnTo>
                    <a:pt x="134" y="36"/>
                  </a:lnTo>
                  <a:lnTo>
                    <a:pt x="138" y="37"/>
                  </a:lnTo>
                  <a:lnTo>
                    <a:pt x="143" y="37"/>
                  </a:lnTo>
                  <a:lnTo>
                    <a:pt x="155" y="36"/>
                  </a:lnTo>
                  <a:lnTo>
                    <a:pt x="169" y="34"/>
                  </a:lnTo>
                  <a:lnTo>
                    <a:pt x="180" y="33"/>
                  </a:lnTo>
                  <a:lnTo>
                    <a:pt x="186" y="33"/>
                  </a:lnTo>
                  <a:lnTo>
                    <a:pt x="192" y="36"/>
                  </a:lnTo>
                  <a:lnTo>
                    <a:pt x="196" y="37"/>
                  </a:lnTo>
                  <a:lnTo>
                    <a:pt x="200" y="42"/>
                  </a:lnTo>
                  <a:lnTo>
                    <a:pt x="202" y="40"/>
                  </a:lnTo>
                  <a:lnTo>
                    <a:pt x="204" y="37"/>
                  </a:lnTo>
                  <a:lnTo>
                    <a:pt x="211" y="34"/>
                  </a:lnTo>
                  <a:lnTo>
                    <a:pt x="219" y="30"/>
                  </a:lnTo>
                  <a:lnTo>
                    <a:pt x="227" y="27"/>
                  </a:lnTo>
                  <a:lnTo>
                    <a:pt x="237" y="26"/>
                  </a:lnTo>
                  <a:lnTo>
                    <a:pt x="240" y="26"/>
                  </a:lnTo>
                  <a:lnTo>
                    <a:pt x="244" y="27"/>
                  </a:lnTo>
                  <a:lnTo>
                    <a:pt x="246" y="30"/>
                  </a:lnTo>
                  <a:lnTo>
                    <a:pt x="250" y="33"/>
                  </a:lnTo>
                  <a:lnTo>
                    <a:pt x="252" y="36"/>
                  </a:lnTo>
                  <a:lnTo>
                    <a:pt x="254" y="42"/>
                  </a:lnTo>
                  <a:lnTo>
                    <a:pt x="252" y="47"/>
                  </a:lnTo>
                  <a:lnTo>
                    <a:pt x="252" y="52"/>
                  </a:lnTo>
                  <a:lnTo>
                    <a:pt x="256" y="58"/>
                  </a:lnTo>
                  <a:lnTo>
                    <a:pt x="260" y="61"/>
                  </a:lnTo>
                  <a:lnTo>
                    <a:pt x="262" y="65"/>
                  </a:lnTo>
                  <a:lnTo>
                    <a:pt x="264" y="69"/>
                  </a:lnTo>
                  <a:lnTo>
                    <a:pt x="264" y="74"/>
                  </a:lnTo>
                  <a:lnTo>
                    <a:pt x="262" y="77"/>
                  </a:lnTo>
                  <a:lnTo>
                    <a:pt x="258" y="79"/>
                  </a:lnTo>
                  <a:lnTo>
                    <a:pt x="250" y="77"/>
                  </a:lnTo>
                  <a:lnTo>
                    <a:pt x="244" y="72"/>
                  </a:lnTo>
                  <a:lnTo>
                    <a:pt x="237" y="66"/>
                  </a:lnTo>
                  <a:lnTo>
                    <a:pt x="229" y="61"/>
                  </a:lnTo>
                  <a:lnTo>
                    <a:pt x="219" y="56"/>
                  </a:lnTo>
                  <a:lnTo>
                    <a:pt x="211" y="53"/>
                  </a:lnTo>
                  <a:lnTo>
                    <a:pt x="207" y="53"/>
                  </a:lnTo>
                  <a:lnTo>
                    <a:pt x="202" y="55"/>
                  </a:lnTo>
                  <a:lnTo>
                    <a:pt x="198" y="56"/>
                  </a:lnTo>
                  <a:lnTo>
                    <a:pt x="192" y="61"/>
                  </a:lnTo>
                  <a:lnTo>
                    <a:pt x="188" y="61"/>
                  </a:lnTo>
                  <a:lnTo>
                    <a:pt x="182" y="61"/>
                  </a:lnTo>
                  <a:lnTo>
                    <a:pt x="178" y="59"/>
                  </a:lnTo>
                  <a:lnTo>
                    <a:pt x="175" y="58"/>
                  </a:lnTo>
                  <a:lnTo>
                    <a:pt x="167" y="52"/>
                  </a:lnTo>
                  <a:lnTo>
                    <a:pt x="165" y="49"/>
                  </a:lnTo>
                  <a:lnTo>
                    <a:pt x="161" y="46"/>
                  </a:lnTo>
                  <a:lnTo>
                    <a:pt x="155" y="42"/>
                  </a:lnTo>
                  <a:lnTo>
                    <a:pt x="151" y="40"/>
                  </a:lnTo>
                  <a:lnTo>
                    <a:pt x="147" y="40"/>
                  </a:lnTo>
                  <a:lnTo>
                    <a:pt x="143" y="42"/>
                  </a:lnTo>
                  <a:lnTo>
                    <a:pt x="140" y="43"/>
                  </a:lnTo>
                  <a:lnTo>
                    <a:pt x="136" y="46"/>
                  </a:lnTo>
                  <a:lnTo>
                    <a:pt x="132" y="52"/>
                  </a:lnTo>
                  <a:lnTo>
                    <a:pt x="128" y="46"/>
                  </a:lnTo>
                  <a:lnTo>
                    <a:pt x="124" y="42"/>
                  </a:lnTo>
                  <a:lnTo>
                    <a:pt x="118" y="39"/>
                  </a:lnTo>
                  <a:lnTo>
                    <a:pt x="112" y="37"/>
                  </a:lnTo>
                  <a:lnTo>
                    <a:pt x="101" y="36"/>
                  </a:lnTo>
                  <a:lnTo>
                    <a:pt x="87" y="36"/>
                  </a:lnTo>
                  <a:lnTo>
                    <a:pt x="74" y="37"/>
                  </a:lnTo>
                  <a:lnTo>
                    <a:pt x="60" y="36"/>
                  </a:lnTo>
                  <a:lnTo>
                    <a:pt x="54" y="34"/>
                  </a:lnTo>
                  <a:lnTo>
                    <a:pt x="50" y="32"/>
                  </a:lnTo>
                  <a:lnTo>
                    <a:pt x="45" y="27"/>
                  </a:lnTo>
                  <a:lnTo>
                    <a:pt x="41" y="21"/>
                  </a:lnTo>
                  <a:lnTo>
                    <a:pt x="39" y="26"/>
                  </a:lnTo>
                  <a:lnTo>
                    <a:pt x="35" y="27"/>
                  </a:lnTo>
                  <a:lnTo>
                    <a:pt x="33" y="29"/>
                  </a:lnTo>
                  <a:lnTo>
                    <a:pt x="31" y="30"/>
                  </a:lnTo>
                  <a:lnTo>
                    <a:pt x="25" y="29"/>
                  </a:lnTo>
                  <a:lnTo>
                    <a:pt x="21" y="26"/>
                  </a:lnTo>
                  <a:lnTo>
                    <a:pt x="17" y="23"/>
                  </a:lnTo>
                  <a:lnTo>
                    <a:pt x="12" y="20"/>
                  </a:lnTo>
                  <a:lnTo>
                    <a:pt x="8" y="16"/>
                  </a:lnTo>
                  <a:lnTo>
                    <a:pt x="0" y="14"/>
                  </a:lnTo>
                  <a:lnTo>
                    <a:pt x="6" y="0"/>
                  </a:lnTo>
                  <a:lnTo>
                    <a:pt x="19" y="4"/>
                  </a:lnTo>
                  <a:lnTo>
                    <a:pt x="33" y="8"/>
                  </a:lnTo>
                  <a:lnTo>
                    <a:pt x="58" y="16"/>
                  </a:lnTo>
                  <a:lnTo>
                    <a:pt x="74" y="18"/>
                  </a:lnTo>
                  <a:lnTo>
                    <a:pt x="89" y="20"/>
                  </a:lnTo>
                  <a:lnTo>
                    <a:pt x="105" y="20"/>
                  </a:lnTo>
                  <a:lnTo>
                    <a:pt x="124" y="18"/>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63"/>
            <p:cNvSpPr>
              <a:spLocks/>
            </p:cNvSpPr>
            <p:nvPr/>
          </p:nvSpPr>
          <p:spPr bwMode="auto">
            <a:xfrm>
              <a:off x="4340225" y="4784725"/>
              <a:ext cx="514350" cy="122238"/>
            </a:xfrm>
            <a:custGeom>
              <a:avLst/>
              <a:gdLst>
                <a:gd name="T0" fmla="*/ 2147483647 w 650"/>
                <a:gd name="T1" fmla="*/ 2147483647 h 77"/>
                <a:gd name="T2" fmla="*/ 2147483647 w 650"/>
                <a:gd name="T3" fmla="*/ 2147483647 h 77"/>
                <a:gd name="T4" fmla="*/ 2147483647 w 650"/>
                <a:gd name="T5" fmla="*/ 2147483647 h 77"/>
                <a:gd name="T6" fmla="*/ 2147483647 w 650"/>
                <a:gd name="T7" fmla="*/ 2147483647 h 77"/>
                <a:gd name="T8" fmla="*/ 2147483647 w 650"/>
                <a:gd name="T9" fmla="*/ 2147483647 h 77"/>
                <a:gd name="T10" fmla="*/ 2147483647 w 650"/>
                <a:gd name="T11" fmla="*/ 2147483647 h 77"/>
                <a:gd name="T12" fmla="*/ 2147483647 w 650"/>
                <a:gd name="T13" fmla="*/ 2147483647 h 77"/>
                <a:gd name="T14" fmla="*/ 2147483647 w 650"/>
                <a:gd name="T15" fmla="*/ 2147483647 h 77"/>
                <a:gd name="T16" fmla="*/ 2147483647 w 650"/>
                <a:gd name="T17" fmla="*/ 2147483647 h 77"/>
                <a:gd name="T18" fmla="*/ 2147483647 w 650"/>
                <a:gd name="T19" fmla="*/ 2147483647 h 77"/>
                <a:gd name="T20" fmla="*/ 2147483647 w 650"/>
                <a:gd name="T21" fmla="*/ 2147483647 h 77"/>
                <a:gd name="T22" fmla="*/ 2147483647 w 650"/>
                <a:gd name="T23" fmla="*/ 2147483647 h 77"/>
                <a:gd name="T24" fmla="*/ 2147483647 w 650"/>
                <a:gd name="T25" fmla="*/ 2147483647 h 77"/>
                <a:gd name="T26" fmla="*/ 2147483647 w 650"/>
                <a:gd name="T27" fmla="*/ 2147483647 h 77"/>
                <a:gd name="T28" fmla="*/ 2147483647 w 650"/>
                <a:gd name="T29" fmla="*/ 2147483647 h 77"/>
                <a:gd name="T30" fmla="*/ 2147483647 w 650"/>
                <a:gd name="T31" fmla="*/ 2147483647 h 77"/>
                <a:gd name="T32" fmla="*/ 2147483647 w 650"/>
                <a:gd name="T33" fmla="*/ 2147483647 h 77"/>
                <a:gd name="T34" fmla="*/ 2147483647 w 650"/>
                <a:gd name="T35" fmla="*/ 2147483647 h 77"/>
                <a:gd name="T36" fmla="*/ 2147483647 w 650"/>
                <a:gd name="T37" fmla="*/ 2147483647 h 77"/>
                <a:gd name="T38" fmla="*/ 2147483647 w 650"/>
                <a:gd name="T39" fmla="*/ 2147483647 h 77"/>
                <a:gd name="T40" fmla="*/ 2147483647 w 650"/>
                <a:gd name="T41" fmla="*/ 2147483647 h 77"/>
                <a:gd name="T42" fmla="*/ 2147483647 w 650"/>
                <a:gd name="T43" fmla="*/ 2147483647 h 77"/>
                <a:gd name="T44" fmla="*/ 2147483647 w 650"/>
                <a:gd name="T45" fmla="*/ 2147483647 h 77"/>
                <a:gd name="T46" fmla="*/ 2147483647 w 650"/>
                <a:gd name="T47" fmla="*/ 2147483647 h 77"/>
                <a:gd name="T48" fmla="*/ 2147483647 w 650"/>
                <a:gd name="T49" fmla="*/ 2147483647 h 77"/>
                <a:gd name="T50" fmla="*/ 2147483647 w 650"/>
                <a:gd name="T51" fmla="*/ 2147483647 h 77"/>
                <a:gd name="T52" fmla="*/ 0 w 650"/>
                <a:gd name="T53" fmla="*/ 0 h 77"/>
                <a:gd name="T54" fmla="*/ 2147483647 w 650"/>
                <a:gd name="T55" fmla="*/ 2147483647 h 77"/>
                <a:gd name="T56" fmla="*/ 2147483647 w 650"/>
                <a:gd name="T57" fmla="*/ 2147483647 h 77"/>
                <a:gd name="T58" fmla="*/ 2147483647 w 650"/>
                <a:gd name="T59" fmla="*/ 2147483647 h 77"/>
                <a:gd name="T60" fmla="*/ 2147483647 w 650"/>
                <a:gd name="T61" fmla="*/ 2147483647 h 77"/>
                <a:gd name="T62" fmla="*/ 2147483647 w 650"/>
                <a:gd name="T63" fmla="*/ 2147483647 h 77"/>
                <a:gd name="T64" fmla="*/ 2147483647 w 650"/>
                <a:gd name="T65" fmla="*/ 2147483647 h 77"/>
                <a:gd name="T66" fmla="*/ 2147483647 w 650"/>
                <a:gd name="T67" fmla="*/ 2147483647 h 77"/>
                <a:gd name="T68" fmla="*/ 2147483647 w 650"/>
                <a:gd name="T69" fmla="*/ 2147483647 h 77"/>
                <a:gd name="T70" fmla="*/ 2147483647 w 650"/>
                <a:gd name="T71" fmla="*/ 2147483647 h 77"/>
                <a:gd name="T72" fmla="*/ 2147483647 w 650"/>
                <a:gd name="T73" fmla="*/ 2147483647 h 77"/>
                <a:gd name="T74" fmla="*/ 2147483647 w 650"/>
                <a:gd name="T75" fmla="*/ 2147483647 h 77"/>
                <a:gd name="T76" fmla="*/ 2147483647 w 650"/>
                <a:gd name="T77" fmla="*/ 2147483647 h 77"/>
                <a:gd name="T78" fmla="*/ 2147483647 w 650"/>
                <a:gd name="T79" fmla="*/ 2147483647 h 77"/>
                <a:gd name="T80" fmla="*/ 2147483647 w 650"/>
                <a:gd name="T81" fmla="*/ 2147483647 h 77"/>
                <a:gd name="T82" fmla="*/ 2147483647 w 650"/>
                <a:gd name="T83" fmla="*/ 2147483647 h 77"/>
                <a:gd name="T84" fmla="*/ 2147483647 w 650"/>
                <a:gd name="T85" fmla="*/ 2147483647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0"/>
                <a:gd name="T130" fmla="*/ 0 h 77"/>
                <a:gd name="T131" fmla="*/ 650 w 650"/>
                <a:gd name="T132" fmla="*/ 77 h 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0" h="77">
                  <a:moveTo>
                    <a:pt x="650" y="19"/>
                  </a:moveTo>
                  <a:lnTo>
                    <a:pt x="648" y="28"/>
                  </a:lnTo>
                  <a:lnTo>
                    <a:pt x="644" y="35"/>
                  </a:lnTo>
                  <a:lnTo>
                    <a:pt x="636" y="41"/>
                  </a:lnTo>
                  <a:lnTo>
                    <a:pt x="630" y="45"/>
                  </a:lnTo>
                  <a:lnTo>
                    <a:pt x="621" y="48"/>
                  </a:lnTo>
                  <a:lnTo>
                    <a:pt x="609" y="51"/>
                  </a:lnTo>
                  <a:lnTo>
                    <a:pt x="588" y="54"/>
                  </a:lnTo>
                  <a:lnTo>
                    <a:pt x="563" y="55"/>
                  </a:lnTo>
                  <a:lnTo>
                    <a:pt x="537" y="58"/>
                  </a:lnTo>
                  <a:lnTo>
                    <a:pt x="526" y="60"/>
                  </a:lnTo>
                  <a:lnTo>
                    <a:pt x="514" y="63"/>
                  </a:lnTo>
                  <a:lnTo>
                    <a:pt x="506" y="66"/>
                  </a:lnTo>
                  <a:lnTo>
                    <a:pt x="497" y="71"/>
                  </a:lnTo>
                  <a:lnTo>
                    <a:pt x="464" y="74"/>
                  </a:lnTo>
                  <a:lnTo>
                    <a:pt x="433" y="76"/>
                  </a:lnTo>
                  <a:lnTo>
                    <a:pt x="400" y="77"/>
                  </a:lnTo>
                  <a:lnTo>
                    <a:pt x="369" y="77"/>
                  </a:lnTo>
                  <a:lnTo>
                    <a:pt x="336" y="76"/>
                  </a:lnTo>
                  <a:lnTo>
                    <a:pt x="305" y="74"/>
                  </a:lnTo>
                  <a:lnTo>
                    <a:pt x="274" y="71"/>
                  </a:lnTo>
                  <a:lnTo>
                    <a:pt x="243" y="69"/>
                  </a:lnTo>
                  <a:lnTo>
                    <a:pt x="180" y="60"/>
                  </a:lnTo>
                  <a:lnTo>
                    <a:pt x="120" y="48"/>
                  </a:lnTo>
                  <a:lnTo>
                    <a:pt x="62" y="37"/>
                  </a:lnTo>
                  <a:lnTo>
                    <a:pt x="4" y="22"/>
                  </a:lnTo>
                  <a:lnTo>
                    <a:pt x="0" y="0"/>
                  </a:lnTo>
                  <a:lnTo>
                    <a:pt x="37" y="8"/>
                  </a:lnTo>
                  <a:lnTo>
                    <a:pt x="76" y="15"/>
                  </a:lnTo>
                  <a:lnTo>
                    <a:pt x="115" y="22"/>
                  </a:lnTo>
                  <a:lnTo>
                    <a:pt x="155" y="28"/>
                  </a:lnTo>
                  <a:lnTo>
                    <a:pt x="196" y="32"/>
                  </a:lnTo>
                  <a:lnTo>
                    <a:pt x="237" y="37"/>
                  </a:lnTo>
                  <a:lnTo>
                    <a:pt x="279" y="38"/>
                  </a:lnTo>
                  <a:lnTo>
                    <a:pt x="320" y="41"/>
                  </a:lnTo>
                  <a:lnTo>
                    <a:pt x="363" y="42"/>
                  </a:lnTo>
                  <a:lnTo>
                    <a:pt x="405" y="41"/>
                  </a:lnTo>
                  <a:lnTo>
                    <a:pt x="448" y="41"/>
                  </a:lnTo>
                  <a:lnTo>
                    <a:pt x="489" y="38"/>
                  </a:lnTo>
                  <a:lnTo>
                    <a:pt x="530" y="35"/>
                  </a:lnTo>
                  <a:lnTo>
                    <a:pt x="570" y="31"/>
                  </a:lnTo>
                  <a:lnTo>
                    <a:pt x="611" y="25"/>
                  </a:lnTo>
                  <a:lnTo>
                    <a:pt x="650" y="1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64"/>
            <p:cNvSpPr>
              <a:spLocks/>
            </p:cNvSpPr>
            <p:nvPr/>
          </p:nvSpPr>
          <p:spPr bwMode="auto">
            <a:xfrm>
              <a:off x="2233613" y="4792663"/>
              <a:ext cx="749300" cy="460375"/>
            </a:xfrm>
            <a:custGeom>
              <a:avLst/>
              <a:gdLst>
                <a:gd name="T0" fmla="*/ 2147483647 w 945"/>
                <a:gd name="T1" fmla="*/ 2147483647 h 290"/>
                <a:gd name="T2" fmla="*/ 2147483647 w 945"/>
                <a:gd name="T3" fmla="*/ 2147483647 h 290"/>
                <a:gd name="T4" fmla="*/ 2147483647 w 945"/>
                <a:gd name="T5" fmla="*/ 2147483647 h 290"/>
                <a:gd name="T6" fmla="*/ 2147483647 w 945"/>
                <a:gd name="T7" fmla="*/ 2147483647 h 290"/>
                <a:gd name="T8" fmla="*/ 2147483647 w 945"/>
                <a:gd name="T9" fmla="*/ 2147483647 h 290"/>
                <a:gd name="T10" fmla="*/ 2147483647 w 945"/>
                <a:gd name="T11" fmla="*/ 2147483647 h 290"/>
                <a:gd name="T12" fmla="*/ 2147483647 w 945"/>
                <a:gd name="T13" fmla="*/ 2147483647 h 290"/>
                <a:gd name="T14" fmla="*/ 2147483647 w 945"/>
                <a:gd name="T15" fmla="*/ 2147483647 h 290"/>
                <a:gd name="T16" fmla="*/ 2147483647 w 945"/>
                <a:gd name="T17" fmla="*/ 2147483647 h 290"/>
                <a:gd name="T18" fmla="*/ 2147483647 w 945"/>
                <a:gd name="T19" fmla="*/ 2147483647 h 290"/>
                <a:gd name="T20" fmla="*/ 2147483647 w 945"/>
                <a:gd name="T21" fmla="*/ 2147483647 h 290"/>
                <a:gd name="T22" fmla="*/ 2147483647 w 945"/>
                <a:gd name="T23" fmla="*/ 2147483647 h 290"/>
                <a:gd name="T24" fmla="*/ 2147483647 w 945"/>
                <a:gd name="T25" fmla="*/ 2147483647 h 290"/>
                <a:gd name="T26" fmla="*/ 2147483647 w 945"/>
                <a:gd name="T27" fmla="*/ 2147483647 h 290"/>
                <a:gd name="T28" fmla="*/ 2147483647 w 945"/>
                <a:gd name="T29" fmla="*/ 2147483647 h 290"/>
                <a:gd name="T30" fmla="*/ 2147483647 w 945"/>
                <a:gd name="T31" fmla="*/ 2147483647 h 290"/>
                <a:gd name="T32" fmla="*/ 2147483647 w 945"/>
                <a:gd name="T33" fmla="*/ 2147483647 h 290"/>
                <a:gd name="T34" fmla="*/ 2147483647 w 945"/>
                <a:gd name="T35" fmla="*/ 2147483647 h 290"/>
                <a:gd name="T36" fmla="*/ 2147483647 w 945"/>
                <a:gd name="T37" fmla="*/ 2147483647 h 290"/>
                <a:gd name="T38" fmla="*/ 2147483647 w 945"/>
                <a:gd name="T39" fmla="*/ 2147483647 h 290"/>
                <a:gd name="T40" fmla="*/ 2147483647 w 945"/>
                <a:gd name="T41" fmla="*/ 2147483647 h 290"/>
                <a:gd name="T42" fmla="*/ 2147483647 w 945"/>
                <a:gd name="T43" fmla="*/ 2147483647 h 290"/>
                <a:gd name="T44" fmla="*/ 2147483647 w 945"/>
                <a:gd name="T45" fmla="*/ 2147483647 h 290"/>
                <a:gd name="T46" fmla="*/ 2147483647 w 945"/>
                <a:gd name="T47" fmla="*/ 2147483647 h 290"/>
                <a:gd name="T48" fmla="*/ 2147483647 w 945"/>
                <a:gd name="T49" fmla="*/ 2147483647 h 290"/>
                <a:gd name="T50" fmla="*/ 2147483647 w 945"/>
                <a:gd name="T51" fmla="*/ 2147483647 h 290"/>
                <a:gd name="T52" fmla="*/ 2147483647 w 945"/>
                <a:gd name="T53" fmla="*/ 2147483647 h 290"/>
                <a:gd name="T54" fmla="*/ 2147483647 w 945"/>
                <a:gd name="T55" fmla="*/ 2147483647 h 290"/>
                <a:gd name="T56" fmla="*/ 2147483647 w 945"/>
                <a:gd name="T57" fmla="*/ 2147483647 h 290"/>
                <a:gd name="T58" fmla="*/ 2147483647 w 945"/>
                <a:gd name="T59" fmla="*/ 2147483647 h 290"/>
                <a:gd name="T60" fmla="*/ 2147483647 w 945"/>
                <a:gd name="T61" fmla="*/ 2147483647 h 290"/>
                <a:gd name="T62" fmla="*/ 2147483647 w 945"/>
                <a:gd name="T63" fmla="*/ 2147483647 h 290"/>
                <a:gd name="T64" fmla="*/ 2147483647 w 945"/>
                <a:gd name="T65" fmla="*/ 2147483647 h 290"/>
                <a:gd name="T66" fmla="*/ 2147483647 w 945"/>
                <a:gd name="T67" fmla="*/ 2147483647 h 290"/>
                <a:gd name="T68" fmla="*/ 2147483647 w 945"/>
                <a:gd name="T69" fmla="*/ 2147483647 h 290"/>
                <a:gd name="T70" fmla="*/ 2147483647 w 945"/>
                <a:gd name="T71" fmla="*/ 2147483647 h 290"/>
                <a:gd name="T72" fmla="*/ 2147483647 w 945"/>
                <a:gd name="T73" fmla="*/ 2147483647 h 290"/>
                <a:gd name="T74" fmla="*/ 2147483647 w 945"/>
                <a:gd name="T75" fmla="*/ 2147483647 h 290"/>
                <a:gd name="T76" fmla="*/ 2147483647 w 945"/>
                <a:gd name="T77" fmla="*/ 2147483647 h 290"/>
                <a:gd name="T78" fmla="*/ 2147483647 w 945"/>
                <a:gd name="T79" fmla="*/ 2147483647 h 290"/>
                <a:gd name="T80" fmla="*/ 2147483647 w 945"/>
                <a:gd name="T81" fmla="*/ 2147483647 h 290"/>
                <a:gd name="T82" fmla="*/ 2147483647 w 945"/>
                <a:gd name="T83" fmla="*/ 2147483647 h 290"/>
                <a:gd name="T84" fmla="*/ 2147483647 w 945"/>
                <a:gd name="T85" fmla="*/ 2147483647 h 290"/>
                <a:gd name="T86" fmla="*/ 2147483647 w 945"/>
                <a:gd name="T87" fmla="*/ 2147483647 h 290"/>
                <a:gd name="T88" fmla="*/ 2147483647 w 945"/>
                <a:gd name="T89" fmla="*/ 2147483647 h 290"/>
                <a:gd name="T90" fmla="*/ 2147483647 w 945"/>
                <a:gd name="T91" fmla="*/ 0 h 290"/>
                <a:gd name="T92" fmla="*/ 2147483647 w 945"/>
                <a:gd name="T93" fmla="*/ 2147483647 h 290"/>
                <a:gd name="T94" fmla="*/ 2147483647 w 945"/>
                <a:gd name="T95" fmla="*/ 2147483647 h 290"/>
                <a:gd name="T96" fmla="*/ 2147483647 w 945"/>
                <a:gd name="T97" fmla="*/ 2147483647 h 290"/>
                <a:gd name="T98" fmla="*/ 2147483647 w 945"/>
                <a:gd name="T99" fmla="*/ 2147483647 h 290"/>
                <a:gd name="T100" fmla="*/ 2147483647 w 945"/>
                <a:gd name="T101" fmla="*/ 2147483647 h 290"/>
                <a:gd name="T102" fmla="*/ 2147483647 w 945"/>
                <a:gd name="T103" fmla="*/ 2147483647 h 2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5"/>
                <a:gd name="T157" fmla="*/ 0 h 290"/>
                <a:gd name="T158" fmla="*/ 945 w 945"/>
                <a:gd name="T159" fmla="*/ 290 h 2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5" h="290">
                  <a:moveTo>
                    <a:pt x="161" y="33"/>
                  </a:moveTo>
                  <a:lnTo>
                    <a:pt x="202" y="43"/>
                  </a:lnTo>
                  <a:lnTo>
                    <a:pt x="244" y="50"/>
                  </a:lnTo>
                  <a:lnTo>
                    <a:pt x="415" y="75"/>
                  </a:lnTo>
                  <a:lnTo>
                    <a:pt x="456" y="82"/>
                  </a:lnTo>
                  <a:lnTo>
                    <a:pt x="497" y="93"/>
                  </a:lnTo>
                  <a:lnTo>
                    <a:pt x="541" y="100"/>
                  </a:lnTo>
                  <a:lnTo>
                    <a:pt x="586" y="106"/>
                  </a:lnTo>
                  <a:lnTo>
                    <a:pt x="630" y="110"/>
                  </a:lnTo>
                  <a:lnTo>
                    <a:pt x="677" y="114"/>
                  </a:lnTo>
                  <a:lnTo>
                    <a:pt x="722" y="120"/>
                  </a:lnTo>
                  <a:lnTo>
                    <a:pt x="743" y="124"/>
                  </a:lnTo>
                  <a:lnTo>
                    <a:pt x="762" y="129"/>
                  </a:lnTo>
                  <a:lnTo>
                    <a:pt x="782" y="135"/>
                  </a:lnTo>
                  <a:lnTo>
                    <a:pt x="803" y="140"/>
                  </a:lnTo>
                  <a:lnTo>
                    <a:pt x="820" y="149"/>
                  </a:lnTo>
                  <a:lnTo>
                    <a:pt x="838" y="158"/>
                  </a:lnTo>
                  <a:lnTo>
                    <a:pt x="824" y="159"/>
                  </a:lnTo>
                  <a:lnTo>
                    <a:pt x="811" y="159"/>
                  </a:lnTo>
                  <a:lnTo>
                    <a:pt x="786" y="156"/>
                  </a:lnTo>
                  <a:lnTo>
                    <a:pt x="760" y="152"/>
                  </a:lnTo>
                  <a:lnTo>
                    <a:pt x="737" y="146"/>
                  </a:lnTo>
                  <a:lnTo>
                    <a:pt x="712" y="140"/>
                  </a:lnTo>
                  <a:lnTo>
                    <a:pt x="687" y="135"/>
                  </a:lnTo>
                  <a:lnTo>
                    <a:pt x="661" y="132"/>
                  </a:lnTo>
                  <a:lnTo>
                    <a:pt x="648" y="130"/>
                  </a:lnTo>
                  <a:lnTo>
                    <a:pt x="634" y="130"/>
                  </a:lnTo>
                  <a:lnTo>
                    <a:pt x="483" y="103"/>
                  </a:lnTo>
                  <a:lnTo>
                    <a:pt x="407" y="88"/>
                  </a:lnTo>
                  <a:lnTo>
                    <a:pt x="330" y="77"/>
                  </a:lnTo>
                  <a:lnTo>
                    <a:pt x="326" y="81"/>
                  </a:lnTo>
                  <a:lnTo>
                    <a:pt x="322" y="84"/>
                  </a:lnTo>
                  <a:lnTo>
                    <a:pt x="320" y="88"/>
                  </a:lnTo>
                  <a:lnTo>
                    <a:pt x="320" y="91"/>
                  </a:lnTo>
                  <a:lnTo>
                    <a:pt x="320" y="93"/>
                  </a:lnTo>
                  <a:lnTo>
                    <a:pt x="384" y="108"/>
                  </a:lnTo>
                  <a:lnTo>
                    <a:pt x="450" y="123"/>
                  </a:lnTo>
                  <a:lnTo>
                    <a:pt x="518" y="136"/>
                  </a:lnTo>
                  <a:lnTo>
                    <a:pt x="584" y="148"/>
                  </a:lnTo>
                  <a:lnTo>
                    <a:pt x="718" y="171"/>
                  </a:lnTo>
                  <a:lnTo>
                    <a:pt x="786" y="183"/>
                  </a:lnTo>
                  <a:lnTo>
                    <a:pt x="853" y="196"/>
                  </a:lnTo>
                  <a:lnTo>
                    <a:pt x="857" y="207"/>
                  </a:lnTo>
                  <a:lnTo>
                    <a:pt x="846" y="206"/>
                  </a:lnTo>
                  <a:lnTo>
                    <a:pt x="836" y="207"/>
                  </a:lnTo>
                  <a:lnTo>
                    <a:pt x="824" y="210"/>
                  </a:lnTo>
                  <a:lnTo>
                    <a:pt x="817" y="214"/>
                  </a:lnTo>
                  <a:lnTo>
                    <a:pt x="820" y="220"/>
                  </a:lnTo>
                  <a:lnTo>
                    <a:pt x="826" y="225"/>
                  </a:lnTo>
                  <a:lnTo>
                    <a:pt x="832" y="229"/>
                  </a:lnTo>
                  <a:lnTo>
                    <a:pt x="840" y="230"/>
                  </a:lnTo>
                  <a:lnTo>
                    <a:pt x="855" y="235"/>
                  </a:lnTo>
                  <a:lnTo>
                    <a:pt x="871" y="236"/>
                  </a:lnTo>
                  <a:lnTo>
                    <a:pt x="871" y="248"/>
                  </a:lnTo>
                  <a:lnTo>
                    <a:pt x="789" y="232"/>
                  </a:lnTo>
                  <a:lnTo>
                    <a:pt x="708" y="219"/>
                  </a:lnTo>
                  <a:lnTo>
                    <a:pt x="625" y="204"/>
                  </a:lnTo>
                  <a:lnTo>
                    <a:pt x="541" y="191"/>
                  </a:lnTo>
                  <a:lnTo>
                    <a:pt x="456" y="180"/>
                  </a:lnTo>
                  <a:lnTo>
                    <a:pt x="372" y="169"/>
                  </a:lnTo>
                  <a:lnTo>
                    <a:pt x="289" y="161"/>
                  </a:lnTo>
                  <a:lnTo>
                    <a:pt x="204" y="152"/>
                  </a:lnTo>
                  <a:lnTo>
                    <a:pt x="200" y="149"/>
                  </a:lnTo>
                  <a:lnTo>
                    <a:pt x="194" y="146"/>
                  </a:lnTo>
                  <a:lnTo>
                    <a:pt x="182" y="143"/>
                  </a:lnTo>
                  <a:lnTo>
                    <a:pt x="169" y="142"/>
                  </a:lnTo>
                  <a:lnTo>
                    <a:pt x="155" y="142"/>
                  </a:lnTo>
                  <a:lnTo>
                    <a:pt x="124" y="143"/>
                  </a:lnTo>
                  <a:lnTo>
                    <a:pt x="109" y="143"/>
                  </a:lnTo>
                  <a:lnTo>
                    <a:pt x="95" y="142"/>
                  </a:lnTo>
                  <a:lnTo>
                    <a:pt x="85" y="152"/>
                  </a:lnTo>
                  <a:lnTo>
                    <a:pt x="122" y="172"/>
                  </a:lnTo>
                  <a:lnTo>
                    <a:pt x="173" y="180"/>
                  </a:lnTo>
                  <a:lnTo>
                    <a:pt x="225" y="185"/>
                  </a:lnTo>
                  <a:lnTo>
                    <a:pt x="328" y="197"/>
                  </a:lnTo>
                  <a:lnTo>
                    <a:pt x="380" y="203"/>
                  </a:lnTo>
                  <a:lnTo>
                    <a:pt x="433" y="207"/>
                  </a:lnTo>
                  <a:lnTo>
                    <a:pt x="539" y="219"/>
                  </a:lnTo>
                  <a:lnTo>
                    <a:pt x="642" y="229"/>
                  </a:lnTo>
                  <a:lnTo>
                    <a:pt x="694" y="236"/>
                  </a:lnTo>
                  <a:lnTo>
                    <a:pt x="745" y="243"/>
                  </a:lnTo>
                  <a:lnTo>
                    <a:pt x="795" y="252"/>
                  </a:lnTo>
                  <a:lnTo>
                    <a:pt x="846" y="261"/>
                  </a:lnTo>
                  <a:lnTo>
                    <a:pt x="896" y="271"/>
                  </a:lnTo>
                  <a:lnTo>
                    <a:pt x="945" y="283"/>
                  </a:lnTo>
                  <a:lnTo>
                    <a:pt x="945" y="290"/>
                  </a:lnTo>
                  <a:lnTo>
                    <a:pt x="896" y="286"/>
                  </a:lnTo>
                  <a:lnTo>
                    <a:pt x="848" y="280"/>
                  </a:lnTo>
                  <a:lnTo>
                    <a:pt x="753" y="265"/>
                  </a:lnTo>
                  <a:lnTo>
                    <a:pt x="704" y="258"/>
                  </a:lnTo>
                  <a:lnTo>
                    <a:pt x="656" y="251"/>
                  </a:lnTo>
                  <a:lnTo>
                    <a:pt x="607" y="243"/>
                  </a:lnTo>
                  <a:lnTo>
                    <a:pt x="559" y="236"/>
                  </a:lnTo>
                  <a:lnTo>
                    <a:pt x="419" y="225"/>
                  </a:lnTo>
                  <a:lnTo>
                    <a:pt x="279" y="214"/>
                  </a:lnTo>
                  <a:lnTo>
                    <a:pt x="210" y="209"/>
                  </a:lnTo>
                  <a:lnTo>
                    <a:pt x="142" y="201"/>
                  </a:lnTo>
                  <a:lnTo>
                    <a:pt x="72" y="194"/>
                  </a:lnTo>
                  <a:lnTo>
                    <a:pt x="6" y="184"/>
                  </a:lnTo>
                  <a:lnTo>
                    <a:pt x="2" y="180"/>
                  </a:lnTo>
                  <a:lnTo>
                    <a:pt x="2" y="175"/>
                  </a:lnTo>
                  <a:lnTo>
                    <a:pt x="2" y="171"/>
                  </a:lnTo>
                  <a:lnTo>
                    <a:pt x="2" y="168"/>
                  </a:lnTo>
                  <a:lnTo>
                    <a:pt x="8" y="164"/>
                  </a:lnTo>
                  <a:lnTo>
                    <a:pt x="16" y="161"/>
                  </a:lnTo>
                  <a:lnTo>
                    <a:pt x="23" y="158"/>
                  </a:lnTo>
                  <a:lnTo>
                    <a:pt x="31" y="155"/>
                  </a:lnTo>
                  <a:lnTo>
                    <a:pt x="39" y="152"/>
                  </a:lnTo>
                  <a:lnTo>
                    <a:pt x="45" y="146"/>
                  </a:lnTo>
                  <a:lnTo>
                    <a:pt x="37" y="146"/>
                  </a:lnTo>
                  <a:lnTo>
                    <a:pt x="31" y="145"/>
                  </a:lnTo>
                  <a:lnTo>
                    <a:pt x="21" y="143"/>
                  </a:lnTo>
                  <a:lnTo>
                    <a:pt x="14" y="139"/>
                  </a:lnTo>
                  <a:lnTo>
                    <a:pt x="10" y="136"/>
                  </a:lnTo>
                  <a:lnTo>
                    <a:pt x="8" y="132"/>
                  </a:lnTo>
                  <a:lnTo>
                    <a:pt x="8" y="126"/>
                  </a:lnTo>
                  <a:lnTo>
                    <a:pt x="12" y="116"/>
                  </a:lnTo>
                  <a:lnTo>
                    <a:pt x="14" y="108"/>
                  </a:lnTo>
                  <a:lnTo>
                    <a:pt x="18" y="103"/>
                  </a:lnTo>
                  <a:lnTo>
                    <a:pt x="18" y="97"/>
                  </a:lnTo>
                  <a:lnTo>
                    <a:pt x="19" y="91"/>
                  </a:lnTo>
                  <a:lnTo>
                    <a:pt x="18" y="85"/>
                  </a:lnTo>
                  <a:lnTo>
                    <a:pt x="16" y="79"/>
                  </a:lnTo>
                  <a:lnTo>
                    <a:pt x="10" y="75"/>
                  </a:lnTo>
                  <a:lnTo>
                    <a:pt x="0" y="71"/>
                  </a:lnTo>
                  <a:lnTo>
                    <a:pt x="12" y="68"/>
                  </a:lnTo>
                  <a:lnTo>
                    <a:pt x="18" y="62"/>
                  </a:lnTo>
                  <a:lnTo>
                    <a:pt x="21" y="56"/>
                  </a:lnTo>
                  <a:lnTo>
                    <a:pt x="21" y="49"/>
                  </a:lnTo>
                  <a:lnTo>
                    <a:pt x="21" y="43"/>
                  </a:lnTo>
                  <a:lnTo>
                    <a:pt x="19" y="36"/>
                  </a:lnTo>
                  <a:lnTo>
                    <a:pt x="18" y="27"/>
                  </a:lnTo>
                  <a:lnTo>
                    <a:pt x="16" y="21"/>
                  </a:lnTo>
                  <a:lnTo>
                    <a:pt x="12" y="14"/>
                  </a:lnTo>
                  <a:lnTo>
                    <a:pt x="12" y="8"/>
                  </a:lnTo>
                  <a:lnTo>
                    <a:pt x="12" y="4"/>
                  </a:lnTo>
                  <a:lnTo>
                    <a:pt x="14" y="1"/>
                  </a:lnTo>
                  <a:lnTo>
                    <a:pt x="19" y="0"/>
                  </a:lnTo>
                  <a:lnTo>
                    <a:pt x="23" y="0"/>
                  </a:lnTo>
                  <a:lnTo>
                    <a:pt x="27" y="1"/>
                  </a:lnTo>
                  <a:lnTo>
                    <a:pt x="33" y="3"/>
                  </a:lnTo>
                  <a:lnTo>
                    <a:pt x="39" y="4"/>
                  </a:lnTo>
                  <a:lnTo>
                    <a:pt x="47" y="5"/>
                  </a:lnTo>
                  <a:lnTo>
                    <a:pt x="56" y="8"/>
                  </a:lnTo>
                  <a:lnTo>
                    <a:pt x="58" y="16"/>
                  </a:lnTo>
                  <a:lnTo>
                    <a:pt x="64" y="20"/>
                  </a:lnTo>
                  <a:lnTo>
                    <a:pt x="68" y="23"/>
                  </a:lnTo>
                  <a:lnTo>
                    <a:pt x="74" y="26"/>
                  </a:lnTo>
                  <a:lnTo>
                    <a:pt x="80" y="27"/>
                  </a:lnTo>
                  <a:lnTo>
                    <a:pt x="87" y="29"/>
                  </a:lnTo>
                  <a:lnTo>
                    <a:pt x="103" y="29"/>
                  </a:lnTo>
                  <a:lnTo>
                    <a:pt x="118" y="29"/>
                  </a:lnTo>
                  <a:lnTo>
                    <a:pt x="134" y="29"/>
                  </a:lnTo>
                  <a:lnTo>
                    <a:pt x="147" y="29"/>
                  </a:lnTo>
                  <a:lnTo>
                    <a:pt x="155" y="30"/>
                  </a:lnTo>
                  <a:lnTo>
                    <a:pt x="16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65"/>
            <p:cNvSpPr>
              <a:spLocks/>
            </p:cNvSpPr>
            <p:nvPr/>
          </p:nvSpPr>
          <p:spPr bwMode="auto">
            <a:xfrm>
              <a:off x="5032375" y="4799013"/>
              <a:ext cx="84138" cy="57150"/>
            </a:xfrm>
            <a:custGeom>
              <a:avLst/>
              <a:gdLst>
                <a:gd name="T0" fmla="*/ 2147483647 w 107"/>
                <a:gd name="T1" fmla="*/ 2147483647 h 36"/>
                <a:gd name="T2" fmla="*/ 2147483647 w 107"/>
                <a:gd name="T3" fmla="*/ 2147483647 h 36"/>
                <a:gd name="T4" fmla="*/ 2147483647 w 107"/>
                <a:gd name="T5" fmla="*/ 2147483647 h 36"/>
                <a:gd name="T6" fmla="*/ 2147483647 w 107"/>
                <a:gd name="T7" fmla="*/ 2147483647 h 36"/>
                <a:gd name="T8" fmla="*/ 2147483647 w 107"/>
                <a:gd name="T9" fmla="*/ 2147483647 h 36"/>
                <a:gd name="T10" fmla="*/ 2147483647 w 107"/>
                <a:gd name="T11" fmla="*/ 2147483647 h 36"/>
                <a:gd name="T12" fmla="*/ 2147483647 w 107"/>
                <a:gd name="T13" fmla="*/ 2147483647 h 36"/>
                <a:gd name="T14" fmla="*/ 2147483647 w 107"/>
                <a:gd name="T15" fmla="*/ 2147483647 h 36"/>
                <a:gd name="T16" fmla="*/ 2147483647 w 107"/>
                <a:gd name="T17" fmla="*/ 2147483647 h 36"/>
                <a:gd name="T18" fmla="*/ 2147483647 w 107"/>
                <a:gd name="T19" fmla="*/ 2147483647 h 36"/>
                <a:gd name="T20" fmla="*/ 2147483647 w 107"/>
                <a:gd name="T21" fmla="*/ 2147483647 h 36"/>
                <a:gd name="T22" fmla="*/ 2147483647 w 107"/>
                <a:gd name="T23" fmla="*/ 2147483647 h 36"/>
                <a:gd name="T24" fmla="*/ 0 w 107"/>
                <a:gd name="T25" fmla="*/ 2147483647 h 36"/>
                <a:gd name="T26" fmla="*/ 2147483647 w 107"/>
                <a:gd name="T27" fmla="*/ 2147483647 h 36"/>
                <a:gd name="T28" fmla="*/ 2147483647 w 107"/>
                <a:gd name="T29" fmla="*/ 2147483647 h 36"/>
                <a:gd name="T30" fmla="*/ 2147483647 w 107"/>
                <a:gd name="T31" fmla="*/ 2147483647 h 36"/>
                <a:gd name="T32" fmla="*/ 2147483647 w 107"/>
                <a:gd name="T33" fmla="*/ 2147483647 h 36"/>
                <a:gd name="T34" fmla="*/ 2147483647 w 107"/>
                <a:gd name="T35" fmla="*/ 0 h 36"/>
                <a:gd name="T36" fmla="*/ 2147483647 w 107"/>
                <a:gd name="T37" fmla="*/ 0 h 36"/>
                <a:gd name="T38" fmla="*/ 2147483647 w 107"/>
                <a:gd name="T39" fmla="*/ 0 h 36"/>
                <a:gd name="T40" fmla="*/ 2147483647 w 107"/>
                <a:gd name="T41" fmla="*/ 2147483647 h 36"/>
                <a:gd name="T42" fmla="*/ 2147483647 w 107"/>
                <a:gd name="T43" fmla="*/ 2147483647 h 36"/>
                <a:gd name="T44" fmla="*/ 2147483647 w 107"/>
                <a:gd name="T45" fmla="*/ 2147483647 h 36"/>
                <a:gd name="T46" fmla="*/ 2147483647 w 107"/>
                <a:gd name="T47" fmla="*/ 2147483647 h 36"/>
                <a:gd name="T48" fmla="*/ 2147483647 w 107"/>
                <a:gd name="T49" fmla="*/ 2147483647 h 36"/>
                <a:gd name="T50" fmla="*/ 2147483647 w 107"/>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36"/>
                <a:gd name="T80" fmla="*/ 107 w 107"/>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36">
                  <a:moveTo>
                    <a:pt x="107" y="25"/>
                  </a:moveTo>
                  <a:lnTo>
                    <a:pt x="101" y="29"/>
                  </a:lnTo>
                  <a:lnTo>
                    <a:pt x="95" y="33"/>
                  </a:lnTo>
                  <a:lnTo>
                    <a:pt x="89" y="35"/>
                  </a:lnTo>
                  <a:lnTo>
                    <a:pt x="83" y="36"/>
                  </a:lnTo>
                  <a:lnTo>
                    <a:pt x="75" y="36"/>
                  </a:lnTo>
                  <a:lnTo>
                    <a:pt x="70" y="35"/>
                  </a:lnTo>
                  <a:lnTo>
                    <a:pt x="56" y="32"/>
                  </a:lnTo>
                  <a:lnTo>
                    <a:pt x="43" y="26"/>
                  </a:lnTo>
                  <a:lnTo>
                    <a:pt x="29" y="20"/>
                  </a:lnTo>
                  <a:lnTo>
                    <a:pt x="13" y="17"/>
                  </a:lnTo>
                  <a:lnTo>
                    <a:pt x="8" y="16"/>
                  </a:lnTo>
                  <a:lnTo>
                    <a:pt x="0" y="16"/>
                  </a:lnTo>
                  <a:lnTo>
                    <a:pt x="4" y="13"/>
                  </a:lnTo>
                  <a:lnTo>
                    <a:pt x="8" y="9"/>
                  </a:lnTo>
                  <a:lnTo>
                    <a:pt x="13" y="7"/>
                  </a:lnTo>
                  <a:lnTo>
                    <a:pt x="21" y="4"/>
                  </a:lnTo>
                  <a:lnTo>
                    <a:pt x="39" y="0"/>
                  </a:lnTo>
                  <a:lnTo>
                    <a:pt x="56" y="0"/>
                  </a:lnTo>
                  <a:lnTo>
                    <a:pt x="74" y="0"/>
                  </a:lnTo>
                  <a:lnTo>
                    <a:pt x="81" y="3"/>
                  </a:lnTo>
                  <a:lnTo>
                    <a:pt x="89" y="4"/>
                  </a:lnTo>
                  <a:lnTo>
                    <a:pt x="95" y="9"/>
                  </a:lnTo>
                  <a:lnTo>
                    <a:pt x="101" y="13"/>
                  </a:lnTo>
                  <a:lnTo>
                    <a:pt x="105" y="19"/>
                  </a:lnTo>
                  <a:lnTo>
                    <a:pt x="107" y="25"/>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66"/>
            <p:cNvSpPr>
              <a:spLocks/>
            </p:cNvSpPr>
            <p:nvPr/>
          </p:nvSpPr>
          <p:spPr bwMode="auto">
            <a:xfrm>
              <a:off x="5137150" y="4800600"/>
              <a:ext cx="563563" cy="142875"/>
            </a:xfrm>
            <a:custGeom>
              <a:avLst/>
              <a:gdLst>
                <a:gd name="T0" fmla="*/ 2147483647 w 710"/>
                <a:gd name="T1" fmla="*/ 2147483647 h 90"/>
                <a:gd name="T2" fmla="*/ 2147483647 w 710"/>
                <a:gd name="T3" fmla="*/ 2147483647 h 90"/>
                <a:gd name="T4" fmla="*/ 2147483647 w 710"/>
                <a:gd name="T5" fmla="*/ 2147483647 h 90"/>
                <a:gd name="T6" fmla="*/ 2147483647 w 710"/>
                <a:gd name="T7" fmla="*/ 2147483647 h 90"/>
                <a:gd name="T8" fmla="*/ 2147483647 w 710"/>
                <a:gd name="T9" fmla="*/ 2147483647 h 90"/>
                <a:gd name="T10" fmla="*/ 2147483647 w 710"/>
                <a:gd name="T11" fmla="*/ 2147483647 h 90"/>
                <a:gd name="T12" fmla="*/ 2147483647 w 710"/>
                <a:gd name="T13" fmla="*/ 2147483647 h 90"/>
                <a:gd name="T14" fmla="*/ 2147483647 w 710"/>
                <a:gd name="T15" fmla="*/ 2147483647 h 90"/>
                <a:gd name="T16" fmla="*/ 2147483647 w 710"/>
                <a:gd name="T17" fmla="*/ 2147483647 h 90"/>
                <a:gd name="T18" fmla="*/ 2147483647 w 710"/>
                <a:gd name="T19" fmla="*/ 2147483647 h 90"/>
                <a:gd name="T20" fmla="*/ 2147483647 w 710"/>
                <a:gd name="T21" fmla="*/ 2147483647 h 90"/>
                <a:gd name="T22" fmla="*/ 2147483647 w 710"/>
                <a:gd name="T23" fmla="*/ 2147483647 h 90"/>
                <a:gd name="T24" fmla="*/ 2147483647 w 710"/>
                <a:gd name="T25" fmla="*/ 2147483647 h 90"/>
                <a:gd name="T26" fmla="*/ 2147483647 w 710"/>
                <a:gd name="T27" fmla="*/ 2147483647 h 90"/>
                <a:gd name="T28" fmla="*/ 2147483647 w 710"/>
                <a:gd name="T29" fmla="*/ 2147483647 h 90"/>
                <a:gd name="T30" fmla="*/ 2147483647 w 710"/>
                <a:gd name="T31" fmla="*/ 2147483647 h 90"/>
                <a:gd name="T32" fmla="*/ 2147483647 w 710"/>
                <a:gd name="T33" fmla="*/ 2147483647 h 90"/>
                <a:gd name="T34" fmla="*/ 2147483647 w 710"/>
                <a:gd name="T35" fmla="*/ 2147483647 h 90"/>
                <a:gd name="T36" fmla="*/ 2147483647 w 710"/>
                <a:gd name="T37" fmla="*/ 2147483647 h 90"/>
                <a:gd name="T38" fmla="*/ 2147483647 w 710"/>
                <a:gd name="T39" fmla="*/ 2147483647 h 90"/>
                <a:gd name="T40" fmla="*/ 2147483647 w 710"/>
                <a:gd name="T41" fmla="*/ 2147483647 h 90"/>
                <a:gd name="T42" fmla="*/ 2147483647 w 710"/>
                <a:gd name="T43" fmla="*/ 2147483647 h 90"/>
                <a:gd name="T44" fmla="*/ 2147483647 w 710"/>
                <a:gd name="T45" fmla="*/ 2147483647 h 90"/>
                <a:gd name="T46" fmla="*/ 2147483647 w 710"/>
                <a:gd name="T47" fmla="*/ 2147483647 h 90"/>
                <a:gd name="T48" fmla="*/ 2147483647 w 710"/>
                <a:gd name="T49" fmla="*/ 2147483647 h 90"/>
                <a:gd name="T50" fmla="*/ 2147483647 w 710"/>
                <a:gd name="T51" fmla="*/ 2147483647 h 90"/>
                <a:gd name="T52" fmla="*/ 2147483647 w 710"/>
                <a:gd name="T53" fmla="*/ 2147483647 h 90"/>
                <a:gd name="T54" fmla="*/ 2147483647 w 710"/>
                <a:gd name="T55" fmla="*/ 2147483647 h 90"/>
                <a:gd name="T56" fmla="*/ 2147483647 w 710"/>
                <a:gd name="T57" fmla="*/ 2147483647 h 90"/>
                <a:gd name="T58" fmla="*/ 2147483647 w 710"/>
                <a:gd name="T59" fmla="*/ 2147483647 h 90"/>
                <a:gd name="T60" fmla="*/ 2147483647 w 710"/>
                <a:gd name="T61" fmla="*/ 2147483647 h 90"/>
                <a:gd name="T62" fmla="*/ 2147483647 w 710"/>
                <a:gd name="T63" fmla="*/ 2147483647 h 90"/>
                <a:gd name="T64" fmla="*/ 2147483647 w 710"/>
                <a:gd name="T65" fmla="*/ 2147483647 h 90"/>
                <a:gd name="T66" fmla="*/ 2147483647 w 710"/>
                <a:gd name="T67" fmla="*/ 2147483647 h 90"/>
                <a:gd name="T68" fmla="*/ 2147483647 w 710"/>
                <a:gd name="T69" fmla="*/ 2147483647 h 90"/>
                <a:gd name="T70" fmla="*/ 2147483647 w 710"/>
                <a:gd name="T71" fmla="*/ 2147483647 h 90"/>
                <a:gd name="T72" fmla="*/ 0 w 710"/>
                <a:gd name="T73" fmla="*/ 2147483647 h 90"/>
                <a:gd name="T74" fmla="*/ 0 w 710"/>
                <a:gd name="T75" fmla="*/ 0 h 90"/>
                <a:gd name="T76" fmla="*/ 2147483647 w 710"/>
                <a:gd name="T77" fmla="*/ 2147483647 h 90"/>
                <a:gd name="T78" fmla="*/ 2147483647 w 710"/>
                <a:gd name="T79" fmla="*/ 2147483647 h 90"/>
                <a:gd name="T80" fmla="*/ 2147483647 w 710"/>
                <a:gd name="T81" fmla="*/ 2147483647 h 90"/>
                <a:gd name="T82" fmla="*/ 2147483647 w 710"/>
                <a:gd name="T83" fmla="*/ 2147483647 h 90"/>
                <a:gd name="T84" fmla="*/ 2147483647 w 710"/>
                <a:gd name="T85" fmla="*/ 2147483647 h 90"/>
                <a:gd name="T86" fmla="*/ 2147483647 w 710"/>
                <a:gd name="T87" fmla="*/ 2147483647 h 90"/>
                <a:gd name="T88" fmla="*/ 2147483647 w 710"/>
                <a:gd name="T89" fmla="*/ 2147483647 h 90"/>
                <a:gd name="T90" fmla="*/ 2147483647 w 710"/>
                <a:gd name="T91" fmla="*/ 2147483647 h 90"/>
                <a:gd name="T92" fmla="*/ 2147483647 w 710"/>
                <a:gd name="T93" fmla="*/ 2147483647 h 90"/>
                <a:gd name="T94" fmla="*/ 2147483647 w 710"/>
                <a:gd name="T95" fmla="*/ 2147483647 h 90"/>
                <a:gd name="T96" fmla="*/ 2147483647 w 710"/>
                <a:gd name="T97" fmla="*/ 2147483647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0"/>
                <a:gd name="T148" fmla="*/ 0 h 90"/>
                <a:gd name="T149" fmla="*/ 710 w 710"/>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0" h="90">
                  <a:moveTo>
                    <a:pt x="647" y="24"/>
                  </a:moveTo>
                  <a:lnTo>
                    <a:pt x="657" y="25"/>
                  </a:lnTo>
                  <a:lnTo>
                    <a:pt x="667" y="27"/>
                  </a:lnTo>
                  <a:lnTo>
                    <a:pt x="684" y="28"/>
                  </a:lnTo>
                  <a:lnTo>
                    <a:pt x="692" y="31"/>
                  </a:lnTo>
                  <a:lnTo>
                    <a:pt x="698" y="34"/>
                  </a:lnTo>
                  <a:lnTo>
                    <a:pt x="706" y="40"/>
                  </a:lnTo>
                  <a:lnTo>
                    <a:pt x="710" y="47"/>
                  </a:lnTo>
                  <a:lnTo>
                    <a:pt x="686" y="60"/>
                  </a:lnTo>
                  <a:lnTo>
                    <a:pt x="661" y="70"/>
                  </a:lnTo>
                  <a:lnTo>
                    <a:pt x="634" y="77"/>
                  </a:lnTo>
                  <a:lnTo>
                    <a:pt x="605" y="83"/>
                  </a:lnTo>
                  <a:lnTo>
                    <a:pt x="576" y="88"/>
                  </a:lnTo>
                  <a:lnTo>
                    <a:pt x="545" y="89"/>
                  </a:lnTo>
                  <a:lnTo>
                    <a:pt x="516" y="90"/>
                  </a:lnTo>
                  <a:lnTo>
                    <a:pt x="483" y="90"/>
                  </a:lnTo>
                  <a:lnTo>
                    <a:pt x="419" y="89"/>
                  </a:lnTo>
                  <a:lnTo>
                    <a:pt x="355" y="86"/>
                  </a:lnTo>
                  <a:lnTo>
                    <a:pt x="293" y="83"/>
                  </a:lnTo>
                  <a:lnTo>
                    <a:pt x="262" y="83"/>
                  </a:lnTo>
                  <a:lnTo>
                    <a:pt x="232" y="85"/>
                  </a:lnTo>
                  <a:lnTo>
                    <a:pt x="217" y="79"/>
                  </a:lnTo>
                  <a:lnTo>
                    <a:pt x="201" y="76"/>
                  </a:lnTo>
                  <a:lnTo>
                    <a:pt x="182" y="73"/>
                  </a:lnTo>
                  <a:lnTo>
                    <a:pt x="165" y="70"/>
                  </a:lnTo>
                  <a:lnTo>
                    <a:pt x="126" y="69"/>
                  </a:lnTo>
                  <a:lnTo>
                    <a:pt x="89" y="66"/>
                  </a:lnTo>
                  <a:lnTo>
                    <a:pt x="70" y="63"/>
                  </a:lnTo>
                  <a:lnTo>
                    <a:pt x="54" y="60"/>
                  </a:lnTo>
                  <a:lnTo>
                    <a:pt x="39" y="56"/>
                  </a:lnTo>
                  <a:lnTo>
                    <a:pt x="27" y="48"/>
                  </a:lnTo>
                  <a:lnTo>
                    <a:pt x="15" y="40"/>
                  </a:lnTo>
                  <a:lnTo>
                    <a:pt x="11" y="35"/>
                  </a:lnTo>
                  <a:lnTo>
                    <a:pt x="6" y="29"/>
                  </a:lnTo>
                  <a:lnTo>
                    <a:pt x="4" y="24"/>
                  </a:lnTo>
                  <a:lnTo>
                    <a:pt x="2" y="16"/>
                  </a:lnTo>
                  <a:lnTo>
                    <a:pt x="0" y="9"/>
                  </a:lnTo>
                  <a:lnTo>
                    <a:pt x="0" y="0"/>
                  </a:lnTo>
                  <a:lnTo>
                    <a:pt x="79" y="11"/>
                  </a:lnTo>
                  <a:lnTo>
                    <a:pt x="159" y="21"/>
                  </a:lnTo>
                  <a:lnTo>
                    <a:pt x="240" y="29"/>
                  </a:lnTo>
                  <a:lnTo>
                    <a:pt x="322" y="38"/>
                  </a:lnTo>
                  <a:lnTo>
                    <a:pt x="403" y="43"/>
                  </a:lnTo>
                  <a:lnTo>
                    <a:pt x="442" y="43"/>
                  </a:lnTo>
                  <a:lnTo>
                    <a:pt x="485" y="41"/>
                  </a:lnTo>
                  <a:lnTo>
                    <a:pt x="523" y="40"/>
                  </a:lnTo>
                  <a:lnTo>
                    <a:pt x="566" y="35"/>
                  </a:lnTo>
                  <a:lnTo>
                    <a:pt x="607" y="31"/>
                  </a:lnTo>
                  <a:lnTo>
                    <a:pt x="647" y="24"/>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67"/>
            <p:cNvSpPr>
              <a:spLocks/>
            </p:cNvSpPr>
            <p:nvPr/>
          </p:nvSpPr>
          <p:spPr bwMode="auto">
            <a:xfrm>
              <a:off x="6500813" y="4805363"/>
              <a:ext cx="84137" cy="242887"/>
            </a:xfrm>
            <a:custGeom>
              <a:avLst/>
              <a:gdLst>
                <a:gd name="T0" fmla="*/ 2147483647 w 107"/>
                <a:gd name="T1" fmla="*/ 2147483647 h 153"/>
                <a:gd name="T2" fmla="*/ 2147483647 w 107"/>
                <a:gd name="T3" fmla="*/ 2147483647 h 153"/>
                <a:gd name="T4" fmla="*/ 2147483647 w 107"/>
                <a:gd name="T5" fmla="*/ 2147483647 h 153"/>
                <a:gd name="T6" fmla="*/ 2147483647 w 107"/>
                <a:gd name="T7" fmla="*/ 2147483647 h 153"/>
                <a:gd name="T8" fmla="*/ 2147483647 w 107"/>
                <a:gd name="T9" fmla="*/ 2147483647 h 153"/>
                <a:gd name="T10" fmla="*/ 2147483647 w 107"/>
                <a:gd name="T11" fmla="*/ 2147483647 h 153"/>
                <a:gd name="T12" fmla="*/ 2147483647 w 107"/>
                <a:gd name="T13" fmla="*/ 2147483647 h 153"/>
                <a:gd name="T14" fmla="*/ 2147483647 w 107"/>
                <a:gd name="T15" fmla="*/ 2147483647 h 153"/>
                <a:gd name="T16" fmla="*/ 2147483647 w 107"/>
                <a:gd name="T17" fmla="*/ 2147483647 h 153"/>
                <a:gd name="T18" fmla="*/ 2147483647 w 107"/>
                <a:gd name="T19" fmla="*/ 2147483647 h 153"/>
                <a:gd name="T20" fmla="*/ 2147483647 w 107"/>
                <a:gd name="T21" fmla="*/ 2147483647 h 153"/>
                <a:gd name="T22" fmla="*/ 2147483647 w 107"/>
                <a:gd name="T23" fmla="*/ 2147483647 h 153"/>
                <a:gd name="T24" fmla="*/ 2147483647 w 107"/>
                <a:gd name="T25" fmla="*/ 2147483647 h 153"/>
                <a:gd name="T26" fmla="*/ 2147483647 w 107"/>
                <a:gd name="T27" fmla="*/ 2147483647 h 153"/>
                <a:gd name="T28" fmla="*/ 2147483647 w 107"/>
                <a:gd name="T29" fmla="*/ 2147483647 h 153"/>
                <a:gd name="T30" fmla="*/ 2147483647 w 107"/>
                <a:gd name="T31" fmla="*/ 2147483647 h 153"/>
                <a:gd name="T32" fmla="*/ 2147483647 w 107"/>
                <a:gd name="T33" fmla="*/ 2147483647 h 153"/>
                <a:gd name="T34" fmla="*/ 2147483647 w 107"/>
                <a:gd name="T35" fmla="*/ 2147483647 h 153"/>
                <a:gd name="T36" fmla="*/ 2147483647 w 107"/>
                <a:gd name="T37" fmla="*/ 2147483647 h 153"/>
                <a:gd name="T38" fmla="*/ 0 w 107"/>
                <a:gd name="T39" fmla="*/ 2147483647 h 153"/>
                <a:gd name="T40" fmla="*/ 2147483647 w 107"/>
                <a:gd name="T41" fmla="*/ 2147483647 h 153"/>
                <a:gd name="T42" fmla="*/ 2147483647 w 107"/>
                <a:gd name="T43" fmla="*/ 2147483647 h 153"/>
                <a:gd name="T44" fmla="*/ 2147483647 w 107"/>
                <a:gd name="T45" fmla="*/ 2147483647 h 153"/>
                <a:gd name="T46" fmla="*/ 2147483647 w 107"/>
                <a:gd name="T47" fmla="*/ 2147483647 h 153"/>
                <a:gd name="T48" fmla="*/ 2147483647 w 107"/>
                <a:gd name="T49" fmla="*/ 2147483647 h 153"/>
                <a:gd name="T50" fmla="*/ 2147483647 w 107"/>
                <a:gd name="T51" fmla="*/ 0 h 153"/>
                <a:gd name="T52" fmla="*/ 2147483647 w 107"/>
                <a:gd name="T53" fmla="*/ 2147483647 h 153"/>
                <a:gd name="T54" fmla="*/ 2147483647 w 107"/>
                <a:gd name="T55" fmla="*/ 2147483647 h 153"/>
                <a:gd name="T56" fmla="*/ 2147483647 w 107"/>
                <a:gd name="T57" fmla="*/ 2147483647 h 153"/>
                <a:gd name="T58" fmla="*/ 2147483647 w 107"/>
                <a:gd name="T59" fmla="*/ 2147483647 h 153"/>
                <a:gd name="T60" fmla="*/ 2147483647 w 107"/>
                <a:gd name="T61" fmla="*/ 2147483647 h 153"/>
                <a:gd name="T62" fmla="*/ 2147483647 w 107"/>
                <a:gd name="T63" fmla="*/ 2147483647 h 153"/>
                <a:gd name="T64" fmla="*/ 2147483647 w 107"/>
                <a:gd name="T65" fmla="*/ 2147483647 h 153"/>
                <a:gd name="T66" fmla="*/ 2147483647 w 107"/>
                <a:gd name="T67" fmla="*/ 2147483647 h 153"/>
                <a:gd name="T68" fmla="*/ 2147483647 w 107"/>
                <a:gd name="T69" fmla="*/ 2147483647 h 153"/>
                <a:gd name="T70" fmla="*/ 2147483647 w 107"/>
                <a:gd name="T71" fmla="*/ 2147483647 h 153"/>
                <a:gd name="T72" fmla="*/ 2147483647 w 107"/>
                <a:gd name="T73" fmla="*/ 2147483647 h 153"/>
                <a:gd name="T74" fmla="*/ 2147483647 w 107"/>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
                <a:gd name="T115" fmla="*/ 0 h 153"/>
                <a:gd name="T116" fmla="*/ 107 w 107"/>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 h="153">
                  <a:moveTo>
                    <a:pt x="103" y="93"/>
                  </a:moveTo>
                  <a:lnTo>
                    <a:pt x="107" y="99"/>
                  </a:lnTo>
                  <a:lnTo>
                    <a:pt x="107" y="105"/>
                  </a:lnTo>
                  <a:lnTo>
                    <a:pt x="107" y="111"/>
                  </a:lnTo>
                  <a:lnTo>
                    <a:pt x="107" y="115"/>
                  </a:lnTo>
                  <a:lnTo>
                    <a:pt x="103" y="119"/>
                  </a:lnTo>
                  <a:lnTo>
                    <a:pt x="101" y="122"/>
                  </a:lnTo>
                  <a:lnTo>
                    <a:pt x="91" y="128"/>
                  </a:lnTo>
                  <a:lnTo>
                    <a:pt x="68" y="140"/>
                  </a:lnTo>
                  <a:lnTo>
                    <a:pt x="58" y="145"/>
                  </a:lnTo>
                  <a:lnTo>
                    <a:pt x="54" y="148"/>
                  </a:lnTo>
                  <a:lnTo>
                    <a:pt x="52" y="153"/>
                  </a:lnTo>
                  <a:lnTo>
                    <a:pt x="37" y="153"/>
                  </a:lnTo>
                  <a:lnTo>
                    <a:pt x="23" y="153"/>
                  </a:lnTo>
                  <a:lnTo>
                    <a:pt x="17" y="151"/>
                  </a:lnTo>
                  <a:lnTo>
                    <a:pt x="12" y="148"/>
                  </a:lnTo>
                  <a:lnTo>
                    <a:pt x="8" y="144"/>
                  </a:lnTo>
                  <a:lnTo>
                    <a:pt x="6" y="138"/>
                  </a:lnTo>
                  <a:lnTo>
                    <a:pt x="2" y="124"/>
                  </a:lnTo>
                  <a:lnTo>
                    <a:pt x="0" y="108"/>
                  </a:lnTo>
                  <a:lnTo>
                    <a:pt x="2" y="95"/>
                  </a:lnTo>
                  <a:lnTo>
                    <a:pt x="4" y="80"/>
                  </a:lnTo>
                  <a:lnTo>
                    <a:pt x="8" y="66"/>
                  </a:lnTo>
                  <a:lnTo>
                    <a:pt x="16" y="37"/>
                  </a:lnTo>
                  <a:lnTo>
                    <a:pt x="17" y="21"/>
                  </a:lnTo>
                  <a:lnTo>
                    <a:pt x="6" y="0"/>
                  </a:lnTo>
                  <a:lnTo>
                    <a:pt x="16" y="3"/>
                  </a:lnTo>
                  <a:lnTo>
                    <a:pt x="25" y="5"/>
                  </a:lnTo>
                  <a:lnTo>
                    <a:pt x="33" y="9"/>
                  </a:lnTo>
                  <a:lnTo>
                    <a:pt x="41" y="15"/>
                  </a:lnTo>
                  <a:lnTo>
                    <a:pt x="47" y="19"/>
                  </a:lnTo>
                  <a:lnTo>
                    <a:pt x="52" y="25"/>
                  </a:lnTo>
                  <a:lnTo>
                    <a:pt x="62" y="40"/>
                  </a:lnTo>
                  <a:lnTo>
                    <a:pt x="70" y="53"/>
                  </a:lnTo>
                  <a:lnTo>
                    <a:pt x="80" y="67"/>
                  </a:lnTo>
                  <a:lnTo>
                    <a:pt x="89" y="80"/>
                  </a:lnTo>
                  <a:lnTo>
                    <a:pt x="95" y="87"/>
                  </a:lnTo>
                  <a:lnTo>
                    <a:pt x="103"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68"/>
            <p:cNvSpPr>
              <a:spLocks/>
            </p:cNvSpPr>
            <p:nvPr/>
          </p:nvSpPr>
          <p:spPr bwMode="auto">
            <a:xfrm>
              <a:off x="2298700" y="4870450"/>
              <a:ext cx="165100" cy="65088"/>
            </a:xfrm>
            <a:custGeom>
              <a:avLst/>
              <a:gdLst>
                <a:gd name="T0" fmla="*/ 2147483647 w 207"/>
                <a:gd name="T1" fmla="*/ 2147483647 h 41"/>
                <a:gd name="T2" fmla="*/ 2147483647 w 207"/>
                <a:gd name="T3" fmla="*/ 2147483647 h 41"/>
                <a:gd name="T4" fmla="*/ 2147483647 w 207"/>
                <a:gd name="T5" fmla="*/ 2147483647 h 41"/>
                <a:gd name="T6" fmla="*/ 2147483647 w 207"/>
                <a:gd name="T7" fmla="*/ 2147483647 h 41"/>
                <a:gd name="T8" fmla="*/ 2147483647 w 207"/>
                <a:gd name="T9" fmla="*/ 2147483647 h 41"/>
                <a:gd name="T10" fmla="*/ 2147483647 w 207"/>
                <a:gd name="T11" fmla="*/ 2147483647 h 41"/>
                <a:gd name="T12" fmla="*/ 2147483647 w 207"/>
                <a:gd name="T13" fmla="*/ 2147483647 h 41"/>
                <a:gd name="T14" fmla="*/ 2147483647 w 207"/>
                <a:gd name="T15" fmla="*/ 2147483647 h 41"/>
                <a:gd name="T16" fmla="*/ 0 w 207"/>
                <a:gd name="T17" fmla="*/ 2147483647 h 41"/>
                <a:gd name="T18" fmla="*/ 0 w 207"/>
                <a:gd name="T19" fmla="*/ 2147483647 h 41"/>
                <a:gd name="T20" fmla="*/ 0 w 207"/>
                <a:gd name="T21" fmla="*/ 2147483647 h 41"/>
                <a:gd name="T22" fmla="*/ 2147483647 w 207"/>
                <a:gd name="T23" fmla="*/ 2147483647 h 41"/>
                <a:gd name="T24" fmla="*/ 2147483647 w 207"/>
                <a:gd name="T25" fmla="*/ 0 h 41"/>
                <a:gd name="T26" fmla="*/ 2147483647 w 207"/>
                <a:gd name="T27" fmla="*/ 2147483647 h 41"/>
                <a:gd name="T28" fmla="*/ 2147483647 w 207"/>
                <a:gd name="T29" fmla="*/ 2147483647 h 41"/>
                <a:gd name="T30" fmla="*/ 2147483647 w 207"/>
                <a:gd name="T31" fmla="*/ 2147483647 h 41"/>
                <a:gd name="T32" fmla="*/ 2147483647 w 207"/>
                <a:gd name="T33" fmla="*/ 2147483647 h 41"/>
                <a:gd name="T34" fmla="*/ 2147483647 w 207"/>
                <a:gd name="T35" fmla="*/ 2147483647 h 41"/>
                <a:gd name="T36" fmla="*/ 2147483647 w 207"/>
                <a:gd name="T37" fmla="*/ 2147483647 h 41"/>
                <a:gd name="T38" fmla="*/ 2147483647 w 207"/>
                <a:gd name="T39" fmla="*/ 2147483647 h 41"/>
                <a:gd name="T40" fmla="*/ 2147483647 w 207"/>
                <a:gd name="T41" fmla="*/ 2147483647 h 41"/>
                <a:gd name="T42" fmla="*/ 2147483647 w 207"/>
                <a:gd name="T43" fmla="*/ 2147483647 h 41"/>
                <a:gd name="T44" fmla="*/ 2147483647 w 207"/>
                <a:gd name="T45" fmla="*/ 2147483647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7"/>
                <a:gd name="T70" fmla="*/ 0 h 41"/>
                <a:gd name="T71" fmla="*/ 207 w 207"/>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7" h="41">
                  <a:moveTo>
                    <a:pt x="207" y="28"/>
                  </a:moveTo>
                  <a:lnTo>
                    <a:pt x="207" y="41"/>
                  </a:lnTo>
                  <a:lnTo>
                    <a:pt x="178" y="41"/>
                  </a:lnTo>
                  <a:lnTo>
                    <a:pt x="153" y="39"/>
                  </a:lnTo>
                  <a:lnTo>
                    <a:pt x="126" y="35"/>
                  </a:lnTo>
                  <a:lnTo>
                    <a:pt x="75" y="26"/>
                  </a:lnTo>
                  <a:lnTo>
                    <a:pt x="52" y="22"/>
                  </a:lnTo>
                  <a:lnTo>
                    <a:pt x="25" y="19"/>
                  </a:lnTo>
                  <a:lnTo>
                    <a:pt x="0" y="17"/>
                  </a:lnTo>
                  <a:lnTo>
                    <a:pt x="0" y="16"/>
                  </a:lnTo>
                  <a:lnTo>
                    <a:pt x="0" y="3"/>
                  </a:lnTo>
                  <a:lnTo>
                    <a:pt x="13" y="1"/>
                  </a:lnTo>
                  <a:lnTo>
                    <a:pt x="27" y="0"/>
                  </a:lnTo>
                  <a:lnTo>
                    <a:pt x="40" y="1"/>
                  </a:lnTo>
                  <a:lnTo>
                    <a:pt x="54" y="3"/>
                  </a:lnTo>
                  <a:lnTo>
                    <a:pt x="79" y="9"/>
                  </a:lnTo>
                  <a:lnTo>
                    <a:pt x="104" y="16"/>
                  </a:lnTo>
                  <a:lnTo>
                    <a:pt x="128" y="22"/>
                  </a:lnTo>
                  <a:lnTo>
                    <a:pt x="153" y="28"/>
                  </a:lnTo>
                  <a:lnTo>
                    <a:pt x="164" y="29"/>
                  </a:lnTo>
                  <a:lnTo>
                    <a:pt x="178" y="30"/>
                  </a:lnTo>
                  <a:lnTo>
                    <a:pt x="192" y="30"/>
                  </a:lnTo>
                  <a:lnTo>
                    <a:pt x="207"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69"/>
            <p:cNvSpPr>
              <a:spLocks/>
            </p:cNvSpPr>
            <p:nvPr/>
          </p:nvSpPr>
          <p:spPr bwMode="auto">
            <a:xfrm>
              <a:off x="6240463" y="4891088"/>
              <a:ext cx="52387" cy="23812"/>
            </a:xfrm>
            <a:custGeom>
              <a:avLst/>
              <a:gdLst>
                <a:gd name="T0" fmla="*/ 2147483647 w 66"/>
                <a:gd name="T1" fmla="*/ 2147483647 h 15"/>
                <a:gd name="T2" fmla="*/ 0 w 66"/>
                <a:gd name="T3" fmla="*/ 2147483647 h 15"/>
                <a:gd name="T4" fmla="*/ 2147483647 w 66"/>
                <a:gd name="T5" fmla="*/ 2147483647 h 15"/>
                <a:gd name="T6" fmla="*/ 2147483647 w 66"/>
                <a:gd name="T7" fmla="*/ 2147483647 h 15"/>
                <a:gd name="T8" fmla="*/ 2147483647 w 66"/>
                <a:gd name="T9" fmla="*/ 2147483647 h 15"/>
                <a:gd name="T10" fmla="*/ 2147483647 w 66"/>
                <a:gd name="T11" fmla="*/ 2147483647 h 15"/>
                <a:gd name="T12" fmla="*/ 2147483647 w 66"/>
                <a:gd name="T13" fmla="*/ 2147483647 h 15"/>
                <a:gd name="T14" fmla="*/ 2147483647 w 66"/>
                <a:gd name="T15" fmla="*/ 0 h 15"/>
                <a:gd name="T16" fmla="*/ 2147483647 w 66"/>
                <a:gd name="T17" fmla="*/ 2147483647 h 15"/>
                <a:gd name="T18" fmla="*/ 2147483647 w 66"/>
                <a:gd name="T19" fmla="*/ 2147483647 h 15"/>
                <a:gd name="T20" fmla="*/ 2147483647 w 66"/>
                <a:gd name="T21" fmla="*/ 2147483647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5"/>
                <a:gd name="T35" fmla="*/ 66 w 66"/>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5">
                  <a:moveTo>
                    <a:pt x="66" y="3"/>
                  </a:moveTo>
                  <a:lnTo>
                    <a:pt x="0" y="15"/>
                  </a:lnTo>
                  <a:lnTo>
                    <a:pt x="4" y="13"/>
                  </a:lnTo>
                  <a:lnTo>
                    <a:pt x="10" y="10"/>
                  </a:lnTo>
                  <a:lnTo>
                    <a:pt x="18" y="7"/>
                  </a:lnTo>
                  <a:lnTo>
                    <a:pt x="25" y="4"/>
                  </a:lnTo>
                  <a:lnTo>
                    <a:pt x="35" y="2"/>
                  </a:lnTo>
                  <a:lnTo>
                    <a:pt x="45" y="0"/>
                  </a:lnTo>
                  <a:lnTo>
                    <a:pt x="56" y="2"/>
                  </a:lnTo>
                  <a:lnTo>
                    <a:pt x="66" y="4"/>
                  </a:lnTo>
                  <a:lnTo>
                    <a:pt x="66" y="3"/>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70"/>
            <p:cNvSpPr>
              <a:spLocks/>
            </p:cNvSpPr>
            <p:nvPr/>
          </p:nvSpPr>
          <p:spPr bwMode="auto">
            <a:xfrm>
              <a:off x="4230688" y="4905375"/>
              <a:ext cx="463550" cy="198438"/>
            </a:xfrm>
            <a:custGeom>
              <a:avLst/>
              <a:gdLst>
                <a:gd name="T0" fmla="*/ 2147483647 w 584"/>
                <a:gd name="T1" fmla="*/ 2147483647 h 125"/>
                <a:gd name="T2" fmla="*/ 2147483647 w 584"/>
                <a:gd name="T3" fmla="*/ 2147483647 h 125"/>
                <a:gd name="T4" fmla="*/ 2147483647 w 584"/>
                <a:gd name="T5" fmla="*/ 2147483647 h 125"/>
                <a:gd name="T6" fmla="*/ 2147483647 w 584"/>
                <a:gd name="T7" fmla="*/ 2147483647 h 125"/>
                <a:gd name="T8" fmla="*/ 2147483647 w 584"/>
                <a:gd name="T9" fmla="*/ 2147483647 h 125"/>
                <a:gd name="T10" fmla="*/ 2147483647 w 584"/>
                <a:gd name="T11" fmla="*/ 2147483647 h 125"/>
                <a:gd name="T12" fmla="*/ 2147483647 w 584"/>
                <a:gd name="T13" fmla="*/ 2147483647 h 125"/>
                <a:gd name="T14" fmla="*/ 2147483647 w 584"/>
                <a:gd name="T15" fmla="*/ 2147483647 h 125"/>
                <a:gd name="T16" fmla="*/ 2147483647 w 584"/>
                <a:gd name="T17" fmla="*/ 2147483647 h 125"/>
                <a:gd name="T18" fmla="*/ 2147483647 w 584"/>
                <a:gd name="T19" fmla="*/ 2147483647 h 125"/>
                <a:gd name="T20" fmla="*/ 2147483647 w 584"/>
                <a:gd name="T21" fmla="*/ 2147483647 h 125"/>
                <a:gd name="T22" fmla="*/ 2147483647 w 584"/>
                <a:gd name="T23" fmla="*/ 2147483647 h 125"/>
                <a:gd name="T24" fmla="*/ 2147483647 w 584"/>
                <a:gd name="T25" fmla="*/ 2147483647 h 125"/>
                <a:gd name="T26" fmla="*/ 2147483647 w 584"/>
                <a:gd name="T27" fmla="*/ 2147483647 h 125"/>
                <a:gd name="T28" fmla="*/ 2147483647 w 584"/>
                <a:gd name="T29" fmla="*/ 2147483647 h 125"/>
                <a:gd name="T30" fmla="*/ 2147483647 w 584"/>
                <a:gd name="T31" fmla="*/ 2147483647 h 125"/>
                <a:gd name="T32" fmla="*/ 2147483647 w 584"/>
                <a:gd name="T33" fmla="*/ 2147483647 h 125"/>
                <a:gd name="T34" fmla="*/ 2147483647 w 584"/>
                <a:gd name="T35" fmla="*/ 2147483647 h 125"/>
                <a:gd name="T36" fmla="*/ 2147483647 w 584"/>
                <a:gd name="T37" fmla="*/ 2147483647 h 125"/>
                <a:gd name="T38" fmla="*/ 2147483647 w 584"/>
                <a:gd name="T39" fmla="*/ 2147483647 h 125"/>
                <a:gd name="T40" fmla="*/ 2147483647 w 584"/>
                <a:gd name="T41" fmla="*/ 2147483647 h 125"/>
                <a:gd name="T42" fmla="*/ 2147483647 w 584"/>
                <a:gd name="T43" fmla="*/ 2147483647 h 125"/>
                <a:gd name="T44" fmla="*/ 2147483647 w 584"/>
                <a:gd name="T45" fmla="*/ 2147483647 h 125"/>
                <a:gd name="T46" fmla="*/ 2147483647 w 584"/>
                <a:gd name="T47" fmla="*/ 2147483647 h 125"/>
                <a:gd name="T48" fmla="*/ 2147483647 w 584"/>
                <a:gd name="T49" fmla="*/ 2147483647 h 125"/>
                <a:gd name="T50" fmla="*/ 2147483647 w 584"/>
                <a:gd name="T51" fmla="*/ 2147483647 h 125"/>
                <a:gd name="T52" fmla="*/ 2147483647 w 584"/>
                <a:gd name="T53" fmla="*/ 2147483647 h 125"/>
                <a:gd name="T54" fmla="*/ 2147483647 w 584"/>
                <a:gd name="T55" fmla="*/ 2147483647 h 125"/>
                <a:gd name="T56" fmla="*/ 2147483647 w 584"/>
                <a:gd name="T57" fmla="*/ 2147483647 h 125"/>
                <a:gd name="T58" fmla="*/ 2147483647 w 584"/>
                <a:gd name="T59" fmla="*/ 2147483647 h 125"/>
                <a:gd name="T60" fmla="*/ 2147483647 w 584"/>
                <a:gd name="T61" fmla="*/ 2147483647 h 125"/>
                <a:gd name="T62" fmla="*/ 2147483647 w 584"/>
                <a:gd name="T63" fmla="*/ 2147483647 h 125"/>
                <a:gd name="T64" fmla="*/ 2147483647 w 584"/>
                <a:gd name="T65" fmla="*/ 2147483647 h 125"/>
                <a:gd name="T66" fmla="*/ 2147483647 w 584"/>
                <a:gd name="T67" fmla="*/ 2147483647 h 125"/>
                <a:gd name="T68" fmla="*/ 0 w 584"/>
                <a:gd name="T69" fmla="*/ 2147483647 h 125"/>
                <a:gd name="T70" fmla="*/ 2147483647 w 584"/>
                <a:gd name="T71" fmla="*/ 2147483647 h 125"/>
                <a:gd name="T72" fmla="*/ 2147483647 w 584"/>
                <a:gd name="T73" fmla="*/ 2147483647 h 125"/>
                <a:gd name="T74" fmla="*/ 2147483647 w 584"/>
                <a:gd name="T75" fmla="*/ 2147483647 h 125"/>
                <a:gd name="T76" fmla="*/ 2147483647 w 584"/>
                <a:gd name="T77" fmla="*/ 2147483647 h 125"/>
                <a:gd name="T78" fmla="*/ 2147483647 w 584"/>
                <a:gd name="T79" fmla="*/ 2147483647 h 125"/>
                <a:gd name="T80" fmla="*/ 2147483647 w 584"/>
                <a:gd name="T81" fmla="*/ 2147483647 h 125"/>
                <a:gd name="T82" fmla="*/ 2147483647 w 584"/>
                <a:gd name="T83" fmla="*/ 0 h 125"/>
                <a:gd name="T84" fmla="*/ 2147483647 w 584"/>
                <a:gd name="T85" fmla="*/ 0 h 125"/>
                <a:gd name="T86" fmla="*/ 2147483647 w 584"/>
                <a:gd name="T87" fmla="*/ 0 h 125"/>
                <a:gd name="T88" fmla="*/ 2147483647 w 584"/>
                <a:gd name="T89" fmla="*/ 2147483647 h 125"/>
                <a:gd name="T90" fmla="*/ 2147483647 w 584"/>
                <a:gd name="T91" fmla="*/ 2147483647 h 125"/>
                <a:gd name="T92" fmla="*/ 2147483647 w 584"/>
                <a:gd name="T93" fmla="*/ 2147483647 h 125"/>
                <a:gd name="T94" fmla="*/ 2147483647 w 584"/>
                <a:gd name="T95" fmla="*/ 2147483647 h 125"/>
                <a:gd name="T96" fmla="*/ 2147483647 w 584"/>
                <a:gd name="T97" fmla="*/ 2147483647 h 125"/>
                <a:gd name="T98" fmla="*/ 2147483647 w 584"/>
                <a:gd name="T99" fmla="*/ 2147483647 h 125"/>
                <a:gd name="T100" fmla="*/ 2147483647 w 584"/>
                <a:gd name="T101" fmla="*/ 2147483647 h 125"/>
                <a:gd name="T102" fmla="*/ 2147483647 w 584"/>
                <a:gd name="T103" fmla="*/ 2147483647 h 125"/>
                <a:gd name="T104" fmla="*/ 2147483647 w 584"/>
                <a:gd name="T105" fmla="*/ 2147483647 h 125"/>
                <a:gd name="T106" fmla="*/ 2147483647 w 584"/>
                <a:gd name="T107" fmla="*/ 2147483647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4"/>
                <a:gd name="T163" fmla="*/ 0 h 125"/>
                <a:gd name="T164" fmla="*/ 584 w 584"/>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4" h="125">
                  <a:moveTo>
                    <a:pt x="361" y="75"/>
                  </a:moveTo>
                  <a:lnTo>
                    <a:pt x="388" y="81"/>
                  </a:lnTo>
                  <a:lnTo>
                    <a:pt x="415" y="87"/>
                  </a:lnTo>
                  <a:lnTo>
                    <a:pt x="474" y="96"/>
                  </a:lnTo>
                  <a:lnTo>
                    <a:pt x="530" y="104"/>
                  </a:lnTo>
                  <a:lnTo>
                    <a:pt x="557" y="110"/>
                  </a:lnTo>
                  <a:lnTo>
                    <a:pt x="584" y="117"/>
                  </a:lnTo>
                  <a:lnTo>
                    <a:pt x="574" y="120"/>
                  </a:lnTo>
                  <a:lnTo>
                    <a:pt x="565" y="123"/>
                  </a:lnTo>
                  <a:lnTo>
                    <a:pt x="555" y="125"/>
                  </a:lnTo>
                  <a:lnTo>
                    <a:pt x="543" y="125"/>
                  </a:lnTo>
                  <a:lnTo>
                    <a:pt x="522" y="125"/>
                  </a:lnTo>
                  <a:lnTo>
                    <a:pt x="501" y="122"/>
                  </a:lnTo>
                  <a:lnTo>
                    <a:pt x="479" y="119"/>
                  </a:lnTo>
                  <a:lnTo>
                    <a:pt x="458" y="113"/>
                  </a:lnTo>
                  <a:lnTo>
                    <a:pt x="417" y="101"/>
                  </a:lnTo>
                  <a:lnTo>
                    <a:pt x="404" y="106"/>
                  </a:lnTo>
                  <a:lnTo>
                    <a:pt x="390" y="109"/>
                  </a:lnTo>
                  <a:lnTo>
                    <a:pt x="375" y="112"/>
                  </a:lnTo>
                  <a:lnTo>
                    <a:pt x="363" y="113"/>
                  </a:lnTo>
                  <a:lnTo>
                    <a:pt x="350" y="113"/>
                  </a:lnTo>
                  <a:lnTo>
                    <a:pt x="338" y="113"/>
                  </a:lnTo>
                  <a:lnTo>
                    <a:pt x="313" y="112"/>
                  </a:lnTo>
                  <a:lnTo>
                    <a:pt x="289" y="107"/>
                  </a:lnTo>
                  <a:lnTo>
                    <a:pt x="266" y="101"/>
                  </a:lnTo>
                  <a:lnTo>
                    <a:pt x="175" y="72"/>
                  </a:lnTo>
                  <a:lnTo>
                    <a:pt x="152" y="65"/>
                  </a:lnTo>
                  <a:lnTo>
                    <a:pt x="126" y="61"/>
                  </a:lnTo>
                  <a:lnTo>
                    <a:pt x="101" y="58"/>
                  </a:lnTo>
                  <a:lnTo>
                    <a:pt x="74" y="58"/>
                  </a:lnTo>
                  <a:lnTo>
                    <a:pt x="61" y="59"/>
                  </a:lnTo>
                  <a:lnTo>
                    <a:pt x="47" y="61"/>
                  </a:lnTo>
                  <a:lnTo>
                    <a:pt x="31" y="64"/>
                  </a:lnTo>
                  <a:lnTo>
                    <a:pt x="16" y="68"/>
                  </a:lnTo>
                  <a:lnTo>
                    <a:pt x="0" y="59"/>
                  </a:lnTo>
                  <a:lnTo>
                    <a:pt x="31" y="49"/>
                  </a:lnTo>
                  <a:lnTo>
                    <a:pt x="62" y="37"/>
                  </a:lnTo>
                  <a:lnTo>
                    <a:pt x="94" y="24"/>
                  </a:lnTo>
                  <a:lnTo>
                    <a:pt x="126" y="14"/>
                  </a:lnTo>
                  <a:lnTo>
                    <a:pt x="158" y="6"/>
                  </a:lnTo>
                  <a:lnTo>
                    <a:pt x="175" y="1"/>
                  </a:lnTo>
                  <a:lnTo>
                    <a:pt x="190" y="0"/>
                  </a:lnTo>
                  <a:lnTo>
                    <a:pt x="208" y="0"/>
                  </a:lnTo>
                  <a:lnTo>
                    <a:pt x="225" y="0"/>
                  </a:lnTo>
                  <a:lnTo>
                    <a:pt x="241" y="3"/>
                  </a:lnTo>
                  <a:lnTo>
                    <a:pt x="258" y="6"/>
                  </a:lnTo>
                  <a:lnTo>
                    <a:pt x="264" y="20"/>
                  </a:lnTo>
                  <a:lnTo>
                    <a:pt x="274" y="32"/>
                  </a:lnTo>
                  <a:lnTo>
                    <a:pt x="284" y="42"/>
                  </a:lnTo>
                  <a:lnTo>
                    <a:pt x="297" y="51"/>
                  </a:lnTo>
                  <a:lnTo>
                    <a:pt x="311" y="59"/>
                  </a:lnTo>
                  <a:lnTo>
                    <a:pt x="328" y="65"/>
                  </a:lnTo>
                  <a:lnTo>
                    <a:pt x="344" y="71"/>
                  </a:lnTo>
                  <a:lnTo>
                    <a:pt x="361" y="75"/>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71"/>
            <p:cNvSpPr>
              <a:spLocks/>
            </p:cNvSpPr>
            <p:nvPr/>
          </p:nvSpPr>
          <p:spPr bwMode="auto">
            <a:xfrm>
              <a:off x="6332538" y="4905375"/>
              <a:ext cx="55562" cy="30163"/>
            </a:xfrm>
            <a:custGeom>
              <a:avLst/>
              <a:gdLst>
                <a:gd name="T0" fmla="*/ 2147483647 w 69"/>
                <a:gd name="T1" fmla="*/ 0 h 19"/>
                <a:gd name="T2" fmla="*/ 2147483647 w 69"/>
                <a:gd name="T3" fmla="*/ 0 h 19"/>
                <a:gd name="T4" fmla="*/ 2147483647 w 69"/>
                <a:gd name="T5" fmla="*/ 2147483647 h 19"/>
                <a:gd name="T6" fmla="*/ 2147483647 w 69"/>
                <a:gd name="T7" fmla="*/ 2147483647 h 19"/>
                <a:gd name="T8" fmla="*/ 2147483647 w 69"/>
                <a:gd name="T9" fmla="*/ 2147483647 h 19"/>
                <a:gd name="T10" fmla="*/ 2147483647 w 69"/>
                <a:gd name="T11" fmla="*/ 2147483647 h 19"/>
                <a:gd name="T12" fmla="*/ 2147483647 w 69"/>
                <a:gd name="T13" fmla="*/ 2147483647 h 19"/>
                <a:gd name="T14" fmla="*/ 0 w 69"/>
                <a:gd name="T15" fmla="*/ 2147483647 h 19"/>
                <a:gd name="T16" fmla="*/ 2147483647 w 69"/>
                <a:gd name="T17" fmla="*/ 2147483647 h 19"/>
                <a:gd name="T18" fmla="*/ 2147483647 w 69"/>
                <a:gd name="T19" fmla="*/ 2147483647 h 19"/>
                <a:gd name="T20" fmla="*/ 2147483647 w 69"/>
                <a:gd name="T21" fmla="*/ 2147483647 h 19"/>
                <a:gd name="T22" fmla="*/ 2147483647 w 69"/>
                <a:gd name="T23" fmla="*/ 2147483647 h 19"/>
                <a:gd name="T24" fmla="*/ 2147483647 w 69"/>
                <a:gd name="T25" fmla="*/ 0 h 19"/>
                <a:gd name="T26" fmla="*/ 2147483647 w 69"/>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9"/>
                <a:gd name="T44" fmla="*/ 69 w 6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9">
                  <a:moveTo>
                    <a:pt x="69" y="0"/>
                  </a:moveTo>
                  <a:lnTo>
                    <a:pt x="58" y="0"/>
                  </a:lnTo>
                  <a:lnTo>
                    <a:pt x="50" y="1"/>
                  </a:lnTo>
                  <a:lnTo>
                    <a:pt x="40" y="4"/>
                  </a:lnTo>
                  <a:lnTo>
                    <a:pt x="35" y="7"/>
                  </a:lnTo>
                  <a:lnTo>
                    <a:pt x="19" y="13"/>
                  </a:lnTo>
                  <a:lnTo>
                    <a:pt x="9" y="17"/>
                  </a:lnTo>
                  <a:lnTo>
                    <a:pt x="0" y="19"/>
                  </a:lnTo>
                  <a:lnTo>
                    <a:pt x="3" y="13"/>
                  </a:lnTo>
                  <a:lnTo>
                    <a:pt x="11" y="8"/>
                  </a:lnTo>
                  <a:lnTo>
                    <a:pt x="19" y="6"/>
                  </a:lnTo>
                  <a:lnTo>
                    <a:pt x="29" y="4"/>
                  </a:lnTo>
                  <a:lnTo>
                    <a:pt x="50" y="0"/>
                  </a:lnTo>
                  <a:lnTo>
                    <a:pt x="69" y="0"/>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72"/>
            <p:cNvSpPr>
              <a:spLocks/>
            </p:cNvSpPr>
            <p:nvPr/>
          </p:nvSpPr>
          <p:spPr bwMode="auto">
            <a:xfrm>
              <a:off x="5137150" y="4914900"/>
              <a:ext cx="550863" cy="165100"/>
            </a:xfrm>
            <a:custGeom>
              <a:avLst/>
              <a:gdLst>
                <a:gd name="T0" fmla="*/ 2147483647 w 694"/>
                <a:gd name="T1" fmla="*/ 2147483647 h 104"/>
                <a:gd name="T2" fmla="*/ 2147483647 w 694"/>
                <a:gd name="T3" fmla="*/ 2147483647 h 104"/>
                <a:gd name="T4" fmla="*/ 2147483647 w 694"/>
                <a:gd name="T5" fmla="*/ 2147483647 h 104"/>
                <a:gd name="T6" fmla="*/ 2147483647 w 694"/>
                <a:gd name="T7" fmla="*/ 2147483647 h 104"/>
                <a:gd name="T8" fmla="*/ 2147483647 w 694"/>
                <a:gd name="T9" fmla="*/ 2147483647 h 104"/>
                <a:gd name="T10" fmla="*/ 2147483647 w 694"/>
                <a:gd name="T11" fmla="*/ 2147483647 h 104"/>
                <a:gd name="T12" fmla="*/ 2147483647 w 694"/>
                <a:gd name="T13" fmla="*/ 2147483647 h 104"/>
                <a:gd name="T14" fmla="*/ 2147483647 w 694"/>
                <a:gd name="T15" fmla="*/ 2147483647 h 104"/>
                <a:gd name="T16" fmla="*/ 2147483647 w 694"/>
                <a:gd name="T17" fmla="*/ 2147483647 h 104"/>
                <a:gd name="T18" fmla="*/ 2147483647 w 694"/>
                <a:gd name="T19" fmla="*/ 2147483647 h 104"/>
                <a:gd name="T20" fmla="*/ 2147483647 w 694"/>
                <a:gd name="T21" fmla="*/ 2147483647 h 104"/>
                <a:gd name="T22" fmla="*/ 2147483647 w 694"/>
                <a:gd name="T23" fmla="*/ 2147483647 h 104"/>
                <a:gd name="T24" fmla="*/ 2147483647 w 694"/>
                <a:gd name="T25" fmla="*/ 2147483647 h 104"/>
                <a:gd name="T26" fmla="*/ 2147483647 w 694"/>
                <a:gd name="T27" fmla="*/ 2147483647 h 104"/>
                <a:gd name="T28" fmla="*/ 2147483647 w 694"/>
                <a:gd name="T29" fmla="*/ 2147483647 h 104"/>
                <a:gd name="T30" fmla="*/ 2147483647 w 694"/>
                <a:gd name="T31" fmla="*/ 2147483647 h 104"/>
                <a:gd name="T32" fmla="*/ 2147483647 w 694"/>
                <a:gd name="T33" fmla="*/ 2147483647 h 104"/>
                <a:gd name="T34" fmla="*/ 2147483647 w 694"/>
                <a:gd name="T35" fmla="*/ 2147483647 h 104"/>
                <a:gd name="T36" fmla="*/ 2147483647 w 694"/>
                <a:gd name="T37" fmla="*/ 2147483647 h 104"/>
                <a:gd name="T38" fmla="*/ 2147483647 w 694"/>
                <a:gd name="T39" fmla="*/ 2147483647 h 104"/>
                <a:gd name="T40" fmla="*/ 2147483647 w 694"/>
                <a:gd name="T41" fmla="*/ 2147483647 h 104"/>
                <a:gd name="T42" fmla="*/ 2147483647 w 694"/>
                <a:gd name="T43" fmla="*/ 2147483647 h 104"/>
                <a:gd name="T44" fmla="*/ 2147483647 w 694"/>
                <a:gd name="T45" fmla="*/ 2147483647 h 104"/>
                <a:gd name="T46" fmla="*/ 2147483647 w 694"/>
                <a:gd name="T47" fmla="*/ 2147483647 h 104"/>
                <a:gd name="T48" fmla="*/ 2147483647 w 694"/>
                <a:gd name="T49" fmla="*/ 2147483647 h 104"/>
                <a:gd name="T50" fmla="*/ 2147483647 w 694"/>
                <a:gd name="T51" fmla="*/ 2147483647 h 104"/>
                <a:gd name="T52" fmla="*/ 2147483647 w 694"/>
                <a:gd name="T53" fmla="*/ 2147483647 h 104"/>
                <a:gd name="T54" fmla="*/ 2147483647 w 694"/>
                <a:gd name="T55" fmla="*/ 2147483647 h 104"/>
                <a:gd name="T56" fmla="*/ 2147483647 w 694"/>
                <a:gd name="T57" fmla="*/ 2147483647 h 104"/>
                <a:gd name="T58" fmla="*/ 2147483647 w 694"/>
                <a:gd name="T59" fmla="*/ 2147483647 h 104"/>
                <a:gd name="T60" fmla="*/ 2147483647 w 694"/>
                <a:gd name="T61" fmla="*/ 2147483647 h 104"/>
                <a:gd name="T62" fmla="*/ 2147483647 w 694"/>
                <a:gd name="T63" fmla="*/ 2147483647 h 104"/>
                <a:gd name="T64" fmla="*/ 2147483647 w 694"/>
                <a:gd name="T65" fmla="*/ 2147483647 h 104"/>
                <a:gd name="T66" fmla="*/ 2147483647 w 694"/>
                <a:gd name="T67" fmla="*/ 2147483647 h 104"/>
                <a:gd name="T68" fmla="*/ 2147483647 w 694"/>
                <a:gd name="T69" fmla="*/ 2147483647 h 104"/>
                <a:gd name="T70" fmla="*/ 2147483647 w 694"/>
                <a:gd name="T71" fmla="*/ 2147483647 h 104"/>
                <a:gd name="T72" fmla="*/ 2147483647 w 694"/>
                <a:gd name="T73" fmla="*/ 2147483647 h 104"/>
                <a:gd name="T74" fmla="*/ 2147483647 w 694"/>
                <a:gd name="T75" fmla="*/ 2147483647 h 104"/>
                <a:gd name="T76" fmla="*/ 2147483647 w 694"/>
                <a:gd name="T77" fmla="*/ 2147483647 h 104"/>
                <a:gd name="T78" fmla="*/ 2147483647 w 694"/>
                <a:gd name="T79" fmla="*/ 2147483647 h 104"/>
                <a:gd name="T80" fmla="*/ 0 w 694"/>
                <a:gd name="T81" fmla="*/ 2147483647 h 104"/>
                <a:gd name="T82" fmla="*/ 0 w 694"/>
                <a:gd name="T83" fmla="*/ 2147483647 h 104"/>
                <a:gd name="T84" fmla="*/ 0 w 694"/>
                <a:gd name="T85" fmla="*/ 2147483647 h 104"/>
                <a:gd name="T86" fmla="*/ 0 w 694"/>
                <a:gd name="T87" fmla="*/ 2147483647 h 104"/>
                <a:gd name="T88" fmla="*/ 2147483647 w 694"/>
                <a:gd name="T89" fmla="*/ 2147483647 h 104"/>
                <a:gd name="T90" fmla="*/ 2147483647 w 694"/>
                <a:gd name="T91" fmla="*/ 0 h 104"/>
                <a:gd name="T92" fmla="*/ 2147483647 w 694"/>
                <a:gd name="T93" fmla="*/ 2147483647 h 104"/>
                <a:gd name="T94" fmla="*/ 2147483647 w 694"/>
                <a:gd name="T95" fmla="*/ 2147483647 h 104"/>
                <a:gd name="T96" fmla="*/ 2147483647 w 694"/>
                <a:gd name="T97" fmla="*/ 2147483647 h 104"/>
                <a:gd name="T98" fmla="*/ 2147483647 w 694"/>
                <a:gd name="T99" fmla="*/ 2147483647 h 104"/>
                <a:gd name="T100" fmla="*/ 2147483647 w 694"/>
                <a:gd name="T101" fmla="*/ 2147483647 h 104"/>
                <a:gd name="T102" fmla="*/ 2147483647 w 694"/>
                <a:gd name="T103" fmla="*/ 2147483647 h 1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4"/>
                <a:gd name="T157" fmla="*/ 0 h 104"/>
                <a:gd name="T158" fmla="*/ 694 w 694"/>
                <a:gd name="T159" fmla="*/ 104 h 1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4" h="104">
                  <a:moveTo>
                    <a:pt x="192" y="34"/>
                  </a:moveTo>
                  <a:lnTo>
                    <a:pt x="246" y="39"/>
                  </a:lnTo>
                  <a:lnTo>
                    <a:pt x="302" y="42"/>
                  </a:lnTo>
                  <a:lnTo>
                    <a:pt x="357" y="43"/>
                  </a:lnTo>
                  <a:lnTo>
                    <a:pt x="413" y="43"/>
                  </a:lnTo>
                  <a:lnTo>
                    <a:pt x="467" y="43"/>
                  </a:lnTo>
                  <a:lnTo>
                    <a:pt x="523" y="42"/>
                  </a:lnTo>
                  <a:lnTo>
                    <a:pt x="578" y="39"/>
                  </a:lnTo>
                  <a:lnTo>
                    <a:pt x="634" y="34"/>
                  </a:lnTo>
                  <a:lnTo>
                    <a:pt x="636" y="31"/>
                  </a:lnTo>
                  <a:lnTo>
                    <a:pt x="638" y="29"/>
                  </a:lnTo>
                  <a:lnTo>
                    <a:pt x="647" y="26"/>
                  </a:lnTo>
                  <a:lnTo>
                    <a:pt x="659" y="23"/>
                  </a:lnTo>
                  <a:lnTo>
                    <a:pt x="669" y="24"/>
                  </a:lnTo>
                  <a:lnTo>
                    <a:pt x="673" y="29"/>
                  </a:lnTo>
                  <a:lnTo>
                    <a:pt x="677" y="33"/>
                  </a:lnTo>
                  <a:lnTo>
                    <a:pt x="682" y="37"/>
                  </a:lnTo>
                  <a:lnTo>
                    <a:pt x="688" y="42"/>
                  </a:lnTo>
                  <a:lnTo>
                    <a:pt x="692" y="45"/>
                  </a:lnTo>
                  <a:lnTo>
                    <a:pt x="694" y="49"/>
                  </a:lnTo>
                  <a:lnTo>
                    <a:pt x="694" y="52"/>
                  </a:lnTo>
                  <a:lnTo>
                    <a:pt x="694" y="55"/>
                  </a:lnTo>
                  <a:lnTo>
                    <a:pt x="692" y="58"/>
                  </a:lnTo>
                  <a:lnTo>
                    <a:pt x="688" y="62"/>
                  </a:lnTo>
                  <a:lnTo>
                    <a:pt x="647" y="75"/>
                  </a:lnTo>
                  <a:lnTo>
                    <a:pt x="607" y="87"/>
                  </a:lnTo>
                  <a:lnTo>
                    <a:pt x="564" y="94"/>
                  </a:lnTo>
                  <a:lnTo>
                    <a:pt x="519" y="100"/>
                  </a:lnTo>
                  <a:lnTo>
                    <a:pt x="475" y="103"/>
                  </a:lnTo>
                  <a:lnTo>
                    <a:pt x="432" y="104"/>
                  </a:lnTo>
                  <a:lnTo>
                    <a:pt x="388" y="104"/>
                  </a:lnTo>
                  <a:lnTo>
                    <a:pt x="341" y="101"/>
                  </a:lnTo>
                  <a:lnTo>
                    <a:pt x="298" y="97"/>
                  </a:lnTo>
                  <a:lnTo>
                    <a:pt x="254" y="91"/>
                  </a:lnTo>
                  <a:lnTo>
                    <a:pt x="209" y="84"/>
                  </a:lnTo>
                  <a:lnTo>
                    <a:pt x="167" y="75"/>
                  </a:lnTo>
                  <a:lnTo>
                    <a:pt x="124" y="66"/>
                  </a:lnTo>
                  <a:lnTo>
                    <a:pt x="83" y="55"/>
                  </a:lnTo>
                  <a:lnTo>
                    <a:pt x="42" y="43"/>
                  </a:lnTo>
                  <a:lnTo>
                    <a:pt x="4" y="31"/>
                  </a:lnTo>
                  <a:lnTo>
                    <a:pt x="0" y="23"/>
                  </a:lnTo>
                  <a:lnTo>
                    <a:pt x="0" y="14"/>
                  </a:lnTo>
                  <a:lnTo>
                    <a:pt x="0" y="10"/>
                  </a:lnTo>
                  <a:lnTo>
                    <a:pt x="0" y="7"/>
                  </a:lnTo>
                  <a:lnTo>
                    <a:pt x="4" y="2"/>
                  </a:lnTo>
                  <a:lnTo>
                    <a:pt x="9" y="0"/>
                  </a:lnTo>
                  <a:lnTo>
                    <a:pt x="33" y="5"/>
                  </a:lnTo>
                  <a:lnTo>
                    <a:pt x="56" y="10"/>
                  </a:lnTo>
                  <a:lnTo>
                    <a:pt x="101" y="16"/>
                  </a:lnTo>
                  <a:lnTo>
                    <a:pt x="149" y="23"/>
                  </a:lnTo>
                  <a:lnTo>
                    <a:pt x="170" y="29"/>
                  </a:lnTo>
                  <a:lnTo>
                    <a:pt x="192" y="34"/>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73"/>
            <p:cNvSpPr>
              <a:spLocks/>
            </p:cNvSpPr>
            <p:nvPr/>
          </p:nvSpPr>
          <p:spPr bwMode="auto">
            <a:xfrm>
              <a:off x="4481513" y="4935538"/>
              <a:ext cx="542925" cy="112712"/>
            </a:xfrm>
            <a:custGeom>
              <a:avLst/>
              <a:gdLst>
                <a:gd name="T0" fmla="*/ 2147483647 w 684"/>
                <a:gd name="T1" fmla="*/ 2147483647 h 71"/>
                <a:gd name="T2" fmla="*/ 2147483647 w 684"/>
                <a:gd name="T3" fmla="*/ 2147483647 h 71"/>
                <a:gd name="T4" fmla="*/ 2147483647 w 684"/>
                <a:gd name="T5" fmla="*/ 2147483647 h 71"/>
                <a:gd name="T6" fmla="*/ 2147483647 w 684"/>
                <a:gd name="T7" fmla="*/ 2147483647 h 71"/>
                <a:gd name="T8" fmla="*/ 2147483647 w 684"/>
                <a:gd name="T9" fmla="*/ 2147483647 h 71"/>
                <a:gd name="T10" fmla="*/ 2147483647 w 684"/>
                <a:gd name="T11" fmla="*/ 2147483647 h 71"/>
                <a:gd name="T12" fmla="*/ 2147483647 w 684"/>
                <a:gd name="T13" fmla="*/ 2147483647 h 71"/>
                <a:gd name="T14" fmla="*/ 2147483647 w 684"/>
                <a:gd name="T15" fmla="*/ 2147483647 h 71"/>
                <a:gd name="T16" fmla="*/ 2147483647 w 684"/>
                <a:gd name="T17" fmla="*/ 2147483647 h 71"/>
                <a:gd name="T18" fmla="*/ 2147483647 w 684"/>
                <a:gd name="T19" fmla="*/ 2147483647 h 71"/>
                <a:gd name="T20" fmla="*/ 2147483647 w 684"/>
                <a:gd name="T21" fmla="*/ 2147483647 h 71"/>
                <a:gd name="T22" fmla="*/ 2147483647 w 684"/>
                <a:gd name="T23" fmla="*/ 2147483647 h 71"/>
                <a:gd name="T24" fmla="*/ 2147483647 w 684"/>
                <a:gd name="T25" fmla="*/ 2147483647 h 71"/>
                <a:gd name="T26" fmla="*/ 2147483647 w 684"/>
                <a:gd name="T27" fmla="*/ 2147483647 h 71"/>
                <a:gd name="T28" fmla="*/ 2147483647 w 684"/>
                <a:gd name="T29" fmla="*/ 2147483647 h 71"/>
                <a:gd name="T30" fmla="*/ 2147483647 w 684"/>
                <a:gd name="T31" fmla="*/ 2147483647 h 71"/>
                <a:gd name="T32" fmla="*/ 2147483647 w 684"/>
                <a:gd name="T33" fmla="*/ 2147483647 h 71"/>
                <a:gd name="T34" fmla="*/ 2147483647 w 684"/>
                <a:gd name="T35" fmla="*/ 2147483647 h 71"/>
                <a:gd name="T36" fmla="*/ 2147483647 w 684"/>
                <a:gd name="T37" fmla="*/ 2147483647 h 71"/>
                <a:gd name="T38" fmla="*/ 2147483647 w 684"/>
                <a:gd name="T39" fmla="*/ 2147483647 h 71"/>
                <a:gd name="T40" fmla="*/ 2147483647 w 684"/>
                <a:gd name="T41" fmla="*/ 2147483647 h 71"/>
                <a:gd name="T42" fmla="*/ 2147483647 w 684"/>
                <a:gd name="T43" fmla="*/ 2147483647 h 71"/>
                <a:gd name="T44" fmla="*/ 2147483647 w 684"/>
                <a:gd name="T45" fmla="*/ 2147483647 h 71"/>
                <a:gd name="T46" fmla="*/ 2147483647 w 684"/>
                <a:gd name="T47" fmla="*/ 2147483647 h 71"/>
                <a:gd name="T48" fmla="*/ 0 w 684"/>
                <a:gd name="T49" fmla="*/ 2147483647 h 71"/>
                <a:gd name="T50" fmla="*/ 2147483647 w 684"/>
                <a:gd name="T51" fmla="*/ 0 h 71"/>
                <a:gd name="T52" fmla="*/ 2147483647 w 684"/>
                <a:gd name="T53" fmla="*/ 2147483647 h 71"/>
                <a:gd name="T54" fmla="*/ 2147483647 w 684"/>
                <a:gd name="T55" fmla="*/ 2147483647 h 71"/>
                <a:gd name="T56" fmla="*/ 2147483647 w 684"/>
                <a:gd name="T57" fmla="*/ 2147483647 h 71"/>
                <a:gd name="T58" fmla="*/ 2147483647 w 684"/>
                <a:gd name="T59" fmla="*/ 2147483647 h 71"/>
                <a:gd name="T60" fmla="*/ 2147483647 w 684"/>
                <a:gd name="T61" fmla="*/ 2147483647 h 71"/>
                <a:gd name="T62" fmla="*/ 2147483647 w 684"/>
                <a:gd name="T63" fmla="*/ 2147483647 h 71"/>
                <a:gd name="T64" fmla="*/ 2147483647 w 684"/>
                <a:gd name="T65" fmla="*/ 2147483647 h 71"/>
                <a:gd name="T66" fmla="*/ 2147483647 w 684"/>
                <a:gd name="T67" fmla="*/ 2147483647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4"/>
                <a:gd name="T103" fmla="*/ 0 h 71"/>
                <a:gd name="T104" fmla="*/ 684 w 684"/>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4" h="71">
                  <a:moveTo>
                    <a:pt x="562" y="26"/>
                  </a:moveTo>
                  <a:lnTo>
                    <a:pt x="589" y="16"/>
                  </a:lnTo>
                  <a:lnTo>
                    <a:pt x="618" y="8"/>
                  </a:lnTo>
                  <a:lnTo>
                    <a:pt x="634" y="5"/>
                  </a:lnTo>
                  <a:lnTo>
                    <a:pt x="649" y="4"/>
                  </a:lnTo>
                  <a:lnTo>
                    <a:pt x="667" y="3"/>
                  </a:lnTo>
                  <a:lnTo>
                    <a:pt x="684" y="3"/>
                  </a:lnTo>
                  <a:lnTo>
                    <a:pt x="676" y="21"/>
                  </a:lnTo>
                  <a:lnTo>
                    <a:pt x="638" y="34"/>
                  </a:lnTo>
                  <a:lnTo>
                    <a:pt x="599" y="46"/>
                  </a:lnTo>
                  <a:lnTo>
                    <a:pt x="558" y="53"/>
                  </a:lnTo>
                  <a:lnTo>
                    <a:pt x="517" y="61"/>
                  </a:lnTo>
                  <a:lnTo>
                    <a:pt x="475" y="66"/>
                  </a:lnTo>
                  <a:lnTo>
                    <a:pt x="434" y="69"/>
                  </a:lnTo>
                  <a:lnTo>
                    <a:pt x="391" y="71"/>
                  </a:lnTo>
                  <a:lnTo>
                    <a:pt x="349" y="71"/>
                  </a:lnTo>
                  <a:lnTo>
                    <a:pt x="306" y="69"/>
                  </a:lnTo>
                  <a:lnTo>
                    <a:pt x="263" y="66"/>
                  </a:lnTo>
                  <a:lnTo>
                    <a:pt x="221" y="62"/>
                  </a:lnTo>
                  <a:lnTo>
                    <a:pt x="178" y="56"/>
                  </a:lnTo>
                  <a:lnTo>
                    <a:pt x="135" y="50"/>
                  </a:lnTo>
                  <a:lnTo>
                    <a:pt x="95" y="42"/>
                  </a:lnTo>
                  <a:lnTo>
                    <a:pt x="54" y="34"/>
                  </a:lnTo>
                  <a:lnTo>
                    <a:pt x="13" y="26"/>
                  </a:lnTo>
                  <a:lnTo>
                    <a:pt x="0" y="3"/>
                  </a:lnTo>
                  <a:lnTo>
                    <a:pt x="13" y="0"/>
                  </a:lnTo>
                  <a:lnTo>
                    <a:pt x="79" y="10"/>
                  </a:lnTo>
                  <a:lnTo>
                    <a:pt x="147" y="18"/>
                  </a:lnTo>
                  <a:lnTo>
                    <a:pt x="215" y="24"/>
                  </a:lnTo>
                  <a:lnTo>
                    <a:pt x="283" y="29"/>
                  </a:lnTo>
                  <a:lnTo>
                    <a:pt x="351" y="30"/>
                  </a:lnTo>
                  <a:lnTo>
                    <a:pt x="420" y="30"/>
                  </a:lnTo>
                  <a:lnTo>
                    <a:pt x="490" y="29"/>
                  </a:lnTo>
                  <a:lnTo>
                    <a:pt x="562" y="2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74"/>
            <p:cNvSpPr>
              <a:spLocks/>
            </p:cNvSpPr>
            <p:nvPr/>
          </p:nvSpPr>
          <p:spPr bwMode="auto">
            <a:xfrm>
              <a:off x="2298700" y="4943475"/>
              <a:ext cx="555625" cy="177800"/>
            </a:xfrm>
            <a:custGeom>
              <a:avLst/>
              <a:gdLst>
                <a:gd name="T0" fmla="*/ 2147483647 w 700"/>
                <a:gd name="T1" fmla="*/ 2147483647 h 112"/>
                <a:gd name="T2" fmla="*/ 2147483647 w 700"/>
                <a:gd name="T3" fmla="*/ 2147483647 h 112"/>
                <a:gd name="T4" fmla="*/ 2147483647 w 700"/>
                <a:gd name="T5" fmla="*/ 2147483647 h 112"/>
                <a:gd name="T6" fmla="*/ 2147483647 w 700"/>
                <a:gd name="T7" fmla="*/ 2147483647 h 112"/>
                <a:gd name="T8" fmla="*/ 2147483647 w 700"/>
                <a:gd name="T9" fmla="*/ 2147483647 h 112"/>
                <a:gd name="T10" fmla="*/ 2147483647 w 700"/>
                <a:gd name="T11" fmla="*/ 2147483647 h 112"/>
                <a:gd name="T12" fmla="*/ 2147483647 w 700"/>
                <a:gd name="T13" fmla="*/ 2147483647 h 112"/>
                <a:gd name="T14" fmla="*/ 2147483647 w 700"/>
                <a:gd name="T15" fmla="*/ 2147483647 h 112"/>
                <a:gd name="T16" fmla="*/ 0 w 700"/>
                <a:gd name="T17" fmla="*/ 2147483647 h 112"/>
                <a:gd name="T18" fmla="*/ 2147483647 w 700"/>
                <a:gd name="T19" fmla="*/ 0 h 112"/>
                <a:gd name="T20" fmla="*/ 2147483647 w 700"/>
                <a:gd name="T21" fmla="*/ 2147483647 h 112"/>
                <a:gd name="T22" fmla="*/ 2147483647 w 700"/>
                <a:gd name="T23" fmla="*/ 2147483647 h 112"/>
                <a:gd name="T24" fmla="*/ 2147483647 w 700"/>
                <a:gd name="T25" fmla="*/ 2147483647 h 112"/>
                <a:gd name="T26" fmla="*/ 2147483647 w 700"/>
                <a:gd name="T27" fmla="*/ 2147483647 h 112"/>
                <a:gd name="T28" fmla="*/ 2147483647 w 700"/>
                <a:gd name="T29" fmla="*/ 2147483647 h 112"/>
                <a:gd name="T30" fmla="*/ 2147483647 w 700"/>
                <a:gd name="T31" fmla="*/ 2147483647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0"/>
                <a:gd name="T49" fmla="*/ 0 h 112"/>
                <a:gd name="T50" fmla="*/ 700 w 700"/>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0" h="112">
                  <a:moveTo>
                    <a:pt x="700" y="112"/>
                  </a:moveTo>
                  <a:lnTo>
                    <a:pt x="659" y="105"/>
                  </a:lnTo>
                  <a:lnTo>
                    <a:pt x="618" y="99"/>
                  </a:lnTo>
                  <a:lnTo>
                    <a:pt x="535" y="86"/>
                  </a:lnTo>
                  <a:lnTo>
                    <a:pt x="448" y="73"/>
                  </a:lnTo>
                  <a:lnTo>
                    <a:pt x="358" y="60"/>
                  </a:lnTo>
                  <a:lnTo>
                    <a:pt x="176" y="35"/>
                  </a:lnTo>
                  <a:lnTo>
                    <a:pt x="87" y="24"/>
                  </a:lnTo>
                  <a:lnTo>
                    <a:pt x="0" y="13"/>
                  </a:lnTo>
                  <a:lnTo>
                    <a:pt x="9" y="0"/>
                  </a:lnTo>
                  <a:lnTo>
                    <a:pt x="96" y="12"/>
                  </a:lnTo>
                  <a:lnTo>
                    <a:pt x="184" y="24"/>
                  </a:lnTo>
                  <a:lnTo>
                    <a:pt x="271" y="37"/>
                  </a:lnTo>
                  <a:lnTo>
                    <a:pt x="358" y="50"/>
                  </a:lnTo>
                  <a:lnTo>
                    <a:pt x="529" y="80"/>
                  </a:lnTo>
                  <a:lnTo>
                    <a:pt x="700"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75"/>
            <p:cNvSpPr>
              <a:spLocks/>
            </p:cNvSpPr>
            <p:nvPr/>
          </p:nvSpPr>
          <p:spPr bwMode="auto">
            <a:xfrm>
              <a:off x="4081463" y="5483225"/>
              <a:ext cx="588962" cy="611188"/>
            </a:xfrm>
            <a:custGeom>
              <a:avLst/>
              <a:gdLst>
                <a:gd name="T0" fmla="*/ 2147483647 w 743"/>
                <a:gd name="T1" fmla="*/ 2147483647 h 385"/>
                <a:gd name="T2" fmla="*/ 2147483647 w 743"/>
                <a:gd name="T3" fmla="*/ 2147483647 h 385"/>
                <a:gd name="T4" fmla="*/ 2147483647 w 743"/>
                <a:gd name="T5" fmla="*/ 2147483647 h 385"/>
                <a:gd name="T6" fmla="*/ 2147483647 w 743"/>
                <a:gd name="T7" fmla="*/ 2147483647 h 385"/>
                <a:gd name="T8" fmla="*/ 2147483647 w 743"/>
                <a:gd name="T9" fmla="*/ 2147483647 h 385"/>
                <a:gd name="T10" fmla="*/ 2147483647 w 743"/>
                <a:gd name="T11" fmla="*/ 2147483647 h 385"/>
                <a:gd name="T12" fmla="*/ 2147483647 w 743"/>
                <a:gd name="T13" fmla="*/ 2147483647 h 385"/>
                <a:gd name="T14" fmla="*/ 2147483647 w 743"/>
                <a:gd name="T15" fmla="*/ 2147483647 h 385"/>
                <a:gd name="T16" fmla="*/ 2147483647 w 743"/>
                <a:gd name="T17" fmla="*/ 2147483647 h 385"/>
                <a:gd name="T18" fmla="*/ 2147483647 w 743"/>
                <a:gd name="T19" fmla="*/ 2147483647 h 385"/>
                <a:gd name="T20" fmla="*/ 2147483647 w 743"/>
                <a:gd name="T21" fmla="*/ 2147483647 h 385"/>
                <a:gd name="T22" fmla="*/ 2147483647 w 743"/>
                <a:gd name="T23" fmla="*/ 2147483647 h 385"/>
                <a:gd name="T24" fmla="*/ 2147483647 w 743"/>
                <a:gd name="T25" fmla="*/ 2147483647 h 385"/>
                <a:gd name="T26" fmla="*/ 2147483647 w 743"/>
                <a:gd name="T27" fmla="*/ 2147483647 h 385"/>
                <a:gd name="T28" fmla="*/ 2147483647 w 743"/>
                <a:gd name="T29" fmla="*/ 2147483647 h 385"/>
                <a:gd name="T30" fmla="*/ 2147483647 w 743"/>
                <a:gd name="T31" fmla="*/ 2147483647 h 385"/>
                <a:gd name="T32" fmla="*/ 2147483647 w 743"/>
                <a:gd name="T33" fmla="*/ 2147483647 h 385"/>
                <a:gd name="T34" fmla="*/ 2147483647 w 743"/>
                <a:gd name="T35" fmla="*/ 2147483647 h 385"/>
                <a:gd name="T36" fmla="*/ 2147483647 w 743"/>
                <a:gd name="T37" fmla="*/ 2147483647 h 385"/>
                <a:gd name="T38" fmla="*/ 2147483647 w 743"/>
                <a:gd name="T39" fmla="*/ 2147483647 h 385"/>
                <a:gd name="T40" fmla="*/ 2147483647 w 743"/>
                <a:gd name="T41" fmla="*/ 2147483647 h 385"/>
                <a:gd name="T42" fmla="*/ 2147483647 w 743"/>
                <a:gd name="T43" fmla="*/ 2147483647 h 385"/>
                <a:gd name="T44" fmla="*/ 2147483647 w 743"/>
                <a:gd name="T45" fmla="*/ 2147483647 h 385"/>
                <a:gd name="T46" fmla="*/ 2147483647 w 743"/>
                <a:gd name="T47" fmla="*/ 2147483647 h 385"/>
                <a:gd name="T48" fmla="*/ 2147483647 w 743"/>
                <a:gd name="T49" fmla="*/ 2147483647 h 385"/>
                <a:gd name="T50" fmla="*/ 2147483647 w 743"/>
                <a:gd name="T51" fmla="*/ 2147483647 h 385"/>
                <a:gd name="T52" fmla="*/ 2147483647 w 743"/>
                <a:gd name="T53" fmla="*/ 2147483647 h 385"/>
                <a:gd name="T54" fmla="*/ 2147483647 w 743"/>
                <a:gd name="T55" fmla="*/ 2147483647 h 385"/>
                <a:gd name="T56" fmla="*/ 2147483647 w 743"/>
                <a:gd name="T57" fmla="*/ 2147483647 h 385"/>
                <a:gd name="T58" fmla="*/ 2147483647 w 743"/>
                <a:gd name="T59" fmla="*/ 2147483647 h 385"/>
                <a:gd name="T60" fmla="*/ 2147483647 w 743"/>
                <a:gd name="T61" fmla="*/ 2147483647 h 385"/>
                <a:gd name="T62" fmla="*/ 2147483647 w 743"/>
                <a:gd name="T63" fmla="*/ 2147483647 h 385"/>
                <a:gd name="T64" fmla="*/ 2147483647 w 743"/>
                <a:gd name="T65" fmla="*/ 2147483647 h 385"/>
                <a:gd name="T66" fmla="*/ 2147483647 w 743"/>
                <a:gd name="T67" fmla="*/ 2147483647 h 385"/>
                <a:gd name="T68" fmla="*/ 2147483647 w 743"/>
                <a:gd name="T69" fmla="*/ 2147483647 h 385"/>
                <a:gd name="T70" fmla="*/ 2147483647 w 743"/>
                <a:gd name="T71" fmla="*/ 2147483647 h 385"/>
                <a:gd name="T72" fmla="*/ 2147483647 w 743"/>
                <a:gd name="T73" fmla="*/ 2147483647 h 385"/>
                <a:gd name="T74" fmla="*/ 2147483647 w 743"/>
                <a:gd name="T75" fmla="*/ 2147483647 h 385"/>
                <a:gd name="T76" fmla="*/ 2147483647 w 743"/>
                <a:gd name="T77" fmla="*/ 2147483647 h 385"/>
                <a:gd name="T78" fmla="*/ 2147483647 w 743"/>
                <a:gd name="T79" fmla="*/ 2147483647 h 385"/>
                <a:gd name="T80" fmla="*/ 2147483647 w 743"/>
                <a:gd name="T81" fmla="*/ 2147483647 h 385"/>
                <a:gd name="T82" fmla="*/ 2147483647 w 743"/>
                <a:gd name="T83" fmla="*/ 2147483647 h 385"/>
                <a:gd name="T84" fmla="*/ 2147483647 w 743"/>
                <a:gd name="T85" fmla="*/ 2147483647 h 385"/>
                <a:gd name="T86" fmla="*/ 2147483647 w 743"/>
                <a:gd name="T87" fmla="*/ 2147483647 h 385"/>
                <a:gd name="T88" fmla="*/ 2147483647 w 743"/>
                <a:gd name="T89" fmla="*/ 2147483647 h 385"/>
                <a:gd name="T90" fmla="*/ 2147483647 w 743"/>
                <a:gd name="T91" fmla="*/ 2147483647 h 385"/>
                <a:gd name="T92" fmla="*/ 2147483647 w 743"/>
                <a:gd name="T93" fmla="*/ 2147483647 h 385"/>
                <a:gd name="T94" fmla="*/ 2147483647 w 743"/>
                <a:gd name="T95" fmla="*/ 2147483647 h 385"/>
                <a:gd name="T96" fmla="*/ 2147483647 w 743"/>
                <a:gd name="T97" fmla="*/ 2147483647 h 385"/>
                <a:gd name="T98" fmla="*/ 2147483647 w 743"/>
                <a:gd name="T99" fmla="*/ 0 h 3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3"/>
                <a:gd name="T151" fmla="*/ 0 h 385"/>
                <a:gd name="T152" fmla="*/ 743 w 743"/>
                <a:gd name="T153" fmla="*/ 385 h 3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3" h="385">
                  <a:moveTo>
                    <a:pt x="58" y="0"/>
                  </a:moveTo>
                  <a:lnTo>
                    <a:pt x="86" y="2"/>
                  </a:lnTo>
                  <a:lnTo>
                    <a:pt x="111" y="4"/>
                  </a:lnTo>
                  <a:lnTo>
                    <a:pt x="136" y="9"/>
                  </a:lnTo>
                  <a:lnTo>
                    <a:pt x="159" y="15"/>
                  </a:lnTo>
                  <a:lnTo>
                    <a:pt x="183" y="22"/>
                  </a:lnTo>
                  <a:lnTo>
                    <a:pt x="204" y="32"/>
                  </a:lnTo>
                  <a:lnTo>
                    <a:pt x="225" y="41"/>
                  </a:lnTo>
                  <a:lnTo>
                    <a:pt x="245" y="52"/>
                  </a:lnTo>
                  <a:lnTo>
                    <a:pt x="264" y="64"/>
                  </a:lnTo>
                  <a:lnTo>
                    <a:pt x="282" y="77"/>
                  </a:lnTo>
                  <a:lnTo>
                    <a:pt x="316" y="103"/>
                  </a:lnTo>
                  <a:lnTo>
                    <a:pt x="349" y="131"/>
                  </a:lnTo>
                  <a:lnTo>
                    <a:pt x="380" y="160"/>
                  </a:lnTo>
                  <a:lnTo>
                    <a:pt x="386" y="164"/>
                  </a:lnTo>
                  <a:lnTo>
                    <a:pt x="390" y="168"/>
                  </a:lnTo>
                  <a:lnTo>
                    <a:pt x="392" y="180"/>
                  </a:lnTo>
                  <a:lnTo>
                    <a:pt x="394" y="192"/>
                  </a:lnTo>
                  <a:lnTo>
                    <a:pt x="394" y="203"/>
                  </a:lnTo>
                  <a:lnTo>
                    <a:pt x="396" y="215"/>
                  </a:lnTo>
                  <a:lnTo>
                    <a:pt x="398" y="219"/>
                  </a:lnTo>
                  <a:lnTo>
                    <a:pt x="400" y="225"/>
                  </a:lnTo>
                  <a:lnTo>
                    <a:pt x="406" y="229"/>
                  </a:lnTo>
                  <a:lnTo>
                    <a:pt x="411" y="232"/>
                  </a:lnTo>
                  <a:lnTo>
                    <a:pt x="417" y="235"/>
                  </a:lnTo>
                  <a:lnTo>
                    <a:pt x="427" y="238"/>
                  </a:lnTo>
                  <a:lnTo>
                    <a:pt x="427" y="242"/>
                  </a:lnTo>
                  <a:lnTo>
                    <a:pt x="427" y="247"/>
                  </a:lnTo>
                  <a:lnTo>
                    <a:pt x="429" y="250"/>
                  </a:lnTo>
                  <a:lnTo>
                    <a:pt x="433" y="251"/>
                  </a:lnTo>
                  <a:lnTo>
                    <a:pt x="439" y="255"/>
                  </a:lnTo>
                  <a:lnTo>
                    <a:pt x="446" y="257"/>
                  </a:lnTo>
                  <a:lnTo>
                    <a:pt x="456" y="257"/>
                  </a:lnTo>
                  <a:lnTo>
                    <a:pt x="464" y="255"/>
                  </a:lnTo>
                  <a:lnTo>
                    <a:pt x="470" y="253"/>
                  </a:lnTo>
                  <a:lnTo>
                    <a:pt x="474" y="248"/>
                  </a:lnTo>
                  <a:lnTo>
                    <a:pt x="477" y="242"/>
                  </a:lnTo>
                  <a:lnTo>
                    <a:pt x="481" y="237"/>
                  </a:lnTo>
                  <a:lnTo>
                    <a:pt x="485" y="234"/>
                  </a:lnTo>
                  <a:lnTo>
                    <a:pt x="489" y="229"/>
                  </a:lnTo>
                  <a:lnTo>
                    <a:pt x="522" y="234"/>
                  </a:lnTo>
                  <a:lnTo>
                    <a:pt x="555" y="238"/>
                  </a:lnTo>
                  <a:lnTo>
                    <a:pt x="586" y="245"/>
                  </a:lnTo>
                  <a:lnTo>
                    <a:pt x="619" y="253"/>
                  </a:lnTo>
                  <a:lnTo>
                    <a:pt x="652" y="261"/>
                  </a:lnTo>
                  <a:lnTo>
                    <a:pt x="683" y="273"/>
                  </a:lnTo>
                  <a:lnTo>
                    <a:pt x="714" y="283"/>
                  </a:lnTo>
                  <a:lnTo>
                    <a:pt x="743" y="295"/>
                  </a:lnTo>
                  <a:lnTo>
                    <a:pt x="697" y="311"/>
                  </a:lnTo>
                  <a:lnTo>
                    <a:pt x="652" y="328"/>
                  </a:lnTo>
                  <a:lnTo>
                    <a:pt x="605" y="347"/>
                  </a:lnTo>
                  <a:lnTo>
                    <a:pt x="561" y="363"/>
                  </a:lnTo>
                  <a:lnTo>
                    <a:pt x="538" y="370"/>
                  </a:lnTo>
                  <a:lnTo>
                    <a:pt x="512" y="376"/>
                  </a:lnTo>
                  <a:lnTo>
                    <a:pt x="489" y="380"/>
                  </a:lnTo>
                  <a:lnTo>
                    <a:pt x="464" y="383"/>
                  </a:lnTo>
                  <a:lnTo>
                    <a:pt x="439" y="385"/>
                  </a:lnTo>
                  <a:lnTo>
                    <a:pt x="411" y="385"/>
                  </a:lnTo>
                  <a:lnTo>
                    <a:pt x="384" y="383"/>
                  </a:lnTo>
                  <a:lnTo>
                    <a:pt x="357" y="379"/>
                  </a:lnTo>
                  <a:lnTo>
                    <a:pt x="200" y="337"/>
                  </a:lnTo>
                  <a:lnTo>
                    <a:pt x="186" y="319"/>
                  </a:lnTo>
                  <a:lnTo>
                    <a:pt x="171" y="302"/>
                  </a:lnTo>
                  <a:lnTo>
                    <a:pt x="154" y="285"/>
                  </a:lnTo>
                  <a:lnTo>
                    <a:pt x="136" y="269"/>
                  </a:lnTo>
                  <a:lnTo>
                    <a:pt x="121" y="250"/>
                  </a:lnTo>
                  <a:lnTo>
                    <a:pt x="109" y="232"/>
                  </a:lnTo>
                  <a:lnTo>
                    <a:pt x="103" y="222"/>
                  </a:lnTo>
                  <a:lnTo>
                    <a:pt x="101" y="212"/>
                  </a:lnTo>
                  <a:lnTo>
                    <a:pt x="99" y="200"/>
                  </a:lnTo>
                  <a:lnTo>
                    <a:pt x="97" y="189"/>
                  </a:lnTo>
                  <a:lnTo>
                    <a:pt x="117" y="187"/>
                  </a:lnTo>
                  <a:lnTo>
                    <a:pt x="138" y="189"/>
                  </a:lnTo>
                  <a:lnTo>
                    <a:pt x="157" y="190"/>
                  </a:lnTo>
                  <a:lnTo>
                    <a:pt x="167" y="190"/>
                  </a:lnTo>
                  <a:lnTo>
                    <a:pt x="175" y="192"/>
                  </a:lnTo>
                  <a:lnTo>
                    <a:pt x="192" y="190"/>
                  </a:lnTo>
                  <a:lnTo>
                    <a:pt x="200" y="189"/>
                  </a:lnTo>
                  <a:lnTo>
                    <a:pt x="208" y="186"/>
                  </a:lnTo>
                  <a:lnTo>
                    <a:pt x="214" y="181"/>
                  </a:lnTo>
                  <a:lnTo>
                    <a:pt x="219" y="177"/>
                  </a:lnTo>
                  <a:lnTo>
                    <a:pt x="225" y="170"/>
                  </a:lnTo>
                  <a:lnTo>
                    <a:pt x="229" y="161"/>
                  </a:lnTo>
                  <a:lnTo>
                    <a:pt x="221" y="148"/>
                  </a:lnTo>
                  <a:lnTo>
                    <a:pt x="214" y="134"/>
                  </a:lnTo>
                  <a:lnTo>
                    <a:pt x="204" y="119"/>
                  </a:lnTo>
                  <a:lnTo>
                    <a:pt x="192" y="106"/>
                  </a:lnTo>
                  <a:lnTo>
                    <a:pt x="183" y="93"/>
                  </a:lnTo>
                  <a:lnTo>
                    <a:pt x="171" y="81"/>
                  </a:lnTo>
                  <a:lnTo>
                    <a:pt x="157" y="70"/>
                  </a:lnTo>
                  <a:lnTo>
                    <a:pt x="144" y="60"/>
                  </a:lnTo>
                  <a:lnTo>
                    <a:pt x="128" y="51"/>
                  </a:lnTo>
                  <a:lnTo>
                    <a:pt x="113" y="42"/>
                  </a:lnTo>
                  <a:lnTo>
                    <a:pt x="97" y="33"/>
                  </a:lnTo>
                  <a:lnTo>
                    <a:pt x="80" y="28"/>
                  </a:lnTo>
                  <a:lnTo>
                    <a:pt x="60" y="20"/>
                  </a:lnTo>
                  <a:lnTo>
                    <a:pt x="43" y="16"/>
                  </a:lnTo>
                  <a:lnTo>
                    <a:pt x="22" y="13"/>
                  </a:lnTo>
                  <a:lnTo>
                    <a:pt x="0" y="10"/>
                  </a:lnTo>
                  <a:lnTo>
                    <a:pt x="58" y="0"/>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76"/>
            <p:cNvSpPr>
              <a:spLocks/>
            </p:cNvSpPr>
            <p:nvPr/>
          </p:nvSpPr>
          <p:spPr bwMode="auto">
            <a:xfrm>
              <a:off x="4025900" y="4957763"/>
              <a:ext cx="2422525" cy="1157287"/>
            </a:xfrm>
            <a:custGeom>
              <a:avLst/>
              <a:gdLst>
                <a:gd name="T0" fmla="*/ 2147483647 w 3053"/>
                <a:gd name="T1" fmla="*/ 2147483647 h 729"/>
                <a:gd name="T2" fmla="*/ 2147483647 w 3053"/>
                <a:gd name="T3" fmla="*/ 2147483647 h 729"/>
                <a:gd name="T4" fmla="*/ 2147483647 w 3053"/>
                <a:gd name="T5" fmla="*/ 2147483647 h 729"/>
                <a:gd name="T6" fmla="*/ 2147483647 w 3053"/>
                <a:gd name="T7" fmla="*/ 2147483647 h 729"/>
                <a:gd name="T8" fmla="*/ 2147483647 w 3053"/>
                <a:gd name="T9" fmla="*/ 2147483647 h 729"/>
                <a:gd name="T10" fmla="*/ 2147483647 w 3053"/>
                <a:gd name="T11" fmla="*/ 2147483647 h 729"/>
                <a:gd name="T12" fmla="*/ 2147483647 w 3053"/>
                <a:gd name="T13" fmla="*/ 2147483647 h 729"/>
                <a:gd name="T14" fmla="*/ 2147483647 w 3053"/>
                <a:gd name="T15" fmla="*/ 2147483647 h 729"/>
                <a:gd name="T16" fmla="*/ 2147483647 w 3053"/>
                <a:gd name="T17" fmla="*/ 2147483647 h 729"/>
                <a:gd name="T18" fmla="*/ 2147483647 w 3053"/>
                <a:gd name="T19" fmla="*/ 2147483647 h 729"/>
                <a:gd name="T20" fmla="*/ 2147483647 w 3053"/>
                <a:gd name="T21" fmla="*/ 2147483647 h 729"/>
                <a:gd name="T22" fmla="*/ 2147483647 w 3053"/>
                <a:gd name="T23" fmla="*/ 2147483647 h 729"/>
                <a:gd name="T24" fmla="*/ 2147483647 w 3053"/>
                <a:gd name="T25" fmla="*/ 2147483647 h 729"/>
                <a:gd name="T26" fmla="*/ 2147483647 w 3053"/>
                <a:gd name="T27" fmla="*/ 2147483647 h 729"/>
                <a:gd name="T28" fmla="*/ 2147483647 w 3053"/>
                <a:gd name="T29" fmla="*/ 2147483647 h 729"/>
                <a:gd name="T30" fmla="*/ 2147483647 w 3053"/>
                <a:gd name="T31" fmla="*/ 2147483647 h 729"/>
                <a:gd name="T32" fmla="*/ 2147483647 w 3053"/>
                <a:gd name="T33" fmla="*/ 2147483647 h 729"/>
                <a:gd name="T34" fmla="*/ 2147483647 w 3053"/>
                <a:gd name="T35" fmla="*/ 2147483647 h 729"/>
                <a:gd name="T36" fmla="*/ 2147483647 w 3053"/>
                <a:gd name="T37" fmla="*/ 2147483647 h 729"/>
                <a:gd name="T38" fmla="*/ 2147483647 w 3053"/>
                <a:gd name="T39" fmla="*/ 0 h 729"/>
                <a:gd name="T40" fmla="*/ 2147483647 w 3053"/>
                <a:gd name="T41" fmla="*/ 2147483647 h 729"/>
                <a:gd name="T42" fmla="*/ 2147483647 w 3053"/>
                <a:gd name="T43" fmla="*/ 2147483647 h 729"/>
                <a:gd name="T44" fmla="*/ 2147483647 w 3053"/>
                <a:gd name="T45" fmla="*/ 2147483647 h 729"/>
                <a:gd name="T46" fmla="*/ 2147483647 w 3053"/>
                <a:gd name="T47" fmla="*/ 2147483647 h 729"/>
                <a:gd name="T48" fmla="*/ 2147483647 w 3053"/>
                <a:gd name="T49" fmla="*/ 2147483647 h 729"/>
                <a:gd name="T50" fmla="*/ 2147483647 w 3053"/>
                <a:gd name="T51" fmla="*/ 2147483647 h 729"/>
                <a:gd name="T52" fmla="*/ 2147483647 w 3053"/>
                <a:gd name="T53" fmla="*/ 2147483647 h 729"/>
                <a:gd name="T54" fmla="*/ 2147483647 w 3053"/>
                <a:gd name="T55" fmla="*/ 2147483647 h 729"/>
                <a:gd name="T56" fmla="*/ 2147483647 w 3053"/>
                <a:gd name="T57" fmla="*/ 2147483647 h 729"/>
                <a:gd name="T58" fmla="*/ 2147483647 w 3053"/>
                <a:gd name="T59" fmla="*/ 2147483647 h 729"/>
                <a:gd name="T60" fmla="*/ 2147483647 w 3053"/>
                <a:gd name="T61" fmla="*/ 2147483647 h 729"/>
                <a:gd name="T62" fmla="*/ 2147483647 w 3053"/>
                <a:gd name="T63" fmla="*/ 2147483647 h 729"/>
                <a:gd name="T64" fmla="*/ 2147483647 w 3053"/>
                <a:gd name="T65" fmla="*/ 2147483647 h 729"/>
                <a:gd name="T66" fmla="*/ 2147483647 w 3053"/>
                <a:gd name="T67" fmla="*/ 2147483647 h 729"/>
                <a:gd name="T68" fmla="*/ 2147483647 w 3053"/>
                <a:gd name="T69" fmla="*/ 2147483647 h 729"/>
                <a:gd name="T70" fmla="*/ 2147483647 w 3053"/>
                <a:gd name="T71" fmla="*/ 2147483647 h 729"/>
                <a:gd name="T72" fmla="*/ 2147483647 w 3053"/>
                <a:gd name="T73" fmla="*/ 2147483647 h 729"/>
                <a:gd name="T74" fmla="*/ 2147483647 w 3053"/>
                <a:gd name="T75" fmla="*/ 2147483647 h 729"/>
                <a:gd name="T76" fmla="*/ 2147483647 w 3053"/>
                <a:gd name="T77" fmla="*/ 2147483647 h 729"/>
                <a:gd name="T78" fmla="*/ 2147483647 w 3053"/>
                <a:gd name="T79" fmla="*/ 2147483647 h 729"/>
                <a:gd name="T80" fmla="*/ 2147483647 w 3053"/>
                <a:gd name="T81" fmla="*/ 2147483647 h 729"/>
                <a:gd name="T82" fmla="*/ 2147483647 w 3053"/>
                <a:gd name="T83" fmla="*/ 2147483647 h 729"/>
                <a:gd name="T84" fmla="*/ 2147483647 w 3053"/>
                <a:gd name="T85" fmla="*/ 2147483647 h 729"/>
                <a:gd name="T86" fmla="*/ 2147483647 w 3053"/>
                <a:gd name="T87" fmla="*/ 2147483647 h 729"/>
                <a:gd name="T88" fmla="*/ 2147483647 w 3053"/>
                <a:gd name="T89" fmla="*/ 2147483647 h 729"/>
                <a:gd name="T90" fmla="*/ 2147483647 w 3053"/>
                <a:gd name="T91" fmla="*/ 2147483647 h 729"/>
                <a:gd name="T92" fmla="*/ 2147483647 w 3053"/>
                <a:gd name="T93" fmla="*/ 2147483647 h 729"/>
                <a:gd name="T94" fmla="*/ 2147483647 w 3053"/>
                <a:gd name="T95" fmla="*/ 2147483647 h 729"/>
                <a:gd name="T96" fmla="*/ 2147483647 w 3053"/>
                <a:gd name="T97" fmla="*/ 2147483647 h 729"/>
                <a:gd name="T98" fmla="*/ 2147483647 w 3053"/>
                <a:gd name="T99" fmla="*/ 2147483647 h 729"/>
                <a:gd name="T100" fmla="*/ 2147483647 w 3053"/>
                <a:gd name="T101" fmla="*/ 2147483647 h 729"/>
                <a:gd name="T102" fmla="*/ 2147483647 w 3053"/>
                <a:gd name="T103" fmla="*/ 2147483647 h 729"/>
                <a:gd name="T104" fmla="*/ 2147483647 w 3053"/>
                <a:gd name="T105" fmla="*/ 2147483647 h 729"/>
                <a:gd name="T106" fmla="*/ 2147483647 w 3053"/>
                <a:gd name="T107" fmla="*/ 2147483647 h 729"/>
                <a:gd name="T108" fmla="*/ 2147483647 w 3053"/>
                <a:gd name="T109" fmla="*/ 2147483647 h 729"/>
                <a:gd name="T110" fmla="*/ 2147483647 w 3053"/>
                <a:gd name="T111" fmla="*/ 2147483647 h 729"/>
                <a:gd name="T112" fmla="*/ 2147483647 w 3053"/>
                <a:gd name="T113" fmla="*/ 2147483647 h 729"/>
                <a:gd name="T114" fmla="*/ 2147483647 w 3053"/>
                <a:gd name="T115" fmla="*/ 2147483647 h 729"/>
                <a:gd name="T116" fmla="*/ 2147483647 w 3053"/>
                <a:gd name="T117" fmla="*/ 2147483647 h 729"/>
                <a:gd name="T118" fmla="*/ 2147483647 w 3053"/>
                <a:gd name="T119" fmla="*/ 2147483647 h 729"/>
                <a:gd name="T120" fmla="*/ 2147483647 w 3053"/>
                <a:gd name="T121" fmla="*/ 2147483647 h 7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53"/>
                <a:gd name="T184" fmla="*/ 0 h 729"/>
                <a:gd name="T185" fmla="*/ 3053 w 3053"/>
                <a:gd name="T186" fmla="*/ 729 h 7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53" h="729">
                  <a:moveTo>
                    <a:pt x="68" y="324"/>
                  </a:moveTo>
                  <a:lnTo>
                    <a:pt x="59" y="333"/>
                  </a:lnTo>
                  <a:lnTo>
                    <a:pt x="45" y="343"/>
                  </a:lnTo>
                  <a:lnTo>
                    <a:pt x="35" y="353"/>
                  </a:lnTo>
                  <a:lnTo>
                    <a:pt x="26" y="364"/>
                  </a:lnTo>
                  <a:lnTo>
                    <a:pt x="18" y="359"/>
                  </a:lnTo>
                  <a:lnTo>
                    <a:pt x="12" y="351"/>
                  </a:lnTo>
                  <a:lnTo>
                    <a:pt x="8" y="343"/>
                  </a:lnTo>
                  <a:lnTo>
                    <a:pt x="6" y="335"/>
                  </a:lnTo>
                  <a:lnTo>
                    <a:pt x="6" y="327"/>
                  </a:lnTo>
                  <a:lnTo>
                    <a:pt x="6" y="318"/>
                  </a:lnTo>
                  <a:lnTo>
                    <a:pt x="8" y="301"/>
                  </a:lnTo>
                  <a:lnTo>
                    <a:pt x="14" y="283"/>
                  </a:lnTo>
                  <a:lnTo>
                    <a:pt x="16" y="266"/>
                  </a:lnTo>
                  <a:lnTo>
                    <a:pt x="16" y="258"/>
                  </a:lnTo>
                  <a:lnTo>
                    <a:pt x="14" y="250"/>
                  </a:lnTo>
                  <a:lnTo>
                    <a:pt x="10" y="243"/>
                  </a:lnTo>
                  <a:lnTo>
                    <a:pt x="6" y="235"/>
                  </a:lnTo>
                  <a:lnTo>
                    <a:pt x="0" y="110"/>
                  </a:lnTo>
                  <a:lnTo>
                    <a:pt x="10" y="106"/>
                  </a:lnTo>
                  <a:lnTo>
                    <a:pt x="18" y="103"/>
                  </a:lnTo>
                  <a:lnTo>
                    <a:pt x="28" y="100"/>
                  </a:lnTo>
                  <a:lnTo>
                    <a:pt x="37" y="100"/>
                  </a:lnTo>
                  <a:lnTo>
                    <a:pt x="59" y="99"/>
                  </a:lnTo>
                  <a:lnTo>
                    <a:pt x="78" y="102"/>
                  </a:lnTo>
                  <a:lnTo>
                    <a:pt x="99" y="105"/>
                  </a:lnTo>
                  <a:lnTo>
                    <a:pt x="119" y="109"/>
                  </a:lnTo>
                  <a:lnTo>
                    <a:pt x="138" y="115"/>
                  </a:lnTo>
                  <a:lnTo>
                    <a:pt x="158" y="119"/>
                  </a:lnTo>
                  <a:lnTo>
                    <a:pt x="222" y="131"/>
                  </a:lnTo>
                  <a:lnTo>
                    <a:pt x="288" y="141"/>
                  </a:lnTo>
                  <a:lnTo>
                    <a:pt x="419" y="163"/>
                  </a:lnTo>
                  <a:lnTo>
                    <a:pt x="685" y="199"/>
                  </a:lnTo>
                  <a:lnTo>
                    <a:pt x="819" y="216"/>
                  </a:lnTo>
                  <a:lnTo>
                    <a:pt x="951" y="237"/>
                  </a:lnTo>
                  <a:lnTo>
                    <a:pt x="1017" y="247"/>
                  </a:lnTo>
                  <a:lnTo>
                    <a:pt x="1081" y="258"/>
                  </a:lnTo>
                  <a:lnTo>
                    <a:pt x="1145" y="272"/>
                  </a:lnTo>
                  <a:lnTo>
                    <a:pt x="1209" y="285"/>
                  </a:lnTo>
                  <a:lnTo>
                    <a:pt x="1220" y="288"/>
                  </a:lnTo>
                  <a:lnTo>
                    <a:pt x="1234" y="288"/>
                  </a:lnTo>
                  <a:lnTo>
                    <a:pt x="1261" y="288"/>
                  </a:lnTo>
                  <a:lnTo>
                    <a:pt x="1273" y="288"/>
                  </a:lnTo>
                  <a:lnTo>
                    <a:pt x="1284" y="290"/>
                  </a:lnTo>
                  <a:lnTo>
                    <a:pt x="1288" y="292"/>
                  </a:lnTo>
                  <a:lnTo>
                    <a:pt x="1292" y="295"/>
                  </a:lnTo>
                  <a:lnTo>
                    <a:pt x="1296" y="299"/>
                  </a:lnTo>
                  <a:lnTo>
                    <a:pt x="1298" y="303"/>
                  </a:lnTo>
                  <a:lnTo>
                    <a:pt x="1248" y="302"/>
                  </a:lnTo>
                  <a:lnTo>
                    <a:pt x="1197" y="299"/>
                  </a:lnTo>
                  <a:lnTo>
                    <a:pt x="1149" y="296"/>
                  </a:lnTo>
                  <a:lnTo>
                    <a:pt x="1098" y="290"/>
                  </a:lnTo>
                  <a:lnTo>
                    <a:pt x="1050" y="283"/>
                  </a:lnTo>
                  <a:lnTo>
                    <a:pt x="999" y="276"/>
                  </a:lnTo>
                  <a:lnTo>
                    <a:pt x="904" y="260"/>
                  </a:lnTo>
                  <a:lnTo>
                    <a:pt x="807" y="241"/>
                  </a:lnTo>
                  <a:lnTo>
                    <a:pt x="710" y="224"/>
                  </a:lnTo>
                  <a:lnTo>
                    <a:pt x="613" y="209"/>
                  </a:lnTo>
                  <a:lnTo>
                    <a:pt x="565" y="202"/>
                  </a:lnTo>
                  <a:lnTo>
                    <a:pt x="516" y="198"/>
                  </a:lnTo>
                  <a:lnTo>
                    <a:pt x="514" y="199"/>
                  </a:lnTo>
                  <a:lnTo>
                    <a:pt x="512" y="200"/>
                  </a:lnTo>
                  <a:lnTo>
                    <a:pt x="512" y="205"/>
                  </a:lnTo>
                  <a:lnTo>
                    <a:pt x="512" y="209"/>
                  </a:lnTo>
                  <a:lnTo>
                    <a:pt x="512" y="213"/>
                  </a:lnTo>
                  <a:lnTo>
                    <a:pt x="724" y="253"/>
                  </a:lnTo>
                  <a:lnTo>
                    <a:pt x="935" y="292"/>
                  </a:lnTo>
                  <a:lnTo>
                    <a:pt x="1042" y="309"/>
                  </a:lnTo>
                  <a:lnTo>
                    <a:pt x="1149" y="327"/>
                  </a:lnTo>
                  <a:lnTo>
                    <a:pt x="1255" y="340"/>
                  </a:lnTo>
                  <a:lnTo>
                    <a:pt x="1364" y="353"/>
                  </a:lnTo>
                  <a:lnTo>
                    <a:pt x="1376" y="346"/>
                  </a:lnTo>
                  <a:lnTo>
                    <a:pt x="1372" y="338"/>
                  </a:lnTo>
                  <a:lnTo>
                    <a:pt x="1368" y="333"/>
                  </a:lnTo>
                  <a:lnTo>
                    <a:pt x="1356" y="322"/>
                  </a:lnTo>
                  <a:lnTo>
                    <a:pt x="1350" y="318"/>
                  </a:lnTo>
                  <a:lnTo>
                    <a:pt x="1343" y="314"/>
                  </a:lnTo>
                  <a:lnTo>
                    <a:pt x="1329" y="303"/>
                  </a:lnTo>
                  <a:lnTo>
                    <a:pt x="1352" y="296"/>
                  </a:lnTo>
                  <a:lnTo>
                    <a:pt x="1379" y="292"/>
                  </a:lnTo>
                  <a:lnTo>
                    <a:pt x="1407" y="288"/>
                  </a:lnTo>
                  <a:lnTo>
                    <a:pt x="1436" y="283"/>
                  </a:lnTo>
                  <a:lnTo>
                    <a:pt x="1496" y="274"/>
                  </a:lnTo>
                  <a:lnTo>
                    <a:pt x="1525" y="269"/>
                  </a:lnTo>
                  <a:lnTo>
                    <a:pt x="1552" y="263"/>
                  </a:lnTo>
                  <a:lnTo>
                    <a:pt x="1622" y="248"/>
                  </a:lnTo>
                  <a:lnTo>
                    <a:pt x="1692" y="235"/>
                  </a:lnTo>
                  <a:lnTo>
                    <a:pt x="1829" y="205"/>
                  </a:lnTo>
                  <a:lnTo>
                    <a:pt x="1967" y="173"/>
                  </a:lnTo>
                  <a:lnTo>
                    <a:pt x="2107" y="144"/>
                  </a:lnTo>
                  <a:lnTo>
                    <a:pt x="2161" y="131"/>
                  </a:lnTo>
                  <a:lnTo>
                    <a:pt x="2215" y="118"/>
                  </a:lnTo>
                  <a:lnTo>
                    <a:pt x="2270" y="102"/>
                  </a:lnTo>
                  <a:lnTo>
                    <a:pt x="2324" y="87"/>
                  </a:lnTo>
                  <a:lnTo>
                    <a:pt x="2378" y="71"/>
                  </a:lnTo>
                  <a:lnTo>
                    <a:pt x="2432" y="58"/>
                  </a:lnTo>
                  <a:lnTo>
                    <a:pt x="2489" y="47"/>
                  </a:lnTo>
                  <a:lnTo>
                    <a:pt x="2518" y="41"/>
                  </a:lnTo>
                  <a:lnTo>
                    <a:pt x="2547" y="38"/>
                  </a:lnTo>
                  <a:lnTo>
                    <a:pt x="2535" y="42"/>
                  </a:lnTo>
                  <a:lnTo>
                    <a:pt x="2522" y="45"/>
                  </a:lnTo>
                  <a:lnTo>
                    <a:pt x="2495" y="52"/>
                  </a:lnTo>
                  <a:lnTo>
                    <a:pt x="2483" y="57"/>
                  </a:lnTo>
                  <a:lnTo>
                    <a:pt x="2471" y="61"/>
                  </a:lnTo>
                  <a:lnTo>
                    <a:pt x="2462" y="68"/>
                  </a:lnTo>
                  <a:lnTo>
                    <a:pt x="2456" y="76"/>
                  </a:lnTo>
                  <a:lnTo>
                    <a:pt x="2463" y="79"/>
                  </a:lnTo>
                  <a:lnTo>
                    <a:pt x="2471" y="80"/>
                  </a:lnTo>
                  <a:lnTo>
                    <a:pt x="2485" y="80"/>
                  </a:lnTo>
                  <a:lnTo>
                    <a:pt x="2498" y="76"/>
                  </a:lnTo>
                  <a:lnTo>
                    <a:pt x="2512" y="71"/>
                  </a:lnTo>
                  <a:lnTo>
                    <a:pt x="2526" y="67"/>
                  </a:lnTo>
                  <a:lnTo>
                    <a:pt x="2539" y="61"/>
                  </a:lnTo>
                  <a:lnTo>
                    <a:pt x="2555" y="58"/>
                  </a:lnTo>
                  <a:lnTo>
                    <a:pt x="2562" y="57"/>
                  </a:lnTo>
                  <a:lnTo>
                    <a:pt x="2570" y="57"/>
                  </a:lnTo>
                  <a:lnTo>
                    <a:pt x="2632" y="39"/>
                  </a:lnTo>
                  <a:lnTo>
                    <a:pt x="2692" y="25"/>
                  </a:lnTo>
                  <a:lnTo>
                    <a:pt x="2754" y="12"/>
                  </a:lnTo>
                  <a:lnTo>
                    <a:pt x="2816" y="0"/>
                  </a:lnTo>
                  <a:lnTo>
                    <a:pt x="2797" y="7"/>
                  </a:lnTo>
                  <a:lnTo>
                    <a:pt x="2776" y="15"/>
                  </a:lnTo>
                  <a:lnTo>
                    <a:pt x="2733" y="26"/>
                  </a:lnTo>
                  <a:lnTo>
                    <a:pt x="2642" y="48"/>
                  </a:lnTo>
                  <a:lnTo>
                    <a:pt x="2595" y="57"/>
                  </a:lnTo>
                  <a:lnTo>
                    <a:pt x="2551" y="68"/>
                  </a:lnTo>
                  <a:lnTo>
                    <a:pt x="2506" y="80"/>
                  </a:lnTo>
                  <a:lnTo>
                    <a:pt x="2462" y="94"/>
                  </a:lnTo>
                  <a:lnTo>
                    <a:pt x="2458" y="97"/>
                  </a:lnTo>
                  <a:lnTo>
                    <a:pt x="2452" y="99"/>
                  </a:lnTo>
                  <a:lnTo>
                    <a:pt x="2446" y="100"/>
                  </a:lnTo>
                  <a:lnTo>
                    <a:pt x="2440" y="102"/>
                  </a:lnTo>
                  <a:lnTo>
                    <a:pt x="2434" y="103"/>
                  </a:lnTo>
                  <a:lnTo>
                    <a:pt x="2429" y="108"/>
                  </a:lnTo>
                  <a:lnTo>
                    <a:pt x="2429" y="112"/>
                  </a:lnTo>
                  <a:lnTo>
                    <a:pt x="2429" y="115"/>
                  </a:lnTo>
                  <a:lnTo>
                    <a:pt x="2431" y="119"/>
                  </a:lnTo>
                  <a:lnTo>
                    <a:pt x="2440" y="125"/>
                  </a:lnTo>
                  <a:lnTo>
                    <a:pt x="2516" y="105"/>
                  </a:lnTo>
                  <a:lnTo>
                    <a:pt x="2593" y="86"/>
                  </a:lnTo>
                  <a:lnTo>
                    <a:pt x="2671" y="68"/>
                  </a:lnTo>
                  <a:lnTo>
                    <a:pt x="2712" y="61"/>
                  </a:lnTo>
                  <a:lnTo>
                    <a:pt x="2749" y="54"/>
                  </a:lnTo>
                  <a:lnTo>
                    <a:pt x="2718" y="63"/>
                  </a:lnTo>
                  <a:lnTo>
                    <a:pt x="2685" y="70"/>
                  </a:lnTo>
                  <a:lnTo>
                    <a:pt x="2650" y="79"/>
                  </a:lnTo>
                  <a:lnTo>
                    <a:pt x="2615" y="87"/>
                  </a:lnTo>
                  <a:lnTo>
                    <a:pt x="2580" y="97"/>
                  </a:lnTo>
                  <a:lnTo>
                    <a:pt x="2549" y="108"/>
                  </a:lnTo>
                  <a:lnTo>
                    <a:pt x="2518" y="121"/>
                  </a:lnTo>
                  <a:lnTo>
                    <a:pt x="2504" y="129"/>
                  </a:lnTo>
                  <a:lnTo>
                    <a:pt x="2491" y="137"/>
                  </a:lnTo>
                  <a:lnTo>
                    <a:pt x="2500" y="144"/>
                  </a:lnTo>
                  <a:lnTo>
                    <a:pt x="2562" y="131"/>
                  </a:lnTo>
                  <a:lnTo>
                    <a:pt x="2623" y="116"/>
                  </a:lnTo>
                  <a:lnTo>
                    <a:pt x="2743" y="84"/>
                  </a:lnTo>
                  <a:lnTo>
                    <a:pt x="2803" y="70"/>
                  </a:lnTo>
                  <a:lnTo>
                    <a:pt x="2863" y="55"/>
                  </a:lnTo>
                  <a:lnTo>
                    <a:pt x="2925" y="41"/>
                  </a:lnTo>
                  <a:lnTo>
                    <a:pt x="2989" y="31"/>
                  </a:lnTo>
                  <a:lnTo>
                    <a:pt x="2989" y="26"/>
                  </a:lnTo>
                  <a:lnTo>
                    <a:pt x="2993" y="23"/>
                  </a:lnTo>
                  <a:lnTo>
                    <a:pt x="2999" y="20"/>
                  </a:lnTo>
                  <a:lnTo>
                    <a:pt x="3007" y="19"/>
                  </a:lnTo>
                  <a:lnTo>
                    <a:pt x="3016" y="19"/>
                  </a:lnTo>
                  <a:lnTo>
                    <a:pt x="3036" y="20"/>
                  </a:lnTo>
                  <a:lnTo>
                    <a:pt x="3045" y="20"/>
                  </a:lnTo>
                  <a:lnTo>
                    <a:pt x="3053" y="19"/>
                  </a:lnTo>
                  <a:lnTo>
                    <a:pt x="2917" y="55"/>
                  </a:lnTo>
                  <a:lnTo>
                    <a:pt x="2780" y="94"/>
                  </a:lnTo>
                  <a:lnTo>
                    <a:pt x="2712" y="112"/>
                  </a:lnTo>
                  <a:lnTo>
                    <a:pt x="2642" y="129"/>
                  </a:lnTo>
                  <a:lnTo>
                    <a:pt x="2572" y="145"/>
                  </a:lnTo>
                  <a:lnTo>
                    <a:pt x="2500" y="160"/>
                  </a:lnTo>
                  <a:lnTo>
                    <a:pt x="2487" y="171"/>
                  </a:lnTo>
                  <a:lnTo>
                    <a:pt x="2498" y="173"/>
                  </a:lnTo>
                  <a:lnTo>
                    <a:pt x="2510" y="174"/>
                  </a:lnTo>
                  <a:lnTo>
                    <a:pt x="2533" y="176"/>
                  </a:lnTo>
                  <a:lnTo>
                    <a:pt x="2559" y="173"/>
                  </a:lnTo>
                  <a:lnTo>
                    <a:pt x="2584" y="170"/>
                  </a:lnTo>
                  <a:lnTo>
                    <a:pt x="2609" y="166"/>
                  </a:lnTo>
                  <a:lnTo>
                    <a:pt x="2632" y="160"/>
                  </a:lnTo>
                  <a:lnTo>
                    <a:pt x="2654" y="155"/>
                  </a:lnTo>
                  <a:lnTo>
                    <a:pt x="2663" y="153"/>
                  </a:lnTo>
                  <a:lnTo>
                    <a:pt x="2673" y="151"/>
                  </a:lnTo>
                  <a:lnTo>
                    <a:pt x="2665" y="155"/>
                  </a:lnTo>
                  <a:lnTo>
                    <a:pt x="2657" y="160"/>
                  </a:lnTo>
                  <a:lnTo>
                    <a:pt x="2640" y="164"/>
                  </a:lnTo>
                  <a:lnTo>
                    <a:pt x="2621" y="168"/>
                  </a:lnTo>
                  <a:lnTo>
                    <a:pt x="2601" y="170"/>
                  </a:lnTo>
                  <a:lnTo>
                    <a:pt x="2584" y="173"/>
                  </a:lnTo>
                  <a:lnTo>
                    <a:pt x="2574" y="176"/>
                  </a:lnTo>
                  <a:lnTo>
                    <a:pt x="2568" y="179"/>
                  </a:lnTo>
                  <a:lnTo>
                    <a:pt x="2562" y="182"/>
                  </a:lnTo>
                  <a:lnTo>
                    <a:pt x="2557" y="186"/>
                  </a:lnTo>
                  <a:lnTo>
                    <a:pt x="2553" y="190"/>
                  </a:lnTo>
                  <a:lnTo>
                    <a:pt x="2553" y="198"/>
                  </a:lnTo>
                  <a:lnTo>
                    <a:pt x="2562" y="199"/>
                  </a:lnTo>
                  <a:lnTo>
                    <a:pt x="2574" y="200"/>
                  </a:lnTo>
                  <a:lnTo>
                    <a:pt x="2593" y="199"/>
                  </a:lnTo>
                  <a:lnTo>
                    <a:pt x="2613" y="196"/>
                  </a:lnTo>
                  <a:lnTo>
                    <a:pt x="2634" y="192"/>
                  </a:lnTo>
                  <a:lnTo>
                    <a:pt x="2673" y="182"/>
                  </a:lnTo>
                  <a:lnTo>
                    <a:pt x="2694" y="177"/>
                  </a:lnTo>
                  <a:lnTo>
                    <a:pt x="2716" y="176"/>
                  </a:lnTo>
                  <a:lnTo>
                    <a:pt x="2721" y="183"/>
                  </a:lnTo>
                  <a:lnTo>
                    <a:pt x="2729" y="187"/>
                  </a:lnTo>
                  <a:lnTo>
                    <a:pt x="2735" y="192"/>
                  </a:lnTo>
                  <a:lnTo>
                    <a:pt x="2743" y="193"/>
                  </a:lnTo>
                  <a:lnTo>
                    <a:pt x="2751" y="195"/>
                  </a:lnTo>
                  <a:lnTo>
                    <a:pt x="2760" y="193"/>
                  </a:lnTo>
                  <a:lnTo>
                    <a:pt x="2778" y="189"/>
                  </a:lnTo>
                  <a:lnTo>
                    <a:pt x="2797" y="184"/>
                  </a:lnTo>
                  <a:lnTo>
                    <a:pt x="2816" y="179"/>
                  </a:lnTo>
                  <a:lnTo>
                    <a:pt x="2826" y="177"/>
                  </a:lnTo>
                  <a:lnTo>
                    <a:pt x="2836" y="177"/>
                  </a:lnTo>
                  <a:lnTo>
                    <a:pt x="2846" y="177"/>
                  </a:lnTo>
                  <a:lnTo>
                    <a:pt x="2857" y="179"/>
                  </a:lnTo>
                  <a:lnTo>
                    <a:pt x="2818" y="192"/>
                  </a:lnTo>
                  <a:lnTo>
                    <a:pt x="2778" y="202"/>
                  </a:lnTo>
                  <a:lnTo>
                    <a:pt x="2692" y="221"/>
                  </a:lnTo>
                  <a:lnTo>
                    <a:pt x="2650" y="231"/>
                  </a:lnTo>
                  <a:lnTo>
                    <a:pt x="2609" y="240"/>
                  </a:lnTo>
                  <a:lnTo>
                    <a:pt x="2568" y="251"/>
                  </a:lnTo>
                  <a:lnTo>
                    <a:pt x="2549" y="258"/>
                  </a:lnTo>
                  <a:lnTo>
                    <a:pt x="2531" y="266"/>
                  </a:lnTo>
                  <a:lnTo>
                    <a:pt x="2543" y="269"/>
                  </a:lnTo>
                  <a:lnTo>
                    <a:pt x="2559" y="270"/>
                  </a:lnTo>
                  <a:lnTo>
                    <a:pt x="2572" y="269"/>
                  </a:lnTo>
                  <a:lnTo>
                    <a:pt x="2588" y="269"/>
                  </a:lnTo>
                  <a:lnTo>
                    <a:pt x="2603" y="266"/>
                  </a:lnTo>
                  <a:lnTo>
                    <a:pt x="2632" y="263"/>
                  </a:lnTo>
                  <a:lnTo>
                    <a:pt x="2644" y="263"/>
                  </a:lnTo>
                  <a:lnTo>
                    <a:pt x="2623" y="266"/>
                  </a:lnTo>
                  <a:lnTo>
                    <a:pt x="2605" y="270"/>
                  </a:lnTo>
                  <a:lnTo>
                    <a:pt x="2588" y="276"/>
                  </a:lnTo>
                  <a:lnTo>
                    <a:pt x="2570" y="285"/>
                  </a:lnTo>
                  <a:lnTo>
                    <a:pt x="2574" y="288"/>
                  </a:lnTo>
                  <a:lnTo>
                    <a:pt x="2580" y="290"/>
                  </a:lnTo>
                  <a:lnTo>
                    <a:pt x="2590" y="295"/>
                  </a:lnTo>
                  <a:lnTo>
                    <a:pt x="2601" y="295"/>
                  </a:lnTo>
                  <a:lnTo>
                    <a:pt x="2615" y="295"/>
                  </a:lnTo>
                  <a:lnTo>
                    <a:pt x="2628" y="292"/>
                  </a:lnTo>
                  <a:lnTo>
                    <a:pt x="2642" y="289"/>
                  </a:lnTo>
                  <a:lnTo>
                    <a:pt x="2654" y="288"/>
                  </a:lnTo>
                  <a:lnTo>
                    <a:pt x="2665" y="285"/>
                  </a:lnTo>
                  <a:lnTo>
                    <a:pt x="2871" y="247"/>
                  </a:lnTo>
                  <a:lnTo>
                    <a:pt x="2830" y="260"/>
                  </a:lnTo>
                  <a:lnTo>
                    <a:pt x="2785" y="270"/>
                  </a:lnTo>
                  <a:lnTo>
                    <a:pt x="2741" y="280"/>
                  </a:lnTo>
                  <a:lnTo>
                    <a:pt x="2696" y="290"/>
                  </a:lnTo>
                  <a:lnTo>
                    <a:pt x="2652" y="301"/>
                  </a:lnTo>
                  <a:lnTo>
                    <a:pt x="2609" y="312"/>
                  </a:lnTo>
                  <a:lnTo>
                    <a:pt x="2568" y="325"/>
                  </a:lnTo>
                  <a:lnTo>
                    <a:pt x="2549" y="333"/>
                  </a:lnTo>
                  <a:lnTo>
                    <a:pt x="2531" y="341"/>
                  </a:lnTo>
                  <a:lnTo>
                    <a:pt x="2539" y="346"/>
                  </a:lnTo>
                  <a:lnTo>
                    <a:pt x="2545" y="348"/>
                  </a:lnTo>
                  <a:lnTo>
                    <a:pt x="2553" y="350"/>
                  </a:lnTo>
                  <a:lnTo>
                    <a:pt x="2559" y="350"/>
                  </a:lnTo>
                  <a:lnTo>
                    <a:pt x="2572" y="347"/>
                  </a:lnTo>
                  <a:lnTo>
                    <a:pt x="2584" y="343"/>
                  </a:lnTo>
                  <a:lnTo>
                    <a:pt x="2590" y="340"/>
                  </a:lnTo>
                  <a:lnTo>
                    <a:pt x="2597" y="337"/>
                  </a:lnTo>
                  <a:lnTo>
                    <a:pt x="2611" y="333"/>
                  </a:lnTo>
                  <a:lnTo>
                    <a:pt x="2624" y="330"/>
                  </a:lnTo>
                  <a:lnTo>
                    <a:pt x="2632" y="330"/>
                  </a:lnTo>
                  <a:lnTo>
                    <a:pt x="2638" y="331"/>
                  </a:lnTo>
                  <a:lnTo>
                    <a:pt x="2754" y="308"/>
                  </a:lnTo>
                  <a:lnTo>
                    <a:pt x="2712" y="321"/>
                  </a:lnTo>
                  <a:lnTo>
                    <a:pt x="2669" y="333"/>
                  </a:lnTo>
                  <a:lnTo>
                    <a:pt x="2626" y="344"/>
                  </a:lnTo>
                  <a:lnTo>
                    <a:pt x="2580" y="353"/>
                  </a:lnTo>
                  <a:lnTo>
                    <a:pt x="2491" y="370"/>
                  </a:lnTo>
                  <a:lnTo>
                    <a:pt x="2399" y="388"/>
                  </a:lnTo>
                  <a:lnTo>
                    <a:pt x="2386" y="398"/>
                  </a:lnTo>
                  <a:lnTo>
                    <a:pt x="2392" y="404"/>
                  </a:lnTo>
                  <a:lnTo>
                    <a:pt x="2399" y="407"/>
                  </a:lnTo>
                  <a:lnTo>
                    <a:pt x="2407" y="409"/>
                  </a:lnTo>
                  <a:lnTo>
                    <a:pt x="2415" y="409"/>
                  </a:lnTo>
                  <a:lnTo>
                    <a:pt x="2423" y="409"/>
                  </a:lnTo>
                  <a:lnTo>
                    <a:pt x="2431" y="409"/>
                  </a:lnTo>
                  <a:lnTo>
                    <a:pt x="2448" y="405"/>
                  </a:lnTo>
                  <a:lnTo>
                    <a:pt x="2465" y="399"/>
                  </a:lnTo>
                  <a:lnTo>
                    <a:pt x="2475" y="396"/>
                  </a:lnTo>
                  <a:lnTo>
                    <a:pt x="2483" y="393"/>
                  </a:lnTo>
                  <a:lnTo>
                    <a:pt x="2500" y="389"/>
                  </a:lnTo>
                  <a:lnTo>
                    <a:pt x="2508" y="388"/>
                  </a:lnTo>
                  <a:lnTo>
                    <a:pt x="2516" y="388"/>
                  </a:lnTo>
                  <a:lnTo>
                    <a:pt x="2527" y="388"/>
                  </a:lnTo>
                  <a:lnTo>
                    <a:pt x="2537" y="388"/>
                  </a:lnTo>
                  <a:lnTo>
                    <a:pt x="2549" y="385"/>
                  </a:lnTo>
                  <a:lnTo>
                    <a:pt x="2559" y="383"/>
                  </a:lnTo>
                  <a:lnTo>
                    <a:pt x="2578" y="376"/>
                  </a:lnTo>
                  <a:lnTo>
                    <a:pt x="2615" y="363"/>
                  </a:lnTo>
                  <a:lnTo>
                    <a:pt x="2632" y="357"/>
                  </a:lnTo>
                  <a:lnTo>
                    <a:pt x="2642" y="356"/>
                  </a:lnTo>
                  <a:lnTo>
                    <a:pt x="2650" y="354"/>
                  </a:lnTo>
                  <a:lnTo>
                    <a:pt x="2659" y="356"/>
                  </a:lnTo>
                  <a:lnTo>
                    <a:pt x="2669" y="357"/>
                  </a:lnTo>
                  <a:lnTo>
                    <a:pt x="2638" y="372"/>
                  </a:lnTo>
                  <a:lnTo>
                    <a:pt x="2611" y="375"/>
                  </a:lnTo>
                  <a:lnTo>
                    <a:pt x="2582" y="379"/>
                  </a:lnTo>
                  <a:lnTo>
                    <a:pt x="2526" y="391"/>
                  </a:lnTo>
                  <a:lnTo>
                    <a:pt x="2471" y="404"/>
                  </a:lnTo>
                  <a:lnTo>
                    <a:pt x="2417" y="417"/>
                  </a:lnTo>
                  <a:lnTo>
                    <a:pt x="2365" y="431"/>
                  </a:lnTo>
                  <a:lnTo>
                    <a:pt x="2310" y="446"/>
                  </a:lnTo>
                  <a:lnTo>
                    <a:pt x="2256" y="459"/>
                  </a:lnTo>
                  <a:lnTo>
                    <a:pt x="2202" y="470"/>
                  </a:lnTo>
                  <a:lnTo>
                    <a:pt x="2198" y="473"/>
                  </a:lnTo>
                  <a:lnTo>
                    <a:pt x="2196" y="476"/>
                  </a:lnTo>
                  <a:lnTo>
                    <a:pt x="2196" y="481"/>
                  </a:lnTo>
                  <a:lnTo>
                    <a:pt x="2198" y="485"/>
                  </a:lnTo>
                  <a:lnTo>
                    <a:pt x="2202" y="489"/>
                  </a:lnTo>
                  <a:lnTo>
                    <a:pt x="2206" y="492"/>
                  </a:lnTo>
                  <a:lnTo>
                    <a:pt x="2209" y="495"/>
                  </a:lnTo>
                  <a:lnTo>
                    <a:pt x="2211" y="498"/>
                  </a:lnTo>
                  <a:lnTo>
                    <a:pt x="2211" y="501"/>
                  </a:lnTo>
                  <a:lnTo>
                    <a:pt x="2128" y="524"/>
                  </a:lnTo>
                  <a:lnTo>
                    <a:pt x="2047" y="546"/>
                  </a:lnTo>
                  <a:lnTo>
                    <a:pt x="1963" y="566"/>
                  </a:lnTo>
                  <a:lnTo>
                    <a:pt x="1920" y="575"/>
                  </a:lnTo>
                  <a:lnTo>
                    <a:pt x="1878" y="585"/>
                  </a:lnTo>
                  <a:lnTo>
                    <a:pt x="1814" y="604"/>
                  </a:lnTo>
                  <a:lnTo>
                    <a:pt x="1750" y="623"/>
                  </a:lnTo>
                  <a:lnTo>
                    <a:pt x="1620" y="655"/>
                  </a:lnTo>
                  <a:lnTo>
                    <a:pt x="1554" y="672"/>
                  </a:lnTo>
                  <a:lnTo>
                    <a:pt x="1490" y="690"/>
                  </a:lnTo>
                  <a:lnTo>
                    <a:pt x="1426" y="707"/>
                  </a:lnTo>
                  <a:lnTo>
                    <a:pt x="1364" y="729"/>
                  </a:lnTo>
                  <a:lnTo>
                    <a:pt x="1306" y="717"/>
                  </a:lnTo>
                  <a:lnTo>
                    <a:pt x="1248" y="704"/>
                  </a:lnTo>
                  <a:lnTo>
                    <a:pt x="1191" y="690"/>
                  </a:lnTo>
                  <a:lnTo>
                    <a:pt x="1133" y="674"/>
                  </a:lnTo>
                  <a:lnTo>
                    <a:pt x="1077" y="658"/>
                  </a:lnTo>
                  <a:lnTo>
                    <a:pt x="1019" y="643"/>
                  </a:lnTo>
                  <a:lnTo>
                    <a:pt x="959" y="629"/>
                  </a:lnTo>
                  <a:lnTo>
                    <a:pt x="896" y="618"/>
                  </a:lnTo>
                  <a:lnTo>
                    <a:pt x="873" y="611"/>
                  </a:lnTo>
                  <a:lnTo>
                    <a:pt x="850" y="604"/>
                  </a:lnTo>
                  <a:lnTo>
                    <a:pt x="807" y="588"/>
                  </a:lnTo>
                  <a:lnTo>
                    <a:pt x="722" y="556"/>
                  </a:lnTo>
                  <a:lnTo>
                    <a:pt x="679" y="540"/>
                  </a:lnTo>
                  <a:lnTo>
                    <a:pt x="637" y="527"/>
                  </a:lnTo>
                  <a:lnTo>
                    <a:pt x="613" y="521"/>
                  </a:lnTo>
                  <a:lnTo>
                    <a:pt x="588" y="515"/>
                  </a:lnTo>
                  <a:lnTo>
                    <a:pt x="563" y="511"/>
                  </a:lnTo>
                  <a:lnTo>
                    <a:pt x="538" y="508"/>
                  </a:lnTo>
                  <a:lnTo>
                    <a:pt x="522" y="491"/>
                  </a:lnTo>
                  <a:lnTo>
                    <a:pt x="505" y="472"/>
                  </a:lnTo>
                  <a:lnTo>
                    <a:pt x="487" y="453"/>
                  </a:lnTo>
                  <a:lnTo>
                    <a:pt x="466" y="434"/>
                  </a:lnTo>
                  <a:lnTo>
                    <a:pt x="445" y="415"/>
                  </a:lnTo>
                  <a:lnTo>
                    <a:pt x="421" y="396"/>
                  </a:lnTo>
                  <a:lnTo>
                    <a:pt x="396" y="379"/>
                  </a:lnTo>
                  <a:lnTo>
                    <a:pt x="371" y="363"/>
                  </a:lnTo>
                  <a:lnTo>
                    <a:pt x="344" y="348"/>
                  </a:lnTo>
                  <a:lnTo>
                    <a:pt x="317" y="335"/>
                  </a:lnTo>
                  <a:lnTo>
                    <a:pt x="286" y="324"/>
                  </a:lnTo>
                  <a:lnTo>
                    <a:pt x="255" y="315"/>
                  </a:lnTo>
                  <a:lnTo>
                    <a:pt x="222" y="309"/>
                  </a:lnTo>
                  <a:lnTo>
                    <a:pt x="206" y="306"/>
                  </a:lnTo>
                  <a:lnTo>
                    <a:pt x="189" y="305"/>
                  </a:lnTo>
                  <a:lnTo>
                    <a:pt x="171" y="305"/>
                  </a:lnTo>
                  <a:lnTo>
                    <a:pt x="154" y="305"/>
                  </a:lnTo>
                  <a:lnTo>
                    <a:pt x="136" y="306"/>
                  </a:lnTo>
                  <a:lnTo>
                    <a:pt x="117" y="308"/>
                  </a:lnTo>
                  <a:lnTo>
                    <a:pt x="68" y="324"/>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7"/>
            <p:cNvSpPr>
              <a:spLocks/>
            </p:cNvSpPr>
            <p:nvPr/>
          </p:nvSpPr>
          <p:spPr bwMode="auto">
            <a:xfrm>
              <a:off x="6216650" y="4972050"/>
              <a:ext cx="119063" cy="71438"/>
            </a:xfrm>
            <a:custGeom>
              <a:avLst/>
              <a:gdLst>
                <a:gd name="T0" fmla="*/ 2147483647 w 151"/>
                <a:gd name="T1" fmla="*/ 2147483647 h 45"/>
                <a:gd name="T2" fmla="*/ 2147483647 w 151"/>
                <a:gd name="T3" fmla="*/ 2147483647 h 45"/>
                <a:gd name="T4" fmla="*/ 2147483647 w 151"/>
                <a:gd name="T5" fmla="*/ 2147483647 h 45"/>
                <a:gd name="T6" fmla="*/ 2147483647 w 151"/>
                <a:gd name="T7" fmla="*/ 2147483647 h 45"/>
                <a:gd name="T8" fmla="*/ 2147483647 w 151"/>
                <a:gd name="T9" fmla="*/ 2147483647 h 45"/>
                <a:gd name="T10" fmla="*/ 2147483647 w 151"/>
                <a:gd name="T11" fmla="*/ 2147483647 h 45"/>
                <a:gd name="T12" fmla="*/ 2147483647 w 151"/>
                <a:gd name="T13" fmla="*/ 2147483647 h 45"/>
                <a:gd name="T14" fmla="*/ 2147483647 w 151"/>
                <a:gd name="T15" fmla="*/ 2147483647 h 45"/>
                <a:gd name="T16" fmla="*/ 2147483647 w 151"/>
                <a:gd name="T17" fmla="*/ 2147483647 h 45"/>
                <a:gd name="T18" fmla="*/ 0 w 151"/>
                <a:gd name="T19" fmla="*/ 2147483647 h 45"/>
                <a:gd name="T20" fmla="*/ 2147483647 w 151"/>
                <a:gd name="T21" fmla="*/ 2147483647 h 45"/>
                <a:gd name="T22" fmla="*/ 2147483647 w 151"/>
                <a:gd name="T23" fmla="*/ 2147483647 h 45"/>
                <a:gd name="T24" fmla="*/ 2147483647 w 151"/>
                <a:gd name="T25" fmla="*/ 2147483647 h 45"/>
                <a:gd name="T26" fmla="*/ 2147483647 w 151"/>
                <a:gd name="T27" fmla="*/ 2147483647 h 45"/>
                <a:gd name="T28" fmla="*/ 2147483647 w 151"/>
                <a:gd name="T29" fmla="*/ 2147483647 h 45"/>
                <a:gd name="T30" fmla="*/ 2147483647 w 151"/>
                <a:gd name="T31" fmla="*/ 2147483647 h 45"/>
                <a:gd name="T32" fmla="*/ 2147483647 w 151"/>
                <a:gd name="T33" fmla="*/ 2147483647 h 45"/>
                <a:gd name="T34" fmla="*/ 2147483647 w 151"/>
                <a:gd name="T35" fmla="*/ 0 h 45"/>
                <a:gd name="T36" fmla="*/ 2147483647 w 151"/>
                <a:gd name="T37" fmla="*/ 2147483647 h 45"/>
                <a:gd name="T38" fmla="*/ 2147483647 w 151"/>
                <a:gd name="T39" fmla="*/ 2147483647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1"/>
                <a:gd name="T61" fmla="*/ 0 h 45"/>
                <a:gd name="T62" fmla="*/ 151 w 151"/>
                <a:gd name="T63" fmla="*/ 45 h 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1" h="45">
                  <a:moveTo>
                    <a:pt x="151" y="3"/>
                  </a:moveTo>
                  <a:lnTo>
                    <a:pt x="146" y="7"/>
                  </a:lnTo>
                  <a:lnTo>
                    <a:pt x="138" y="10"/>
                  </a:lnTo>
                  <a:lnTo>
                    <a:pt x="122" y="16"/>
                  </a:lnTo>
                  <a:lnTo>
                    <a:pt x="103" y="20"/>
                  </a:lnTo>
                  <a:lnTo>
                    <a:pt x="82" y="25"/>
                  </a:lnTo>
                  <a:lnTo>
                    <a:pt x="60" y="27"/>
                  </a:lnTo>
                  <a:lnTo>
                    <a:pt x="39" y="32"/>
                  </a:lnTo>
                  <a:lnTo>
                    <a:pt x="18" y="38"/>
                  </a:lnTo>
                  <a:lnTo>
                    <a:pt x="0" y="45"/>
                  </a:lnTo>
                  <a:lnTo>
                    <a:pt x="18" y="39"/>
                  </a:lnTo>
                  <a:lnTo>
                    <a:pt x="37" y="32"/>
                  </a:lnTo>
                  <a:lnTo>
                    <a:pt x="55" y="25"/>
                  </a:lnTo>
                  <a:lnTo>
                    <a:pt x="72" y="16"/>
                  </a:lnTo>
                  <a:lnTo>
                    <a:pt x="89" y="9"/>
                  </a:lnTo>
                  <a:lnTo>
                    <a:pt x="109" y="3"/>
                  </a:lnTo>
                  <a:lnTo>
                    <a:pt x="119" y="1"/>
                  </a:lnTo>
                  <a:lnTo>
                    <a:pt x="128" y="0"/>
                  </a:lnTo>
                  <a:lnTo>
                    <a:pt x="140" y="1"/>
                  </a:lnTo>
                  <a:lnTo>
                    <a:pt x="151" y="3"/>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78"/>
            <p:cNvSpPr>
              <a:spLocks/>
            </p:cNvSpPr>
            <p:nvPr/>
          </p:nvSpPr>
          <p:spPr bwMode="auto">
            <a:xfrm>
              <a:off x="5110163" y="5013325"/>
              <a:ext cx="228600" cy="203200"/>
            </a:xfrm>
            <a:custGeom>
              <a:avLst/>
              <a:gdLst>
                <a:gd name="T0" fmla="*/ 2147483647 w 287"/>
                <a:gd name="T1" fmla="*/ 2147483647 h 128"/>
                <a:gd name="T2" fmla="*/ 2147483647 w 287"/>
                <a:gd name="T3" fmla="*/ 2147483647 h 128"/>
                <a:gd name="T4" fmla="*/ 2147483647 w 287"/>
                <a:gd name="T5" fmla="*/ 2147483647 h 128"/>
                <a:gd name="T6" fmla="*/ 2147483647 w 287"/>
                <a:gd name="T7" fmla="*/ 2147483647 h 128"/>
                <a:gd name="T8" fmla="*/ 2147483647 w 287"/>
                <a:gd name="T9" fmla="*/ 2147483647 h 128"/>
                <a:gd name="T10" fmla="*/ 2147483647 w 287"/>
                <a:gd name="T11" fmla="*/ 2147483647 h 128"/>
                <a:gd name="T12" fmla="*/ 2147483647 w 287"/>
                <a:gd name="T13" fmla="*/ 2147483647 h 128"/>
                <a:gd name="T14" fmla="*/ 2147483647 w 287"/>
                <a:gd name="T15" fmla="*/ 2147483647 h 128"/>
                <a:gd name="T16" fmla="*/ 2147483647 w 287"/>
                <a:gd name="T17" fmla="*/ 2147483647 h 128"/>
                <a:gd name="T18" fmla="*/ 2147483647 w 287"/>
                <a:gd name="T19" fmla="*/ 2147483647 h 128"/>
                <a:gd name="T20" fmla="*/ 2147483647 w 287"/>
                <a:gd name="T21" fmla="*/ 2147483647 h 128"/>
                <a:gd name="T22" fmla="*/ 2147483647 w 287"/>
                <a:gd name="T23" fmla="*/ 2147483647 h 128"/>
                <a:gd name="T24" fmla="*/ 2147483647 w 287"/>
                <a:gd name="T25" fmla="*/ 2147483647 h 128"/>
                <a:gd name="T26" fmla="*/ 2147483647 w 287"/>
                <a:gd name="T27" fmla="*/ 2147483647 h 128"/>
                <a:gd name="T28" fmla="*/ 2147483647 w 287"/>
                <a:gd name="T29" fmla="*/ 2147483647 h 128"/>
                <a:gd name="T30" fmla="*/ 2147483647 w 287"/>
                <a:gd name="T31" fmla="*/ 2147483647 h 128"/>
                <a:gd name="T32" fmla="*/ 2147483647 w 287"/>
                <a:gd name="T33" fmla="*/ 2147483647 h 128"/>
                <a:gd name="T34" fmla="*/ 2147483647 w 287"/>
                <a:gd name="T35" fmla="*/ 2147483647 h 128"/>
                <a:gd name="T36" fmla="*/ 2147483647 w 287"/>
                <a:gd name="T37" fmla="*/ 2147483647 h 128"/>
                <a:gd name="T38" fmla="*/ 2147483647 w 287"/>
                <a:gd name="T39" fmla="*/ 2147483647 h 128"/>
                <a:gd name="T40" fmla="*/ 2147483647 w 287"/>
                <a:gd name="T41" fmla="*/ 2147483647 h 128"/>
                <a:gd name="T42" fmla="*/ 2147483647 w 287"/>
                <a:gd name="T43" fmla="*/ 2147483647 h 128"/>
                <a:gd name="T44" fmla="*/ 2147483647 w 287"/>
                <a:gd name="T45" fmla="*/ 2147483647 h 128"/>
                <a:gd name="T46" fmla="*/ 2147483647 w 287"/>
                <a:gd name="T47" fmla="*/ 2147483647 h 128"/>
                <a:gd name="T48" fmla="*/ 2147483647 w 287"/>
                <a:gd name="T49" fmla="*/ 2147483647 h 128"/>
                <a:gd name="T50" fmla="*/ 2147483647 w 287"/>
                <a:gd name="T51" fmla="*/ 2147483647 h 128"/>
                <a:gd name="T52" fmla="*/ 2147483647 w 287"/>
                <a:gd name="T53" fmla="*/ 2147483647 h 128"/>
                <a:gd name="T54" fmla="*/ 2147483647 w 287"/>
                <a:gd name="T55" fmla="*/ 2147483647 h 128"/>
                <a:gd name="T56" fmla="*/ 2147483647 w 287"/>
                <a:gd name="T57" fmla="*/ 2147483647 h 128"/>
                <a:gd name="T58" fmla="*/ 2147483647 w 287"/>
                <a:gd name="T59" fmla="*/ 2147483647 h 128"/>
                <a:gd name="T60" fmla="*/ 2147483647 w 287"/>
                <a:gd name="T61" fmla="*/ 2147483647 h 128"/>
                <a:gd name="T62" fmla="*/ 2147483647 w 287"/>
                <a:gd name="T63" fmla="*/ 2147483647 h 128"/>
                <a:gd name="T64" fmla="*/ 2147483647 w 287"/>
                <a:gd name="T65" fmla="*/ 2147483647 h 128"/>
                <a:gd name="T66" fmla="*/ 2147483647 w 287"/>
                <a:gd name="T67" fmla="*/ 2147483647 h 128"/>
                <a:gd name="T68" fmla="*/ 2147483647 w 287"/>
                <a:gd name="T69" fmla="*/ 2147483647 h 128"/>
                <a:gd name="T70" fmla="*/ 2147483647 w 287"/>
                <a:gd name="T71" fmla="*/ 2147483647 h 128"/>
                <a:gd name="T72" fmla="*/ 0 w 287"/>
                <a:gd name="T73" fmla="*/ 2147483647 h 128"/>
                <a:gd name="T74" fmla="*/ 2147483647 w 287"/>
                <a:gd name="T75" fmla="*/ 2147483647 h 128"/>
                <a:gd name="T76" fmla="*/ 2147483647 w 287"/>
                <a:gd name="T77" fmla="*/ 2147483647 h 128"/>
                <a:gd name="T78" fmla="*/ 2147483647 w 287"/>
                <a:gd name="T79" fmla="*/ 2147483647 h 128"/>
                <a:gd name="T80" fmla="*/ 2147483647 w 287"/>
                <a:gd name="T81" fmla="*/ 2147483647 h 128"/>
                <a:gd name="T82" fmla="*/ 2147483647 w 287"/>
                <a:gd name="T83" fmla="*/ 2147483647 h 128"/>
                <a:gd name="T84" fmla="*/ 2147483647 w 287"/>
                <a:gd name="T85" fmla="*/ 0 h 128"/>
                <a:gd name="T86" fmla="*/ 2147483647 w 287"/>
                <a:gd name="T87" fmla="*/ 2147483647 h 128"/>
                <a:gd name="T88" fmla="*/ 2147483647 w 287"/>
                <a:gd name="T89" fmla="*/ 2147483647 h 128"/>
                <a:gd name="T90" fmla="*/ 2147483647 w 287"/>
                <a:gd name="T91" fmla="*/ 2147483647 h 128"/>
                <a:gd name="T92" fmla="*/ 2147483647 w 287"/>
                <a:gd name="T93" fmla="*/ 2147483647 h 1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7"/>
                <a:gd name="T142" fmla="*/ 0 h 128"/>
                <a:gd name="T143" fmla="*/ 287 w 287"/>
                <a:gd name="T144" fmla="*/ 128 h 1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7" h="128">
                  <a:moveTo>
                    <a:pt x="287" y="57"/>
                  </a:moveTo>
                  <a:lnTo>
                    <a:pt x="283" y="61"/>
                  </a:lnTo>
                  <a:lnTo>
                    <a:pt x="279" y="64"/>
                  </a:lnTo>
                  <a:lnTo>
                    <a:pt x="271" y="67"/>
                  </a:lnTo>
                  <a:lnTo>
                    <a:pt x="258" y="68"/>
                  </a:lnTo>
                  <a:lnTo>
                    <a:pt x="246" y="70"/>
                  </a:lnTo>
                  <a:lnTo>
                    <a:pt x="232" y="71"/>
                  </a:lnTo>
                  <a:lnTo>
                    <a:pt x="223" y="74"/>
                  </a:lnTo>
                  <a:lnTo>
                    <a:pt x="217" y="77"/>
                  </a:lnTo>
                  <a:lnTo>
                    <a:pt x="213" y="80"/>
                  </a:lnTo>
                  <a:lnTo>
                    <a:pt x="211" y="84"/>
                  </a:lnTo>
                  <a:lnTo>
                    <a:pt x="209" y="90"/>
                  </a:lnTo>
                  <a:lnTo>
                    <a:pt x="209" y="93"/>
                  </a:lnTo>
                  <a:lnTo>
                    <a:pt x="209" y="96"/>
                  </a:lnTo>
                  <a:lnTo>
                    <a:pt x="213" y="100"/>
                  </a:lnTo>
                  <a:lnTo>
                    <a:pt x="225" y="109"/>
                  </a:lnTo>
                  <a:lnTo>
                    <a:pt x="231" y="113"/>
                  </a:lnTo>
                  <a:lnTo>
                    <a:pt x="234" y="118"/>
                  </a:lnTo>
                  <a:lnTo>
                    <a:pt x="234" y="122"/>
                  </a:lnTo>
                  <a:lnTo>
                    <a:pt x="234" y="125"/>
                  </a:lnTo>
                  <a:lnTo>
                    <a:pt x="231" y="128"/>
                  </a:lnTo>
                  <a:lnTo>
                    <a:pt x="217" y="125"/>
                  </a:lnTo>
                  <a:lnTo>
                    <a:pt x="203" y="119"/>
                  </a:lnTo>
                  <a:lnTo>
                    <a:pt x="194" y="113"/>
                  </a:lnTo>
                  <a:lnTo>
                    <a:pt x="182" y="106"/>
                  </a:lnTo>
                  <a:lnTo>
                    <a:pt x="163" y="89"/>
                  </a:lnTo>
                  <a:lnTo>
                    <a:pt x="145" y="71"/>
                  </a:lnTo>
                  <a:lnTo>
                    <a:pt x="126" y="54"/>
                  </a:lnTo>
                  <a:lnTo>
                    <a:pt x="116" y="45"/>
                  </a:lnTo>
                  <a:lnTo>
                    <a:pt x="103" y="38"/>
                  </a:lnTo>
                  <a:lnTo>
                    <a:pt x="91" y="32"/>
                  </a:lnTo>
                  <a:lnTo>
                    <a:pt x="75" y="28"/>
                  </a:lnTo>
                  <a:lnTo>
                    <a:pt x="60" y="23"/>
                  </a:lnTo>
                  <a:lnTo>
                    <a:pt x="42" y="22"/>
                  </a:lnTo>
                  <a:lnTo>
                    <a:pt x="4" y="19"/>
                  </a:lnTo>
                  <a:lnTo>
                    <a:pt x="2" y="16"/>
                  </a:lnTo>
                  <a:lnTo>
                    <a:pt x="0" y="13"/>
                  </a:lnTo>
                  <a:lnTo>
                    <a:pt x="2" y="9"/>
                  </a:lnTo>
                  <a:lnTo>
                    <a:pt x="6" y="6"/>
                  </a:lnTo>
                  <a:lnTo>
                    <a:pt x="9" y="4"/>
                  </a:lnTo>
                  <a:lnTo>
                    <a:pt x="21" y="3"/>
                  </a:lnTo>
                  <a:lnTo>
                    <a:pt x="27" y="1"/>
                  </a:lnTo>
                  <a:lnTo>
                    <a:pt x="33" y="0"/>
                  </a:lnTo>
                  <a:lnTo>
                    <a:pt x="62" y="9"/>
                  </a:lnTo>
                  <a:lnTo>
                    <a:pt x="93" y="17"/>
                  </a:lnTo>
                  <a:lnTo>
                    <a:pt x="157" y="32"/>
                  </a:lnTo>
                  <a:lnTo>
                    <a:pt x="287" y="57"/>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79"/>
            <p:cNvSpPr>
              <a:spLocks/>
            </p:cNvSpPr>
            <p:nvPr/>
          </p:nvSpPr>
          <p:spPr bwMode="auto">
            <a:xfrm>
              <a:off x="6373813" y="5048250"/>
              <a:ext cx="84137" cy="42863"/>
            </a:xfrm>
            <a:custGeom>
              <a:avLst/>
              <a:gdLst>
                <a:gd name="T0" fmla="*/ 2147483647 w 107"/>
                <a:gd name="T1" fmla="*/ 0 h 27"/>
                <a:gd name="T2" fmla="*/ 2147483647 w 107"/>
                <a:gd name="T3" fmla="*/ 2147483647 h 27"/>
                <a:gd name="T4" fmla="*/ 2147483647 w 107"/>
                <a:gd name="T5" fmla="*/ 2147483647 h 27"/>
                <a:gd name="T6" fmla="*/ 2147483647 w 107"/>
                <a:gd name="T7" fmla="*/ 2147483647 h 27"/>
                <a:gd name="T8" fmla="*/ 2147483647 w 107"/>
                <a:gd name="T9" fmla="*/ 2147483647 h 27"/>
                <a:gd name="T10" fmla="*/ 2147483647 w 107"/>
                <a:gd name="T11" fmla="*/ 2147483647 h 27"/>
                <a:gd name="T12" fmla="*/ 0 w 107"/>
                <a:gd name="T13" fmla="*/ 2147483647 h 27"/>
                <a:gd name="T14" fmla="*/ 2147483647 w 107"/>
                <a:gd name="T15" fmla="*/ 2147483647 h 27"/>
                <a:gd name="T16" fmla="*/ 2147483647 w 107"/>
                <a:gd name="T17" fmla="*/ 2147483647 h 27"/>
                <a:gd name="T18" fmla="*/ 2147483647 w 107"/>
                <a:gd name="T19" fmla="*/ 2147483647 h 27"/>
                <a:gd name="T20" fmla="*/ 2147483647 w 107"/>
                <a:gd name="T21" fmla="*/ 2147483647 h 27"/>
                <a:gd name="T22" fmla="*/ 2147483647 w 107"/>
                <a:gd name="T23" fmla="*/ 2147483647 h 27"/>
                <a:gd name="T24" fmla="*/ 2147483647 w 107"/>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27"/>
                <a:gd name="T41" fmla="*/ 107 w 10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27">
                  <a:moveTo>
                    <a:pt x="107" y="0"/>
                  </a:moveTo>
                  <a:lnTo>
                    <a:pt x="81" y="10"/>
                  </a:lnTo>
                  <a:lnTo>
                    <a:pt x="56" y="19"/>
                  </a:lnTo>
                  <a:lnTo>
                    <a:pt x="43" y="22"/>
                  </a:lnTo>
                  <a:lnTo>
                    <a:pt x="29" y="24"/>
                  </a:lnTo>
                  <a:lnTo>
                    <a:pt x="16" y="26"/>
                  </a:lnTo>
                  <a:lnTo>
                    <a:pt x="0" y="27"/>
                  </a:lnTo>
                  <a:lnTo>
                    <a:pt x="12" y="20"/>
                  </a:lnTo>
                  <a:lnTo>
                    <a:pt x="23" y="14"/>
                  </a:lnTo>
                  <a:lnTo>
                    <a:pt x="37" y="10"/>
                  </a:lnTo>
                  <a:lnTo>
                    <a:pt x="50" y="7"/>
                  </a:lnTo>
                  <a:lnTo>
                    <a:pt x="78" y="3"/>
                  </a:lnTo>
                  <a:lnTo>
                    <a:pt x="107" y="0"/>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80"/>
            <p:cNvSpPr>
              <a:spLocks/>
            </p:cNvSpPr>
            <p:nvPr/>
          </p:nvSpPr>
          <p:spPr bwMode="auto">
            <a:xfrm>
              <a:off x="4092575" y="5059363"/>
              <a:ext cx="1700213" cy="304800"/>
            </a:xfrm>
            <a:custGeom>
              <a:avLst/>
              <a:gdLst>
                <a:gd name="T0" fmla="*/ 2147483647 w 2141"/>
                <a:gd name="T1" fmla="*/ 2147483647 h 192"/>
                <a:gd name="T2" fmla="*/ 2147483647 w 2141"/>
                <a:gd name="T3" fmla="*/ 2147483647 h 192"/>
                <a:gd name="T4" fmla="*/ 2147483647 w 2141"/>
                <a:gd name="T5" fmla="*/ 2147483647 h 192"/>
                <a:gd name="T6" fmla="*/ 2147483647 w 2141"/>
                <a:gd name="T7" fmla="*/ 2147483647 h 192"/>
                <a:gd name="T8" fmla="*/ 2147483647 w 2141"/>
                <a:gd name="T9" fmla="*/ 2147483647 h 192"/>
                <a:gd name="T10" fmla="*/ 2147483647 w 2141"/>
                <a:gd name="T11" fmla="*/ 2147483647 h 192"/>
                <a:gd name="T12" fmla="*/ 2147483647 w 2141"/>
                <a:gd name="T13" fmla="*/ 2147483647 h 192"/>
                <a:gd name="T14" fmla="*/ 2147483647 w 2141"/>
                <a:gd name="T15" fmla="*/ 2147483647 h 192"/>
                <a:gd name="T16" fmla="*/ 2147483647 w 2141"/>
                <a:gd name="T17" fmla="*/ 2147483647 h 192"/>
                <a:gd name="T18" fmla="*/ 2147483647 w 2141"/>
                <a:gd name="T19" fmla="*/ 2147483647 h 192"/>
                <a:gd name="T20" fmla="*/ 2147483647 w 2141"/>
                <a:gd name="T21" fmla="*/ 2147483647 h 192"/>
                <a:gd name="T22" fmla="*/ 2147483647 w 2141"/>
                <a:gd name="T23" fmla="*/ 2147483647 h 192"/>
                <a:gd name="T24" fmla="*/ 2147483647 w 2141"/>
                <a:gd name="T25" fmla="*/ 2147483647 h 192"/>
                <a:gd name="T26" fmla="*/ 2147483647 w 2141"/>
                <a:gd name="T27" fmla="*/ 2147483647 h 192"/>
                <a:gd name="T28" fmla="*/ 2147483647 w 2141"/>
                <a:gd name="T29" fmla="*/ 2147483647 h 192"/>
                <a:gd name="T30" fmla="*/ 2147483647 w 2141"/>
                <a:gd name="T31" fmla="*/ 2147483647 h 192"/>
                <a:gd name="T32" fmla="*/ 2147483647 w 2141"/>
                <a:gd name="T33" fmla="*/ 2147483647 h 192"/>
                <a:gd name="T34" fmla="*/ 2147483647 w 2141"/>
                <a:gd name="T35" fmla="*/ 2147483647 h 192"/>
                <a:gd name="T36" fmla="*/ 2147483647 w 2141"/>
                <a:gd name="T37" fmla="*/ 2147483647 h 192"/>
                <a:gd name="T38" fmla="*/ 2147483647 w 2141"/>
                <a:gd name="T39" fmla="*/ 2147483647 h 192"/>
                <a:gd name="T40" fmla="*/ 2147483647 w 2141"/>
                <a:gd name="T41" fmla="*/ 2147483647 h 192"/>
                <a:gd name="T42" fmla="*/ 2147483647 w 2141"/>
                <a:gd name="T43" fmla="*/ 2147483647 h 192"/>
                <a:gd name="T44" fmla="*/ 2147483647 w 2141"/>
                <a:gd name="T45" fmla="*/ 2147483647 h 192"/>
                <a:gd name="T46" fmla="*/ 2147483647 w 2141"/>
                <a:gd name="T47" fmla="*/ 2147483647 h 192"/>
                <a:gd name="T48" fmla="*/ 2147483647 w 2141"/>
                <a:gd name="T49" fmla="*/ 2147483647 h 192"/>
                <a:gd name="T50" fmla="*/ 2147483647 w 2141"/>
                <a:gd name="T51" fmla="*/ 2147483647 h 192"/>
                <a:gd name="T52" fmla="*/ 2147483647 w 2141"/>
                <a:gd name="T53" fmla="*/ 2147483647 h 192"/>
                <a:gd name="T54" fmla="*/ 2147483647 w 2141"/>
                <a:gd name="T55" fmla="*/ 2147483647 h 192"/>
                <a:gd name="T56" fmla="*/ 2147483647 w 2141"/>
                <a:gd name="T57" fmla="*/ 2147483647 h 192"/>
                <a:gd name="T58" fmla="*/ 2147483647 w 2141"/>
                <a:gd name="T59" fmla="*/ 2147483647 h 192"/>
                <a:gd name="T60" fmla="*/ 2147483647 w 2141"/>
                <a:gd name="T61" fmla="*/ 2147483647 h 192"/>
                <a:gd name="T62" fmla="*/ 2147483647 w 2141"/>
                <a:gd name="T63" fmla="*/ 2147483647 h 192"/>
                <a:gd name="T64" fmla="*/ 2147483647 w 2141"/>
                <a:gd name="T65" fmla="*/ 2147483647 h 192"/>
                <a:gd name="T66" fmla="*/ 2147483647 w 2141"/>
                <a:gd name="T67" fmla="*/ 2147483647 h 192"/>
                <a:gd name="T68" fmla="*/ 2147483647 w 2141"/>
                <a:gd name="T69" fmla="*/ 2147483647 h 192"/>
                <a:gd name="T70" fmla="*/ 2147483647 w 2141"/>
                <a:gd name="T71" fmla="*/ 2147483647 h 192"/>
                <a:gd name="T72" fmla="*/ 2147483647 w 2141"/>
                <a:gd name="T73" fmla="*/ 2147483647 h 192"/>
                <a:gd name="T74" fmla="*/ 2147483647 w 2141"/>
                <a:gd name="T75" fmla="*/ 2147483647 h 192"/>
                <a:gd name="T76" fmla="*/ 2147483647 w 2141"/>
                <a:gd name="T77" fmla="*/ 2147483647 h 192"/>
                <a:gd name="T78" fmla="*/ 2147483647 w 2141"/>
                <a:gd name="T79" fmla="*/ 2147483647 h 192"/>
                <a:gd name="T80" fmla="*/ 2147483647 w 2141"/>
                <a:gd name="T81" fmla="*/ 2147483647 h 192"/>
                <a:gd name="T82" fmla="*/ 2147483647 w 2141"/>
                <a:gd name="T83" fmla="*/ 2147483647 h 192"/>
                <a:gd name="T84" fmla="*/ 2147483647 w 2141"/>
                <a:gd name="T85" fmla="*/ 2147483647 h 192"/>
                <a:gd name="T86" fmla="*/ 2147483647 w 2141"/>
                <a:gd name="T87" fmla="*/ 2147483647 h 192"/>
                <a:gd name="T88" fmla="*/ 2147483647 w 2141"/>
                <a:gd name="T89" fmla="*/ 2147483647 h 192"/>
                <a:gd name="T90" fmla="*/ 2147483647 w 2141"/>
                <a:gd name="T91" fmla="*/ 2147483647 h 192"/>
                <a:gd name="T92" fmla="*/ 2147483647 w 2141"/>
                <a:gd name="T93" fmla="*/ 2147483647 h 192"/>
                <a:gd name="T94" fmla="*/ 2147483647 w 2141"/>
                <a:gd name="T95" fmla="*/ 2147483647 h 192"/>
                <a:gd name="T96" fmla="*/ 2147483647 w 2141"/>
                <a:gd name="T97" fmla="*/ 0 h 192"/>
                <a:gd name="T98" fmla="*/ 2147483647 w 2141"/>
                <a:gd name="T99" fmla="*/ 2147483647 h 1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1"/>
                <a:gd name="T151" fmla="*/ 0 h 192"/>
                <a:gd name="T152" fmla="*/ 2141 w 2141"/>
                <a:gd name="T153" fmla="*/ 192 h 1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1" h="192">
                  <a:moveTo>
                    <a:pt x="995" y="134"/>
                  </a:moveTo>
                  <a:lnTo>
                    <a:pt x="1008" y="134"/>
                  </a:lnTo>
                  <a:lnTo>
                    <a:pt x="1018" y="132"/>
                  </a:lnTo>
                  <a:lnTo>
                    <a:pt x="1030" y="128"/>
                  </a:lnTo>
                  <a:lnTo>
                    <a:pt x="1039" y="122"/>
                  </a:lnTo>
                  <a:lnTo>
                    <a:pt x="1034" y="116"/>
                  </a:lnTo>
                  <a:lnTo>
                    <a:pt x="1030" y="107"/>
                  </a:lnTo>
                  <a:lnTo>
                    <a:pt x="1028" y="90"/>
                  </a:lnTo>
                  <a:lnTo>
                    <a:pt x="1026" y="81"/>
                  </a:lnTo>
                  <a:lnTo>
                    <a:pt x="1022" y="73"/>
                  </a:lnTo>
                  <a:lnTo>
                    <a:pt x="1018" y="67"/>
                  </a:lnTo>
                  <a:lnTo>
                    <a:pt x="1014" y="64"/>
                  </a:lnTo>
                  <a:lnTo>
                    <a:pt x="1010" y="61"/>
                  </a:lnTo>
                  <a:lnTo>
                    <a:pt x="1002" y="62"/>
                  </a:lnTo>
                  <a:lnTo>
                    <a:pt x="999" y="67"/>
                  </a:lnTo>
                  <a:lnTo>
                    <a:pt x="995" y="71"/>
                  </a:lnTo>
                  <a:lnTo>
                    <a:pt x="993" y="75"/>
                  </a:lnTo>
                  <a:lnTo>
                    <a:pt x="989" y="87"/>
                  </a:lnTo>
                  <a:lnTo>
                    <a:pt x="989" y="99"/>
                  </a:lnTo>
                  <a:lnTo>
                    <a:pt x="970" y="99"/>
                  </a:lnTo>
                  <a:lnTo>
                    <a:pt x="966" y="91"/>
                  </a:lnTo>
                  <a:lnTo>
                    <a:pt x="968" y="86"/>
                  </a:lnTo>
                  <a:lnTo>
                    <a:pt x="970" y="80"/>
                  </a:lnTo>
                  <a:lnTo>
                    <a:pt x="977" y="67"/>
                  </a:lnTo>
                  <a:lnTo>
                    <a:pt x="983" y="61"/>
                  </a:lnTo>
                  <a:lnTo>
                    <a:pt x="985" y="54"/>
                  </a:lnTo>
                  <a:lnTo>
                    <a:pt x="985" y="46"/>
                  </a:lnTo>
                  <a:lnTo>
                    <a:pt x="1008" y="41"/>
                  </a:lnTo>
                  <a:lnTo>
                    <a:pt x="1034" y="36"/>
                  </a:lnTo>
                  <a:lnTo>
                    <a:pt x="1088" y="26"/>
                  </a:lnTo>
                  <a:lnTo>
                    <a:pt x="1144" y="17"/>
                  </a:lnTo>
                  <a:lnTo>
                    <a:pt x="1173" y="13"/>
                  </a:lnTo>
                  <a:lnTo>
                    <a:pt x="1202" y="12"/>
                  </a:lnTo>
                  <a:lnTo>
                    <a:pt x="1231" y="10"/>
                  </a:lnTo>
                  <a:lnTo>
                    <a:pt x="1258" y="10"/>
                  </a:lnTo>
                  <a:lnTo>
                    <a:pt x="1286" y="13"/>
                  </a:lnTo>
                  <a:lnTo>
                    <a:pt x="1313" y="17"/>
                  </a:lnTo>
                  <a:lnTo>
                    <a:pt x="1336" y="23"/>
                  </a:lnTo>
                  <a:lnTo>
                    <a:pt x="1361" y="32"/>
                  </a:lnTo>
                  <a:lnTo>
                    <a:pt x="1371" y="38"/>
                  </a:lnTo>
                  <a:lnTo>
                    <a:pt x="1383" y="44"/>
                  </a:lnTo>
                  <a:lnTo>
                    <a:pt x="1392" y="51"/>
                  </a:lnTo>
                  <a:lnTo>
                    <a:pt x="1400" y="58"/>
                  </a:lnTo>
                  <a:lnTo>
                    <a:pt x="1437" y="107"/>
                  </a:lnTo>
                  <a:lnTo>
                    <a:pt x="1427" y="113"/>
                  </a:lnTo>
                  <a:lnTo>
                    <a:pt x="1418" y="119"/>
                  </a:lnTo>
                  <a:lnTo>
                    <a:pt x="1406" y="123"/>
                  </a:lnTo>
                  <a:lnTo>
                    <a:pt x="1392" y="126"/>
                  </a:lnTo>
                  <a:lnTo>
                    <a:pt x="1367" y="131"/>
                  </a:lnTo>
                  <a:lnTo>
                    <a:pt x="1340" y="134"/>
                  </a:lnTo>
                  <a:lnTo>
                    <a:pt x="1369" y="107"/>
                  </a:lnTo>
                  <a:lnTo>
                    <a:pt x="1361" y="104"/>
                  </a:lnTo>
                  <a:lnTo>
                    <a:pt x="1354" y="103"/>
                  </a:lnTo>
                  <a:lnTo>
                    <a:pt x="1346" y="104"/>
                  </a:lnTo>
                  <a:lnTo>
                    <a:pt x="1340" y="106"/>
                  </a:lnTo>
                  <a:lnTo>
                    <a:pt x="1326" y="112"/>
                  </a:lnTo>
                  <a:lnTo>
                    <a:pt x="1299" y="126"/>
                  </a:lnTo>
                  <a:lnTo>
                    <a:pt x="1293" y="129"/>
                  </a:lnTo>
                  <a:lnTo>
                    <a:pt x="1286" y="131"/>
                  </a:lnTo>
                  <a:lnTo>
                    <a:pt x="1278" y="132"/>
                  </a:lnTo>
                  <a:lnTo>
                    <a:pt x="1270" y="131"/>
                  </a:lnTo>
                  <a:lnTo>
                    <a:pt x="1262" y="129"/>
                  </a:lnTo>
                  <a:lnTo>
                    <a:pt x="1253" y="125"/>
                  </a:lnTo>
                  <a:lnTo>
                    <a:pt x="1258" y="122"/>
                  </a:lnTo>
                  <a:lnTo>
                    <a:pt x="1262" y="118"/>
                  </a:lnTo>
                  <a:lnTo>
                    <a:pt x="1268" y="106"/>
                  </a:lnTo>
                  <a:lnTo>
                    <a:pt x="1272" y="93"/>
                  </a:lnTo>
                  <a:lnTo>
                    <a:pt x="1276" y="81"/>
                  </a:lnTo>
                  <a:lnTo>
                    <a:pt x="1282" y="71"/>
                  </a:lnTo>
                  <a:lnTo>
                    <a:pt x="1286" y="65"/>
                  </a:lnTo>
                  <a:lnTo>
                    <a:pt x="1291" y="61"/>
                  </a:lnTo>
                  <a:lnTo>
                    <a:pt x="1297" y="60"/>
                  </a:lnTo>
                  <a:lnTo>
                    <a:pt x="1305" y="57"/>
                  </a:lnTo>
                  <a:lnTo>
                    <a:pt x="1315" y="57"/>
                  </a:lnTo>
                  <a:lnTo>
                    <a:pt x="1324" y="58"/>
                  </a:lnTo>
                  <a:lnTo>
                    <a:pt x="1336" y="42"/>
                  </a:lnTo>
                  <a:lnTo>
                    <a:pt x="1313" y="33"/>
                  </a:lnTo>
                  <a:lnTo>
                    <a:pt x="1290" y="28"/>
                  </a:lnTo>
                  <a:lnTo>
                    <a:pt x="1266" y="22"/>
                  </a:lnTo>
                  <a:lnTo>
                    <a:pt x="1253" y="20"/>
                  </a:lnTo>
                  <a:lnTo>
                    <a:pt x="1239" y="20"/>
                  </a:lnTo>
                  <a:lnTo>
                    <a:pt x="1231" y="25"/>
                  </a:lnTo>
                  <a:lnTo>
                    <a:pt x="1224" y="29"/>
                  </a:lnTo>
                  <a:lnTo>
                    <a:pt x="1204" y="36"/>
                  </a:lnTo>
                  <a:lnTo>
                    <a:pt x="1196" y="39"/>
                  </a:lnTo>
                  <a:lnTo>
                    <a:pt x="1191" y="44"/>
                  </a:lnTo>
                  <a:lnTo>
                    <a:pt x="1189" y="46"/>
                  </a:lnTo>
                  <a:lnTo>
                    <a:pt x="1189" y="51"/>
                  </a:lnTo>
                  <a:lnTo>
                    <a:pt x="1191" y="54"/>
                  </a:lnTo>
                  <a:lnTo>
                    <a:pt x="1193" y="58"/>
                  </a:lnTo>
                  <a:lnTo>
                    <a:pt x="1196" y="61"/>
                  </a:lnTo>
                  <a:lnTo>
                    <a:pt x="1202" y="64"/>
                  </a:lnTo>
                  <a:lnTo>
                    <a:pt x="1216" y="67"/>
                  </a:lnTo>
                  <a:lnTo>
                    <a:pt x="1222" y="68"/>
                  </a:lnTo>
                  <a:lnTo>
                    <a:pt x="1226" y="73"/>
                  </a:lnTo>
                  <a:lnTo>
                    <a:pt x="1227" y="77"/>
                  </a:lnTo>
                  <a:lnTo>
                    <a:pt x="1226" y="80"/>
                  </a:lnTo>
                  <a:lnTo>
                    <a:pt x="1224" y="84"/>
                  </a:lnTo>
                  <a:lnTo>
                    <a:pt x="1218" y="84"/>
                  </a:lnTo>
                  <a:lnTo>
                    <a:pt x="1212" y="87"/>
                  </a:lnTo>
                  <a:lnTo>
                    <a:pt x="1206" y="89"/>
                  </a:lnTo>
                  <a:lnTo>
                    <a:pt x="1200" y="90"/>
                  </a:lnTo>
                  <a:lnTo>
                    <a:pt x="1194" y="91"/>
                  </a:lnTo>
                  <a:lnTo>
                    <a:pt x="1189" y="91"/>
                  </a:lnTo>
                  <a:lnTo>
                    <a:pt x="1183" y="90"/>
                  </a:lnTo>
                  <a:lnTo>
                    <a:pt x="1177" y="87"/>
                  </a:lnTo>
                  <a:lnTo>
                    <a:pt x="1175" y="81"/>
                  </a:lnTo>
                  <a:lnTo>
                    <a:pt x="1173" y="75"/>
                  </a:lnTo>
                  <a:lnTo>
                    <a:pt x="1169" y="70"/>
                  </a:lnTo>
                  <a:lnTo>
                    <a:pt x="1162" y="65"/>
                  </a:lnTo>
                  <a:lnTo>
                    <a:pt x="1150" y="67"/>
                  </a:lnTo>
                  <a:lnTo>
                    <a:pt x="1142" y="67"/>
                  </a:lnTo>
                  <a:lnTo>
                    <a:pt x="1132" y="71"/>
                  </a:lnTo>
                  <a:lnTo>
                    <a:pt x="1129" y="75"/>
                  </a:lnTo>
                  <a:lnTo>
                    <a:pt x="1127" y="80"/>
                  </a:lnTo>
                  <a:lnTo>
                    <a:pt x="1127" y="84"/>
                  </a:lnTo>
                  <a:lnTo>
                    <a:pt x="1130" y="91"/>
                  </a:lnTo>
                  <a:lnTo>
                    <a:pt x="1132" y="94"/>
                  </a:lnTo>
                  <a:lnTo>
                    <a:pt x="1134" y="99"/>
                  </a:lnTo>
                  <a:lnTo>
                    <a:pt x="1138" y="104"/>
                  </a:lnTo>
                  <a:lnTo>
                    <a:pt x="1142" y="107"/>
                  </a:lnTo>
                  <a:lnTo>
                    <a:pt x="1148" y="112"/>
                  </a:lnTo>
                  <a:lnTo>
                    <a:pt x="1065" y="103"/>
                  </a:lnTo>
                  <a:lnTo>
                    <a:pt x="1074" y="112"/>
                  </a:lnTo>
                  <a:lnTo>
                    <a:pt x="1082" y="118"/>
                  </a:lnTo>
                  <a:lnTo>
                    <a:pt x="1094" y="123"/>
                  </a:lnTo>
                  <a:lnTo>
                    <a:pt x="1105" y="128"/>
                  </a:lnTo>
                  <a:lnTo>
                    <a:pt x="1129" y="136"/>
                  </a:lnTo>
                  <a:lnTo>
                    <a:pt x="1154" y="142"/>
                  </a:lnTo>
                  <a:lnTo>
                    <a:pt x="1179" y="148"/>
                  </a:lnTo>
                  <a:lnTo>
                    <a:pt x="1206" y="154"/>
                  </a:lnTo>
                  <a:lnTo>
                    <a:pt x="1229" y="161"/>
                  </a:lnTo>
                  <a:lnTo>
                    <a:pt x="1243" y="165"/>
                  </a:lnTo>
                  <a:lnTo>
                    <a:pt x="1253" y="171"/>
                  </a:lnTo>
                  <a:lnTo>
                    <a:pt x="1272" y="170"/>
                  </a:lnTo>
                  <a:lnTo>
                    <a:pt x="1293" y="168"/>
                  </a:lnTo>
                  <a:lnTo>
                    <a:pt x="1332" y="163"/>
                  </a:lnTo>
                  <a:lnTo>
                    <a:pt x="1371" y="155"/>
                  </a:lnTo>
                  <a:lnTo>
                    <a:pt x="1410" y="147"/>
                  </a:lnTo>
                  <a:lnTo>
                    <a:pt x="1447" y="136"/>
                  </a:lnTo>
                  <a:lnTo>
                    <a:pt x="1485" y="128"/>
                  </a:lnTo>
                  <a:lnTo>
                    <a:pt x="1524" y="119"/>
                  </a:lnTo>
                  <a:lnTo>
                    <a:pt x="1563" y="112"/>
                  </a:lnTo>
                  <a:lnTo>
                    <a:pt x="1600" y="104"/>
                  </a:lnTo>
                  <a:lnTo>
                    <a:pt x="1635" y="99"/>
                  </a:lnTo>
                  <a:lnTo>
                    <a:pt x="1672" y="90"/>
                  </a:lnTo>
                  <a:lnTo>
                    <a:pt x="1706" y="81"/>
                  </a:lnTo>
                  <a:lnTo>
                    <a:pt x="1774" y="62"/>
                  </a:lnTo>
                  <a:lnTo>
                    <a:pt x="1846" y="44"/>
                  </a:lnTo>
                  <a:lnTo>
                    <a:pt x="1881" y="35"/>
                  </a:lnTo>
                  <a:lnTo>
                    <a:pt x="1916" y="28"/>
                  </a:lnTo>
                  <a:lnTo>
                    <a:pt x="1953" y="20"/>
                  </a:lnTo>
                  <a:lnTo>
                    <a:pt x="1988" y="16"/>
                  </a:lnTo>
                  <a:lnTo>
                    <a:pt x="2025" y="13"/>
                  </a:lnTo>
                  <a:lnTo>
                    <a:pt x="2063" y="12"/>
                  </a:lnTo>
                  <a:lnTo>
                    <a:pt x="2102" y="13"/>
                  </a:lnTo>
                  <a:lnTo>
                    <a:pt x="2141" y="16"/>
                  </a:lnTo>
                  <a:lnTo>
                    <a:pt x="2118" y="25"/>
                  </a:lnTo>
                  <a:lnTo>
                    <a:pt x="2092" y="33"/>
                  </a:lnTo>
                  <a:lnTo>
                    <a:pt x="2065" y="41"/>
                  </a:lnTo>
                  <a:lnTo>
                    <a:pt x="2036" y="48"/>
                  </a:lnTo>
                  <a:lnTo>
                    <a:pt x="2005" y="54"/>
                  </a:lnTo>
                  <a:lnTo>
                    <a:pt x="1974" y="60"/>
                  </a:lnTo>
                  <a:lnTo>
                    <a:pt x="1943" y="65"/>
                  </a:lnTo>
                  <a:lnTo>
                    <a:pt x="1912" y="68"/>
                  </a:lnTo>
                  <a:lnTo>
                    <a:pt x="1819" y="91"/>
                  </a:lnTo>
                  <a:lnTo>
                    <a:pt x="1726" y="115"/>
                  </a:lnTo>
                  <a:lnTo>
                    <a:pt x="1631" y="136"/>
                  </a:lnTo>
                  <a:lnTo>
                    <a:pt x="1534" y="157"/>
                  </a:lnTo>
                  <a:lnTo>
                    <a:pt x="1485" y="167"/>
                  </a:lnTo>
                  <a:lnTo>
                    <a:pt x="1437" y="174"/>
                  </a:lnTo>
                  <a:lnTo>
                    <a:pt x="1386" y="181"/>
                  </a:lnTo>
                  <a:lnTo>
                    <a:pt x="1338" y="186"/>
                  </a:lnTo>
                  <a:lnTo>
                    <a:pt x="1288" y="190"/>
                  </a:lnTo>
                  <a:lnTo>
                    <a:pt x="1237" y="192"/>
                  </a:lnTo>
                  <a:lnTo>
                    <a:pt x="1187" y="192"/>
                  </a:lnTo>
                  <a:lnTo>
                    <a:pt x="1136" y="190"/>
                  </a:lnTo>
                  <a:lnTo>
                    <a:pt x="1082" y="177"/>
                  </a:lnTo>
                  <a:lnTo>
                    <a:pt x="1026" y="167"/>
                  </a:lnTo>
                  <a:lnTo>
                    <a:pt x="970" y="157"/>
                  </a:lnTo>
                  <a:lnTo>
                    <a:pt x="911" y="148"/>
                  </a:lnTo>
                  <a:lnTo>
                    <a:pt x="795" y="132"/>
                  </a:lnTo>
                  <a:lnTo>
                    <a:pt x="737" y="122"/>
                  </a:lnTo>
                  <a:lnTo>
                    <a:pt x="681" y="112"/>
                  </a:lnTo>
                  <a:lnTo>
                    <a:pt x="636" y="107"/>
                  </a:lnTo>
                  <a:lnTo>
                    <a:pt x="593" y="104"/>
                  </a:lnTo>
                  <a:lnTo>
                    <a:pt x="549" y="99"/>
                  </a:lnTo>
                  <a:lnTo>
                    <a:pt x="506" y="93"/>
                  </a:lnTo>
                  <a:lnTo>
                    <a:pt x="423" y="80"/>
                  </a:lnTo>
                  <a:lnTo>
                    <a:pt x="337" y="65"/>
                  </a:lnTo>
                  <a:lnTo>
                    <a:pt x="256" y="49"/>
                  </a:lnTo>
                  <a:lnTo>
                    <a:pt x="170" y="35"/>
                  </a:lnTo>
                  <a:lnTo>
                    <a:pt x="85" y="22"/>
                  </a:lnTo>
                  <a:lnTo>
                    <a:pt x="42" y="16"/>
                  </a:lnTo>
                  <a:lnTo>
                    <a:pt x="0" y="12"/>
                  </a:lnTo>
                  <a:lnTo>
                    <a:pt x="25" y="0"/>
                  </a:lnTo>
                  <a:lnTo>
                    <a:pt x="147" y="19"/>
                  </a:lnTo>
                  <a:lnTo>
                    <a:pt x="267" y="36"/>
                  </a:lnTo>
                  <a:lnTo>
                    <a:pt x="512" y="67"/>
                  </a:lnTo>
                  <a:lnTo>
                    <a:pt x="752" y="97"/>
                  </a:lnTo>
                  <a:lnTo>
                    <a:pt x="873" y="115"/>
                  </a:lnTo>
                  <a:lnTo>
                    <a:pt x="995" y="134"/>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1"/>
            <p:cNvSpPr>
              <a:spLocks/>
            </p:cNvSpPr>
            <p:nvPr/>
          </p:nvSpPr>
          <p:spPr bwMode="auto">
            <a:xfrm>
              <a:off x="4822825" y="5095875"/>
              <a:ext cx="39688" cy="33338"/>
            </a:xfrm>
            <a:custGeom>
              <a:avLst/>
              <a:gdLst>
                <a:gd name="T0" fmla="*/ 2147483647 w 51"/>
                <a:gd name="T1" fmla="*/ 2147483647 h 21"/>
                <a:gd name="T2" fmla="*/ 2147483647 w 51"/>
                <a:gd name="T3" fmla="*/ 2147483647 h 21"/>
                <a:gd name="T4" fmla="*/ 2147483647 w 51"/>
                <a:gd name="T5" fmla="*/ 2147483647 h 21"/>
                <a:gd name="T6" fmla="*/ 2147483647 w 51"/>
                <a:gd name="T7" fmla="*/ 2147483647 h 21"/>
                <a:gd name="T8" fmla="*/ 2147483647 w 51"/>
                <a:gd name="T9" fmla="*/ 2147483647 h 21"/>
                <a:gd name="T10" fmla="*/ 2147483647 w 51"/>
                <a:gd name="T11" fmla="*/ 2147483647 h 21"/>
                <a:gd name="T12" fmla="*/ 2147483647 w 51"/>
                <a:gd name="T13" fmla="*/ 2147483647 h 21"/>
                <a:gd name="T14" fmla="*/ 0 w 51"/>
                <a:gd name="T15" fmla="*/ 2147483647 h 21"/>
                <a:gd name="T16" fmla="*/ 0 w 51"/>
                <a:gd name="T17" fmla="*/ 0 h 21"/>
                <a:gd name="T18" fmla="*/ 2147483647 w 51"/>
                <a:gd name="T19" fmla="*/ 0 h 21"/>
                <a:gd name="T20" fmla="*/ 2147483647 w 51"/>
                <a:gd name="T21" fmla="*/ 0 h 21"/>
                <a:gd name="T22" fmla="*/ 2147483647 w 51"/>
                <a:gd name="T23" fmla="*/ 0 h 21"/>
                <a:gd name="T24" fmla="*/ 2147483647 w 51"/>
                <a:gd name="T25" fmla="*/ 0 h 21"/>
                <a:gd name="T26" fmla="*/ 2147483647 w 51"/>
                <a:gd name="T27" fmla="*/ 2147483647 h 21"/>
                <a:gd name="T28" fmla="*/ 2147483647 w 51"/>
                <a:gd name="T29" fmla="*/ 2147483647 h 21"/>
                <a:gd name="T30" fmla="*/ 2147483647 w 51"/>
                <a:gd name="T31" fmla="*/ 2147483647 h 21"/>
                <a:gd name="T32" fmla="*/ 2147483647 w 51"/>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1"/>
                <a:gd name="T53" fmla="*/ 51 w 5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1">
                  <a:moveTo>
                    <a:pt x="51" y="12"/>
                  </a:moveTo>
                  <a:lnTo>
                    <a:pt x="49" y="16"/>
                  </a:lnTo>
                  <a:lnTo>
                    <a:pt x="45" y="18"/>
                  </a:lnTo>
                  <a:lnTo>
                    <a:pt x="39" y="21"/>
                  </a:lnTo>
                  <a:lnTo>
                    <a:pt x="31" y="21"/>
                  </a:lnTo>
                  <a:lnTo>
                    <a:pt x="23" y="21"/>
                  </a:lnTo>
                  <a:lnTo>
                    <a:pt x="16" y="19"/>
                  </a:lnTo>
                  <a:lnTo>
                    <a:pt x="0" y="16"/>
                  </a:lnTo>
                  <a:lnTo>
                    <a:pt x="0" y="0"/>
                  </a:lnTo>
                  <a:lnTo>
                    <a:pt x="6" y="0"/>
                  </a:lnTo>
                  <a:lnTo>
                    <a:pt x="16" y="0"/>
                  </a:lnTo>
                  <a:lnTo>
                    <a:pt x="31" y="0"/>
                  </a:lnTo>
                  <a:lnTo>
                    <a:pt x="39" y="0"/>
                  </a:lnTo>
                  <a:lnTo>
                    <a:pt x="45" y="2"/>
                  </a:lnTo>
                  <a:lnTo>
                    <a:pt x="49" y="6"/>
                  </a:lnTo>
                  <a:lnTo>
                    <a:pt x="51" y="9"/>
                  </a:lnTo>
                  <a:lnTo>
                    <a:pt x="51" y="12"/>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2"/>
            <p:cNvSpPr>
              <a:spLocks/>
            </p:cNvSpPr>
            <p:nvPr/>
          </p:nvSpPr>
          <p:spPr bwMode="auto">
            <a:xfrm>
              <a:off x="6292850" y="5103813"/>
              <a:ext cx="60325" cy="22225"/>
            </a:xfrm>
            <a:custGeom>
              <a:avLst/>
              <a:gdLst>
                <a:gd name="T0" fmla="*/ 2147483647 w 76"/>
                <a:gd name="T1" fmla="*/ 0 h 14"/>
                <a:gd name="T2" fmla="*/ 2147483647 w 76"/>
                <a:gd name="T3" fmla="*/ 2147483647 h 14"/>
                <a:gd name="T4" fmla="*/ 2147483647 w 76"/>
                <a:gd name="T5" fmla="*/ 2147483647 h 14"/>
                <a:gd name="T6" fmla="*/ 2147483647 w 76"/>
                <a:gd name="T7" fmla="*/ 2147483647 h 14"/>
                <a:gd name="T8" fmla="*/ 2147483647 w 76"/>
                <a:gd name="T9" fmla="*/ 2147483647 h 14"/>
                <a:gd name="T10" fmla="*/ 2147483647 w 76"/>
                <a:gd name="T11" fmla="*/ 2147483647 h 14"/>
                <a:gd name="T12" fmla="*/ 0 w 76"/>
                <a:gd name="T13" fmla="*/ 2147483647 h 14"/>
                <a:gd name="T14" fmla="*/ 2147483647 w 76"/>
                <a:gd name="T15" fmla="*/ 2147483647 h 14"/>
                <a:gd name="T16" fmla="*/ 2147483647 w 76"/>
                <a:gd name="T17" fmla="*/ 2147483647 h 14"/>
                <a:gd name="T18" fmla="*/ 2147483647 w 7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4"/>
                <a:gd name="T32" fmla="*/ 76 w 7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4">
                  <a:moveTo>
                    <a:pt x="76" y="0"/>
                  </a:moveTo>
                  <a:lnTo>
                    <a:pt x="70" y="5"/>
                  </a:lnTo>
                  <a:lnTo>
                    <a:pt x="62" y="8"/>
                  </a:lnTo>
                  <a:lnTo>
                    <a:pt x="53" y="11"/>
                  </a:lnTo>
                  <a:lnTo>
                    <a:pt x="43" y="13"/>
                  </a:lnTo>
                  <a:lnTo>
                    <a:pt x="22" y="14"/>
                  </a:lnTo>
                  <a:lnTo>
                    <a:pt x="0" y="14"/>
                  </a:lnTo>
                  <a:lnTo>
                    <a:pt x="18" y="8"/>
                  </a:lnTo>
                  <a:lnTo>
                    <a:pt x="37" y="5"/>
                  </a:lnTo>
                  <a:lnTo>
                    <a:pt x="76" y="0"/>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3"/>
            <p:cNvSpPr>
              <a:spLocks/>
            </p:cNvSpPr>
            <p:nvPr/>
          </p:nvSpPr>
          <p:spPr bwMode="auto">
            <a:xfrm>
              <a:off x="4668838" y="5132388"/>
              <a:ext cx="114300" cy="65087"/>
            </a:xfrm>
            <a:custGeom>
              <a:avLst/>
              <a:gdLst>
                <a:gd name="T0" fmla="*/ 2147483647 w 144"/>
                <a:gd name="T1" fmla="*/ 2147483647 h 41"/>
                <a:gd name="T2" fmla="*/ 2147483647 w 144"/>
                <a:gd name="T3" fmla="*/ 2147483647 h 41"/>
                <a:gd name="T4" fmla="*/ 2147483647 w 144"/>
                <a:gd name="T5" fmla="*/ 2147483647 h 41"/>
                <a:gd name="T6" fmla="*/ 2147483647 w 144"/>
                <a:gd name="T7" fmla="*/ 2147483647 h 41"/>
                <a:gd name="T8" fmla="*/ 2147483647 w 144"/>
                <a:gd name="T9" fmla="*/ 0 h 41"/>
                <a:gd name="T10" fmla="*/ 2147483647 w 144"/>
                <a:gd name="T11" fmla="*/ 0 h 41"/>
                <a:gd name="T12" fmla="*/ 2147483647 w 144"/>
                <a:gd name="T13" fmla="*/ 2147483647 h 41"/>
                <a:gd name="T14" fmla="*/ 2147483647 w 144"/>
                <a:gd name="T15" fmla="*/ 2147483647 h 41"/>
                <a:gd name="T16" fmla="*/ 2147483647 w 144"/>
                <a:gd name="T17" fmla="*/ 2147483647 h 41"/>
                <a:gd name="T18" fmla="*/ 2147483647 w 144"/>
                <a:gd name="T19" fmla="*/ 2147483647 h 41"/>
                <a:gd name="T20" fmla="*/ 2147483647 w 144"/>
                <a:gd name="T21" fmla="*/ 2147483647 h 41"/>
                <a:gd name="T22" fmla="*/ 2147483647 w 144"/>
                <a:gd name="T23" fmla="*/ 2147483647 h 41"/>
                <a:gd name="T24" fmla="*/ 2147483647 w 144"/>
                <a:gd name="T25" fmla="*/ 2147483647 h 41"/>
                <a:gd name="T26" fmla="*/ 2147483647 w 144"/>
                <a:gd name="T27" fmla="*/ 2147483647 h 41"/>
                <a:gd name="T28" fmla="*/ 2147483647 w 144"/>
                <a:gd name="T29" fmla="*/ 2147483647 h 41"/>
                <a:gd name="T30" fmla="*/ 2147483647 w 144"/>
                <a:gd name="T31" fmla="*/ 2147483647 h 41"/>
                <a:gd name="T32" fmla="*/ 2147483647 w 144"/>
                <a:gd name="T33" fmla="*/ 2147483647 h 41"/>
                <a:gd name="T34" fmla="*/ 2147483647 w 144"/>
                <a:gd name="T35" fmla="*/ 2147483647 h 41"/>
                <a:gd name="T36" fmla="*/ 2147483647 w 144"/>
                <a:gd name="T37" fmla="*/ 2147483647 h 41"/>
                <a:gd name="T38" fmla="*/ 2147483647 w 144"/>
                <a:gd name="T39" fmla="*/ 2147483647 h 41"/>
                <a:gd name="T40" fmla="*/ 2147483647 w 144"/>
                <a:gd name="T41" fmla="*/ 2147483647 h 41"/>
                <a:gd name="T42" fmla="*/ 2147483647 w 144"/>
                <a:gd name="T43" fmla="*/ 2147483647 h 41"/>
                <a:gd name="T44" fmla="*/ 2147483647 w 144"/>
                <a:gd name="T45" fmla="*/ 2147483647 h 41"/>
                <a:gd name="T46" fmla="*/ 2147483647 w 144"/>
                <a:gd name="T47" fmla="*/ 2147483647 h 41"/>
                <a:gd name="T48" fmla="*/ 2147483647 w 144"/>
                <a:gd name="T49" fmla="*/ 2147483647 h 41"/>
                <a:gd name="T50" fmla="*/ 2147483647 w 144"/>
                <a:gd name="T51" fmla="*/ 2147483647 h 41"/>
                <a:gd name="T52" fmla="*/ 2147483647 w 144"/>
                <a:gd name="T53" fmla="*/ 2147483647 h 41"/>
                <a:gd name="T54" fmla="*/ 2147483647 w 144"/>
                <a:gd name="T55" fmla="*/ 2147483647 h 41"/>
                <a:gd name="T56" fmla="*/ 2147483647 w 144"/>
                <a:gd name="T57" fmla="*/ 2147483647 h 41"/>
                <a:gd name="T58" fmla="*/ 2147483647 w 144"/>
                <a:gd name="T59" fmla="*/ 2147483647 h 41"/>
                <a:gd name="T60" fmla="*/ 2147483647 w 144"/>
                <a:gd name="T61" fmla="*/ 2147483647 h 41"/>
                <a:gd name="T62" fmla="*/ 2147483647 w 144"/>
                <a:gd name="T63" fmla="*/ 2147483647 h 41"/>
                <a:gd name="T64" fmla="*/ 2147483647 w 144"/>
                <a:gd name="T65" fmla="*/ 2147483647 h 41"/>
                <a:gd name="T66" fmla="*/ 2147483647 w 144"/>
                <a:gd name="T67" fmla="*/ 2147483647 h 41"/>
                <a:gd name="T68" fmla="*/ 2147483647 w 144"/>
                <a:gd name="T69" fmla="*/ 2147483647 h 41"/>
                <a:gd name="T70" fmla="*/ 0 w 144"/>
                <a:gd name="T71" fmla="*/ 2147483647 h 41"/>
                <a:gd name="T72" fmla="*/ 2147483647 w 144"/>
                <a:gd name="T73" fmla="*/ 2147483647 h 41"/>
                <a:gd name="T74" fmla="*/ 2147483647 w 144"/>
                <a:gd name="T75" fmla="*/ 2147483647 h 41"/>
                <a:gd name="T76" fmla="*/ 2147483647 w 144"/>
                <a:gd name="T77" fmla="*/ 2147483647 h 41"/>
                <a:gd name="T78" fmla="*/ 2147483647 w 144"/>
                <a:gd name="T79" fmla="*/ 0 h 41"/>
                <a:gd name="T80" fmla="*/ 2147483647 w 144"/>
                <a:gd name="T81" fmla="*/ 2147483647 h 41"/>
                <a:gd name="T82" fmla="*/ 2147483647 w 144"/>
                <a:gd name="T83" fmla="*/ 2147483647 h 41"/>
                <a:gd name="T84" fmla="*/ 2147483647 w 144"/>
                <a:gd name="T85" fmla="*/ 2147483647 h 41"/>
                <a:gd name="T86" fmla="*/ 2147483647 w 144"/>
                <a:gd name="T87" fmla="*/ 2147483647 h 41"/>
                <a:gd name="T88" fmla="*/ 2147483647 w 144"/>
                <a:gd name="T89" fmla="*/ 2147483647 h 41"/>
                <a:gd name="T90" fmla="*/ 2147483647 w 144"/>
                <a:gd name="T91" fmla="*/ 2147483647 h 41"/>
                <a:gd name="T92" fmla="*/ 2147483647 w 144"/>
                <a:gd name="T93" fmla="*/ 2147483647 h 41"/>
                <a:gd name="T94" fmla="*/ 2147483647 w 144"/>
                <a:gd name="T95" fmla="*/ 2147483647 h 41"/>
                <a:gd name="T96" fmla="*/ 2147483647 w 144"/>
                <a:gd name="T97" fmla="*/ 2147483647 h 41"/>
                <a:gd name="T98" fmla="*/ 2147483647 w 144"/>
                <a:gd name="T99" fmla="*/ 2147483647 h 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4"/>
                <a:gd name="T151" fmla="*/ 0 h 41"/>
                <a:gd name="T152" fmla="*/ 144 w 144"/>
                <a:gd name="T153" fmla="*/ 41 h 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4" h="41">
                  <a:moveTo>
                    <a:pt x="97" y="15"/>
                  </a:moveTo>
                  <a:lnTo>
                    <a:pt x="101" y="12"/>
                  </a:lnTo>
                  <a:lnTo>
                    <a:pt x="103" y="9"/>
                  </a:lnTo>
                  <a:lnTo>
                    <a:pt x="103" y="5"/>
                  </a:lnTo>
                  <a:lnTo>
                    <a:pt x="103" y="0"/>
                  </a:lnTo>
                  <a:lnTo>
                    <a:pt x="113" y="0"/>
                  </a:lnTo>
                  <a:lnTo>
                    <a:pt x="118" y="3"/>
                  </a:lnTo>
                  <a:lnTo>
                    <a:pt x="124" y="6"/>
                  </a:lnTo>
                  <a:lnTo>
                    <a:pt x="128" y="12"/>
                  </a:lnTo>
                  <a:lnTo>
                    <a:pt x="136" y="24"/>
                  </a:lnTo>
                  <a:lnTo>
                    <a:pt x="140" y="29"/>
                  </a:lnTo>
                  <a:lnTo>
                    <a:pt x="144" y="34"/>
                  </a:lnTo>
                  <a:lnTo>
                    <a:pt x="138" y="38"/>
                  </a:lnTo>
                  <a:lnTo>
                    <a:pt x="134" y="41"/>
                  </a:lnTo>
                  <a:lnTo>
                    <a:pt x="130" y="41"/>
                  </a:lnTo>
                  <a:lnTo>
                    <a:pt x="124" y="41"/>
                  </a:lnTo>
                  <a:lnTo>
                    <a:pt x="120" y="38"/>
                  </a:lnTo>
                  <a:lnTo>
                    <a:pt x="118" y="37"/>
                  </a:lnTo>
                  <a:lnTo>
                    <a:pt x="113" y="29"/>
                  </a:lnTo>
                  <a:lnTo>
                    <a:pt x="105" y="25"/>
                  </a:lnTo>
                  <a:lnTo>
                    <a:pt x="103" y="22"/>
                  </a:lnTo>
                  <a:lnTo>
                    <a:pt x="99" y="22"/>
                  </a:lnTo>
                  <a:lnTo>
                    <a:pt x="95" y="22"/>
                  </a:lnTo>
                  <a:lnTo>
                    <a:pt x="91" y="24"/>
                  </a:lnTo>
                  <a:lnTo>
                    <a:pt x="87" y="28"/>
                  </a:lnTo>
                  <a:lnTo>
                    <a:pt x="82" y="34"/>
                  </a:lnTo>
                  <a:lnTo>
                    <a:pt x="72" y="34"/>
                  </a:lnTo>
                  <a:lnTo>
                    <a:pt x="62" y="31"/>
                  </a:lnTo>
                  <a:lnTo>
                    <a:pt x="47" y="27"/>
                  </a:lnTo>
                  <a:lnTo>
                    <a:pt x="29" y="22"/>
                  </a:lnTo>
                  <a:lnTo>
                    <a:pt x="21" y="22"/>
                  </a:lnTo>
                  <a:lnTo>
                    <a:pt x="10" y="22"/>
                  </a:lnTo>
                  <a:lnTo>
                    <a:pt x="6" y="21"/>
                  </a:lnTo>
                  <a:lnTo>
                    <a:pt x="2" y="18"/>
                  </a:lnTo>
                  <a:lnTo>
                    <a:pt x="2" y="15"/>
                  </a:lnTo>
                  <a:lnTo>
                    <a:pt x="0" y="12"/>
                  </a:lnTo>
                  <a:lnTo>
                    <a:pt x="2" y="8"/>
                  </a:lnTo>
                  <a:lnTo>
                    <a:pt x="2" y="5"/>
                  </a:lnTo>
                  <a:lnTo>
                    <a:pt x="6" y="2"/>
                  </a:lnTo>
                  <a:lnTo>
                    <a:pt x="10" y="0"/>
                  </a:lnTo>
                  <a:lnTo>
                    <a:pt x="14" y="5"/>
                  </a:lnTo>
                  <a:lnTo>
                    <a:pt x="20" y="9"/>
                  </a:lnTo>
                  <a:lnTo>
                    <a:pt x="25" y="12"/>
                  </a:lnTo>
                  <a:lnTo>
                    <a:pt x="29" y="14"/>
                  </a:lnTo>
                  <a:lnTo>
                    <a:pt x="41" y="16"/>
                  </a:lnTo>
                  <a:lnTo>
                    <a:pt x="53" y="16"/>
                  </a:lnTo>
                  <a:lnTo>
                    <a:pt x="64" y="15"/>
                  </a:lnTo>
                  <a:lnTo>
                    <a:pt x="76" y="15"/>
                  </a:lnTo>
                  <a:lnTo>
                    <a:pt x="85" y="14"/>
                  </a:lnTo>
                  <a:lnTo>
                    <a:pt x="97" y="15"/>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4"/>
            <p:cNvSpPr>
              <a:spLocks/>
            </p:cNvSpPr>
            <p:nvPr/>
          </p:nvSpPr>
          <p:spPr bwMode="auto">
            <a:xfrm>
              <a:off x="4797425" y="5137150"/>
              <a:ext cx="33338" cy="69850"/>
            </a:xfrm>
            <a:custGeom>
              <a:avLst/>
              <a:gdLst>
                <a:gd name="T0" fmla="*/ 2147483647 w 43"/>
                <a:gd name="T1" fmla="*/ 2147483647 h 44"/>
                <a:gd name="T2" fmla="*/ 2147483647 w 43"/>
                <a:gd name="T3" fmla="*/ 2147483647 h 44"/>
                <a:gd name="T4" fmla="*/ 2147483647 w 43"/>
                <a:gd name="T5" fmla="*/ 2147483647 h 44"/>
                <a:gd name="T6" fmla="*/ 2147483647 w 43"/>
                <a:gd name="T7" fmla="*/ 2147483647 h 44"/>
                <a:gd name="T8" fmla="*/ 2147483647 w 43"/>
                <a:gd name="T9" fmla="*/ 2147483647 h 44"/>
                <a:gd name="T10" fmla="*/ 2147483647 w 43"/>
                <a:gd name="T11" fmla="*/ 2147483647 h 44"/>
                <a:gd name="T12" fmla="*/ 0 w 43"/>
                <a:gd name="T13" fmla="*/ 2147483647 h 44"/>
                <a:gd name="T14" fmla="*/ 0 w 43"/>
                <a:gd name="T15" fmla="*/ 2147483647 h 44"/>
                <a:gd name="T16" fmla="*/ 2147483647 w 43"/>
                <a:gd name="T17" fmla="*/ 0 h 44"/>
                <a:gd name="T18" fmla="*/ 2147483647 w 43"/>
                <a:gd name="T19" fmla="*/ 2147483647 h 44"/>
                <a:gd name="T20" fmla="*/ 2147483647 w 43"/>
                <a:gd name="T21" fmla="*/ 2147483647 h 44"/>
                <a:gd name="T22" fmla="*/ 2147483647 w 43"/>
                <a:gd name="T23" fmla="*/ 2147483647 h 44"/>
                <a:gd name="T24" fmla="*/ 2147483647 w 43"/>
                <a:gd name="T25" fmla="*/ 2147483647 h 44"/>
                <a:gd name="T26" fmla="*/ 2147483647 w 43"/>
                <a:gd name="T27" fmla="*/ 2147483647 h 44"/>
                <a:gd name="T28" fmla="*/ 2147483647 w 43"/>
                <a:gd name="T29" fmla="*/ 2147483647 h 44"/>
                <a:gd name="T30" fmla="*/ 2147483647 w 43"/>
                <a:gd name="T31" fmla="*/ 2147483647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44"/>
                <a:gd name="T50" fmla="*/ 43 w 43"/>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44">
                  <a:moveTo>
                    <a:pt x="43" y="44"/>
                  </a:moveTo>
                  <a:lnTo>
                    <a:pt x="31" y="42"/>
                  </a:lnTo>
                  <a:lnTo>
                    <a:pt x="21" y="40"/>
                  </a:lnTo>
                  <a:lnTo>
                    <a:pt x="12" y="35"/>
                  </a:lnTo>
                  <a:lnTo>
                    <a:pt x="6" y="29"/>
                  </a:lnTo>
                  <a:lnTo>
                    <a:pt x="2" y="24"/>
                  </a:lnTo>
                  <a:lnTo>
                    <a:pt x="0" y="15"/>
                  </a:lnTo>
                  <a:lnTo>
                    <a:pt x="0" y="8"/>
                  </a:lnTo>
                  <a:lnTo>
                    <a:pt x="2" y="0"/>
                  </a:lnTo>
                  <a:lnTo>
                    <a:pt x="8" y="3"/>
                  </a:lnTo>
                  <a:lnTo>
                    <a:pt x="16" y="8"/>
                  </a:lnTo>
                  <a:lnTo>
                    <a:pt x="29" y="16"/>
                  </a:lnTo>
                  <a:lnTo>
                    <a:pt x="35" y="22"/>
                  </a:lnTo>
                  <a:lnTo>
                    <a:pt x="41" y="28"/>
                  </a:lnTo>
                  <a:lnTo>
                    <a:pt x="43" y="35"/>
                  </a:lnTo>
                  <a:lnTo>
                    <a:pt x="43" y="44"/>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85"/>
            <p:cNvSpPr>
              <a:spLocks/>
            </p:cNvSpPr>
            <p:nvPr/>
          </p:nvSpPr>
          <p:spPr bwMode="auto">
            <a:xfrm>
              <a:off x="3048000" y="5154613"/>
              <a:ext cx="758825" cy="736600"/>
            </a:xfrm>
            <a:custGeom>
              <a:avLst/>
              <a:gdLst>
                <a:gd name="T0" fmla="*/ 2147483647 w 956"/>
                <a:gd name="T1" fmla="*/ 2147483647 h 464"/>
                <a:gd name="T2" fmla="*/ 2147483647 w 956"/>
                <a:gd name="T3" fmla="*/ 2147483647 h 464"/>
                <a:gd name="T4" fmla="*/ 2147483647 w 956"/>
                <a:gd name="T5" fmla="*/ 2147483647 h 464"/>
                <a:gd name="T6" fmla="*/ 2147483647 w 956"/>
                <a:gd name="T7" fmla="*/ 2147483647 h 464"/>
                <a:gd name="T8" fmla="*/ 2147483647 w 956"/>
                <a:gd name="T9" fmla="*/ 2147483647 h 464"/>
                <a:gd name="T10" fmla="*/ 2147483647 w 956"/>
                <a:gd name="T11" fmla="*/ 2147483647 h 464"/>
                <a:gd name="T12" fmla="*/ 2147483647 w 956"/>
                <a:gd name="T13" fmla="*/ 2147483647 h 464"/>
                <a:gd name="T14" fmla="*/ 2147483647 w 956"/>
                <a:gd name="T15" fmla="*/ 2147483647 h 464"/>
                <a:gd name="T16" fmla="*/ 2147483647 w 956"/>
                <a:gd name="T17" fmla="*/ 2147483647 h 464"/>
                <a:gd name="T18" fmla="*/ 2147483647 w 956"/>
                <a:gd name="T19" fmla="*/ 2147483647 h 464"/>
                <a:gd name="T20" fmla="*/ 2147483647 w 956"/>
                <a:gd name="T21" fmla="*/ 2147483647 h 464"/>
                <a:gd name="T22" fmla="*/ 2147483647 w 956"/>
                <a:gd name="T23" fmla="*/ 2147483647 h 464"/>
                <a:gd name="T24" fmla="*/ 2147483647 w 956"/>
                <a:gd name="T25" fmla="*/ 2147483647 h 464"/>
                <a:gd name="T26" fmla="*/ 2147483647 w 956"/>
                <a:gd name="T27" fmla="*/ 2147483647 h 464"/>
                <a:gd name="T28" fmla="*/ 2147483647 w 956"/>
                <a:gd name="T29" fmla="*/ 2147483647 h 464"/>
                <a:gd name="T30" fmla="*/ 2147483647 w 956"/>
                <a:gd name="T31" fmla="*/ 2147483647 h 464"/>
                <a:gd name="T32" fmla="*/ 2147483647 w 956"/>
                <a:gd name="T33" fmla="*/ 2147483647 h 464"/>
                <a:gd name="T34" fmla="*/ 2147483647 w 956"/>
                <a:gd name="T35" fmla="*/ 2147483647 h 464"/>
                <a:gd name="T36" fmla="*/ 2147483647 w 956"/>
                <a:gd name="T37" fmla="*/ 2147483647 h 464"/>
                <a:gd name="T38" fmla="*/ 2147483647 w 956"/>
                <a:gd name="T39" fmla="*/ 2147483647 h 464"/>
                <a:gd name="T40" fmla="*/ 2147483647 w 956"/>
                <a:gd name="T41" fmla="*/ 2147483647 h 464"/>
                <a:gd name="T42" fmla="*/ 2147483647 w 956"/>
                <a:gd name="T43" fmla="*/ 2147483647 h 464"/>
                <a:gd name="T44" fmla="*/ 2147483647 w 956"/>
                <a:gd name="T45" fmla="*/ 2147483647 h 464"/>
                <a:gd name="T46" fmla="*/ 2147483647 w 956"/>
                <a:gd name="T47" fmla="*/ 2147483647 h 464"/>
                <a:gd name="T48" fmla="*/ 2147483647 w 956"/>
                <a:gd name="T49" fmla="*/ 2147483647 h 464"/>
                <a:gd name="T50" fmla="*/ 2147483647 w 956"/>
                <a:gd name="T51" fmla="*/ 2147483647 h 464"/>
                <a:gd name="T52" fmla="*/ 2147483647 w 956"/>
                <a:gd name="T53" fmla="*/ 2147483647 h 464"/>
                <a:gd name="T54" fmla="*/ 2147483647 w 956"/>
                <a:gd name="T55" fmla="*/ 2147483647 h 464"/>
                <a:gd name="T56" fmla="*/ 2147483647 w 956"/>
                <a:gd name="T57" fmla="*/ 2147483647 h 464"/>
                <a:gd name="T58" fmla="*/ 2147483647 w 956"/>
                <a:gd name="T59" fmla="*/ 2147483647 h 464"/>
                <a:gd name="T60" fmla="*/ 2147483647 w 956"/>
                <a:gd name="T61" fmla="*/ 2147483647 h 464"/>
                <a:gd name="T62" fmla="*/ 2147483647 w 956"/>
                <a:gd name="T63" fmla="*/ 2147483647 h 464"/>
                <a:gd name="T64" fmla="*/ 2147483647 w 956"/>
                <a:gd name="T65" fmla="*/ 2147483647 h 464"/>
                <a:gd name="T66" fmla="*/ 2147483647 w 956"/>
                <a:gd name="T67" fmla="*/ 2147483647 h 464"/>
                <a:gd name="T68" fmla="*/ 2147483647 w 956"/>
                <a:gd name="T69" fmla="*/ 2147483647 h 464"/>
                <a:gd name="T70" fmla="*/ 2147483647 w 956"/>
                <a:gd name="T71" fmla="*/ 2147483647 h 464"/>
                <a:gd name="T72" fmla="*/ 2147483647 w 956"/>
                <a:gd name="T73" fmla="*/ 2147483647 h 464"/>
                <a:gd name="T74" fmla="*/ 2147483647 w 956"/>
                <a:gd name="T75" fmla="*/ 2147483647 h 464"/>
                <a:gd name="T76" fmla="*/ 2147483647 w 956"/>
                <a:gd name="T77" fmla="*/ 2147483647 h 464"/>
                <a:gd name="T78" fmla="*/ 2147483647 w 956"/>
                <a:gd name="T79" fmla="*/ 2147483647 h 464"/>
                <a:gd name="T80" fmla="*/ 2147483647 w 956"/>
                <a:gd name="T81" fmla="*/ 2147483647 h 464"/>
                <a:gd name="T82" fmla="*/ 2147483647 w 956"/>
                <a:gd name="T83" fmla="*/ 2147483647 h 464"/>
                <a:gd name="T84" fmla="*/ 2147483647 w 956"/>
                <a:gd name="T85" fmla="*/ 2147483647 h 464"/>
                <a:gd name="T86" fmla="*/ 2147483647 w 956"/>
                <a:gd name="T87" fmla="*/ 2147483647 h 464"/>
                <a:gd name="T88" fmla="*/ 2147483647 w 956"/>
                <a:gd name="T89" fmla="*/ 2147483647 h 464"/>
                <a:gd name="T90" fmla="*/ 2147483647 w 956"/>
                <a:gd name="T91" fmla="*/ 2147483647 h 464"/>
                <a:gd name="T92" fmla="*/ 2147483647 w 956"/>
                <a:gd name="T93" fmla="*/ 2147483647 h 464"/>
                <a:gd name="T94" fmla="*/ 2147483647 w 956"/>
                <a:gd name="T95" fmla="*/ 2147483647 h 464"/>
                <a:gd name="T96" fmla="*/ 2147483647 w 956"/>
                <a:gd name="T97" fmla="*/ 2147483647 h 464"/>
                <a:gd name="T98" fmla="*/ 2147483647 w 956"/>
                <a:gd name="T99" fmla="*/ 2147483647 h 464"/>
                <a:gd name="T100" fmla="*/ 0 w 956"/>
                <a:gd name="T101" fmla="*/ 2147483647 h 464"/>
                <a:gd name="T102" fmla="*/ 2147483647 w 956"/>
                <a:gd name="T103" fmla="*/ 2147483647 h 464"/>
                <a:gd name="T104" fmla="*/ 2147483647 w 956"/>
                <a:gd name="T105" fmla="*/ 2147483647 h 464"/>
                <a:gd name="T106" fmla="*/ 2147483647 w 956"/>
                <a:gd name="T107" fmla="*/ 0 h 464"/>
                <a:gd name="T108" fmla="*/ 2147483647 w 956"/>
                <a:gd name="T109" fmla="*/ 0 h 464"/>
                <a:gd name="T110" fmla="*/ 2147483647 w 956"/>
                <a:gd name="T111" fmla="*/ 2147483647 h 464"/>
                <a:gd name="T112" fmla="*/ 2147483647 w 956"/>
                <a:gd name="T113" fmla="*/ 2147483647 h 464"/>
                <a:gd name="T114" fmla="*/ 2147483647 w 956"/>
                <a:gd name="T115" fmla="*/ 2147483647 h 464"/>
                <a:gd name="T116" fmla="*/ 2147483647 w 956"/>
                <a:gd name="T117" fmla="*/ 2147483647 h 464"/>
                <a:gd name="T118" fmla="*/ 2147483647 w 956"/>
                <a:gd name="T119" fmla="*/ 2147483647 h 4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6"/>
                <a:gd name="T181" fmla="*/ 0 h 464"/>
                <a:gd name="T182" fmla="*/ 956 w 956"/>
                <a:gd name="T183" fmla="*/ 464 h 4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6" h="464">
                  <a:moveTo>
                    <a:pt x="281" y="76"/>
                  </a:moveTo>
                  <a:lnTo>
                    <a:pt x="268" y="81"/>
                  </a:lnTo>
                  <a:lnTo>
                    <a:pt x="258" y="84"/>
                  </a:lnTo>
                  <a:lnTo>
                    <a:pt x="250" y="88"/>
                  </a:lnTo>
                  <a:lnTo>
                    <a:pt x="242" y="91"/>
                  </a:lnTo>
                  <a:lnTo>
                    <a:pt x="227" y="100"/>
                  </a:lnTo>
                  <a:lnTo>
                    <a:pt x="219" y="104"/>
                  </a:lnTo>
                  <a:lnTo>
                    <a:pt x="211" y="111"/>
                  </a:lnTo>
                  <a:lnTo>
                    <a:pt x="233" y="114"/>
                  </a:lnTo>
                  <a:lnTo>
                    <a:pt x="244" y="107"/>
                  </a:lnTo>
                  <a:lnTo>
                    <a:pt x="254" y="101"/>
                  </a:lnTo>
                  <a:lnTo>
                    <a:pt x="266" y="95"/>
                  </a:lnTo>
                  <a:lnTo>
                    <a:pt x="277" y="91"/>
                  </a:lnTo>
                  <a:lnTo>
                    <a:pt x="301" y="84"/>
                  </a:lnTo>
                  <a:lnTo>
                    <a:pt x="326" y="79"/>
                  </a:lnTo>
                  <a:lnTo>
                    <a:pt x="351" y="76"/>
                  </a:lnTo>
                  <a:lnTo>
                    <a:pt x="376" y="76"/>
                  </a:lnTo>
                  <a:lnTo>
                    <a:pt x="401" y="79"/>
                  </a:lnTo>
                  <a:lnTo>
                    <a:pt x="429" y="82"/>
                  </a:lnTo>
                  <a:lnTo>
                    <a:pt x="454" y="87"/>
                  </a:lnTo>
                  <a:lnTo>
                    <a:pt x="479" y="92"/>
                  </a:lnTo>
                  <a:lnTo>
                    <a:pt x="529" y="105"/>
                  </a:lnTo>
                  <a:lnTo>
                    <a:pt x="578" y="119"/>
                  </a:lnTo>
                  <a:lnTo>
                    <a:pt x="601" y="124"/>
                  </a:lnTo>
                  <a:lnTo>
                    <a:pt x="623" y="130"/>
                  </a:lnTo>
                  <a:lnTo>
                    <a:pt x="628" y="132"/>
                  </a:lnTo>
                  <a:lnTo>
                    <a:pt x="634" y="134"/>
                  </a:lnTo>
                  <a:lnTo>
                    <a:pt x="644" y="140"/>
                  </a:lnTo>
                  <a:lnTo>
                    <a:pt x="652" y="148"/>
                  </a:lnTo>
                  <a:lnTo>
                    <a:pt x="661" y="155"/>
                  </a:lnTo>
                  <a:lnTo>
                    <a:pt x="671" y="162"/>
                  </a:lnTo>
                  <a:lnTo>
                    <a:pt x="679" y="166"/>
                  </a:lnTo>
                  <a:lnTo>
                    <a:pt x="687" y="168"/>
                  </a:lnTo>
                  <a:lnTo>
                    <a:pt x="690" y="168"/>
                  </a:lnTo>
                  <a:lnTo>
                    <a:pt x="696" y="166"/>
                  </a:lnTo>
                  <a:lnTo>
                    <a:pt x="704" y="164"/>
                  </a:lnTo>
                  <a:lnTo>
                    <a:pt x="751" y="150"/>
                  </a:lnTo>
                  <a:lnTo>
                    <a:pt x="743" y="165"/>
                  </a:lnTo>
                  <a:lnTo>
                    <a:pt x="737" y="179"/>
                  </a:lnTo>
                  <a:lnTo>
                    <a:pt x="731" y="194"/>
                  </a:lnTo>
                  <a:lnTo>
                    <a:pt x="725" y="207"/>
                  </a:lnTo>
                  <a:lnTo>
                    <a:pt x="749" y="239"/>
                  </a:lnTo>
                  <a:lnTo>
                    <a:pt x="774" y="271"/>
                  </a:lnTo>
                  <a:lnTo>
                    <a:pt x="803" y="303"/>
                  </a:lnTo>
                  <a:lnTo>
                    <a:pt x="865" y="367"/>
                  </a:lnTo>
                  <a:lnTo>
                    <a:pt x="896" y="397"/>
                  </a:lnTo>
                  <a:lnTo>
                    <a:pt x="927" y="426"/>
                  </a:lnTo>
                  <a:lnTo>
                    <a:pt x="956" y="452"/>
                  </a:lnTo>
                  <a:lnTo>
                    <a:pt x="931" y="458"/>
                  </a:lnTo>
                  <a:lnTo>
                    <a:pt x="902" y="462"/>
                  </a:lnTo>
                  <a:lnTo>
                    <a:pt x="888" y="464"/>
                  </a:lnTo>
                  <a:lnTo>
                    <a:pt x="875" y="464"/>
                  </a:lnTo>
                  <a:lnTo>
                    <a:pt x="859" y="462"/>
                  </a:lnTo>
                  <a:lnTo>
                    <a:pt x="846" y="461"/>
                  </a:lnTo>
                  <a:lnTo>
                    <a:pt x="799" y="445"/>
                  </a:lnTo>
                  <a:lnTo>
                    <a:pt x="751" y="432"/>
                  </a:lnTo>
                  <a:lnTo>
                    <a:pt x="657" y="407"/>
                  </a:lnTo>
                  <a:lnTo>
                    <a:pt x="609" y="396"/>
                  </a:lnTo>
                  <a:lnTo>
                    <a:pt x="564" y="383"/>
                  </a:lnTo>
                  <a:lnTo>
                    <a:pt x="522" y="367"/>
                  </a:lnTo>
                  <a:lnTo>
                    <a:pt x="500" y="357"/>
                  </a:lnTo>
                  <a:lnTo>
                    <a:pt x="479" y="346"/>
                  </a:lnTo>
                  <a:lnTo>
                    <a:pt x="469" y="339"/>
                  </a:lnTo>
                  <a:lnTo>
                    <a:pt x="458" y="330"/>
                  </a:lnTo>
                  <a:lnTo>
                    <a:pt x="448" y="322"/>
                  </a:lnTo>
                  <a:lnTo>
                    <a:pt x="440" y="312"/>
                  </a:lnTo>
                  <a:lnTo>
                    <a:pt x="436" y="303"/>
                  </a:lnTo>
                  <a:lnTo>
                    <a:pt x="434" y="298"/>
                  </a:lnTo>
                  <a:lnTo>
                    <a:pt x="434" y="293"/>
                  </a:lnTo>
                  <a:lnTo>
                    <a:pt x="436" y="288"/>
                  </a:lnTo>
                  <a:lnTo>
                    <a:pt x="438" y="284"/>
                  </a:lnTo>
                  <a:lnTo>
                    <a:pt x="444" y="278"/>
                  </a:lnTo>
                  <a:lnTo>
                    <a:pt x="450" y="274"/>
                  </a:lnTo>
                  <a:lnTo>
                    <a:pt x="440" y="262"/>
                  </a:lnTo>
                  <a:lnTo>
                    <a:pt x="431" y="251"/>
                  </a:lnTo>
                  <a:lnTo>
                    <a:pt x="419" y="240"/>
                  </a:lnTo>
                  <a:lnTo>
                    <a:pt x="405" y="229"/>
                  </a:lnTo>
                  <a:lnTo>
                    <a:pt x="378" y="210"/>
                  </a:lnTo>
                  <a:lnTo>
                    <a:pt x="347" y="193"/>
                  </a:lnTo>
                  <a:lnTo>
                    <a:pt x="314" y="177"/>
                  </a:lnTo>
                  <a:lnTo>
                    <a:pt x="279" y="164"/>
                  </a:lnTo>
                  <a:lnTo>
                    <a:pt x="244" y="153"/>
                  </a:lnTo>
                  <a:lnTo>
                    <a:pt x="208" y="146"/>
                  </a:lnTo>
                  <a:lnTo>
                    <a:pt x="196" y="149"/>
                  </a:lnTo>
                  <a:lnTo>
                    <a:pt x="184" y="150"/>
                  </a:lnTo>
                  <a:lnTo>
                    <a:pt x="175" y="150"/>
                  </a:lnTo>
                  <a:lnTo>
                    <a:pt x="163" y="150"/>
                  </a:lnTo>
                  <a:lnTo>
                    <a:pt x="155" y="148"/>
                  </a:lnTo>
                  <a:lnTo>
                    <a:pt x="145" y="143"/>
                  </a:lnTo>
                  <a:lnTo>
                    <a:pt x="128" y="134"/>
                  </a:lnTo>
                  <a:lnTo>
                    <a:pt x="97" y="111"/>
                  </a:lnTo>
                  <a:lnTo>
                    <a:pt x="83" y="101"/>
                  </a:lnTo>
                  <a:lnTo>
                    <a:pt x="74" y="97"/>
                  </a:lnTo>
                  <a:lnTo>
                    <a:pt x="66" y="92"/>
                  </a:lnTo>
                  <a:lnTo>
                    <a:pt x="54" y="87"/>
                  </a:lnTo>
                  <a:lnTo>
                    <a:pt x="47" y="79"/>
                  </a:lnTo>
                  <a:lnTo>
                    <a:pt x="41" y="72"/>
                  </a:lnTo>
                  <a:lnTo>
                    <a:pt x="33" y="65"/>
                  </a:lnTo>
                  <a:lnTo>
                    <a:pt x="27" y="59"/>
                  </a:lnTo>
                  <a:lnTo>
                    <a:pt x="21" y="53"/>
                  </a:lnTo>
                  <a:lnTo>
                    <a:pt x="12" y="49"/>
                  </a:lnTo>
                  <a:lnTo>
                    <a:pt x="0" y="46"/>
                  </a:lnTo>
                  <a:lnTo>
                    <a:pt x="16" y="24"/>
                  </a:lnTo>
                  <a:lnTo>
                    <a:pt x="33" y="15"/>
                  </a:lnTo>
                  <a:lnTo>
                    <a:pt x="50" y="8"/>
                  </a:lnTo>
                  <a:lnTo>
                    <a:pt x="70" y="4"/>
                  </a:lnTo>
                  <a:lnTo>
                    <a:pt x="89" y="1"/>
                  </a:lnTo>
                  <a:lnTo>
                    <a:pt x="107" y="0"/>
                  </a:lnTo>
                  <a:lnTo>
                    <a:pt x="126" y="0"/>
                  </a:lnTo>
                  <a:lnTo>
                    <a:pt x="145" y="0"/>
                  </a:lnTo>
                  <a:lnTo>
                    <a:pt x="163" y="1"/>
                  </a:lnTo>
                  <a:lnTo>
                    <a:pt x="180" y="4"/>
                  </a:lnTo>
                  <a:lnTo>
                    <a:pt x="196" y="7"/>
                  </a:lnTo>
                  <a:lnTo>
                    <a:pt x="211" y="11"/>
                  </a:lnTo>
                  <a:lnTo>
                    <a:pt x="225" y="15"/>
                  </a:lnTo>
                  <a:lnTo>
                    <a:pt x="237" y="18"/>
                  </a:lnTo>
                  <a:lnTo>
                    <a:pt x="246" y="23"/>
                  </a:lnTo>
                  <a:lnTo>
                    <a:pt x="254" y="27"/>
                  </a:lnTo>
                  <a:lnTo>
                    <a:pt x="260" y="30"/>
                  </a:lnTo>
                  <a:lnTo>
                    <a:pt x="281" y="76"/>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6"/>
            <p:cNvSpPr>
              <a:spLocks/>
            </p:cNvSpPr>
            <p:nvPr/>
          </p:nvSpPr>
          <p:spPr bwMode="auto">
            <a:xfrm>
              <a:off x="6321425" y="5257800"/>
              <a:ext cx="80963" cy="31750"/>
            </a:xfrm>
            <a:custGeom>
              <a:avLst/>
              <a:gdLst>
                <a:gd name="T0" fmla="*/ 2147483647 w 103"/>
                <a:gd name="T1" fmla="*/ 0 h 20"/>
                <a:gd name="T2" fmla="*/ 2147483647 w 103"/>
                <a:gd name="T3" fmla="*/ 2147483647 h 20"/>
                <a:gd name="T4" fmla="*/ 2147483647 w 103"/>
                <a:gd name="T5" fmla="*/ 2147483647 h 20"/>
                <a:gd name="T6" fmla="*/ 2147483647 w 103"/>
                <a:gd name="T7" fmla="*/ 2147483647 h 20"/>
                <a:gd name="T8" fmla="*/ 2147483647 w 103"/>
                <a:gd name="T9" fmla="*/ 2147483647 h 20"/>
                <a:gd name="T10" fmla="*/ 2147483647 w 103"/>
                <a:gd name="T11" fmla="*/ 2147483647 h 20"/>
                <a:gd name="T12" fmla="*/ 0 w 103"/>
                <a:gd name="T13" fmla="*/ 2147483647 h 20"/>
                <a:gd name="T14" fmla="*/ 2147483647 w 103"/>
                <a:gd name="T15" fmla="*/ 2147483647 h 20"/>
                <a:gd name="T16" fmla="*/ 2147483647 w 103"/>
                <a:gd name="T17" fmla="*/ 2147483647 h 20"/>
                <a:gd name="T18" fmla="*/ 2147483647 w 103"/>
                <a:gd name="T19" fmla="*/ 2147483647 h 20"/>
                <a:gd name="T20" fmla="*/ 2147483647 w 103"/>
                <a:gd name="T21" fmla="*/ 2147483647 h 20"/>
                <a:gd name="T22" fmla="*/ 2147483647 w 103"/>
                <a:gd name="T23" fmla="*/ 2147483647 h 20"/>
                <a:gd name="T24" fmla="*/ 2147483647 w 103"/>
                <a:gd name="T25" fmla="*/ 0 h 20"/>
                <a:gd name="T26" fmla="*/ 2147483647 w 103"/>
                <a:gd name="T27" fmla="*/ 0 h 20"/>
                <a:gd name="T28" fmla="*/ 2147483647 w 103"/>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
                <a:gd name="T47" fmla="*/ 103 w 103"/>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
                  <a:moveTo>
                    <a:pt x="103" y="0"/>
                  </a:moveTo>
                  <a:lnTo>
                    <a:pt x="74" y="4"/>
                  </a:lnTo>
                  <a:lnTo>
                    <a:pt x="47" y="7"/>
                  </a:lnTo>
                  <a:lnTo>
                    <a:pt x="33" y="9"/>
                  </a:lnTo>
                  <a:lnTo>
                    <a:pt x="21" y="11"/>
                  </a:lnTo>
                  <a:lnTo>
                    <a:pt x="10" y="14"/>
                  </a:lnTo>
                  <a:lnTo>
                    <a:pt x="0" y="20"/>
                  </a:lnTo>
                  <a:lnTo>
                    <a:pt x="10" y="16"/>
                  </a:lnTo>
                  <a:lnTo>
                    <a:pt x="19" y="11"/>
                  </a:lnTo>
                  <a:lnTo>
                    <a:pt x="33" y="7"/>
                  </a:lnTo>
                  <a:lnTo>
                    <a:pt x="47" y="4"/>
                  </a:lnTo>
                  <a:lnTo>
                    <a:pt x="60" y="1"/>
                  </a:lnTo>
                  <a:lnTo>
                    <a:pt x="74" y="0"/>
                  </a:lnTo>
                  <a:lnTo>
                    <a:pt x="87" y="0"/>
                  </a:lnTo>
                  <a:lnTo>
                    <a:pt x="103" y="0"/>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7"/>
            <p:cNvSpPr>
              <a:spLocks/>
            </p:cNvSpPr>
            <p:nvPr/>
          </p:nvSpPr>
          <p:spPr bwMode="auto">
            <a:xfrm>
              <a:off x="6324600" y="5289550"/>
              <a:ext cx="133350" cy="46038"/>
            </a:xfrm>
            <a:custGeom>
              <a:avLst/>
              <a:gdLst>
                <a:gd name="T0" fmla="*/ 2147483647 w 167"/>
                <a:gd name="T1" fmla="*/ 0 h 29"/>
                <a:gd name="T2" fmla="*/ 2147483647 w 167"/>
                <a:gd name="T3" fmla="*/ 2147483647 h 29"/>
                <a:gd name="T4" fmla="*/ 2147483647 w 167"/>
                <a:gd name="T5" fmla="*/ 2147483647 h 29"/>
                <a:gd name="T6" fmla="*/ 2147483647 w 167"/>
                <a:gd name="T7" fmla="*/ 2147483647 h 29"/>
                <a:gd name="T8" fmla="*/ 2147483647 w 167"/>
                <a:gd name="T9" fmla="*/ 2147483647 h 29"/>
                <a:gd name="T10" fmla="*/ 2147483647 w 167"/>
                <a:gd name="T11" fmla="*/ 2147483647 h 29"/>
                <a:gd name="T12" fmla="*/ 2147483647 w 167"/>
                <a:gd name="T13" fmla="*/ 2147483647 h 29"/>
                <a:gd name="T14" fmla="*/ 2147483647 w 167"/>
                <a:gd name="T15" fmla="*/ 2147483647 h 29"/>
                <a:gd name="T16" fmla="*/ 0 w 167"/>
                <a:gd name="T17" fmla="*/ 2147483647 h 29"/>
                <a:gd name="T18" fmla="*/ 2147483647 w 167"/>
                <a:gd name="T19" fmla="*/ 2147483647 h 29"/>
                <a:gd name="T20" fmla="*/ 2147483647 w 167"/>
                <a:gd name="T21" fmla="*/ 2147483647 h 29"/>
                <a:gd name="T22" fmla="*/ 2147483647 w 167"/>
                <a:gd name="T23" fmla="*/ 2147483647 h 29"/>
                <a:gd name="T24" fmla="*/ 2147483647 w 167"/>
                <a:gd name="T25" fmla="*/ 2147483647 h 29"/>
                <a:gd name="T26" fmla="*/ 2147483647 w 167"/>
                <a:gd name="T27" fmla="*/ 2147483647 h 29"/>
                <a:gd name="T28" fmla="*/ 2147483647 w 167"/>
                <a:gd name="T29" fmla="*/ 2147483647 h 29"/>
                <a:gd name="T30" fmla="*/ 2147483647 w 167"/>
                <a:gd name="T31" fmla="*/ 2147483647 h 29"/>
                <a:gd name="T32" fmla="*/ 2147483647 w 16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7"/>
                <a:gd name="T52" fmla="*/ 0 h 29"/>
                <a:gd name="T53" fmla="*/ 167 w 16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7" h="29">
                  <a:moveTo>
                    <a:pt x="167" y="0"/>
                  </a:moveTo>
                  <a:lnTo>
                    <a:pt x="155" y="4"/>
                  </a:lnTo>
                  <a:lnTo>
                    <a:pt x="141" y="9"/>
                  </a:lnTo>
                  <a:lnTo>
                    <a:pt x="128" y="13"/>
                  </a:lnTo>
                  <a:lnTo>
                    <a:pt x="112" y="18"/>
                  </a:lnTo>
                  <a:lnTo>
                    <a:pt x="77" y="25"/>
                  </a:lnTo>
                  <a:lnTo>
                    <a:pt x="62" y="28"/>
                  </a:lnTo>
                  <a:lnTo>
                    <a:pt x="45" y="29"/>
                  </a:lnTo>
                  <a:lnTo>
                    <a:pt x="0" y="29"/>
                  </a:lnTo>
                  <a:lnTo>
                    <a:pt x="19" y="23"/>
                  </a:lnTo>
                  <a:lnTo>
                    <a:pt x="39" y="18"/>
                  </a:lnTo>
                  <a:lnTo>
                    <a:pt x="60" y="15"/>
                  </a:lnTo>
                  <a:lnTo>
                    <a:pt x="83" y="10"/>
                  </a:lnTo>
                  <a:lnTo>
                    <a:pt x="105" y="7"/>
                  </a:lnTo>
                  <a:lnTo>
                    <a:pt x="126" y="6"/>
                  </a:lnTo>
                  <a:lnTo>
                    <a:pt x="145" y="3"/>
                  </a:lnTo>
                  <a:lnTo>
                    <a:pt x="167" y="0"/>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88"/>
            <p:cNvSpPr>
              <a:spLocks/>
            </p:cNvSpPr>
            <p:nvPr/>
          </p:nvSpPr>
          <p:spPr bwMode="auto">
            <a:xfrm>
              <a:off x="6140450" y="5335588"/>
              <a:ext cx="63500" cy="31750"/>
            </a:xfrm>
            <a:custGeom>
              <a:avLst/>
              <a:gdLst>
                <a:gd name="T0" fmla="*/ 2147483647 w 80"/>
                <a:gd name="T1" fmla="*/ 0 h 20"/>
                <a:gd name="T2" fmla="*/ 2147483647 w 80"/>
                <a:gd name="T3" fmla="*/ 2147483647 h 20"/>
                <a:gd name="T4" fmla="*/ 2147483647 w 80"/>
                <a:gd name="T5" fmla="*/ 2147483647 h 20"/>
                <a:gd name="T6" fmla="*/ 2147483647 w 80"/>
                <a:gd name="T7" fmla="*/ 2147483647 h 20"/>
                <a:gd name="T8" fmla="*/ 2147483647 w 80"/>
                <a:gd name="T9" fmla="*/ 2147483647 h 20"/>
                <a:gd name="T10" fmla="*/ 0 w 80"/>
                <a:gd name="T11" fmla="*/ 2147483647 h 20"/>
                <a:gd name="T12" fmla="*/ 2147483647 w 80"/>
                <a:gd name="T13" fmla="*/ 2147483647 h 20"/>
                <a:gd name="T14" fmla="*/ 2147483647 w 80"/>
                <a:gd name="T15" fmla="*/ 2147483647 h 20"/>
                <a:gd name="T16" fmla="*/ 2147483647 w 80"/>
                <a:gd name="T17" fmla="*/ 2147483647 h 20"/>
                <a:gd name="T18" fmla="*/ 2147483647 w 80"/>
                <a:gd name="T19" fmla="*/ 2147483647 h 20"/>
                <a:gd name="T20" fmla="*/ 2147483647 w 80"/>
                <a:gd name="T21" fmla="*/ 2147483647 h 20"/>
                <a:gd name="T22" fmla="*/ 2147483647 w 80"/>
                <a:gd name="T23" fmla="*/ 2147483647 h 20"/>
                <a:gd name="T24" fmla="*/ 2147483647 w 80"/>
                <a:gd name="T25" fmla="*/ 2147483647 h 20"/>
                <a:gd name="T26" fmla="*/ 2147483647 w 80"/>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20"/>
                <a:gd name="T44" fmla="*/ 80 w 80"/>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20">
                  <a:moveTo>
                    <a:pt x="80" y="0"/>
                  </a:moveTo>
                  <a:lnTo>
                    <a:pt x="60" y="6"/>
                  </a:lnTo>
                  <a:lnTo>
                    <a:pt x="41" y="13"/>
                  </a:lnTo>
                  <a:lnTo>
                    <a:pt x="22" y="18"/>
                  </a:lnTo>
                  <a:lnTo>
                    <a:pt x="10" y="19"/>
                  </a:lnTo>
                  <a:lnTo>
                    <a:pt x="0" y="20"/>
                  </a:lnTo>
                  <a:lnTo>
                    <a:pt x="6" y="15"/>
                  </a:lnTo>
                  <a:lnTo>
                    <a:pt x="14" y="10"/>
                  </a:lnTo>
                  <a:lnTo>
                    <a:pt x="25" y="9"/>
                  </a:lnTo>
                  <a:lnTo>
                    <a:pt x="35" y="6"/>
                  </a:lnTo>
                  <a:lnTo>
                    <a:pt x="47" y="6"/>
                  </a:lnTo>
                  <a:lnTo>
                    <a:pt x="58" y="5"/>
                  </a:lnTo>
                  <a:lnTo>
                    <a:pt x="70" y="3"/>
                  </a:lnTo>
                  <a:lnTo>
                    <a:pt x="80" y="0"/>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89"/>
            <p:cNvSpPr>
              <a:spLocks/>
            </p:cNvSpPr>
            <p:nvPr/>
          </p:nvSpPr>
          <p:spPr bwMode="auto">
            <a:xfrm>
              <a:off x="6303963" y="5345113"/>
              <a:ext cx="149225" cy="65087"/>
            </a:xfrm>
            <a:custGeom>
              <a:avLst/>
              <a:gdLst>
                <a:gd name="T0" fmla="*/ 2147483647 w 188"/>
                <a:gd name="T1" fmla="*/ 2147483647 h 41"/>
                <a:gd name="T2" fmla="*/ 0 w 188"/>
                <a:gd name="T3" fmla="*/ 2147483647 h 41"/>
                <a:gd name="T4" fmla="*/ 2147483647 w 188"/>
                <a:gd name="T5" fmla="*/ 2147483647 h 41"/>
                <a:gd name="T6" fmla="*/ 2147483647 w 188"/>
                <a:gd name="T7" fmla="*/ 2147483647 h 41"/>
                <a:gd name="T8" fmla="*/ 2147483647 w 188"/>
                <a:gd name="T9" fmla="*/ 2147483647 h 41"/>
                <a:gd name="T10" fmla="*/ 2147483647 w 188"/>
                <a:gd name="T11" fmla="*/ 2147483647 h 41"/>
                <a:gd name="T12" fmla="*/ 2147483647 w 188"/>
                <a:gd name="T13" fmla="*/ 2147483647 h 41"/>
                <a:gd name="T14" fmla="*/ 2147483647 w 188"/>
                <a:gd name="T15" fmla="*/ 2147483647 h 41"/>
                <a:gd name="T16" fmla="*/ 2147483647 w 188"/>
                <a:gd name="T17" fmla="*/ 2147483647 h 41"/>
                <a:gd name="T18" fmla="*/ 2147483647 w 188"/>
                <a:gd name="T19" fmla="*/ 2147483647 h 41"/>
                <a:gd name="T20" fmla="*/ 2147483647 w 188"/>
                <a:gd name="T21" fmla="*/ 0 h 41"/>
                <a:gd name="T22" fmla="*/ 2147483647 w 188"/>
                <a:gd name="T23" fmla="*/ 2147483647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41"/>
                <a:gd name="T38" fmla="*/ 188 w 188"/>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41">
                  <a:moveTo>
                    <a:pt x="182" y="14"/>
                  </a:moveTo>
                  <a:lnTo>
                    <a:pt x="0" y="41"/>
                  </a:lnTo>
                  <a:lnTo>
                    <a:pt x="9" y="36"/>
                  </a:lnTo>
                  <a:lnTo>
                    <a:pt x="17" y="33"/>
                  </a:lnTo>
                  <a:lnTo>
                    <a:pt x="40" y="28"/>
                  </a:lnTo>
                  <a:lnTo>
                    <a:pt x="64" y="25"/>
                  </a:lnTo>
                  <a:lnTo>
                    <a:pt x="114" y="19"/>
                  </a:lnTo>
                  <a:lnTo>
                    <a:pt x="141" y="14"/>
                  </a:lnTo>
                  <a:lnTo>
                    <a:pt x="167" y="7"/>
                  </a:lnTo>
                  <a:lnTo>
                    <a:pt x="178" y="4"/>
                  </a:lnTo>
                  <a:lnTo>
                    <a:pt x="188" y="0"/>
                  </a:lnTo>
                  <a:lnTo>
                    <a:pt x="182" y="14"/>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90"/>
            <p:cNvSpPr>
              <a:spLocks/>
            </p:cNvSpPr>
            <p:nvPr/>
          </p:nvSpPr>
          <p:spPr bwMode="auto">
            <a:xfrm>
              <a:off x="4424363" y="5354638"/>
              <a:ext cx="673100" cy="234950"/>
            </a:xfrm>
            <a:custGeom>
              <a:avLst/>
              <a:gdLst>
                <a:gd name="T0" fmla="*/ 2147483647 w 847"/>
                <a:gd name="T1" fmla="*/ 2147483647 h 148"/>
                <a:gd name="T2" fmla="*/ 2147483647 w 847"/>
                <a:gd name="T3" fmla="*/ 2147483647 h 148"/>
                <a:gd name="T4" fmla="*/ 2147483647 w 847"/>
                <a:gd name="T5" fmla="*/ 2147483647 h 148"/>
                <a:gd name="T6" fmla="*/ 2147483647 w 847"/>
                <a:gd name="T7" fmla="*/ 2147483647 h 148"/>
                <a:gd name="T8" fmla="*/ 2147483647 w 847"/>
                <a:gd name="T9" fmla="*/ 2147483647 h 148"/>
                <a:gd name="T10" fmla="*/ 2147483647 w 847"/>
                <a:gd name="T11" fmla="*/ 2147483647 h 148"/>
                <a:gd name="T12" fmla="*/ 2147483647 w 847"/>
                <a:gd name="T13" fmla="*/ 2147483647 h 148"/>
                <a:gd name="T14" fmla="*/ 2147483647 w 847"/>
                <a:gd name="T15" fmla="*/ 2147483647 h 148"/>
                <a:gd name="T16" fmla="*/ 2147483647 w 847"/>
                <a:gd name="T17" fmla="*/ 2147483647 h 148"/>
                <a:gd name="T18" fmla="*/ 2147483647 w 847"/>
                <a:gd name="T19" fmla="*/ 2147483647 h 148"/>
                <a:gd name="T20" fmla="*/ 2147483647 w 847"/>
                <a:gd name="T21" fmla="*/ 2147483647 h 148"/>
                <a:gd name="T22" fmla="*/ 2147483647 w 847"/>
                <a:gd name="T23" fmla="*/ 2147483647 h 148"/>
                <a:gd name="T24" fmla="*/ 2147483647 w 847"/>
                <a:gd name="T25" fmla="*/ 2147483647 h 148"/>
                <a:gd name="T26" fmla="*/ 2147483647 w 847"/>
                <a:gd name="T27" fmla="*/ 2147483647 h 148"/>
                <a:gd name="T28" fmla="*/ 2147483647 w 847"/>
                <a:gd name="T29" fmla="*/ 2147483647 h 148"/>
                <a:gd name="T30" fmla="*/ 2147483647 w 847"/>
                <a:gd name="T31" fmla="*/ 2147483647 h 148"/>
                <a:gd name="T32" fmla="*/ 2147483647 w 847"/>
                <a:gd name="T33" fmla="*/ 2147483647 h 148"/>
                <a:gd name="T34" fmla="*/ 2147483647 w 847"/>
                <a:gd name="T35" fmla="*/ 2147483647 h 148"/>
                <a:gd name="T36" fmla="*/ 2147483647 w 847"/>
                <a:gd name="T37" fmla="*/ 2147483647 h 148"/>
                <a:gd name="T38" fmla="*/ 2147483647 w 847"/>
                <a:gd name="T39" fmla="*/ 2147483647 h 148"/>
                <a:gd name="T40" fmla="*/ 2147483647 w 847"/>
                <a:gd name="T41" fmla="*/ 2147483647 h 148"/>
                <a:gd name="T42" fmla="*/ 0 w 847"/>
                <a:gd name="T43" fmla="*/ 2147483647 h 148"/>
                <a:gd name="T44" fmla="*/ 2147483647 w 847"/>
                <a:gd name="T45" fmla="*/ 2147483647 h 148"/>
                <a:gd name="T46" fmla="*/ 2147483647 w 847"/>
                <a:gd name="T47" fmla="*/ 2147483647 h 148"/>
                <a:gd name="T48" fmla="*/ 2147483647 w 847"/>
                <a:gd name="T49" fmla="*/ 2147483647 h 148"/>
                <a:gd name="T50" fmla="*/ 2147483647 w 847"/>
                <a:gd name="T51" fmla="*/ 2147483647 h 148"/>
                <a:gd name="T52" fmla="*/ 2147483647 w 847"/>
                <a:gd name="T53" fmla="*/ 0 h 148"/>
                <a:gd name="T54" fmla="*/ 2147483647 w 847"/>
                <a:gd name="T55" fmla="*/ 2147483647 h 148"/>
                <a:gd name="T56" fmla="*/ 2147483647 w 847"/>
                <a:gd name="T57" fmla="*/ 2147483647 h 148"/>
                <a:gd name="T58" fmla="*/ 2147483647 w 847"/>
                <a:gd name="T59" fmla="*/ 2147483647 h 148"/>
                <a:gd name="T60" fmla="*/ 2147483647 w 847"/>
                <a:gd name="T61" fmla="*/ 2147483647 h 148"/>
                <a:gd name="T62" fmla="*/ 2147483647 w 847"/>
                <a:gd name="T63" fmla="*/ 2147483647 h 148"/>
                <a:gd name="T64" fmla="*/ 2147483647 w 847"/>
                <a:gd name="T65" fmla="*/ 2147483647 h 148"/>
                <a:gd name="T66" fmla="*/ 2147483647 w 847"/>
                <a:gd name="T67" fmla="*/ 2147483647 h 148"/>
                <a:gd name="T68" fmla="*/ 2147483647 w 847"/>
                <a:gd name="T69" fmla="*/ 2147483647 h 148"/>
                <a:gd name="T70" fmla="*/ 2147483647 w 847"/>
                <a:gd name="T71" fmla="*/ 2147483647 h 148"/>
                <a:gd name="T72" fmla="*/ 2147483647 w 847"/>
                <a:gd name="T73" fmla="*/ 2147483647 h 148"/>
                <a:gd name="T74" fmla="*/ 2147483647 w 847"/>
                <a:gd name="T75" fmla="*/ 2147483647 h 148"/>
                <a:gd name="T76" fmla="*/ 2147483647 w 847"/>
                <a:gd name="T77" fmla="*/ 2147483647 h 148"/>
                <a:gd name="T78" fmla="*/ 2147483647 w 847"/>
                <a:gd name="T79" fmla="*/ 2147483647 h 148"/>
                <a:gd name="T80" fmla="*/ 2147483647 w 847"/>
                <a:gd name="T81" fmla="*/ 2147483647 h 148"/>
                <a:gd name="T82" fmla="*/ 2147483647 w 847"/>
                <a:gd name="T83" fmla="*/ 2147483647 h 1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7"/>
                <a:gd name="T127" fmla="*/ 0 h 148"/>
                <a:gd name="T128" fmla="*/ 847 w 847"/>
                <a:gd name="T129" fmla="*/ 148 h 1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47" h="148">
                  <a:moveTo>
                    <a:pt x="847" y="133"/>
                  </a:moveTo>
                  <a:lnTo>
                    <a:pt x="847" y="148"/>
                  </a:lnTo>
                  <a:lnTo>
                    <a:pt x="801" y="146"/>
                  </a:lnTo>
                  <a:lnTo>
                    <a:pt x="758" y="143"/>
                  </a:lnTo>
                  <a:lnTo>
                    <a:pt x="715" y="139"/>
                  </a:lnTo>
                  <a:lnTo>
                    <a:pt x="673" y="133"/>
                  </a:lnTo>
                  <a:lnTo>
                    <a:pt x="630" y="126"/>
                  </a:lnTo>
                  <a:lnTo>
                    <a:pt x="589" y="119"/>
                  </a:lnTo>
                  <a:lnTo>
                    <a:pt x="506" y="104"/>
                  </a:lnTo>
                  <a:lnTo>
                    <a:pt x="425" y="87"/>
                  </a:lnTo>
                  <a:lnTo>
                    <a:pt x="341" y="72"/>
                  </a:lnTo>
                  <a:lnTo>
                    <a:pt x="300" y="65"/>
                  </a:lnTo>
                  <a:lnTo>
                    <a:pt x="258" y="59"/>
                  </a:lnTo>
                  <a:lnTo>
                    <a:pt x="215" y="53"/>
                  </a:lnTo>
                  <a:lnTo>
                    <a:pt x="172" y="51"/>
                  </a:lnTo>
                  <a:lnTo>
                    <a:pt x="153" y="42"/>
                  </a:lnTo>
                  <a:lnTo>
                    <a:pt x="132" y="38"/>
                  </a:lnTo>
                  <a:lnTo>
                    <a:pt x="108" y="35"/>
                  </a:lnTo>
                  <a:lnTo>
                    <a:pt x="85" y="32"/>
                  </a:lnTo>
                  <a:lnTo>
                    <a:pt x="41" y="24"/>
                  </a:lnTo>
                  <a:lnTo>
                    <a:pt x="19" y="20"/>
                  </a:lnTo>
                  <a:lnTo>
                    <a:pt x="0" y="13"/>
                  </a:lnTo>
                  <a:lnTo>
                    <a:pt x="2" y="7"/>
                  </a:lnTo>
                  <a:lnTo>
                    <a:pt x="6" y="4"/>
                  </a:lnTo>
                  <a:lnTo>
                    <a:pt x="9" y="1"/>
                  </a:lnTo>
                  <a:lnTo>
                    <a:pt x="15" y="1"/>
                  </a:lnTo>
                  <a:lnTo>
                    <a:pt x="19" y="0"/>
                  </a:lnTo>
                  <a:lnTo>
                    <a:pt x="25" y="1"/>
                  </a:lnTo>
                  <a:lnTo>
                    <a:pt x="37" y="3"/>
                  </a:lnTo>
                  <a:lnTo>
                    <a:pt x="50" y="7"/>
                  </a:lnTo>
                  <a:lnTo>
                    <a:pt x="58" y="8"/>
                  </a:lnTo>
                  <a:lnTo>
                    <a:pt x="64" y="11"/>
                  </a:lnTo>
                  <a:lnTo>
                    <a:pt x="77" y="14"/>
                  </a:lnTo>
                  <a:lnTo>
                    <a:pt x="91" y="16"/>
                  </a:lnTo>
                  <a:lnTo>
                    <a:pt x="122" y="17"/>
                  </a:lnTo>
                  <a:lnTo>
                    <a:pt x="155" y="20"/>
                  </a:lnTo>
                  <a:lnTo>
                    <a:pt x="186" y="24"/>
                  </a:lnTo>
                  <a:lnTo>
                    <a:pt x="215" y="30"/>
                  </a:lnTo>
                  <a:lnTo>
                    <a:pt x="244" y="36"/>
                  </a:lnTo>
                  <a:lnTo>
                    <a:pt x="275" y="42"/>
                  </a:lnTo>
                  <a:lnTo>
                    <a:pt x="335" y="53"/>
                  </a:lnTo>
                  <a:lnTo>
                    <a:pt x="847"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91"/>
            <p:cNvSpPr>
              <a:spLocks/>
            </p:cNvSpPr>
            <p:nvPr/>
          </p:nvSpPr>
          <p:spPr bwMode="auto">
            <a:xfrm>
              <a:off x="3654425" y="5364163"/>
              <a:ext cx="512763" cy="588962"/>
            </a:xfrm>
            <a:custGeom>
              <a:avLst/>
              <a:gdLst>
                <a:gd name="T0" fmla="*/ 2147483647 w 646"/>
                <a:gd name="T1" fmla="*/ 2147483647 h 371"/>
                <a:gd name="T2" fmla="*/ 2147483647 w 646"/>
                <a:gd name="T3" fmla="*/ 2147483647 h 371"/>
                <a:gd name="T4" fmla="*/ 2147483647 w 646"/>
                <a:gd name="T5" fmla="*/ 2147483647 h 371"/>
                <a:gd name="T6" fmla="*/ 2147483647 w 646"/>
                <a:gd name="T7" fmla="*/ 2147483647 h 371"/>
                <a:gd name="T8" fmla="*/ 2147483647 w 646"/>
                <a:gd name="T9" fmla="*/ 2147483647 h 371"/>
                <a:gd name="T10" fmla="*/ 2147483647 w 646"/>
                <a:gd name="T11" fmla="*/ 2147483647 h 371"/>
                <a:gd name="T12" fmla="*/ 2147483647 w 646"/>
                <a:gd name="T13" fmla="*/ 2147483647 h 371"/>
                <a:gd name="T14" fmla="*/ 2147483647 w 646"/>
                <a:gd name="T15" fmla="*/ 2147483647 h 371"/>
                <a:gd name="T16" fmla="*/ 2147483647 w 646"/>
                <a:gd name="T17" fmla="*/ 2147483647 h 371"/>
                <a:gd name="T18" fmla="*/ 2147483647 w 646"/>
                <a:gd name="T19" fmla="*/ 2147483647 h 371"/>
                <a:gd name="T20" fmla="*/ 2147483647 w 646"/>
                <a:gd name="T21" fmla="*/ 2147483647 h 371"/>
                <a:gd name="T22" fmla="*/ 2147483647 w 646"/>
                <a:gd name="T23" fmla="*/ 2147483647 h 371"/>
                <a:gd name="T24" fmla="*/ 2147483647 w 646"/>
                <a:gd name="T25" fmla="*/ 2147483647 h 371"/>
                <a:gd name="T26" fmla="*/ 2147483647 w 646"/>
                <a:gd name="T27" fmla="*/ 2147483647 h 371"/>
                <a:gd name="T28" fmla="*/ 2147483647 w 646"/>
                <a:gd name="T29" fmla="*/ 2147483647 h 371"/>
                <a:gd name="T30" fmla="*/ 2147483647 w 646"/>
                <a:gd name="T31" fmla="*/ 2147483647 h 371"/>
                <a:gd name="T32" fmla="*/ 2147483647 w 646"/>
                <a:gd name="T33" fmla="*/ 2147483647 h 371"/>
                <a:gd name="T34" fmla="*/ 2147483647 w 646"/>
                <a:gd name="T35" fmla="*/ 2147483647 h 371"/>
                <a:gd name="T36" fmla="*/ 2147483647 w 646"/>
                <a:gd name="T37" fmla="*/ 2147483647 h 371"/>
                <a:gd name="T38" fmla="*/ 2147483647 w 646"/>
                <a:gd name="T39" fmla="*/ 2147483647 h 371"/>
                <a:gd name="T40" fmla="*/ 2147483647 w 646"/>
                <a:gd name="T41" fmla="*/ 2147483647 h 371"/>
                <a:gd name="T42" fmla="*/ 2147483647 w 646"/>
                <a:gd name="T43" fmla="*/ 2147483647 h 371"/>
                <a:gd name="T44" fmla="*/ 2147483647 w 646"/>
                <a:gd name="T45" fmla="*/ 2147483647 h 371"/>
                <a:gd name="T46" fmla="*/ 2147483647 w 646"/>
                <a:gd name="T47" fmla="*/ 2147483647 h 371"/>
                <a:gd name="T48" fmla="*/ 2147483647 w 646"/>
                <a:gd name="T49" fmla="*/ 2147483647 h 371"/>
                <a:gd name="T50" fmla="*/ 2147483647 w 646"/>
                <a:gd name="T51" fmla="*/ 2147483647 h 371"/>
                <a:gd name="T52" fmla="*/ 2147483647 w 646"/>
                <a:gd name="T53" fmla="*/ 2147483647 h 371"/>
                <a:gd name="T54" fmla="*/ 2147483647 w 646"/>
                <a:gd name="T55" fmla="*/ 2147483647 h 371"/>
                <a:gd name="T56" fmla="*/ 2147483647 w 646"/>
                <a:gd name="T57" fmla="*/ 2147483647 h 371"/>
                <a:gd name="T58" fmla="*/ 2147483647 w 646"/>
                <a:gd name="T59" fmla="*/ 2147483647 h 371"/>
                <a:gd name="T60" fmla="*/ 2147483647 w 646"/>
                <a:gd name="T61" fmla="*/ 2147483647 h 371"/>
                <a:gd name="T62" fmla="*/ 2147483647 w 646"/>
                <a:gd name="T63" fmla="*/ 2147483647 h 371"/>
                <a:gd name="T64" fmla="*/ 2147483647 w 646"/>
                <a:gd name="T65" fmla="*/ 2147483647 h 371"/>
                <a:gd name="T66" fmla="*/ 2147483647 w 646"/>
                <a:gd name="T67" fmla="*/ 2147483647 h 371"/>
                <a:gd name="T68" fmla="*/ 2147483647 w 646"/>
                <a:gd name="T69" fmla="*/ 2147483647 h 371"/>
                <a:gd name="T70" fmla="*/ 2147483647 w 646"/>
                <a:gd name="T71" fmla="*/ 2147483647 h 371"/>
                <a:gd name="T72" fmla="*/ 2147483647 w 646"/>
                <a:gd name="T73" fmla="*/ 2147483647 h 371"/>
                <a:gd name="T74" fmla="*/ 2147483647 w 646"/>
                <a:gd name="T75" fmla="*/ 2147483647 h 371"/>
                <a:gd name="T76" fmla="*/ 2147483647 w 646"/>
                <a:gd name="T77" fmla="*/ 2147483647 h 371"/>
                <a:gd name="T78" fmla="*/ 2147483647 w 646"/>
                <a:gd name="T79" fmla="*/ 2147483647 h 371"/>
                <a:gd name="T80" fmla="*/ 2147483647 w 646"/>
                <a:gd name="T81" fmla="*/ 2147483647 h 371"/>
                <a:gd name="T82" fmla="*/ 2147483647 w 646"/>
                <a:gd name="T83" fmla="*/ 2147483647 h 371"/>
                <a:gd name="T84" fmla="*/ 2147483647 w 646"/>
                <a:gd name="T85" fmla="*/ 2147483647 h 371"/>
                <a:gd name="T86" fmla="*/ 2147483647 w 646"/>
                <a:gd name="T87" fmla="*/ 2147483647 h 371"/>
                <a:gd name="T88" fmla="*/ 2147483647 w 646"/>
                <a:gd name="T89" fmla="*/ 2147483647 h 371"/>
                <a:gd name="T90" fmla="*/ 2147483647 w 646"/>
                <a:gd name="T91" fmla="*/ 2147483647 h 371"/>
                <a:gd name="T92" fmla="*/ 2147483647 w 646"/>
                <a:gd name="T93" fmla="*/ 2147483647 h 371"/>
                <a:gd name="T94" fmla="*/ 2147483647 w 646"/>
                <a:gd name="T95" fmla="*/ 2147483647 h 371"/>
                <a:gd name="T96" fmla="*/ 2147483647 w 646"/>
                <a:gd name="T97" fmla="*/ 2147483647 h 371"/>
                <a:gd name="T98" fmla="*/ 2147483647 w 646"/>
                <a:gd name="T99" fmla="*/ 0 h 371"/>
                <a:gd name="T100" fmla="*/ 2147483647 w 646"/>
                <a:gd name="T101" fmla="*/ 2147483647 h 371"/>
                <a:gd name="T102" fmla="*/ 2147483647 w 646"/>
                <a:gd name="T103" fmla="*/ 2147483647 h 371"/>
                <a:gd name="T104" fmla="*/ 2147483647 w 646"/>
                <a:gd name="T105" fmla="*/ 2147483647 h 371"/>
                <a:gd name="T106" fmla="*/ 2147483647 w 646"/>
                <a:gd name="T107" fmla="*/ 2147483647 h 371"/>
                <a:gd name="T108" fmla="*/ 2147483647 w 646"/>
                <a:gd name="T109" fmla="*/ 2147483647 h 371"/>
                <a:gd name="T110" fmla="*/ 2147483647 w 646"/>
                <a:gd name="T111" fmla="*/ 2147483647 h 37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6"/>
                <a:gd name="T169" fmla="*/ 0 h 371"/>
                <a:gd name="T170" fmla="*/ 646 w 646"/>
                <a:gd name="T171" fmla="*/ 371 h 37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6" h="371">
                  <a:moveTo>
                    <a:pt x="549" y="219"/>
                  </a:moveTo>
                  <a:lnTo>
                    <a:pt x="564" y="235"/>
                  </a:lnTo>
                  <a:lnTo>
                    <a:pt x="578" y="252"/>
                  </a:lnTo>
                  <a:lnTo>
                    <a:pt x="590" y="272"/>
                  </a:lnTo>
                  <a:lnTo>
                    <a:pt x="611" y="312"/>
                  </a:lnTo>
                  <a:lnTo>
                    <a:pt x="632" y="351"/>
                  </a:lnTo>
                  <a:lnTo>
                    <a:pt x="646" y="370"/>
                  </a:lnTo>
                  <a:lnTo>
                    <a:pt x="588" y="371"/>
                  </a:lnTo>
                  <a:lnTo>
                    <a:pt x="531" y="371"/>
                  </a:lnTo>
                  <a:lnTo>
                    <a:pt x="473" y="368"/>
                  </a:lnTo>
                  <a:lnTo>
                    <a:pt x="444" y="367"/>
                  </a:lnTo>
                  <a:lnTo>
                    <a:pt x="415" y="364"/>
                  </a:lnTo>
                  <a:lnTo>
                    <a:pt x="388" y="360"/>
                  </a:lnTo>
                  <a:lnTo>
                    <a:pt x="361" y="355"/>
                  </a:lnTo>
                  <a:lnTo>
                    <a:pt x="336" y="348"/>
                  </a:lnTo>
                  <a:lnTo>
                    <a:pt x="310" y="341"/>
                  </a:lnTo>
                  <a:lnTo>
                    <a:pt x="287" y="332"/>
                  </a:lnTo>
                  <a:lnTo>
                    <a:pt x="264" y="320"/>
                  </a:lnTo>
                  <a:lnTo>
                    <a:pt x="243" y="309"/>
                  </a:lnTo>
                  <a:lnTo>
                    <a:pt x="223" y="294"/>
                  </a:lnTo>
                  <a:lnTo>
                    <a:pt x="128" y="214"/>
                  </a:lnTo>
                  <a:lnTo>
                    <a:pt x="132" y="210"/>
                  </a:lnTo>
                  <a:lnTo>
                    <a:pt x="138" y="207"/>
                  </a:lnTo>
                  <a:lnTo>
                    <a:pt x="142" y="206"/>
                  </a:lnTo>
                  <a:lnTo>
                    <a:pt x="147" y="204"/>
                  </a:lnTo>
                  <a:lnTo>
                    <a:pt x="159" y="203"/>
                  </a:lnTo>
                  <a:lnTo>
                    <a:pt x="171" y="203"/>
                  </a:lnTo>
                  <a:lnTo>
                    <a:pt x="184" y="203"/>
                  </a:lnTo>
                  <a:lnTo>
                    <a:pt x="196" y="203"/>
                  </a:lnTo>
                  <a:lnTo>
                    <a:pt x="208" y="198"/>
                  </a:lnTo>
                  <a:lnTo>
                    <a:pt x="213" y="196"/>
                  </a:lnTo>
                  <a:lnTo>
                    <a:pt x="219" y="191"/>
                  </a:lnTo>
                  <a:lnTo>
                    <a:pt x="225" y="182"/>
                  </a:lnTo>
                  <a:lnTo>
                    <a:pt x="227" y="172"/>
                  </a:lnTo>
                  <a:lnTo>
                    <a:pt x="229" y="164"/>
                  </a:lnTo>
                  <a:lnTo>
                    <a:pt x="229" y="155"/>
                  </a:lnTo>
                  <a:lnTo>
                    <a:pt x="227" y="146"/>
                  </a:lnTo>
                  <a:lnTo>
                    <a:pt x="223" y="137"/>
                  </a:lnTo>
                  <a:lnTo>
                    <a:pt x="211" y="120"/>
                  </a:lnTo>
                  <a:lnTo>
                    <a:pt x="198" y="104"/>
                  </a:lnTo>
                  <a:lnTo>
                    <a:pt x="167" y="71"/>
                  </a:lnTo>
                  <a:lnTo>
                    <a:pt x="153" y="55"/>
                  </a:lnTo>
                  <a:lnTo>
                    <a:pt x="149" y="55"/>
                  </a:lnTo>
                  <a:lnTo>
                    <a:pt x="147" y="55"/>
                  </a:lnTo>
                  <a:lnTo>
                    <a:pt x="142" y="56"/>
                  </a:lnTo>
                  <a:lnTo>
                    <a:pt x="136" y="59"/>
                  </a:lnTo>
                  <a:lnTo>
                    <a:pt x="132" y="63"/>
                  </a:lnTo>
                  <a:lnTo>
                    <a:pt x="134" y="69"/>
                  </a:lnTo>
                  <a:lnTo>
                    <a:pt x="138" y="77"/>
                  </a:lnTo>
                  <a:lnTo>
                    <a:pt x="147" y="90"/>
                  </a:lnTo>
                  <a:lnTo>
                    <a:pt x="157" y="103"/>
                  </a:lnTo>
                  <a:lnTo>
                    <a:pt x="169" y="116"/>
                  </a:lnTo>
                  <a:lnTo>
                    <a:pt x="180" y="129"/>
                  </a:lnTo>
                  <a:lnTo>
                    <a:pt x="188" y="142"/>
                  </a:lnTo>
                  <a:lnTo>
                    <a:pt x="190" y="149"/>
                  </a:lnTo>
                  <a:lnTo>
                    <a:pt x="192" y="156"/>
                  </a:lnTo>
                  <a:lnTo>
                    <a:pt x="190" y="165"/>
                  </a:lnTo>
                  <a:lnTo>
                    <a:pt x="188" y="172"/>
                  </a:lnTo>
                  <a:lnTo>
                    <a:pt x="179" y="177"/>
                  </a:lnTo>
                  <a:lnTo>
                    <a:pt x="171" y="180"/>
                  </a:lnTo>
                  <a:lnTo>
                    <a:pt x="161" y="180"/>
                  </a:lnTo>
                  <a:lnTo>
                    <a:pt x="144" y="180"/>
                  </a:lnTo>
                  <a:lnTo>
                    <a:pt x="134" y="180"/>
                  </a:lnTo>
                  <a:lnTo>
                    <a:pt x="116" y="180"/>
                  </a:lnTo>
                  <a:lnTo>
                    <a:pt x="101" y="169"/>
                  </a:lnTo>
                  <a:lnTo>
                    <a:pt x="85" y="158"/>
                  </a:lnTo>
                  <a:lnTo>
                    <a:pt x="58" y="133"/>
                  </a:lnTo>
                  <a:lnTo>
                    <a:pt x="33" y="107"/>
                  </a:lnTo>
                  <a:lnTo>
                    <a:pt x="21" y="94"/>
                  </a:lnTo>
                  <a:lnTo>
                    <a:pt x="12" y="82"/>
                  </a:lnTo>
                  <a:lnTo>
                    <a:pt x="0" y="75"/>
                  </a:lnTo>
                  <a:lnTo>
                    <a:pt x="4" y="71"/>
                  </a:lnTo>
                  <a:lnTo>
                    <a:pt x="8" y="68"/>
                  </a:lnTo>
                  <a:lnTo>
                    <a:pt x="10" y="65"/>
                  </a:lnTo>
                  <a:lnTo>
                    <a:pt x="16" y="63"/>
                  </a:lnTo>
                  <a:lnTo>
                    <a:pt x="27" y="63"/>
                  </a:lnTo>
                  <a:lnTo>
                    <a:pt x="37" y="62"/>
                  </a:lnTo>
                  <a:lnTo>
                    <a:pt x="49" y="62"/>
                  </a:lnTo>
                  <a:lnTo>
                    <a:pt x="58" y="59"/>
                  </a:lnTo>
                  <a:lnTo>
                    <a:pt x="64" y="58"/>
                  </a:lnTo>
                  <a:lnTo>
                    <a:pt x="66" y="55"/>
                  </a:lnTo>
                  <a:lnTo>
                    <a:pt x="68" y="52"/>
                  </a:lnTo>
                  <a:lnTo>
                    <a:pt x="70" y="47"/>
                  </a:lnTo>
                  <a:lnTo>
                    <a:pt x="64" y="45"/>
                  </a:lnTo>
                  <a:lnTo>
                    <a:pt x="60" y="43"/>
                  </a:lnTo>
                  <a:lnTo>
                    <a:pt x="49" y="43"/>
                  </a:lnTo>
                  <a:lnTo>
                    <a:pt x="37" y="43"/>
                  </a:lnTo>
                  <a:lnTo>
                    <a:pt x="31" y="42"/>
                  </a:lnTo>
                  <a:lnTo>
                    <a:pt x="25" y="39"/>
                  </a:lnTo>
                  <a:lnTo>
                    <a:pt x="25" y="36"/>
                  </a:lnTo>
                  <a:lnTo>
                    <a:pt x="23" y="33"/>
                  </a:lnTo>
                  <a:lnTo>
                    <a:pt x="19" y="32"/>
                  </a:lnTo>
                  <a:lnTo>
                    <a:pt x="16" y="29"/>
                  </a:lnTo>
                  <a:lnTo>
                    <a:pt x="25" y="20"/>
                  </a:lnTo>
                  <a:lnTo>
                    <a:pt x="37" y="14"/>
                  </a:lnTo>
                  <a:lnTo>
                    <a:pt x="49" y="10"/>
                  </a:lnTo>
                  <a:lnTo>
                    <a:pt x="62" y="5"/>
                  </a:lnTo>
                  <a:lnTo>
                    <a:pt x="78" y="2"/>
                  </a:lnTo>
                  <a:lnTo>
                    <a:pt x="91" y="1"/>
                  </a:lnTo>
                  <a:lnTo>
                    <a:pt x="107" y="0"/>
                  </a:lnTo>
                  <a:lnTo>
                    <a:pt x="124" y="0"/>
                  </a:lnTo>
                  <a:lnTo>
                    <a:pt x="157" y="1"/>
                  </a:lnTo>
                  <a:lnTo>
                    <a:pt x="190" y="5"/>
                  </a:lnTo>
                  <a:lnTo>
                    <a:pt x="221" y="10"/>
                  </a:lnTo>
                  <a:lnTo>
                    <a:pt x="248" y="14"/>
                  </a:lnTo>
                  <a:lnTo>
                    <a:pt x="289" y="34"/>
                  </a:lnTo>
                  <a:lnTo>
                    <a:pt x="328" y="58"/>
                  </a:lnTo>
                  <a:lnTo>
                    <a:pt x="365" y="84"/>
                  </a:lnTo>
                  <a:lnTo>
                    <a:pt x="402" y="110"/>
                  </a:lnTo>
                  <a:lnTo>
                    <a:pt x="438" y="136"/>
                  </a:lnTo>
                  <a:lnTo>
                    <a:pt x="475" y="164"/>
                  </a:lnTo>
                  <a:lnTo>
                    <a:pt x="512" y="191"/>
                  </a:lnTo>
                  <a:lnTo>
                    <a:pt x="549" y="219"/>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2"/>
            <p:cNvSpPr>
              <a:spLocks/>
            </p:cNvSpPr>
            <p:nvPr/>
          </p:nvSpPr>
          <p:spPr bwMode="auto">
            <a:xfrm>
              <a:off x="4368800" y="5391150"/>
              <a:ext cx="719138" cy="306388"/>
            </a:xfrm>
            <a:custGeom>
              <a:avLst/>
              <a:gdLst>
                <a:gd name="T0" fmla="*/ 2147483647 w 906"/>
                <a:gd name="T1" fmla="*/ 2147483647 h 193"/>
                <a:gd name="T2" fmla="*/ 2147483647 w 906"/>
                <a:gd name="T3" fmla="*/ 2147483647 h 193"/>
                <a:gd name="T4" fmla="*/ 2147483647 w 906"/>
                <a:gd name="T5" fmla="*/ 2147483647 h 193"/>
                <a:gd name="T6" fmla="*/ 2147483647 w 906"/>
                <a:gd name="T7" fmla="*/ 2147483647 h 193"/>
                <a:gd name="T8" fmla="*/ 2147483647 w 906"/>
                <a:gd name="T9" fmla="*/ 2147483647 h 193"/>
                <a:gd name="T10" fmla="*/ 2147483647 w 906"/>
                <a:gd name="T11" fmla="*/ 2147483647 h 193"/>
                <a:gd name="T12" fmla="*/ 2147483647 w 906"/>
                <a:gd name="T13" fmla="*/ 2147483647 h 193"/>
                <a:gd name="T14" fmla="*/ 2147483647 w 906"/>
                <a:gd name="T15" fmla="*/ 2147483647 h 193"/>
                <a:gd name="T16" fmla="*/ 2147483647 w 906"/>
                <a:gd name="T17" fmla="*/ 2147483647 h 193"/>
                <a:gd name="T18" fmla="*/ 2147483647 w 906"/>
                <a:gd name="T19" fmla="*/ 2147483647 h 193"/>
                <a:gd name="T20" fmla="*/ 2147483647 w 906"/>
                <a:gd name="T21" fmla="*/ 2147483647 h 193"/>
                <a:gd name="T22" fmla="*/ 2147483647 w 906"/>
                <a:gd name="T23" fmla="*/ 2147483647 h 193"/>
                <a:gd name="T24" fmla="*/ 2147483647 w 906"/>
                <a:gd name="T25" fmla="*/ 2147483647 h 193"/>
                <a:gd name="T26" fmla="*/ 2147483647 w 906"/>
                <a:gd name="T27" fmla="*/ 2147483647 h 193"/>
                <a:gd name="T28" fmla="*/ 2147483647 w 906"/>
                <a:gd name="T29" fmla="*/ 2147483647 h 193"/>
                <a:gd name="T30" fmla="*/ 2147483647 w 906"/>
                <a:gd name="T31" fmla="*/ 2147483647 h 193"/>
                <a:gd name="T32" fmla="*/ 2147483647 w 906"/>
                <a:gd name="T33" fmla="*/ 2147483647 h 193"/>
                <a:gd name="T34" fmla="*/ 2147483647 w 906"/>
                <a:gd name="T35" fmla="*/ 2147483647 h 193"/>
                <a:gd name="T36" fmla="*/ 2147483647 w 906"/>
                <a:gd name="T37" fmla="*/ 2147483647 h 193"/>
                <a:gd name="T38" fmla="*/ 2147483647 w 906"/>
                <a:gd name="T39" fmla="*/ 2147483647 h 193"/>
                <a:gd name="T40" fmla="*/ 2147483647 w 906"/>
                <a:gd name="T41" fmla="*/ 2147483647 h 193"/>
                <a:gd name="T42" fmla="*/ 2147483647 w 906"/>
                <a:gd name="T43" fmla="*/ 2147483647 h 193"/>
                <a:gd name="T44" fmla="*/ 0 w 906"/>
                <a:gd name="T45" fmla="*/ 2147483647 h 193"/>
                <a:gd name="T46" fmla="*/ 2147483647 w 906"/>
                <a:gd name="T47" fmla="*/ 0 h 193"/>
                <a:gd name="T48" fmla="*/ 2147483647 w 906"/>
                <a:gd name="T49" fmla="*/ 2147483647 h 193"/>
                <a:gd name="T50" fmla="*/ 2147483647 w 906"/>
                <a:gd name="T51" fmla="*/ 2147483647 h 193"/>
                <a:gd name="T52" fmla="*/ 2147483647 w 906"/>
                <a:gd name="T53" fmla="*/ 2147483647 h 193"/>
                <a:gd name="T54" fmla="*/ 2147483647 w 906"/>
                <a:gd name="T55" fmla="*/ 2147483647 h 193"/>
                <a:gd name="T56" fmla="*/ 2147483647 w 906"/>
                <a:gd name="T57" fmla="*/ 2147483647 h 1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6"/>
                <a:gd name="T88" fmla="*/ 0 h 193"/>
                <a:gd name="T89" fmla="*/ 906 w 906"/>
                <a:gd name="T90" fmla="*/ 193 h 1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6" h="193">
                  <a:moveTo>
                    <a:pt x="861" y="160"/>
                  </a:moveTo>
                  <a:lnTo>
                    <a:pt x="906" y="181"/>
                  </a:lnTo>
                  <a:lnTo>
                    <a:pt x="902" y="186"/>
                  </a:lnTo>
                  <a:lnTo>
                    <a:pt x="898" y="189"/>
                  </a:lnTo>
                  <a:lnTo>
                    <a:pt x="888" y="192"/>
                  </a:lnTo>
                  <a:lnTo>
                    <a:pt x="877" y="193"/>
                  </a:lnTo>
                  <a:lnTo>
                    <a:pt x="865" y="192"/>
                  </a:lnTo>
                  <a:lnTo>
                    <a:pt x="840" y="186"/>
                  </a:lnTo>
                  <a:lnTo>
                    <a:pt x="828" y="181"/>
                  </a:lnTo>
                  <a:lnTo>
                    <a:pt x="824" y="180"/>
                  </a:lnTo>
                  <a:lnTo>
                    <a:pt x="818" y="179"/>
                  </a:lnTo>
                  <a:lnTo>
                    <a:pt x="741" y="165"/>
                  </a:lnTo>
                  <a:lnTo>
                    <a:pt x="663" y="151"/>
                  </a:lnTo>
                  <a:lnTo>
                    <a:pt x="512" y="119"/>
                  </a:lnTo>
                  <a:lnTo>
                    <a:pt x="357" y="89"/>
                  </a:lnTo>
                  <a:lnTo>
                    <a:pt x="279" y="74"/>
                  </a:lnTo>
                  <a:lnTo>
                    <a:pt x="202" y="60"/>
                  </a:lnTo>
                  <a:lnTo>
                    <a:pt x="175" y="58"/>
                  </a:lnTo>
                  <a:lnTo>
                    <a:pt x="149" y="54"/>
                  </a:lnTo>
                  <a:lnTo>
                    <a:pt x="122" y="46"/>
                  </a:lnTo>
                  <a:lnTo>
                    <a:pt x="97" y="39"/>
                  </a:lnTo>
                  <a:lnTo>
                    <a:pt x="48" y="25"/>
                  </a:lnTo>
                  <a:lnTo>
                    <a:pt x="0" y="12"/>
                  </a:lnTo>
                  <a:lnTo>
                    <a:pt x="4" y="0"/>
                  </a:lnTo>
                  <a:lnTo>
                    <a:pt x="109" y="22"/>
                  </a:lnTo>
                  <a:lnTo>
                    <a:pt x="215" y="44"/>
                  </a:lnTo>
                  <a:lnTo>
                    <a:pt x="432" y="83"/>
                  </a:lnTo>
                  <a:lnTo>
                    <a:pt x="648" y="122"/>
                  </a:lnTo>
                  <a:lnTo>
                    <a:pt x="861"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93"/>
            <p:cNvSpPr>
              <a:spLocks/>
            </p:cNvSpPr>
            <p:nvPr/>
          </p:nvSpPr>
          <p:spPr bwMode="auto">
            <a:xfrm>
              <a:off x="6353175" y="5410200"/>
              <a:ext cx="109538" cy="36513"/>
            </a:xfrm>
            <a:custGeom>
              <a:avLst/>
              <a:gdLst>
                <a:gd name="T0" fmla="*/ 2147483647 w 138"/>
                <a:gd name="T1" fmla="*/ 0 h 23"/>
                <a:gd name="T2" fmla="*/ 2147483647 w 138"/>
                <a:gd name="T3" fmla="*/ 2147483647 h 23"/>
                <a:gd name="T4" fmla="*/ 2147483647 w 138"/>
                <a:gd name="T5" fmla="*/ 2147483647 h 23"/>
                <a:gd name="T6" fmla="*/ 2147483647 w 138"/>
                <a:gd name="T7" fmla="*/ 2147483647 h 23"/>
                <a:gd name="T8" fmla="*/ 2147483647 w 138"/>
                <a:gd name="T9" fmla="*/ 2147483647 h 23"/>
                <a:gd name="T10" fmla="*/ 2147483647 w 138"/>
                <a:gd name="T11" fmla="*/ 2147483647 h 23"/>
                <a:gd name="T12" fmla="*/ 0 w 138"/>
                <a:gd name="T13" fmla="*/ 2147483647 h 23"/>
                <a:gd name="T14" fmla="*/ 2147483647 w 138"/>
                <a:gd name="T15" fmla="*/ 2147483647 h 23"/>
                <a:gd name="T16" fmla="*/ 2147483647 w 138"/>
                <a:gd name="T17" fmla="*/ 2147483647 h 23"/>
                <a:gd name="T18" fmla="*/ 2147483647 w 138"/>
                <a:gd name="T19" fmla="*/ 2147483647 h 23"/>
                <a:gd name="T20" fmla="*/ 2147483647 w 138"/>
                <a:gd name="T21" fmla="*/ 2147483647 h 23"/>
                <a:gd name="T22" fmla="*/ 2147483647 w 138"/>
                <a:gd name="T23" fmla="*/ 2147483647 h 23"/>
                <a:gd name="T24" fmla="*/ 2147483647 w 138"/>
                <a:gd name="T25" fmla="*/ 2147483647 h 23"/>
                <a:gd name="T26" fmla="*/ 2147483647 w 138"/>
                <a:gd name="T27" fmla="*/ 2147483647 h 23"/>
                <a:gd name="T28" fmla="*/ 2147483647 w 138"/>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23"/>
                <a:gd name="T47" fmla="*/ 138 w 138"/>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23">
                  <a:moveTo>
                    <a:pt x="138" y="0"/>
                  </a:moveTo>
                  <a:lnTo>
                    <a:pt x="122" y="5"/>
                  </a:lnTo>
                  <a:lnTo>
                    <a:pt x="105" y="10"/>
                  </a:lnTo>
                  <a:lnTo>
                    <a:pt x="89" y="14"/>
                  </a:lnTo>
                  <a:lnTo>
                    <a:pt x="72" y="17"/>
                  </a:lnTo>
                  <a:lnTo>
                    <a:pt x="35" y="20"/>
                  </a:lnTo>
                  <a:lnTo>
                    <a:pt x="0" y="23"/>
                  </a:lnTo>
                  <a:lnTo>
                    <a:pt x="6" y="18"/>
                  </a:lnTo>
                  <a:lnTo>
                    <a:pt x="13" y="16"/>
                  </a:lnTo>
                  <a:lnTo>
                    <a:pt x="31" y="10"/>
                  </a:lnTo>
                  <a:lnTo>
                    <a:pt x="46" y="7"/>
                  </a:lnTo>
                  <a:lnTo>
                    <a:pt x="64" y="4"/>
                  </a:lnTo>
                  <a:lnTo>
                    <a:pt x="101" y="3"/>
                  </a:lnTo>
                  <a:lnTo>
                    <a:pt x="120" y="1"/>
                  </a:lnTo>
                  <a:lnTo>
                    <a:pt x="138" y="0"/>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94"/>
            <p:cNvSpPr>
              <a:spLocks/>
            </p:cNvSpPr>
            <p:nvPr/>
          </p:nvSpPr>
          <p:spPr bwMode="auto">
            <a:xfrm>
              <a:off x="3252788" y="5446713"/>
              <a:ext cx="112712" cy="119062"/>
            </a:xfrm>
            <a:custGeom>
              <a:avLst/>
              <a:gdLst>
                <a:gd name="T0" fmla="*/ 2147483647 w 142"/>
                <a:gd name="T1" fmla="*/ 2147483647 h 75"/>
                <a:gd name="T2" fmla="*/ 2147483647 w 142"/>
                <a:gd name="T3" fmla="*/ 2147483647 h 75"/>
                <a:gd name="T4" fmla="*/ 2147483647 w 142"/>
                <a:gd name="T5" fmla="*/ 2147483647 h 75"/>
                <a:gd name="T6" fmla="*/ 2147483647 w 142"/>
                <a:gd name="T7" fmla="*/ 2147483647 h 75"/>
                <a:gd name="T8" fmla="*/ 2147483647 w 142"/>
                <a:gd name="T9" fmla="*/ 2147483647 h 75"/>
                <a:gd name="T10" fmla="*/ 2147483647 w 142"/>
                <a:gd name="T11" fmla="*/ 2147483647 h 75"/>
                <a:gd name="T12" fmla="*/ 2147483647 w 142"/>
                <a:gd name="T13" fmla="*/ 2147483647 h 75"/>
                <a:gd name="T14" fmla="*/ 2147483647 w 142"/>
                <a:gd name="T15" fmla="*/ 2147483647 h 75"/>
                <a:gd name="T16" fmla="*/ 2147483647 w 142"/>
                <a:gd name="T17" fmla="*/ 2147483647 h 75"/>
                <a:gd name="T18" fmla="*/ 0 w 142"/>
                <a:gd name="T19" fmla="*/ 0 h 75"/>
                <a:gd name="T20" fmla="*/ 2147483647 w 142"/>
                <a:gd name="T21" fmla="*/ 2147483647 h 75"/>
                <a:gd name="T22" fmla="*/ 2147483647 w 142"/>
                <a:gd name="T23" fmla="*/ 2147483647 h 75"/>
                <a:gd name="T24" fmla="*/ 2147483647 w 142"/>
                <a:gd name="T25" fmla="*/ 2147483647 h 75"/>
                <a:gd name="T26" fmla="*/ 2147483647 w 142"/>
                <a:gd name="T27" fmla="*/ 2147483647 h 75"/>
                <a:gd name="T28" fmla="*/ 2147483647 w 142"/>
                <a:gd name="T29" fmla="*/ 2147483647 h 75"/>
                <a:gd name="T30" fmla="*/ 2147483647 w 142"/>
                <a:gd name="T31" fmla="*/ 2147483647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75"/>
                <a:gd name="T50" fmla="*/ 142 w 142"/>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75">
                  <a:moveTo>
                    <a:pt x="142" y="75"/>
                  </a:moveTo>
                  <a:lnTo>
                    <a:pt x="132" y="75"/>
                  </a:lnTo>
                  <a:lnTo>
                    <a:pt x="122" y="72"/>
                  </a:lnTo>
                  <a:lnTo>
                    <a:pt x="110" y="69"/>
                  </a:lnTo>
                  <a:lnTo>
                    <a:pt x="103" y="67"/>
                  </a:lnTo>
                  <a:lnTo>
                    <a:pt x="83" y="56"/>
                  </a:lnTo>
                  <a:lnTo>
                    <a:pt x="66" y="45"/>
                  </a:lnTo>
                  <a:lnTo>
                    <a:pt x="33" y="20"/>
                  </a:lnTo>
                  <a:lnTo>
                    <a:pt x="15" y="9"/>
                  </a:lnTo>
                  <a:lnTo>
                    <a:pt x="0" y="0"/>
                  </a:lnTo>
                  <a:lnTo>
                    <a:pt x="21" y="4"/>
                  </a:lnTo>
                  <a:lnTo>
                    <a:pt x="41" y="11"/>
                  </a:lnTo>
                  <a:lnTo>
                    <a:pt x="60" y="20"/>
                  </a:lnTo>
                  <a:lnTo>
                    <a:pt x="78" y="30"/>
                  </a:lnTo>
                  <a:lnTo>
                    <a:pt x="110" y="52"/>
                  </a:lnTo>
                  <a:lnTo>
                    <a:pt x="142"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95"/>
            <p:cNvSpPr>
              <a:spLocks/>
            </p:cNvSpPr>
            <p:nvPr/>
          </p:nvSpPr>
          <p:spPr bwMode="auto">
            <a:xfrm>
              <a:off x="3189288" y="5451475"/>
              <a:ext cx="158750" cy="206375"/>
            </a:xfrm>
            <a:custGeom>
              <a:avLst/>
              <a:gdLst>
                <a:gd name="T0" fmla="*/ 2147483647 w 200"/>
                <a:gd name="T1" fmla="*/ 2147483647 h 130"/>
                <a:gd name="T2" fmla="*/ 2147483647 w 200"/>
                <a:gd name="T3" fmla="*/ 2147483647 h 130"/>
                <a:gd name="T4" fmla="*/ 2147483647 w 200"/>
                <a:gd name="T5" fmla="*/ 2147483647 h 130"/>
                <a:gd name="T6" fmla="*/ 2147483647 w 200"/>
                <a:gd name="T7" fmla="*/ 2147483647 h 130"/>
                <a:gd name="T8" fmla="*/ 2147483647 w 200"/>
                <a:gd name="T9" fmla="*/ 2147483647 h 130"/>
                <a:gd name="T10" fmla="*/ 2147483647 w 200"/>
                <a:gd name="T11" fmla="*/ 2147483647 h 130"/>
                <a:gd name="T12" fmla="*/ 2147483647 w 200"/>
                <a:gd name="T13" fmla="*/ 2147483647 h 130"/>
                <a:gd name="T14" fmla="*/ 2147483647 w 200"/>
                <a:gd name="T15" fmla="*/ 2147483647 h 130"/>
                <a:gd name="T16" fmla="*/ 2147483647 w 200"/>
                <a:gd name="T17" fmla="*/ 2147483647 h 130"/>
                <a:gd name="T18" fmla="*/ 2147483647 w 200"/>
                <a:gd name="T19" fmla="*/ 2147483647 h 130"/>
                <a:gd name="T20" fmla="*/ 2147483647 w 200"/>
                <a:gd name="T21" fmla="*/ 2147483647 h 130"/>
                <a:gd name="T22" fmla="*/ 2147483647 w 200"/>
                <a:gd name="T23" fmla="*/ 2147483647 h 130"/>
                <a:gd name="T24" fmla="*/ 2147483647 w 200"/>
                <a:gd name="T25" fmla="*/ 2147483647 h 130"/>
                <a:gd name="T26" fmla="*/ 2147483647 w 200"/>
                <a:gd name="T27" fmla="*/ 2147483647 h 130"/>
                <a:gd name="T28" fmla="*/ 2147483647 w 200"/>
                <a:gd name="T29" fmla="*/ 2147483647 h 130"/>
                <a:gd name="T30" fmla="*/ 2147483647 w 200"/>
                <a:gd name="T31" fmla="*/ 2147483647 h 130"/>
                <a:gd name="T32" fmla="*/ 2147483647 w 200"/>
                <a:gd name="T33" fmla="*/ 2147483647 h 130"/>
                <a:gd name="T34" fmla="*/ 2147483647 w 200"/>
                <a:gd name="T35" fmla="*/ 2147483647 h 130"/>
                <a:gd name="T36" fmla="*/ 2147483647 w 200"/>
                <a:gd name="T37" fmla="*/ 2147483647 h 130"/>
                <a:gd name="T38" fmla="*/ 2147483647 w 200"/>
                <a:gd name="T39" fmla="*/ 2147483647 h 130"/>
                <a:gd name="T40" fmla="*/ 0 w 200"/>
                <a:gd name="T41" fmla="*/ 2147483647 h 130"/>
                <a:gd name="T42" fmla="*/ 0 w 200"/>
                <a:gd name="T43" fmla="*/ 2147483647 h 130"/>
                <a:gd name="T44" fmla="*/ 2147483647 w 200"/>
                <a:gd name="T45" fmla="*/ 2147483647 h 130"/>
                <a:gd name="T46" fmla="*/ 2147483647 w 200"/>
                <a:gd name="T47" fmla="*/ 2147483647 h 130"/>
                <a:gd name="T48" fmla="*/ 2147483647 w 200"/>
                <a:gd name="T49" fmla="*/ 2147483647 h 130"/>
                <a:gd name="T50" fmla="*/ 2147483647 w 200"/>
                <a:gd name="T51" fmla="*/ 0 h 130"/>
                <a:gd name="T52" fmla="*/ 2147483647 w 200"/>
                <a:gd name="T53" fmla="*/ 0 h 130"/>
                <a:gd name="T54" fmla="*/ 2147483647 w 200"/>
                <a:gd name="T55" fmla="*/ 2147483647 h 130"/>
                <a:gd name="T56" fmla="*/ 2147483647 w 200"/>
                <a:gd name="T57" fmla="*/ 2147483647 h 1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
                <a:gd name="T88" fmla="*/ 0 h 130"/>
                <a:gd name="T89" fmla="*/ 200 w 200"/>
                <a:gd name="T90" fmla="*/ 130 h 1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 h="130">
                  <a:moveTo>
                    <a:pt x="39" y="4"/>
                  </a:moveTo>
                  <a:lnTo>
                    <a:pt x="61" y="20"/>
                  </a:lnTo>
                  <a:lnTo>
                    <a:pt x="80" y="36"/>
                  </a:lnTo>
                  <a:lnTo>
                    <a:pt x="101" y="49"/>
                  </a:lnTo>
                  <a:lnTo>
                    <a:pt x="123" y="65"/>
                  </a:lnTo>
                  <a:lnTo>
                    <a:pt x="144" y="80"/>
                  </a:lnTo>
                  <a:lnTo>
                    <a:pt x="163" y="96"/>
                  </a:lnTo>
                  <a:lnTo>
                    <a:pt x="183" y="111"/>
                  </a:lnTo>
                  <a:lnTo>
                    <a:pt x="200" y="130"/>
                  </a:lnTo>
                  <a:lnTo>
                    <a:pt x="185" y="127"/>
                  </a:lnTo>
                  <a:lnTo>
                    <a:pt x="169" y="125"/>
                  </a:lnTo>
                  <a:lnTo>
                    <a:pt x="154" y="120"/>
                  </a:lnTo>
                  <a:lnTo>
                    <a:pt x="138" y="116"/>
                  </a:lnTo>
                  <a:lnTo>
                    <a:pt x="125" y="110"/>
                  </a:lnTo>
                  <a:lnTo>
                    <a:pt x="113" y="104"/>
                  </a:lnTo>
                  <a:lnTo>
                    <a:pt x="88" y="90"/>
                  </a:lnTo>
                  <a:lnTo>
                    <a:pt x="64" y="74"/>
                  </a:lnTo>
                  <a:lnTo>
                    <a:pt x="43" y="56"/>
                  </a:lnTo>
                  <a:lnTo>
                    <a:pt x="4" y="20"/>
                  </a:lnTo>
                  <a:lnTo>
                    <a:pt x="2" y="16"/>
                  </a:lnTo>
                  <a:lnTo>
                    <a:pt x="0" y="11"/>
                  </a:lnTo>
                  <a:lnTo>
                    <a:pt x="0" y="8"/>
                  </a:lnTo>
                  <a:lnTo>
                    <a:pt x="2" y="6"/>
                  </a:lnTo>
                  <a:lnTo>
                    <a:pt x="4" y="3"/>
                  </a:lnTo>
                  <a:lnTo>
                    <a:pt x="10" y="1"/>
                  </a:lnTo>
                  <a:lnTo>
                    <a:pt x="18" y="0"/>
                  </a:lnTo>
                  <a:lnTo>
                    <a:pt x="26" y="0"/>
                  </a:lnTo>
                  <a:lnTo>
                    <a:pt x="33" y="1"/>
                  </a:lnTo>
                  <a:lnTo>
                    <a:pt x="3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96"/>
            <p:cNvSpPr>
              <a:spLocks/>
            </p:cNvSpPr>
            <p:nvPr/>
          </p:nvSpPr>
          <p:spPr bwMode="auto">
            <a:xfrm>
              <a:off x="4302125" y="5464175"/>
              <a:ext cx="795338" cy="323850"/>
            </a:xfrm>
            <a:custGeom>
              <a:avLst/>
              <a:gdLst>
                <a:gd name="T0" fmla="*/ 2147483647 w 1000"/>
                <a:gd name="T1" fmla="*/ 2147483647 h 204"/>
                <a:gd name="T2" fmla="*/ 2147483647 w 1000"/>
                <a:gd name="T3" fmla="*/ 2147483647 h 204"/>
                <a:gd name="T4" fmla="*/ 2147483647 w 1000"/>
                <a:gd name="T5" fmla="*/ 2147483647 h 204"/>
                <a:gd name="T6" fmla="*/ 2147483647 w 1000"/>
                <a:gd name="T7" fmla="*/ 2147483647 h 204"/>
                <a:gd name="T8" fmla="*/ 2147483647 w 1000"/>
                <a:gd name="T9" fmla="*/ 2147483647 h 204"/>
                <a:gd name="T10" fmla="*/ 2147483647 w 1000"/>
                <a:gd name="T11" fmla="*/ 2147483647 h 204"/>
                <a:gd name="T12" fmla="*/ 2147483647 w 1000"/>
                <a:gd name="T13" fmla="*/ 2147483647 h 204"/>
                <a:gd name="T14" fmla="*/ 2147483647 w 1000"/>
                <a:gd name="T15" fmla="*/ 2147483647 h 204"/>
                <a:gd name="T16" fmla="*/ 2147483647 w 1000"/>
                <a:gd name="T17" fmla="*/ 2147483647 h 204"/>
                <a:gd name="T18" fmla="*/ 2147483647 w 1000"/>
                <a:gd name="T19" fmla="*/ 2147483647 h 204"/>
                <a:gd name="T20" fmla="*/ 2147483647 w 1000"/>
                <a:gd name="T21" fmla="*/ 2147483647 h 204"/>
                <a:gd name="T22" fmla="*/ 2147483647 w 1000"/>
                <a:gd name="T23" fmla="*/ 2147483647 h 204"/>
                <a:gd name="T24" fmla="*/ 2147483647 w 1000"/>
                <a:gd name="T25" fmla="*/ 2147483647 h 204"/>
                <a:gd name="T26" fmla="*/ 2147483647 w 1000"/>
                <a:gd name="T27" fmla="*/ 2147483647 h 204"/>
                <a:gd name="T28" fmla="*/ 2147483647 w 1000"/>
                <a:gd name="T29" fmla="*/ 2147483647 h 204"/>
                <a:gd name="T30" fmla="*/ 2147483647 w 1000"/>
                <a:gd name="T31" fmla="*/ 2147483647 h 204"/>
                <a:gd name="T32" fmla="*/ 2147483647 w 1000"/>
                <a:gd name="T33" fmla="*/ 2147483647 h 204"/>
                <a:gd name="T34" fmla="*/ 2147483647 w 1000"/>
                <a:gd name="T35" fmla="*/ 2147483647 h 204"/>
                <a:gd name="T36" fmla="*/ 2147483647 w 1000"/>
                <a:gd name="T37" fmla="*/ 2147483647 h 204"/>
                <a:gd name="T38" fmla="*/ 2147483647 w 1000"/>
                <a:gd name="T39" fmla="*/ 2147483647 h 204"/>
                <a:gd name="T40" fmla="*/ 2147483647 w 1000"/>
                <a:gd name="T41" fmla="*/ 2147483647 h 204"/>
                <a:gd name="T42" fmla="*/ 2147483647 w 1000"/>
                <a:gd name="T43" fmla="*/ 2147483647 h 204"/>
                <a:gd name="T44" fmla="*/ 2147483647 w 1000"/>
                <a:gd name="T45" fmla="*/ 2147483647 h 204"/>
                <a:gd name="T46" fmla="*/ 2147483647 w 1000"/>
                <a:gd name="T47" fmla="*/ 2147483647 h 204"/>
                <a:gd name="T48" fmla="*/ 2147483647 w 1000"/>
                <a:gd name="T49" fmla="*/ 2147483647 h 204"/>
                <a:gd name="T50" fmla="*/ 2147483647 w 1000"/>
                <a:gd name="T51" fmla="*/ 2147483647 h 204"/>
                <a:gd name="T52" fmla="*/ 2147483647 w 1000"/>
                <a:gd name="T53" fmla="*/ 2147483647 h 204"/>
                <a:gd name="T54" fmla="*/ 2147483647 w 1000"/>
                <a:gd name="T55" fmla="*/ 2147483647 h 204"/>
                <a:gd name="T56" fmla="*/ 0 w 1000"/>
                <a:gd name="T57" fmla="*/ 2147483647 h 204"/>
                <a:gd name="T58" fmla="*/ 2147483647 w 1000"/>
                <a:gd name="T59" fmla="*/ 0 h 204"/>
                <a:gd name="T60" fmla="*/ 2147483647 w 1000"/>
                <a:gd name="T61" fmla="*/ 2147483647 h 204"/>
                <a:gd name="T62" fmla="*/ 2147483647 w 1000"/>
                <a:gd name="T63" fmla="*/ 2147483647 h 204"/>
                <a:gd name="T64" fmla="*/ 2147483647 w 1000"/>
                <a:gd name="T65" fmla="*/ 2147483647 h 204"/>
                <a:gd name="T66" fmla="*/ 2147483647 w 1000"/>
                <a:gd name="T67" fmla="*/ 2147483647 h 204"/>
                <a:gd name="T68" fmla="*/ 2147483647 w 1000"/>
                <a:gd name="T69" fmla="*/ 2147483647 h 204"/>
                <a:gd name="T70" fmla="*/ 2147483647 w 1000"/>
                <a:gd name="T71" fmla="*/ 2147483647 h 204"/>
                <a:gd name="T72" fmla="*/ 2147483647 w 1000"/>
                <a:gd name="T73" fmla="*/ 2147483647 h 204"/>
                <a:gd name="T74" fmla="*/ 2147483647 w 1000"/>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0"/>
                <a:gd name="T115" fmla="*/ 0 h 204"/>
                <a:gd name="T116" fmla="*/ 1000 w 1000"/>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0" h="204">
                  <a:moveTo>
                    <a:pt x="543" y="98"/>
                  </a:moveTo>
                  <a:lnTo>
                    <a:pt x="587" y="105"/>
                  </a:lnTo>
                  <a:lnTo>
                    <a:pt x="630" y="112"/>
                  </a:lnTo>
                  <a:lnTo>
                    <a:pt x="715" y="128"/>
                  </a:lnTo>
                  <a:lnTo>
                    <a:pt x="799" y="147"/>
                  </a:lnTo>
                  <a:lnTo>
                    <a:pt x="884" y="166"/>
                  </a:lnTo>
                  <a:lnTo>
                    <a:pt x="913" y="169"/>
                  </a:lnTo>
                  <a:lnTo>
                    <a:pt x="942" y="172"/>
                  </a:lnTo>
                  <a:lnTo>
                    <a:pt x="971" y="176"/>
                  </a:lnTo>
                  <a:lnTo>
                    <a:pt x="985" y="178"/>
                  </a:lnTo>
                  <a:lnTo>
                    <a:pt x="1000" y="182"/>
                  </a:lnTo>
                  <a:lnTo>
                    <a:pt x="1000" y="188"/>
                  </a:lnTo>
                  <a:lnTo>
                    <a:pt x="998" y="193"/>
                  </a:lnTo>
                  <a:lnTo>
                    <a:pt x="996" y="199"/>
                  </a:lnTo>
                  <a:lnTo>
                    <a:pt x="993" y="202"/>
                  </a:lnTo>
                  <a:lnTo>
                    <a:pt x="989" y="204"/>
                  </a:lnTo>
                  <a:lnTo>
                    <a:pt x="929" y="193"/>
                  </a:lnTo>
                  <a:lnTo>
                    <a:pt x="868" y="183"/>
                  </a:lnTo>
                  <a:lnTo>
                    <a:pt x="750" y="159"/>
                  </a:lnTo>
                  <a:lnTo>
                    <a:pt x="634" y="133"/>
                  </a:lnTo>
                  <a:lnTo>
                    <a:pt x="574" y="121"/>
                  </a:lnTo>
                  <a:lnTo>
                    <a:pt x="514" y="109"/>
                  </a:lnTo>
                  <a:lnTo>
                    <a:pt x="450" y="98"/>
                  </a:lnTo>
                  <a:lnTo>
                    <a:pt x="387" y="85"/>
                  </a:lnTo>
                  <a:lnTo>
                    <a:pt x="259" y="57"/>
                  </a:lnTo>
                  <a:lnTo>
                    <a:pt x="195" y="44"/>
                  </a:lnTo>
                  <a:lnTo>
                    <a:pt x="131" y="32"/>
                  </a:lnTo>
                  <a:lnTo>
                    <a:pt x="67" y="22"/>
                  </a:lnTo>
                  <a:lnTo>
                    <a:pt x="0" y="14"/>
                  </a:lnTo>
                  <a:lnTo>
                    <a:pt x="11" y="0"/>
                  </a:lnTo>
                  <a:lnTo>
                    <a:pt x="79" y="9"/>
                  </a:lnTo>
                  <a:lnTo>
                    <a:pt x="147" y="19"/>
                  </a:lnTo>
                  <a:lnTo>
                    <a:pt x="213" y="31"/>
                  </a:lnTo>
                  <a:lnTo>
                    <a:pt x="281" y="43"/>
                  </a:lnTo>
                  <a:lnTo>
                    <a:pt x="347" y="56"/>
                  </a:lnTo>
                  <a:lnTo>
                    <a:pt x="413" y="69"/>
                  </a:lnTo>
                  <a:lnTo>
                    <a:pt x="479" y="83"/>
                  </a:lnTo>
                  <a:lnTo>
                    <a:pt x="54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97"/>
            <p:cNvSpPr>
              <a:spLocks/>
            </p:cNvSpPr>
            <p:nvPr/>
          </p:nvSpPr>
          <p:spPr bwMode="auto">
            <a:xfrm>
              <a:off x="6054725" y="5514975"/>
              <a:ext cx="241300" cy="104775"/>
            </a:xfrm>
            <a:custGeom>
              <a:avLst/>
              <a:gdLst>
                <a:gd name="T0" fmla="*/ 2147483647 w 304"/>
                <a:gd name="T1" fmla="*/ 2147483647 h 66"/>
                <a:gd name="T2" fmla="*/ 2147483647 w 304"/>
                <a:gd name="T3" fmla="*/ 2147483647 h 66"/>
                <a:gd name="T4" fmla="*/ 2147483647 w 304"/>
                <a:gd name="T5" fmla="*/ 2147483647 h 66"/>
                <a:gd name="T6" fmla="*/ 2147483647 w 304"/>
                <a:gd name="T7" fmla="*/ 2147483647 h 66"/>
                <a:gd name="T8" fmla="*/ 2147483647 w 304"/>
                <a:gd name="T9" fmla="*/ 2147483647 h 66"/>
                <a:gd name="T10" fmla="*/ 0 w 304"/>
                <a:gd name="T11" fmla="*/ 2147483647 h 66"/>
                <a:gd name="T12" fmla="*/ 2147483647 w 304"/>
                <a:gd name="T13" fmla="*/ 2147483647 h 66"/>
                <a:gd name="T14" fmla="*/ 2147483647 w 304"/>
                <a:gd name="T15" fmla="*/ 2147483647 h 66"/>
                <a:gd name="T16" fmla="*/ 2147483647 w 304"/>
                <a:gd name="T17" fmla="*/ 2147483647 h 66"/>
                <a:gd name="T18" fmla="*/ 2147483647 w 304"/>
                <a:gd name="T19" fmla="*/ 2147483647 h 66"/>
                <a:gd name="T20" fmla="*/ 2147483647 w 304"/>
                <a:gd name="T21" fmla="*/ 2147483647 h 66"/>
                <a:gd name="T22" fmla="*/ 2147483647 w 304"/>
                <a:gd name="T23" fmla="*/ 2147483647 h 66"/>
                <a:gd name="T24" fmla="*/ 2147483647 w 304"/>
                <a:gd name="T25" fmla="*/ 2147483647 h 66"/>
                <a:gd name="T26" fmla="*/ 2147483647 w 304"/>
                <a:gd name="T27" fmla="*/ 2147483647 h 66"/>
                <a:gd name="T28" fmla="*/ 2147483647 w 304"/>
                <a:gd name="T29" fmla="*/ 2147483647 h 66"/>
                <a:gd name="T30" fmla="*/ 2147483647 w 304"/>
                <a:gd name="T31" fmla="*/ 2147483647 h 66"/>
                <a:gd name="T32" fmla="*/ 2147483647 w 304"/>
                <a:gd name="T33" fmla="*/ 2147483647 h 66"/>
                <a:gd name="T34" fmla="*/ 2147483647 w 304"/>
                <a:gd name="T35" fmla="*/ 2147483647 h 66"/>
                <a:gd name="T36" fmla="*/ 2147483647 w 304"/>
                <a:gd name="T37" fmla="*/ 2147483647 h 66"/>
                <a:gd name="T38" fmla="*/ 2147483647 w 304"/>
                <a:gd name="T39" fmla="*/ 0 h 66"/>
                <a:gd name="T40" fmla="*/ 2147483647 w 304"/>
                <a:gd name="T41" fmla="*/ 2147483647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4"/>
                <a:gd name="T64" fmla="*/ 0 h 66"/>
                <a:gd name="T65" fmla="*/ 304 w 304"/>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4" h="66">
                  <a:moveTo>
                    <a:pt x="304" y="2"/>
                  </a:moveTo>
                  <a:lnTo>
                    <a:pt x="267" y="11"/>
                  </a:lnTo>
                  <a:lnTo>
                    <a:pt x="228" y="19"/>
                  </a:lnTo>
                  <a:lnTo>
                    <a:pt x="75" y="50"/>
                  </a:lnTo>
                  <a:lnTo>
                    <a:pt x="36" y="57"/>
                  </a:lnTo>
                  <a:lnTo>
                    <a:pt x="0" y="66"/>
                  </a:lnTo>
                  <a:lnTo>
                    <a:pt x="13" y="61"/>
                  </a:lnTo>
                  <a:lnTo>
                    <a:pt x="27" y="56"/>
                  </a:lnTo>
                  <a:lnTo>
                    <a:pt x="54" y="48"/>
                  </a:lnTo>
                  <a:lnTo>
                    <a:pt x="85" y="41"/>
                  </a:lnTo>
                  <a:lnTo>
                    <a:pt x="114" y="37"/>
                  </a:lnTo>
                  <a:lnTo>
                    <a:pt x="143" y="31"/>
                  </a:lnTo>
                  <a:lnTo>
                    <a:pt x="172" y="25"/>
                  </a:lnTo>
                  <a:lnTo>
                    <a:pt x="201" y="16"/>
                  </a:lnTo>
                  <a:lnTo>
                    <a:pt x="215" y="12"/>
                  </a:lnTo>
                  <a:lnTo>
                    <a:pt x="228" y="6"/>
                  </a:lnTo>
                  <a:lnTo>
                    <a:pt x="238" y="6"/>
                  </a:lnTo>
                  <a:lnTo>
                    <a:pt x="248" y="6"/>
                  </a:lnTo>
                  <a:lnTo>
                    <a:pt x="285" y="2"/>
                  </a:lnTo>
                  <a:lnTo>
                    <a:pt x="294" y="0"/>
                  </a:lnTo>
                  <a:lnTo>
                    <a:pt x="304" y="2"/>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98"/>
            <p:cNvSpPr>
              <a:spLocks/>
            </p:cNvSpPr>
            <p:nvPr/>
          </p:nvSpPr>
          <p:spPr bwMode="auto">
            <a:xfrm>
              <a:off x="4073525" y="5535613"/>
              <a:ext cx="155575" cy="231775"/>
            </a:xfrm>
            <a:custGeom>
              <a:avLst/>
              <a:gdLst>
                <a:gd name="T0" fmla="*/ 2147483647 w 195"/>
                <a:gd name="T1" fmla="*/ 2147483647 h 146"/>
                <a:gd name="T2" fmla="*/ 2147483647 w 195"/>
                <a:gd name="T3" fmla="*/ 2147483647 h 146"/>
                <a:gd name="T4" fmla="*/ 2147483647 w 195"/>
                <a:gd name="T5" fmla="*/ 2147483647 h 146"/>
                <a:gd name="T6" fmla="*/ 2147483647 w 195"/>
                <a:gd name="T7" fmla="*/ 2147483647 h 146"/>
                <a:gd name="T8" fmla="*/ 2147483647 w 195"/>
                <a:gd name="T9" fmla="*/ 2147483647 h 146"/>
                <a:gd name="T10" fmla="*/ 2147483647 w 195"/>
                <a:gd name="T11" fmla="*/ 2147483647 h 146"/>
                <a:gd name="T12" fmla="*/ 2147483647 w 195"/>
                <a:gd name="T13" fmla="*/ 2147483647 h 146"/>
                <a:gd name="T14" fmla="*/ 2147483647 w 195"/>
                <a:gd name="T15" fmla="*/ 2147483647 h 146"/>
                <a:gd name="T16" fmla="*/ 2147483647 w 195"/>
                <a:gd name="T17" fmla="*/ 2147483647 h 146"/>
                <a:gd name="T18" fmla="*/ 2147483647 w 195"/>
                <a:gd name="T19" fmla="*/ 2147483647 h 146"/>
                <a:gd name="T20" fmla="*/ 2147483647 w 195"/>
                <a:gd name="T21" fmla="*/ 2147483647 h 146"/>
                <a:gd name="T22" fmla="*/ 2147483647 w 195"/>
                <a:gd name="T23" fmla="*/ 2147483647 h 146"/>
                <a:gd name="T24" fmla="*/ 2147483647 w 195"/>
                <a:gd name="T25" fmla="*/ 2147483647 h 146"/>
                <a:gd name="T26" fmla="*/ 2147483647 w 195"/>
                <a:gd name="T27" fmla="*/ 2147483647 h 146"/>
                <a:gd name="T28" fmla="*/ 2147483647 w 195"/>
                <a:gd name="T29" fmla="*/ 2147483647 h 146"/>
                <a:gd name="T30" fmla="*/ 2147483647 w 195"/>
                <a:gd name="T31" fmla="*/ 2147483647 h 146"/>
                <a:gd name="T32" fmla="*/ 2147483647 w 195"/>
                <a:gd name="T33" fmla="*/ 2147483647 h 146"/>
                <a:gd name="T34" fmla="*/ 2147483647 w 195"/>
                <a:gd name="T35" fmla="*/ 2147483647 h 146"/>
                <a:gd name="T36" fmla="*/ 2147483647 w 195"/>
                <a:gd name="T37" fmla="*/ 2147483647 h 146"/>
                <a:gd name="T38" fmla="*/ 0 w 195"/>
                <a:gd name="T39" fmla="*/ 2147483647 h 146"/>
                <a:gd name="T40" fmla="*/ 2147483647 w 195"/>
                <a:gd name="T41" fmla="*/ 2147483647 h 146"/>
                <a:gd name="T42" fmla="*/ 2147483647 w 195"/>
                <a:gd name="T43" fmla="*/ 2147483647 h 146"/>
                <a:gd name="T44" fmla="*/ 2147483647 w 195"/>
                <a:gd name="T45" fmla="*/ 2147483647 h 146"/>
                <a:gd name="T46" fmla="*/ 2147483647 w 195"/>
                <a:gd name="T47" fmla="*/ 0 h 146"/>
                <a:gd name="T48" fmla="*/ 2147483647 w 195"/>
                <a:gd name="T49" fmla="*/ 0 h 146"/>
                <a:gd name="T50" fmla="*/ 2147483647 w 195"/>
                <a:gd name="T51" fmla="*/ 2147483647 h 146"/>
                <a:gd name="T52" fmla="*/ 2147483647 w 195"/>
                <a:gd name="T53" fmla="*/ 2147483647 h 146"/>
                <a:gd name="T54" fmla="*/ 2147483647 w 195"/>
                <a:gd name="T55" fmla="*/ 2147483647 h 146"/>
                <a:gd name="T56" fmla="*/ 2147483647 w 195"/>
                <a:gd name="T57" fmla="*/ 2147483647 h 146"/>
                <a:gd name="T58" fmla="*/ 2147483647 w 195"/>
                <a:gd name="T59" fmla="*/ 2147483647 h 146"/>
                <a:gd name="T60" fmla="*/ 2147483647 w 195"/>
                <a:gd name="T61" fmla="*/ 2147483647 h 1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6"/>
                <a:gd name="T95" fmla="*/ 195 w 195"/>
                <a:gd name="T96" fmla="*/ 146 h 14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6">
                  <a:moveTo>
                    <a:pt x="194" y="115"/>
                  </a:moveTo>
                  <a:lnTo>
                    <a:pt x="195" y="119"/>
                  </a:lnTo>
                  <a:lnTo>
                    <a:pt x="195" y="124"/>
                  </a:lnTo>
                  <a:lnTo>
                    <a:pt x="194" y="128"/>
                  </a:lnTo>
                  <a:lnTo>
                    <a:pt x="188" y="133"/>
                  </a:lnTo>
                  <a:lnTo>
                    <a:pt x="180" y="140"/>
                  </a:lnTo>
                  <a:lnTo>
                    <a:pt x="168" y="144"/>
                  </a:lnTo>
                  <a:lnTo>
                    <a:pt x="149" y="146"/>
                  </a:lnTo>
                  <a:lnTo>
                    <a:pt x="130" y="143"/>
                  </a:lnTo>
                  <a:lnTo>
                    <a:pt x="114" y="140"/>
                  </a:lnTo>
                  <a:lnTo>
                    <a:pt x="100" y="134"/>
                  </a:lnTo>
                  <a:lnTo>
                    <a:pt x="89" y="127"/>
                  </a:lnTo>
                  <a:lnTo>
                    <a:pt x="77" y="119"/>
                  </a:lnTo>
                  <a:lnTo>
                    <a:pt x="67" y="111"/>
                  </a:lnTo>
                  <a:lnTo>
                    <a:pt x="60" y="99"/>
                  </a:lnTo>
                  <a:lnTo>
                    <a:pt x="44" y="77"/>
                  </a:lnTo>
                  <a:lnTo>
                    <a:pt x="31" y="54"/>
                  </a:lnTo>
                  <a:lnTo>
                    <a:pt x="15" y="32"/>
                  </a:lnTo>
                  <a:lnTo>
                    <a:pt x="7" y="22"/>
                  </a:lnTo>
                  <a:lnTo>
                    <a:pt x="0" y="12"/>
                  </a:lnTo>
                  <a:lnTo>
                    <a:pt x="5" y="8"/>
                  </a:lnTo>
                  <a:lnTo>
                    <a:pt x="11" y="5"/>
                  </a:lnTo>
                  <a:lnTo>
                    <a:pt x="17" y="3"/>
                  </a:lnTo>
                  <a:lnTo>
                    <a:pt x="25" y="0"/>
                  </a:lnTo>
                  <a:lnTo>
                    <a:pt x="36" y="0"/>
                  </a:lnTo>
                  <a:lnTo>
                    <a:pt x="50" y="3"/>
                  </a:lnTo>
                  <a:lnTo>
                    <a:pt x="64" y="6"/>
                  </a:lnTo>
                  <a:lnTo>
                    <a:pt x="77" y="11"/>
                  </a:lnTo>
                  <a:lnTo>
                    <a:pt x="89" y="16"/>
                  </a:lnTo>
                  <a:lnTo>
                    <a:pt x="100" y="19"/>
                  </a:lnTo>
                  <a:lnTo>
                    <a:pt x="194" y="115"/>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99"/>
            <p:cNvSpPr>
              <a:spLocks/>
            </p:cNvSpPr>
            <p:nvPr/>
          </p:nvSpPr>
          <p:spPr bwMode="auto">
            <a:xfrm>
              <a:off x="4573588" y="5637213"/>
              <a:ext cx="514350" cy="239712"/>
            </a:xfrm>
            <a:custGeom>
              <a:avLst/>
              <a:gdLst>
                <a:gd name="T0" fmla="*/ 2147483647 w 648"/>
                <a:gd name="T1" fmla="*/ 2147483647 h 151"/>
                <a:gd name="T2" fmla="*/ 2147483647 w 648"/>
                <a:gd name="T3" fmla="*/ 2147483647 h 151"/>
                <a:gd name="T4" fmla="*/ 2147483647 w 648"/>
                <a:gd name="T5" fmla="*/ 2147483647 h 151"/>
                <a:gd name="T6" fmla="*/ 2147483647 w 648"/>
                <a:gd name="T7" fmla="*/ 2147483647 h 151"/>
                <a:gd name="T8" fmla="*/ 2147483647 w 648"/>
                <a:gd name="T9" fmla="*/ 2147483647 h 151"/>
                <a:gd name="T10" fmla="*/ 2147483647 w 648"/>
                <a:gd name="T11" fmla="*/ 2147483647 h 151"/>
                <a:gd name="T12" fmla="*/ 2147483647 w 648"/>
                <a:gd name="T13" fmla="*/ 2147483647 h 151"/>
                <a:gd name="T14" fmla="*/ 2147483647 w 648"/>
                <a:gd name="T15" fmla="*/ 2147483647 h 151"/>
                <a:gd name="T16" fmla="*/ 2147483647 w 648"/>
                <a:gd name="T17" fmla="*/ 2147483647 h 151"/>
                <a:gd name="T18" fmla="*/ 2147483647 w 648"/>
                <a:gd name="T19" fmla="*/ 2147483647 h 151"/>
                <a:gd name="T20" fmla="*/ 2147483647 w 648"/>
                <a:gd name="T21" fmla="*/ 2147483647 h 151"/>
                <a:gd name="T22" fmla="*/ 2147483647 w 648"/>
                <a:gd name="T23" fmla="*/ 2147483647 h 151"/>
                <a:gd name="T24" fmla="*/ 2147483647 w 648"/>
                <a:gd name="T25" fmla="*/ 2147483647 h 151"/>
                <a:gd name="T26" fmla="*/ 2147483647 w 648"/>
                <a:gd name="T27" fmla="*/ 2147483647 h 151"/>
                <a:gd name="T28" fmla="*/ 2147483647 w 648"/>
                <a:gd name="T29" fmla="*/ 2147483647 h 151"/>
                <a:gd name="T30" fmla="*/ 2147483647 w 648"/>
                <a:gd name="T31" fmla="*/ 2147483647 h 151"/>
                <a:gd name="T32" fmla="*/ 2147483647 w 648"/>
                <a:gd name="T33" fmla="*/ 2147483647 h 151"/>
                <a:gd name="T34" fmla="*/ 2147483647 w 648"/>
                <a:gd name="T35" fmla="*/ 2147483647 h 151"/>
                <a:gd name="T36" fmla="*/ 2147483647 w 648"/>
                <a:gd name="T37" fmla="*/ 2147483647 h 151"/>
                <a:gd name="T38" fmla="*/ 2147483647 w 648"/>
                <a:gd name="T39" fmla="*/ 2147483647 h 151"/>
                <a:gd name="T40" fmla="*/ 2147483647 w 648"/>
                <a:gd name="T41" fmla="*/ 2147483647 h 151"/>
                <a:gd name="T42" fmla="*/ 2147483647 w 648"/>
                <a:gd name="T43" fmla="*/ 2147483647 h 151"/>
                <a:gd name="T44" fmla="*/ 2147483647 w 648"/>
                <a:gd name="T45" fmla="*/ 2147483647 h 151"/>
                <a:gd name="T46" fmla="*/ 2147483647 w 648"/>
                <a:gd name="T47" fmla="*/ 2147483647 h 151"/>
                <a:gd name="T48" fmla="*/ 2147483647 w 648"/>
                <a:gd name="T49" fmla="*/ 2147483647 h 151"/>
                <a:gd name="T50" fmla="*/ 2147483647 w 648"/>
                <a:gd name="T51" fmla="*/ 2147483647 h 151"/>
                <a:gd name="T52" fmla="*/ 2147483647 w 648"/>
                <a:gd name="T53" fmla="*/ 2147483647 h 151"/>
                <a:gd name="T54" fmla="*/ 2147483647 w 648"/>
                <a:gd name="T55" fmla="*/ 2147483647 h 151"/>
                <a:gd name="T56" fmla="*/ 2147483647 w 648"/>
                <a:gd name="T57" fmla="*/ 2147483647 h 151"/>
                <a:gd name="T58" fmla="*/ 2147483647 w 648"/>
                <a:gd name="T59" fmla="*/ 2147483647 h 151"/>
                <a:gd name="T60" fmla="*/ 2147483647 w 648"/>
                <a:gd name="T61" fmla="*/ 2147483647 h 151"/>
                <a:gd name="T62" fmla="*/ 2147483647 w 648"/>
                <a:gd name="T63" fmla="*/ 2147483647 h 151"/>
                <a:gd name="T64" fmla="*/ 2147483647 w 648"/>
                <a:gd name="T65" fmla="*/ 2147483647 h 151"/>
                <a:gd name="T66" fmla="*/ 2147483647 w 648"/>
                <a:gd name="T67" fmla="*/ 2147483647 h 151"/>
                <a:gd name="T68" fmla="*/ 0 w 648"/>
                <a:gd name="T69" fmla="*/ 2147483647 h 151"/>
                <a:gd name="T70" fmla="*/ 2147483647 w 648"/>
                <a:gd name="T71" fmla="*/ 0 h 151"/>
                <a:gd name="T72" fmla="*/ 2147483647 w 648"/>
                <a:gd name="T73" fmla="*/ 2147483647 h 151"/>
                <a:gd name="T74" fmla="*/ 2147483647 w 648"/>
                <a:gd name="T75" fmla="*/ 2147483647 h 151"/>
                <a:gd name="T76" fmla="*/ 2147483647 w 648"/>
                <a:gd name="T77" fmla="*/ 2147483647 h 151"/>
                <a:gd name="T78" fmla="*/ 2147483647 w 648"/>
                <a:gd name="T79" fmla="*/ 2147483647 h 151"/>
                <a:gd name="T80" fmla="*/ 2147483647 w 648"/>
                <a:gd name="T81" fmla="*/ 2147483647 h 151"/>
                <a:gd name="T82" fmla="*/ 2147483647 w 648"/>
                <a:gd name="T83" fmla="*/ 2147483647 h 151"/>
                <a:gd name="T84" fmla="*/ 2147483647 w 648"/>
                <a:gd name="T85" fmla="*/ 2147483647 h 151"/>
                <a:gd name="T86" fmla="*/ 2147483647 w 648"/>
                <a:gd name="T87" fmla="*/ 2147483647 h 151"/>
                <a:gd name="T88" fmla="*/ 2147483647 w 648"/>
                <a:gd name="T89" fmla="*/ 2147483647 h 151"/>
                <a:gd name="T90" fmla="*/ 2147483647 w 648"/>
                <a:gd name="T91" fmla="*/ 2147483647 h 151"/>
                <a:gd name="T92" fmla="*/ 2147483647 w 648"/>
                <a:gd name="T93" fmla="*/ 2147483647 h 151"/>
                <a:gd name="T94" fmla="*/ 2147483647 w 648"/>
                <a:gd name="T95" fmla="*/ 2147483647 h 1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8"/>
                <a:gd name="T145" fmla="*/ 0 h 151"/>
                <a:gd name="T146" fmla="*/ 648 w 648"/>
                <a:gd name="T147" fmla="*/ 151 h 1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8" h="151">
                  <a:moveTo>
                    <a:pt x="248" y="47"/>
                  </a:moveTo>
                  <a:lnTo>
                    <a:pt x="258" y="44"/>
                  </a:lnTo>
                  <a:lnTo>
                    <a:pt x="266" y="45"/>
                  </a:lnTo>
                  <a:lnTo>
                    <a:pt x="271" y="48"/>
                  </a:lnTo>
                  <a:lnTo>
                    <a:pt x="277" y="51"/>
                  </a:lnTo>
                  <a:lnTo>
                    <a:pt x="289" y="58"/>
                  </a:lnTo>
                  <a:lnTo>
                    <a:pt x="297" y="61"/>
                  </a:lnTo>
                  <a:lnTo>
                    <a:pt x="304" y="63"/>
                  </a:lnTo>
                  <a:lnTo>
                    <a:pt x="314" y="64"/>
                  </a:lnTo>
                  <a:lnTo>
                    <a:pt x="326" y="64"/>
                  </a:lnTo>
                  <a:lnTo>
                    <a:pt x="351" y="67"/>
                  </a:lnTo>
                  <a:lnTo>
                    <a:pt x="361" y="69"/>
                  </a:lnTo>
                  <a:lnTo>
                    <a:pt x="372" y="71"/>
                  </a:lnTo>
                  <a:lnTo>
                    <a:pt x="382" y="76"/>
                  </a:lnTo>
                  <a:lnTo>
                    <a:pt x="390" y="84"/>
                  </a:lnTo>
                  <a:lnTo>
                    <a:pt x="442" y="92"/>
                  </a:lnTo>
                  <a:lnTo>
                    <a:pt x="493" y="103"/>
                  </a:lnTo>
                  <a:lnTo>
                    <a:pt x="543" y="115"/>
                  </a:lnTo>
                  <a:lnTo>
                    <a:pt x="593" y="129"/>
                  </a:lnTo>
                  <a:lnTo>
                    <a:pt x="609" y="129"/>
                  </a:lnTo>
                  <a:lnTo>
                    <a:pt x="622" y="131"/>
                  </a:lnTo>
                  <a:lnTo>
                    <a:pt x="636" y="135"/>
                  </a:lnTo>
                  <a:lnTo>
                    <a:pt x="648" y="141"/>
                  </a:lnTo>
                  <a:lnTo>
                    <a:pt x="648" y="151"/>
                  </a:lnTo>
                  <a:lnTo>
                    <a:pt x="603" y="145"/>
                  </a:lnTo>
                  <a:lnTo>
                    <a:pt x="560" y="138"/>
                  </a:lnTo>
                  <a:lnTo>
                    <a:pt x="518" y="129"/>
                  </a:lnTo>
                  <a:lnTo>
                    <a:pt x="477" y="121"/>
                  </a:lnTo>
                  <a:lnTo>
                    <a:pt x="396" y="99"/>
                  </a:lnTo>
                  <a:lnTo>
                    <a:pt x="314" y="76"/>
                  </a:lnTo>
                  <a:lnTo>
                    <a:pt x="275" y="67"/>
                  </a:lnTo>
                  <a:lnTo>
                    <a:pt x="237" y="58"/>
                  </a:lnTo>
                  <a:lnTo>
                    <a:pt x="159" y="44"/>
                  </a:lnTo>
                  <a:lnTo>
                    <a:pt x="79" y="31"/>
                  </a:lnTo>
                  <a:lnTo>
                    <a:pt x="0" y="16"/>
                  </a:lnTo>
                  <a:lnTo>
                    <a:pt x="4" y="0"/>
                  </a:lnTo>
                  <a:lnTo>
                    <a:pt x="19" y="5"/>
                  </a:lnTo>
                  <a:lnTo>
                    <a:pt x="33" y="9"/>
                  </a:lnTo>
                  <a:lnTo>
                    <a:pt x="64" y="13"/>
                  </a:lnTo>
                  <a:lnTo>
                    <a:pt x="97" y="16"/>
                  </a:lnTo>
                  <a:lnTo>
                    <a:pt x="112" y="18"/>
                  </a:lnTo>
                  <a:lnTo>
                    <a:pt x="130" y="19"/>
                  </a:lnTo>
                  <a:lnTo>
                    <a:pt x="163" y="22"/>
                  </a:lnTo>
                  <a:lnTo>
                    <a:pt x="194" y="26"/>
                  </a:lnTo>
                  <a:lnTo>
                    <a:pt x="207" y="31"/>
                  </a:lnTo>
                  <a:lnTo>
                    <a:pt x="223" y="35"/>
                  </a:lnTo>
                  <a:lnTo>
                    <a:pt x="237" y="39"/>
                  </a:lnTo>
                  <a:lnTo>
                    <a:pt x="24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00"/>
            <p:cNvSpPr>
              <a:spLocks/>
            </p:cNvSpPr>
            <p:nvPr/>
          </p:nvSpPr>
          <p:spPr bwMode="auto">
            <a:xfrm>
              <a:off x="5872163" y="5667375"/>
              <a:ext cx="73025" cy="36513"/>
            </a:xfrm>
            <a:custGeom>
              <a:avLst/>
              <a:gdLst>
                <a:gd name="T0" fmla="*/ 0 w 91"/>
                <a:gd name="T1" fmla="*/ 2147483647 h 23"/>
                <a:gd name="T2" fmla="*/ 2147483647 w 91"/>
                <a:gd name="T3" fmla="*/ 0 h 23"/>
                <a:gd name="T4" fmla="*/ 2147483647 w 91"/>
                <a:gd name="T5" fmla="*/ 2147483647 h 23"/>
                <a:gd name="T6" fmla="*/ 0 w 91"/>
                <a:gd name="T7" fmla="*/ 2147483647 h 23"/>
                <a:gd name="T8" fmla="*/ 0 60000 65536"/>
                <a:gd name="T9" fmla="*/ 0 60000 65536"/>
                <a:gd name="T10" fmla="*/ 0 60000 65536"/>
                <a:gd name="T11" fmla="*/ 0 60000 65536"/>
                <a:gd name="T12" fmla="*/ 0 w 91"/>
                <a:gd name="T13" fmla="*/ 0 h 23"/>
                <a:gd name="T14" fmla="*/ 91 w 91"/>
                <a:gd name="T15" fmla="*/ 23 h 23"/>
              </a:gdLst>
              <a:ahLst/>
              <a:cxnLst>
                <a:cxn ang="T8">
                  <a:pos x="T0" y="T1"/>
                </a:cxn>
                <a:cxn ang="T9">
                  <a:pos x="T2" y="T3"/>
                </a:cxn>
                <a:cxn ang="T10">
                  <a:pos x="T4" y="T5"/>
                </a:cxn>
                <a:cxn ang="T11">
                  <a:pos x="T6" y="T7"/>
                </a:cxn>
              </a:cxnLst>
              <a:rect l="T12" t="T13" r="T14" b="T15"/>
              <a:pathLst>
                <a:path w="91" h="23">
                  <a:moveTo>
                    <a:pt x="0" y="23"/>
                  </a:moveTo>
                  <a:lnTo>
                    <a:pt x="91" y="0"/>
                  </a:lnTo>
                  <a:lnTo>
                    <a:pt x="15" y="23"/>
                  </a:lnTo>
                  <a:lnTo>
                    <a:pt x="0" y="23"/>
                  </a:lnTo>
                  <a:close/>
                </a:path>
              </a:pathLst>
            </a:custGeom>
            <a:solidFill>
              <a:srgbClr val="7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01"/>
            <p:cNvSpPr>
              <a:spLocks/>
            </p:cNvSpPr>
            <p:nvPr/>
          </p:nvSpPr>
          <p:spPr bwMode="auto">
            <a:xfrm>
              <a:off x="4533900" y="5678488"/>
              <a:ext cx="550863" cy="295275"/>
            </a:xfrm>
            <a:custGeom>
              <a:avLst/>
              <a:gdLst>
                <a:gd name="T0" fmla="*/ 2147483647 w 695"/>
                <a:gd name="T1" fmla="*/ 2147483647 h 186"/>
                <a:gd name="T2" fmla="*/ 2147483647 w 695"/>
                <a:gd name="T3" fmla="*/ 2147483647 h 186"/>
                <a:gd name="T4" fmla="*/ 2147483647 w 695"/>
                <a:gd name="T5" fmla="*/ 2147483647 h 186"/>
                <a:gd name="T6" fmla="*/ 2147483647 w 695"/>
                <a:gd name="T7" fmla="*/ 2147483647 h 186"/>
                <a:gd name="T8" fmla="*/ 2147483647 w 695"/>
                <a:gd name="T9" fmla="*/ 2147483647 h 186"/>
                <a:gd name="T10" fmla="*/ 2147483647 w 695"/>
                <a:gd name="T11" fmla="*/ 2147483647 h 186"/>
                <a:gd name="T12" fmla="*/ 2147483647 w 695"/>
                <a:gd name="T13" fmla="*/ 2147483647 h 186"/>
                <a:gd name="T14" fmla="*/ 2147483647 w 695"/>
                <a:gd name="T15" fmla="*/ 2147483647 h 186"/>
                <a:gd name="T16" fmla="*/ 2147483647 w 695"/>
                <a:gd name="T17" fmla="*/ 2147483647 h 186"/>
                <a:gd name="T18" fmla="*/ 2147483647 w 695"/>
                <a:gd name="T19" fmla="*/ 2147483647 h 186"/>
                <a:gd name="T20" fmla="*/ 2147483647 w 695"/>
                <a:gd name="T21" fmla="*/ 2147483647 h 186"/>
                <a:gd name="T22" fmla="*/ 2147483647 w 695"/>
                <a:gd name="T23" fmla="*/ 2147483647 h 186"/>
                <a:gd name="T24" fmla="*/ 2147483647 w 695"/>
                <a:gd name="T25" fmla="*/ 2147483647 h 186"/>
                <a:gd name="T26" fmla="*/ 2147483647 w 695"/>
                <a:gd name="T27" fmla="*/ 2147483647 h 186"/>
                <a:gd name="T28" fmla="*/ 2147483647 w 695"/>
                <a:gd name="T29" fmla="*/ 2147483647 h 186"/>
                <a:gd name="T30" fmla="*/ 2147483647 w 695"/>
                <a:gd name="T31" fmla="*/ 2147483647 h 186"/>
                <a:gd name="T32" fmla="*/ 2147483647 w 695"/>
                <a:gd name="T33" fmla="*/ 2147483647 h 186"/>
                <a:gd name="T34" fmla="*/ 2147483647 w 695"/>
                <a:gd name="T35" fmla="*/ 2147483647 h 186"/>
                <a:gd name="T36" fmla="*/ 2147483647 w 695"/>
                <a:gd name="T37" fmla="*/ 2147483647 h 186"/>
                <a:gd name="T38" fmla="*/ 2147483647 w 695"/>
                <a:gd name="T39" fmla="*/ 2147483647 h 186"/>
                <a:gd name="T40" fmla="*/ 2147483647 w 695"/>
                <a:gd name="T41" fmla="*/ 2147483647 h 186"/>
                <a:gd name="T42" fmla="*/ 2147483647 w 695"/>
                <a:gd name="T43" fmla="*/ 2147483647 h 186"/>
                <a:gd name="T44" fmla="*/ 2147483647 w 695"/>
                <a:gd name="T45" fmla="*/ 2147483647 h 186"/>
                <a:gd name="T46" fmla="*/ 2147483647 w 695"/>
                <a:gd name="T47" fmla="*/ 2147483647 h 186"/>
                <a:gd name="T48" fmla="*/ 2147483647 w 695"/>
                <a:gd name="T49" fmla="*/ 2147483647 h 186"/>
                <a:gd name="T50" fmla="*/ 2147483647 w 695"/>
                <a:gd name="T51" fmla="*/ 2147483647 h 186"/>
                <a:gd name="T52" fmla="*/ 2147483647 w 695"/>
                <a:gd name="T53" fmla="*/ 2147483647 h 186"/>
                <a:gd name="T54" fmla="*/ 2147483647 w 695"/>
                <a:gd name="T55" fmla="*/ 2147483647 h 186"/>
                <a:gd name="T56" fmla="*/ 2147483647 w 695"/>
                <a:gd name="T57" fmla="*/ 2147483647 h 186"/>
                <a:gd name="T58" fmla="*/ 2147483647 w 695"/>
                <a:gd name="T59" fmla="*/ 2147483647 h 186"/>
                <a:gd name="T60" fmla="*/ 2147483647 w 695"/>
                <a:gd name="T61" fmla="*/ 2147483647 h 186"/>
                <a:gd name="T62" fmla="*/ 2147483647 w 695"/>
                <a:gd name="T63" fmla="*/ 2147483647 h 186"/>
                <a:gd name="T64" fmla="*/ 2147483647 w 695"/>
                <a:gd name="T65" fmla="*/ 2147483647 h 186"/>
                <a:gd name="T66" fmla="*/ 2147483647 w 695"/>
                <a:gd name="T67" fmla="*/ 2147483647 h 186"/>
                <a:gd name="T68" fmla="*/ 2147483647 w 695"/>
                <a:gd name="T69" fmla="*/ 2147483647 h 186"/>
                <a:gd name="T70" fmla="*/ 2147483647 w 695"/>
                <a:gd name="T71" fmla="*/ 2147483647 h 186"/>
                <a:gd name="T72" fmla="*/ 2147483647 w 695"/>
                <a:gd name="T73" fmla="*/ 2147483647 h 186"/>
                <a:gd name="T74" fmla="*/ 2147483647 w 695"/>
                <a:gd name="T75" fmla="*/ 2147483647 h 186"/>
                <a:gd name="T76" fmla="*/ 2147483647 w 695"/>
                <a:gd name="T77" fmla="*/ 2147483647 h 186"/>
                <a:gd name="T78" fmla="*/ 2147483647 w 695"/>
                <a:gd name="T79" fmla="*/ 2147483647 h 186"/>
                <a:gd name="T80" fmla="*/ 2147483647 w 695"/>
                <a:gd name="T81" fmla="*/ 2147483647 h 186"/>
                <a:gd name="T82" fmla="*/ 2147483647 w 695"/>
                <a:gd name="T83" fmla="*/ 2147483647 h 186"/>
                <a:gd name="T84" fmla="*/ 2147483647 w 695"/>
                <a:gd name="T85" fmla="*/ 2147483647 h 186"/>
                <a:gd name="T86" fmla="*/ 2147483647 w 695"/>
                <a:gd name="T87" fmla="*/ 2147483647 h 186"/>
                <a:gd name="T88" fmla="*/ 2147483647 w 695"/>
                <a:gd name="T89" fmla="*/ 2147483647 h 186"/>
                <a:gd name="T90" fmla="*/ 2147483647 w 695"/>
                <a:gd name="T91" fmla="*/ 2147483647 h 186"/>
                <a:gd name="T92" fmla="*/ 2147483647 w 695"/>
                <a:gd name="T93" fmla="*/ 2147483647 h 186"/>
                <a:gd name="T94" fmla="*/ 2147483647 w 695"/>
                <a:gd name="T95" fmla="*/ 2147483647 h 186"/>
                <a:gd name="T96" fmla="*/ 2147483647 w 695"/>
                <a:gd name="T97" fmla="*/ 2147483647 h 186"/>
                <a:gd name="T98" fmla="*/ 2147483647 w 695"/>
                <a:gd name="T99" fmla="*/ 2147483647 h 186"/>
                <a:gd name="T100" fmla="*/ 0 w 695"/>
                <a:gd name="T101" fmla="*/ 2147483647 h 186"/>
                <a:gd name="T102" fmla="*/ 2147483647 w 695"/>
                <a:gd name="T103" fmla="*/ 0 h 186"/>
                <a:gd name="T104" fmla="*/ 2147483647 w 695"/>
                <a:gd name="T105" fmla="*/ 2147483647 h 186"/>
                <a:gd name="T106" fmla="*/ 2147483647 w 695"/>
                <a:gd name="T107" fmla="*/ 2147483647 h 186"/>
                <a:gd name="T108" fmla="*/ 2147483647 w 695"/>
                <a:gd name="T109" fmla="*/ 2147483647 h 186"/>
                <a:gd name="T110" fmla="*/ 2147483647 w 695"/>
                <a:gd name="T111" fmla="*/ 2147483647 h 186"/>
                <a:gd name="T112" fmla="*/ 2147483647 w 695"/>
                <a:gd name="T113" fmla="*/ 2147483647 h 186"/>
                <a:gd name="T114" fmla="*/ 2147483647 w 695"/>
                <a:gd name="T115" fmla="*/ 2147483647 h 1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5"/>
                <a:gd name="T175" fmla="*/ 0 h 186"/>
                <a:gd name="T176" fmla="*/ 695 w 695"/>
                <a:gd name="T177" fmla="*/ 186 h 1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5" h="186">
                  <a:moveTo>
                    <a:pt x="289" y="69"/>
                  </a:moveTo>
                  <a:lnTo>
                    <a:pt x="295" y="73"/>
                  </a:lnTo>
                  <a:lnTo>
                    <a:pt x="303" y="77"/>
                  </a:lnTo>
                  <a:lnTo>
                    <a:pt x="317" y="83"/>
                  </a:lnTo>
                  <a:lnTo>
                    <a:pt x="334" y="86"/>
                  </a:lnTo>
                  <a:lnTo>
                    <a:pt x="352" y="89"/>
                  </a:lnTo>
                  <a:lnTo>
                    <a:pt x="369" y="90"/>
                  </a:lnTo>
                  <a:lnTo>
                    <a:pt x="383" y="95"/>
                  </a:lnTo>
                  <a:lnTo>
                    <a:pt x="398" y="99"/>
                  </a:lnTo>
                  <a:lnTo>
                    <a:pt x="404" y="102"/>
                  </a:lnTo>
                  <a:lnTo>
                    <a:pt x="410" y="106"/>
                  </a:lnTo>
                  <a:lnTo>
                    <a:pt x="443" y="114"/>
                  </a:lnTo>
                  <a:lnTo>
                    <a:pt x="476" y="122"/>
                  </a:lnTo>
                  <a:lnTo>
                    <a:pt x="509" y="131"/>
                  </a:lnTo>
                  <a:lnTo>
                    <a:pt x="542" y="138"/>
                  </a:lnTo>
                  <a:lnTo>
                    <a:pt x="575" y="147"/>
                  </a:lnTo>
                  <a:lnTo>
                    <a:pt x="609" y="153"/>
                  </a:lnTo>
                  <a:lnTo>
                    <a:pt x="644" y="159"/>
                  </a:lnTo>
                  <a:lnTo>
                    <a:pt x="679" y="160"/>
                  </a:lnTo>
                  <a:lnTo>
                    <a:pt x="695" y="176"/>
                  </a:lnTo>
                  <a:lnTo>
                    <a:pt x="687" y="182"/>
                  </a:lnTo>
                  <a:lnTo>
                    <a:pt x="679" y="185"/>
                  </a:lnTo>
                  <a:lnTo>
                    <a:pt x="670" y="186"/>
                  </a:lnTo>
                  <a:lnTo>
                    <a:pt x="662" y="186"/>
                  </a:lnTo>
                  <a:lnTo>
                    <a:pt x="654" y="186"/>
                  </a:lnTo>
                  <a:lnTo>
                    <a:pt x="646" y="185"/>
                  </a:lnTo>
                  <a:lnTo>
                    <a:pt x="629" y="180"/>
                  </a:lnTo>
                  <a:lnTo>
                    <a:pt x="611" y="173"/>
                  </a:lnTo>
                  <a:lnTo>
                    <a:pt x="594" y="169"/>
                  </a:lnTo>
                  <a:lnTo>
                    <a:pt x="576" y="164"/>
                  </a:lnTo>
                  <a:lnTo>
                    <a:pt x="567" y="164"/>
                  </a:lnTo>
                  <a:lnTo>
                    <a:pt x="557" y="164"/>
                  </a:lnTo>
                  <a:lnTo>
                    <a:pt x="522" y="154"/>
                  </a:lnTo>
                  <a:lnTo>
                    <a:pt x="489" y="144"/>
                  </a:lnTo>
                  <a:lnTo>
                    <a:pt x="421" y="122"/>
                  </a:lnTo>
                  <a:lnTo>
                    <a:pt x="353" y="101"/>
                  </a:lnTo>
                  <a:lnTo>
                    <a:pt x="319" y="90"/>
                  </a:lnTo>
                  <a:lnTo>
                    <a:pt x="284" y="82"/>
                  </a:lnTo>
                  <a:lnTo>
                    <a:pt x="272" y="80"/>
                  </a:lnTo>
                  <a:lnTo>
                    <a:pt x="262" y="80"/>
                  </a:lnTo>
                  <a:lnTo>
                    <a:pt x="241" y="79"/>
                  </a:lnTo>
                  <a:lnTo>
                    <a:pt x="229" y="77"/>
                  </a:lnTo>
                  <a:lnTo>
                    <a:pt x="220" y="76"/>
                  </a:lnTo>
                  <a:lnTo>
                    <a:pt x="214" y="72"/>
                  </a:lnTo>
                  <a:lnTo>
                    <a:pt x="206" y="66"/>
                  </a:lnTo>
                  <a:lnTo>
                    <a:pt x="152" y="57"/>
                  </a:lnTo>
                  <a:lnTo>
                    <a:pt x="97" y="45"/>
                  </a:lnTo>
                  <a:lnTo>
                    <a:pt x="72" y="38"/>
                  </a:lnTo>
                  <a:lnTo>
                    <a:pt x="45" y="29"/>
                  </a:lnTo>
                  <a:lnTo>
                    <a:pt x="22" y="21"/>
                  </a:lnTo>
                  <a:lnTo>
                    <a:pt x="0" y="9"/>
                  </a:lnTo>
                  <a:lnTo>
                    <a:pt x="10" y="0"/>
                  </a:lnTo>
                  <a:lnTo>
                    <a:pt x="45" y="9"/>
                  </a:lnTo>
                  <a:lnTo>
                    <a:pt x="82" y="18"/>
                  </a:lnTo>
                  <a:lnTo>
                    <a:pt x="150" y="35"/>
                  </a:lnTo>
                  <a:lnTo>
                    <a:pt x="216" y="53"/>
                  </a:lnTo>
                  <a:lnTo>
                    <a:pt x="253" y="61"/>
                  </a:lnTo>
                  <a:lnTo>
                    <a:pt x="28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02"/>
            <p:cNvSpPr>
              <a:spLocks/>
            </p:cNvSpPr>
            <p:nvPr/>
          </p:nvSpPr>
          <p:spPr bwMode="auto">
            <a:xfrm>
              <a:off x="4508500" y="5738813"/>
              <a:ext cx="563563" cy="327025"/>
            </a:xfrm>
            <a:custGeom>
              <a:avLst/>
              <a:gdLst>
                <a:gd name="T0" fmla="*/ 2147483647 w 710"/>
                <a:gd name="T1" fmla="*/ 2147483647 h 206"/>
                <a:gd name="T2" fmla="*/ 2147483647 w 710"/>
                <a:gd name="T3" fmla="*/ 2147483647 h 206"/>
                <a:gd name="T4" fmla="*/ 2147483647 w 710"/>
                <a:gd name="T5" fmla="*/ 2147483647 h 206"/>
                <a:gd name="T6" fmla="*/ 2147483647 w 710"/>
                <a:gd name="T7" fmla="*/ 2147483647 h 206"/>
                <a:gd name="T8" fmla="*/ 2147483647 w 710"/>
                <a:gd name="T9" fmla="*/ 2147483647 h 206"/>
                <a:gd name="T10" fmla="*/ 2147483647 w 710"/>
                <a:gd name="T11" fmla="*/ 2147483647 h 206"/>
                <a:gd name="T12" fmla="*/ 2147483647 w 710"/>
                <a:gd name="T13" fmla="*/ 2147483647 h 206"/>
                <a:gd name="T14" fmla="*/ 2147483647 w 710"/>
                <a:gd name="T15" fmla="*/ 2147483647 h 206"/>
                <a:gd name="T16" fmla="*/ 2147483647 w 710"/>
                <a:gd name="T17" fmla="*/ 2147483647 h 206"/>
                <a:gd name="T18" fmla="*/ 2147483647 w 710"/>
                <a:gd name="T19" fmla="*/ 2147483647 h 206"/>
                <a:gd name="T20" fmla="*/ 2147483647 w 710"/>
                <a:gd name="T21" fmla="*/ 2147483647 h 206"/>
                <a:gd name="T22" fmla="*/ 2147483647 w 710"/>
                <a:gd name="T23" fmla="*/ 2147483647 h 206"/>
                <a:gd name="T24" fmla="*/ 2147483647 w 710"/>
                <a:gd name="T25" fmla="*/ 2147483647 h 206"/>
                <a:gd name="T26" fmla="*/ 2147483647 w 710"/>
                <a:gd name="T27" fmla="*/ 2147483647 h 206"/>
                <a:gd name="T28" fmla="*/ 0 w 710"/>
                <a:gd name="T29" fmla="*/ 2147483647 h 206"/>
                <a:gd name="T30" fmla="*/ 2147483647 w 710"/>
                <a:gd name="T31" fmla="*/ 0 h 206"/>
                <a:gd name="T32" fmla="*/ 2147483647 w 710"/>
                <a:gd name="T33" fmla="*/ 2147483647 h 206"/>
                <a:gd name="T34" fmla="*/ 2147483647 w 710"/>
                <a:gd name="T35" fmla="*/ 2147483647 h 206"/>
                <a:gd name="T36" fmla="*/ 2147483647 w 710"/>
                <a:gd name="T37" fmla="*/ 2147483647 h 206"/>
                <a:gd name="T38" fmla="*/ 2147483647 w 710"/>
                <a:gd name="T39" fmla="*/ 2147483647 h 206"/>
                <a:gd name="T40" fmla="*/ 2147483647 w 710"/>
                <a:gd name="T41" fmla="*/ 2147483647 h 2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0"/>
                <a:gd name="T64" fmla="*/ 0 h 206"/>
                <a:gd name="T65" fmla="*/ 710 w 710"/>
                <a:gd name="T66" fmla="*/ 206 h 2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0" h="206">
                  <a:moveTo>
                    <a:pt x="466" y="122"/>
                  </a:moveTo>
                  <a:lnTo>
                    <a:pt x="530" y="139"/>
                  </a:lnTo>
                  <a:lnTo>
                    <a:pt x="590" y="157"/>
                  </a:lnTo>
                  <a:lnTo>
                    <a:pt x="650" y="174"/>
                  </a:lnTo>
                  <a:lnTo>
                    <a:pt x="710" y="190"/>
                  </a:lnTo>
                  <a:lnTo>
                    <a:pt x="710" y="206"/>
                  </a:lnTo>
                  <a:lnTo>
                    <a:pt x="652" y="193"/>
                  </a:lnTo>
                  <a:lnTo>
                    <a:pt x="592" y="179"/>
                  </a:lnTo>
                  <a:lnTo>
                    <a:pt x="476" y="150"/>
                  </a:lnTo>
                  <a:lnTo>
                    <a:pt x="417" y="134"/>
                  </a:lnTo>
                  <a:lnTo>
                    <a:pt x="357" y="118"/>
                  </a:lnTo>
                  <a:lnTo>
                    <a:pt x="237" y="84"/>
                  </a:lnTo>
                  <a:lnTo>
                    <a:pt x="119" y="51"/>
                  </a:lnTo>
                  <a:lnTo>
                    <a:pt x="59" y="34"/>
                  </a:lnTo>
                  <a:lnTo>
                    <a:pt x="0" y="16"/>
                  </a:lnTo>
                  <a:lnTo>
                    <a:pt x="4" y="0"/>
                  </a:lnTo>
                  <a:lnTo>
                    <a:pt x="121" y="32"/>
                  </a:lnTo>
                  <a:lnTo>
                    <a:pt x="235" y="64"/>
                  </a:lnTo>
                  <a:lnTo>
                    <a:pt x="350" y="94"/>
                  </a:lnTo>
                  <a:lnTo>
                    <a:pt x="408" y="109"/>
                  </a:lnTo>
                  <a:lnTo>
                    <a:pt x="466"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extBox 1"/>
          <p:cNvSpPr txBox="1"/>
          <p:nvPr/>
        </p:nvSpPr>
        <p:spPr>
          <a:xfrm>
            <a:off x="9206753" y="3174286"/>
            <a:ext cx="2233305" cy="830997"/>
          </a:xfrm>
          <a:prstGeom prst="rect">
            <a:avLst/>
          </a:prstGeom>
          <a:noFill/>
        </p:spPr>
        <p:txBody>
          <a:bodyPr wrap="none" rtlCol="0">
            <a:spAutoFit/>
          </a:bodyPr>
          <a:lstStyle/>
          <a:p>
            <a:pPr algn="ctr"/>
            <a:r>
              <a:rPr lang="en-US" sz="2400" dirty="0" smtClean="0"/>
              <a:t>Top Reason</a:t>
            </a:r>
          </a:p>
          <a:p>
            <a:pPr algn="ctr"/>
            <a:r>
              <a:rPr lang="en-US" sz="2400" dirty="0" smtClean="0"/>
              <a:t>delays/failure</a:t>
            </a:r>
            <a:endParaRPr lang="en-US" sz="2400" dirty="0"/>
          </a:p>
        </p:txBody>
      </p:sp>
      <p:sp>
        <p:nvSpPr>
          <p:cNvPr id="193" name="TextBox 192"/>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116021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271714" y="1401387"/>
            <a:ext cx="7634287" cy="11894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2800" b="1" dirty="0" smtClean="0">
                <a:solidFill>
                  <a:srgbClr val="C00000"/>
                </a:solidFill>
                <a:latin typeface="Titr,Bold"/>
                <a:cs typeface="B Jadid" panose="00000700000000000000" pitchFamily="2" charset="-78"/>
              </a:rPr>
              <a:t>Project Finance: Outsourcing Finances</a:t>
            </a:r>
            <a:endParaRPr lang="fa-IR" altLang="en-US" sz="3100" dirty="0">
              <a:solidFill>
                <a:srgbClr val="C00000"/>
              </a:solidFill>
              <a:cs typeface="B Zar" panose="00000400000000000000" pitchFamily="2" charset="-78"/>
            </a:endParaRPr>
          </a:p>
        </p:txBody>
      </p:sp>
      <p:sp>
        <p:nvSpPr>
          <p:cNvPr id="4" name="Freeform 3"/>
          <p:cNvSpPr/>
          <p:nvPr/>
        </p:nvSpPr>
        <p:spPr bwMode="auto">
          <a:xfrm rot="1456513">
            <a:off x="4827589" y="4992689"/>
            <a:ext cx="862012" cy="66675"/>
          </a:xfrm>
          <a:custGeom>
            <a:avLst/>
            <a:gdLst/>
            <a:ahLst/>
            <a:cxnLst/>
            <a:rect l="0" t="0" r="0" b="0"/>
            <a:pathLst>
              <a:path>
                <a:moveTo>
                  <a:pt x="0" y="33706"/>
                </a:moveTo>
                <a:lnTo>
                  <a:pt x="861773" y="33706"/>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5" name="Freeform 4"/>
          <p:cNvSpPr/>
          <p:nvPr/>
        </p:nvSpPr>
        <p:spPr bwMode="auto">
          <a:xfrm rot="20061324">
            <a:off x="4818064" y="3841751"/>
            <a:ext cx="965200" cy="66675"/>
          </a:xfrm>
          <a:custGeom>
            <a:avLst/>
            <a:gdLst/>
            <a:ahLst/>
            <a:cxnLst/>
            <a:rect l="0" t="0" r="0" b="0"/>
            <a:pathLst>
              <a:path>
                <a:moveTo>
                  <a:pt x="0" y="33706"/>
                </a:moveTo>
                <a:lnTo>
                  <a:pt x="963822" y="33706"/>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7" name="Oval 6"/>
          <p:cNvSpPr/>
          <p:nvPr/>
        </p:nvSpPr>
        <p:spPr bwMode="auto">
          <a:xfrm>
            <a:off x="2828926" y="3062289"/>
            <a:ext cx="2581275" cy="2974975"/>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0" name="Freeform 9"/>
          <p:cNvSpPr/>
          <p:nvPr/>
        </p:nvSpPr>
        <p:spPr bwMode="auto">
          <a:xfrm>
            <a:off x="5868858" y="2731278"/>
            <a:ext cx="2346325" cy="1595438"/>
          </a:xfrm>
          <a:custGeom>
            <a:avLst/>
            <a:gdLst>
              <a:gd name="connsiteX0" fmla="*/ 0 w 2666388"/>
              <a:gd name="connsiteY0" fmla="*/ 0 h 1595188"/>
              <a:gd name="connsiteX1" fmla="*/ 2666388 w 2666388"/>
              <a:gd name="connsiteY1" fmla="*/ 0 h 1595188"/>
              <a:gd name="connsiteX2" fmla="*/ 2666388 w 2666388"/>
              <a:gd name="connsiteY2" fmla="*/ 1595188 h 1595188"/>
              <a:gd name="connsiteX3" fmla="*/ 0 w 2666388"/>
              <a:gd name="connsiteY3" fmla="*/ 1595188 h 1595188"/>
              <a:gd name="connsiteX4" fmla="*/ 0 w 2666388"/>
              <a:gd name="connsiteY4" fmla="*/ 0 h 1595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388" h="1595188">
                <a:moveTo>
                  <a:pt x="0" y="0"/>
                </a:moveTo>
                <a:lnTo>
                  <a:pt x="2666388" y="0"/>
                </a:lnTo>
                <a:lnTo>
                  <a:pt x="2666388" y="1595188"/>
                </a:lnTo>
                <a:lnTo>
                  <a:pt x="0" y="1595188"/>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0" lvl="1" defTabSz="1422400">
              <a:lnSpc>
                <a:spcPct val="90000"/>
              </a:lnSpc>
              <a:spcAft>
                <a:spcPct val="15000"/>
              </a:spcAft>
              <a:defRPr/>
            </a:pPr>
            <a:r>
              <a:rPr lang="en-US" sz="3200" b="1" dirty="0">
                <a:latin typeface="Times New Roman" panose="02020603050405020304" pitchFamily="18" charset="0"/>
                <a:cs typeface="Times New Roman" panose="02020603050405020304" pitchFamily="18" charset="0"/>
              </a:rPr>
              <a:t>Corporate Finance</a:t>
            </a:r>
            <a:endParaRPr lang="fa-IR" sz="3200" b="1" dirty="0">
              <a:latin typeface="Times New Roman" panose="02020603050405020304" pitchFamily="18" charset="0"/>
              <a:cs typeface="Times New Roman" panose="02020603050405020304" pitchFamily="18" charset="0"/>
            </a:endParaRPr>
          </a:p>
        </p:txBody>
      </p:sp>
      <p:sp>
        <p:nvSpPr>
          <p:cNvPr id="8" name="TextBox 7"/>
          <p:cNvSpPr txBox="1"/>
          <p:nvPr/>
        </p:nvSpPr>
        <p:spPr bwMode="auto">
          <a:xfrm>
            <a:off x="5642911" y="4919664"/>
            <a:ext cx="2160588" cy="1077912"/>
          </a:xfrm>
          <a:prstGeom prst="rect">
            <a:avLst/>
          </a:prstGeom>
          <a:noFill/>
        </p:spPr>
        <p:txBody>
          <a:bodyPr rtlCol="1">
            <a:spAutoFit/>
          </a:bodyPr>
          <a:lstStyle/>
          <a:p>
            <a:pPr algn="l" rtl="0">
              <a:defRP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 finance</a:t>
            </a:r>
            <a:endParaRPr lang="fa-I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1331153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665539" y="645135"/>
            <a:ext cx="7634287" cy="6729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US" altLang="en-US" sz="4000" dirty="0" smtClean="0">
                <a:solidFill>
                  <a:schemeClr val="tx1"/>
                </a:solidFill>
                <a:latin typeface="Times New Roman" panose="02020603050405020304" pitchFamily="18" charset="0"/>
                <a:cs typeface="Times New Roman" panose="02020603050405020304" pitchFamily="18" charset="0"/>
              </a:rPr>
              <a:t>Project Finance</a:t>
            </a:r>
            <a:endParaRPr lang="fa-IR" altLang="en-US" sz="3100" dirty="0">
              <a:solidFill>
                <a:schemeClr val="tx1"/>
              </a:solidFill>
              <a:latin typeface="Times New Roman" panose="02020603050405020304" pitchFamily="18" charset="0"/>
              <a:cs typeface="Times New Roman" panose="02020603050405020304" pitchFamily="18" charset="0"/>
            </a:endParaRPr>
          </a:p>
        </p:txBody>
      </p:sp>
      <p:grpSp>
        <p:nvGrpSpPr>
          <p:cNvPr id="14339" name="Group 11"/>
          <p:cNvGrpSpPr>
            <a:grpSpLocks/>
          </p:cNvGrpSpPr>
          <p:nvPr/>
        </p:nvGrpSpPr>
        <p:grpSpPr bwMode="auto">
          <a:xfrm>
            <a:off x="1331923" y="1947844"/>
            <a:ext cx="4629150" cy="3832225"/>
            <a:chOff x="1305024" y="2210361"/>
            <a:chExt cx="4629084" cy="3831516"/>
          </a:xfrm>
        </p:grpSpPr>
        <p:sp>
          <p:nvSpPr>
            <p:cNvPr id="4" name="Freeform 3"/>
            <p:cNvSpPr/>
            <p:nvPr/>
          </p:nvSpPr>
          <p:spPr>
            <a:xfrm rot="1456513">
              <a:off x="3303659" y="4710211"/>
              <a:ext cx="862000" cy="66663"/>
            </a:xfrm>
            <a:custGeom>
              <a:avLst/>
              <a:gdLst/>
              <a:ahLst/>
              <a:cxnLst/>
              <a:rect l="0" t="0" r="0" b="0"/>
              <a:pathLst>
                <a:path>
                  <a:moveTo>
                    <a:pt x="0" y="33706"/>
                  </a:moveTo>
                  <a:lnTo>
                    <a:pt x="861773" y="33706"/>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5" name="Freeform 4"/>
            <p:cNvSpPr/>
            <p:nvPr/>
          </p:nvSpPr>
          <p:spPr>
            <a:xfrm rot="20061324">
              <a:off x="3294134" y="3559486"/>
              <a:ext cx="965186" cy="66663"/>
            </a:xfrm>
            <a:custGeom>
              <a:avLst/>
              <a:gdLst/>
              <a:ahLst/>
              <a:cxnLst/>
              <a:rect l="0" t="0" r="0" b="0"/>
              <a:pathLst>
                <a:path>
                  <a:moveTo>
                    <a:pt x="0" y="33706"/>
                  </a:moveTo>
                  <a:lnTo>
                    <a:pt x="963822" y="33706"/>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7" name="Oval 6"/>
            <p:cNvSpPr/>
            <p:nvPr/>
          </p:nvSpPr>
          <p:spPr>
            <a:xfrm>
              <a:off x="1305024" y="2780169"/>
              <a:ext cx="2581238" cy="2974425"/>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9" name="Freeform 8"/>
            <p:cNvSpPr/>
            <p:nvPr/>
          </p:nvSpPr>
          <p:spPr>
            <a:xfrm>
              <a:off x="4136156" y="2210361"/>
              <a:ext cx="1777975" cy="1595143"/>
            </a:xfrm>
            <a:custGeom>
              <a:avLst/>
              <a:gdLst>
                <a:gd name="connsiteX0" fmla="*/ 0 w 1777592"/>
                <a:gd name="connsiteY0" fmla="*/ 797594 h 1595188"/>
                <a:gd name="connsiteX1" fmla="*/ 888796 w 1777592"/>
                <a:gd name="connsiteY1" fmla="*/ 0 h 1595188"/>
                <a:gd name="connsiteX2" fmla="*/ 1777592 w 1777592"/>
                <a:gd name="connsiteY2" fmla="*/ 797594 h 1595188"/>
                <a:gd name="connsiteX3" fmla="*/ 888796 w 1777592"/>
                <a:gd name="connsiteY3" fmla="*/ 1595188 h 1595188"/>
                <a:gd name="connsiteX4" fmla="*/ 0 w 1777592"/>
                <a:gd name="connsiteY4" fmla="*/ 797594 h 1595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592" h="1595188">
                  <a:moveTo>
                    <a:pt x="0" y="797594"/>
                  </a:moveTo>
                  <a:cubicBezTo>
                    <a:pt x="0" y="357095"/>
                    <a:pt x="397928" y="0"/>
                    <a:pt x="888796" y="0"/>
                  </a:cubicBezTo>
                  <a:cubicBezTo>
                    <a:pt x="1379664" y="0"/>
                    <a:pt x="1777592" y="357095"/>
                    <a:pt x="1777592" y="797594"/>
                  </a:cubicBezTo>
                  <a:cubicBezTo>
                    <a:pt x="1777592" y="1238093"/>
                    <a:pt x="1379664" y="1595188"/>
                    <a:pt x="888796" y="1595188"/>
                  </a:cubicBezTo>
                  <a:cubicBezTo>
                    <a:pt x="397928" y="1595188"/>
                    <a:pt x="0" y="1238093"/>
                    <a:pt x="0" y="797594"/>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lIns="278102" tIns="251390" rIns="278102" bIns="251390" spcCol="1270" anchor="ctr"/>
            <a:lstStyle/>
            <a:p>
              <a:pPr algn="ctr" defTabSz="1244600">
                <a:lnSpc>
                  <a:spcPct val="90000"/>
                </a:lnSpc>
                <a:spcAft>
                  <a:spcPct val="35000"/>
                </a:spcAft>
                <a:defRPr/>
              </a:pPr>
              <a:endParaRPr lang="fa-IR" sz="2800" dirty="0">
                <a:cs typeface="B Jadid" pitchFamily="2" charset="-78"/>
              </a:endParaRPr>
            </a:p>
          </p:txBody>
        </p:sp>
        <p:sp>
          <p:nvSpPr>
            <p:cNvPr id="10" name="Freeform 9"/>
            <p:cNvSpPr/>
            <p:nvPr/>
          </p:nvSpPr>
          <p:spPr>
            <a:xfrm>
              <a:off x="4105334" y="2591184"/>
              <a:ext cx="1828774" cy="914231"/>
            </a:xfrm>
            <a:custGeom>
              <a:avLst/>
              <a:gdLst>
                <a:gd name="connsiteX0" fmla="*/ 0 w 2666388"/>
                <a:gd name="connsiteY0" fmla="*/ 0 h 1595188"/>
                <a:gd name="connsiteX1" fmla="*/ 2666388 w 2666388"/>
                <a:gd name="connsiteY1" fmla="*/ 0 h 1595188"/>
                <a:gd name="connsiteX2" fmla="*/ 2666388 w 2666388"/>
                <a:gd name="connsiteY2" fmla="*/ 1595188 h 1595188"/>
                <a:gd name="connsiteX3" fmla="*/ 0 w 2666388"/>
                <a:gd name="connsiteY3" fmla="*/ 1595188 h 1595188"/>
                <a:gd name="connsiteX4" fmla="*/ 0 w 2666388"/>
                <a:gd name="connsiteY4" fmla="*/ 0 h 1595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388" h="1595188">
                  <a:moveTo>
                    <a:pt x="0" y="0"/>
                  </a:moveTo>
                  <a:lnTo>
                    <a:pt x="2666388" y="0"/>
                  </a:lnTo>
                  <a:lnTo>
                    <a:pt x="2666388" y="1595188"/>
                  </a:lnTo>
                  <a:lnTo>
                    <a:pt x="0" y="1595188"/>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lstStyle/>
            <a:p>
              <a:pPr marL="0" lvl="1" algn="ctr" defTabSz="1422400">
                <a:lnSpc>
                  <a:spcPct val="90000"/>
                </a:lnSpc>
                <a:spcAft>
                  <a:spcPct val="15000"/>
                </a:spcAft>
                <a:defRPr/>
              </a:pPr>
              <a:r>
                <a:rPr lang="en-US" sz="2800" b="1" dirty="0">
                  <a:latin typeface="Times New Roman" panose="02020603050405020304" pitchFamily="18" charset="0"/>
                  <a:cs typeface="Times New Roman" panose="02020603050405020304" pitchFamily="18" charset="0"/>
                </a:rPr>
                <a:t>Corporate Finance</a:t>
              </a:r>
              <a:endParaRPr lang="fa-IR" sz="2800" b="1" dirty="0">
                <a:latin typeface="Times New Roman" panose="02020603050405020304" pitchFamily="18" charset="0"/>
                <a:cs typeface="Times New Roman" panose="02020603050405020304" pitchFamily="18" charset="0"/>
              </a:endParaRPr>
            </a:p>
          </p:txBody>
        </p:sp>
        <p:sp>
          <p:nvSpPr>
            <p:cNvPr id="11" name="Freeform 10"/>
            <p:cNvSpPr/>
            <p:nvPr/>
          </p:nvSpPr>
          <p:spPr>
            <a:xfrm>
              <a:off x="4041835" y="4484828"/>
              <a:ext cx="1690664" cy="1557049"/>
            </a:xfrm>
            <a:custGeom>
              <a:avLst/>
              <a:gdLst>
                <a:gd name="connsiteX0" fmla="*/ 0 w 1690130"/>
                <a:gd name="connsiteY0" fmla="*/ 778867 h 1557733"/>
                <a:gd name="connsiteX1" fmla="*/ 845065 w 1690130"/>
                <a:gd name="connsiteY1" fmla="*/ 0 h 1557733"/>
                <a:gd name="connsiteX2" fmla="*/ 1690130 w 1690130"/>
                <a:gd name="connsiteY2" fmla="*/ 778867 h 1557733"/>
                <a:gd name="connsiteX3" fmla="*/ 845065 w 1690130"/>
                <a:gd name="connsiteY3" fmla="*/ 1557734 h 1557733"/>
                <a:gd name="connsiteX4" fmla="*/ 0 w 1690130"/>
                <a:gd name="connsiteY4" fmla="*/ 778867 h 1557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130" h="1557733">
                  <a:moveTo>
                    <a:pt x="0" y="778867"/>
                  </a:moveTo>
                  <a:cubicBezTo>
                    <a:pt x="0" y="348711"/>
                    <a:pt x="378348" y="0"/>
                    <a:pt x="845065" y="0"/>
                  </a:cubicBezTo>
                  <a:cubicBezTo>
                    <a:pt x="1311782" y="0"/>
                    <a:pt x="1690130" y="348711"/>
                    <a:pt x="1690130" y="778867"/>
                  </a:cubicBezTo>
                  <a:cubicBezTo>
                    <a:pt x="1690130" y="1209023"/>
                    <a:pt x="1311782" y="1557734"/>
                    <a:pt x="845065" y="1557734"/>
                  </a:cubicBezTo>
                  <a:cubicBezTo>
                    <a:pt x="378348" y="1557734"/>
                    <a:pt x="0" y="1209023"/>
                    <a:pt x="0" y="778867"/>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lIns="265294" tIns="245905" rIns="265294" bIns="245905" spcCol="1270" anchor="ctr"/>
            <a:lstStyle/>
            <a:p>
              <a:pPr algn="ctr" defTabSz="1244600">
                <a:lnSpc>
                  <a:spcPct val="90000"/>
                </a:lnSpc>
                <a:spcAft>
                  <a:spcPct val="35000"/>
                </a:spcAft>
                <a:defRPr/>
              </a:pPr>
              <a:endParaRPr lang="fa-IR" sz="2800" b="1" dirty="0">
                <a:effectLst>
                  <a:outerShdw blurRad="38100" dist="38100" dir="2700000" algn="tl">
                    <a:srgbClr val="000000">
                      <a:alpha val="43137"/>
                    </a:srgbClr>
                  </a:outerShdw>
                </a:effectLst>
                <a:cs typeface="B Jadid" pitchFamily="2" charset="-78"/>
              </a:endParaRPr>
            </a:p>
          </p:txBody>
        </p:sp>
        <p:sp>
          <p:nvSpPr>
            <p:cNvPr id="8" name="TextBox 7"/>
            <p:cNvSpPr txBox="1"/>
            <p:nvPr/>
          </p:nvSpPr>
          <p:spPr>
            <a:xfrm>
              <a:off x="4133451" y="4708197"/>
              <a:ext cx="1463019" cy="1005654"/>
            </a:xfrm>
            <a:prstGeom prst="rect">
              <a:avLst/>
            </a:prstGeom>
            <a:noFill/>
          </p:spPr>
          <p:txBody>
            <a:bodyPr rtlCol="1">
              <a:spAutoFit/>
            </a:bodyPr>
            <a:lstStyle/>
            <a:p>
              <a:pPr algn="ctr" rtl="0">
                <a:defRP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 finance</a:t>
              </a:r>
              <a:endParaRPr lang="fa-I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aphicFrame>
        <p:nvGraphicFramePr>
          <p:cNvPr id="12" name="Content Placeholder 4"/>
          <p:cNvGraphicFramePr>
            <a:graphicFrameLocks/>
          </p:cNvGraphicFramePr>
          <p:nvPr>
            <p:extLst>
              <p:ext uri="{D42A27DB-BD31-4B8C-83A1-F6EECF244321}">
                <p14:modId xmlns:p14="http://schemas.microsoft.com/office/powerpoint/2010/main" val="3041864544"/>
              </p:ext>
            </p:extLst>
          </p:nvPr>
        </p:nvGraphicFramePr>
        <p:xfrm>
          <a:off x="5759461" y="2785937"/>
          <a:ext cx="6629400"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0204870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bwMode="auto">
          <a:xfrm>
            <a:off x="10056813" y="6210300"/>
            <a:ext cx="457200" cy="457200"/>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43A8451-92EA-42DE-898D-B450591E857A}" type="slidenum">
              <a:rPr lang="ar-SA" altLang="en-US">
                <a:latin typeface="Arial" panose="020B0604020202020204" pitchFamily="34" charset="0"/>
              </a:rPr>
              <a:pPr eaLnBrk="1" hangingPunct="1"/>
              <a:t>19</a:t>
            </a:fld>
            <a:endParaRPr lang="en-US" altLang="en-US">
              <a:latin typeface="Arial" panose="020B0604020202020204" pitchFamily="34" charset="0"/>
            </a:endParaRPr>
          </a:p>
        </p:txBody>
      </p:sp>
      <p:sp>
        <p:nvSpPr>
          <p:cNvPr id="8195" name="Title 2"/>
          <p:cNvSpPr>
            <a:spLocks noGrp="1"/>
          </p:cNvSpPr>
          <p:nvPr>
            <p:ph type="title"/>
          </p:nvPr>
        </p:nvSpPr>
        <p:spPr bwMode="auto">
          <a:xfrm>
            <a:off x="1631880" y="567846"/>
            <a:ext cx="8229600" cy="884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4000" dirty="0" smtClean="0">
                <a:latin typeface="Times New Roman" panose="02020603050405020304" pitchFamily="18" charset="0"/>
                <a:cs typeface="Times New Roman" panose="02020603050405020304" pitchFamily="18" charset="0"/>
              </a:rPr>
              <a:t>Infrastructure Projects</a:t>
            </a:r>
            <a:endParaRPr lang="en-US" altLang="en-US" sz="4000" dirty="0">
              <a:latin typeface="Times New Roman" panose="02020603050405020304" pitchFamily="18" charset="0"/>
              <a:cs typeface="Times New Roman" panose="02020603050405020304" pitchFamily="18" charset="0"/>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140" y="1712914"/>
            <a:ext cx="10257496" cy="378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Box 1"/>
          <p:cNvSpPr txBox="1"/>
          <p:nvPr/>
        </p:nvSpPr>
        <p:spPr>
          <a:xfrm>
            <a:off x="1745631" y="5757505"/>
            <a:ext cx="8799204" cy="461665"/>
          </a:xfrm>
          <a:prstGeom prst="rect">
            <a:avLst/>
          </a:prstGeom>
          <a:noFill/>
        </p:spPr>
        <p:txBody>
          <a:bodyPr wrap="none" rtlCol="0">
            <a:spAutoFit/>
          </a:bodyPr>
          <a:lstStyle/>
          <a:p>
            <a:r>
              <a:rPr lang="en-US" sz="2400" dirty="0" smtClean="0"/>
              <a:t>Hard Infrastructure:  </a:t>
            </a:r>
            <a:r>
              <a:rPr lang="en-US" sz="2400" dirty="0" err="1" smtClean="0"/>
              <a:t>Powerplant</a:t>
            </a:r>
            <a:r>
              <a:rPr lang="en-US" sz="2400" dirty="0" smtClean="0"/>
              <a:t>. Soft Infrastructure: Health</a:t>
            </a:r>
            <a:endParaRPr lang="en-US" dirty="0"/>
          </a:p>
        </p:txBody>
      </p:sp>
      <p:sp>
        <p:nvSpPr>
          <p:cNvPr id="7" name="TextBox 6"/>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3787044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1981200" y="6096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4000" dirty="0">
                <a:cs typeface="B Zar" pitchFamily="2" charset="-78"/>
              </a:rPr>
              <a:t>Projects</a:t>
            </a:r>
          </a:p>
        </p:txBody>
      </p:sp>
      <p:sp>
        <p:nvSpPr>
          <p:cNvPr id="512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74971BDE-BDEF-4E4C-80CC-0B978E7B15AA}" type="slidenum">
              <a:rPr lang="en-US" altLang="en-US"/>
              <a:pPr eaLnBrk="1" hangingPunct="1"/>
              <a:t>2</a:t>
            </a:fld>
            <a:endParaRPr lang="en-US" altLang="en-US"/>
          </a:p>
        </p:txBody>
      </p:sp>
      <p:sp>
        <p:nvSpPr>
          <p:cNvPr id="5124" name="TextBox 3"/>
          <p:cNvSpPr txBox="1">
            <a:spLocks noChangeArrowheads="1"/>
          </p:cNvSpPr>
          <p:nvPr/>
        </p:nvSpPr>
        <p:spPr bwMode="auto">
          <a:xfrm>
            <a:off x="1692916" y="1447800"/>
            <a:ext cx="8594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altLang="en-US" sz="2800" dirty="0">
                <a:cs typeface="B Zar" pitchFamily="2" charset="-78"/>
              </a:rPr>
              <a:t>Temporary </a:t>
            </a:r>
            <a:r>
              <a:rPr lang="en-US" altLang="en-US" sz="2800" dirty="0" err="1">
                <a:cs typeface="B Zar" pitchFamily="2" charset="-78"/>
              </a:rPr>
              <a:t>evedour</a:t>
            </a:r>
            <a:r>
              <a:rPr lang="en-US" altLang="en-US" sz="2800" dirty="0">
                <a:cs typeface="B Zar" pitchFamily="2" charset="-78"/>
              </a:rPr>
              <a:t> for unique product/service</a:t>
            </a:r>
          </a:p>
        </p:txBody>
      </p:sp>
      <p:pic>
        <p:nvPicPr>
          <p:cNvPr id="51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400" y="2132836"/>
            <a:ext cx="5760000" cy="335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76136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1981200" y="6096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4000" dirty="0">
                <a:cs typeface="B Zar" pitchFamily="2" charset="-78"/>
              </a:rPr>
              <a:t>Projects</a:t>
            </a:r>
          </a:p>
        </p:txBody>
      </p:sp>
      <p:sp>
        <p:nvSpPr>
          <p:cNvPr id="512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74971BDE-BDEF-4E4C-80CC-0B978E7B15AA}" type="slidenum">
              <a:rPr lang="en-US" altLang="en-US"/>
              <a:pPr eaLnBrk="1" hangingPunct="1"/>
              <a:t>20</a:t>
            </a:fld>
            <a:endParaRPr lang="en-US" altLang="en-US"/>
          </a:p>
        </p:txBody>
      </p:sp>
      <p:sp>
        <p:nvSpPr>
          <p:cNvPr id="5124" name="TextBox 3"/>
          <p:cNvSpPr txBox="1">
            <a:spLocks noChangeArrowheads="1"/>
          </p:cNvSpPr>
          <p:nvPr/>
        </p:nvSpPr>
        <p:spPr bwMode="auto">
          <a:xfrm>
            <a:off x="1692916" y="1447800"/>
            <a:ext cx="8594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r>
              <a:rPr lang="en-US" altLang="en-US" sz="2800" dirty="0">
                <a:cs typeface="B Zar" pitchFamily="2" charset="-78"/>
              </a:rPr>
              <a:t>Temporary </a:t>
            </a:r>
            <a:r>
              <a:rPr lang="en-US" altLang="en-US" sz="2800" dirty="0" err="1">
                <a:cs typeface="B Zar" pitchFamily="2" charset="-78"/>
              </a:rPr>
              <a:t>evedour</a:t>
            </a:r>
            <a:r>
              <a:rPr lang="en-US" altLang="en-US" sz="2800" dirty="0">
                <a:cs typeface="B Zar" pitchFamily="2" charset="-78"/>
              </a:rPr>
              <a:t> for unique product/service</a:t>
            </a:r>
          </a:p>
        </p:txBody>
      </p:sp>
      <p:pic>
        <p:nvPicPr>
          <p:cNvPr id="51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400" y="2132836"/>
            <a:ext cx="5760000" cy="335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10184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1981200" y="6096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fa-IR" sz="4000" b="1" dirty="0">
                <a:cs typeface="B Nazanin" pitchFamily="2" charset="-78"/>
              </a:rPr>
              <a:t>Partnership</a:t>
            </a:r>
            <a:endParaRPr lang="fa-IR" altLang="fa-IR" sz="4000" b="1" dirty="0">
              <a:cs typeface="B Nazanin" pitchFamily="2" charset="-78"/>
            </a:endParaRPr>
          </a:p>
        </p:txBody>
      </p:sp>
      <p:sp>
        <p:nvSpPr>
          <p:cNvPr id="409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E1854B46-F999-420F-B604-621334D74DF8}" type="slidenum">
              <a:rPr lang="en-US" altLang="fa-IR"/>
              <a:pPr eaLnBrk="1" hangingPunct="1"/>
              <a:t>21</a:t>
            </a:fld>
            <a:endParaRPr lang="en-US" altLang="fa-IR"/>
          </a:p>
        </p:txBody>
      </p:sp>
      <p:pic>
        <p:nvPicPr>
          <p:cNvPr id="4101" name="Picture 2" descr="https://tac.ir/wp-content/uploads/2016/03/dee0807a44346dfa8d82e8e5ede7bce9acdee5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1622426"/>
            <a:ext cx="43926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4"/>
          <p:cNvSpPr txBox="1">
            <a:spLocks noChangeArrowheads="1"/>
          </p:cNvSpPr>
          <p:nvPr/>
        </p:nvSpPr>
        <p:spPr bwMode="auto">
          <a:xfrm>
            <a:off x="6335713" y="1600201"/>
            <a:ext cx="4265398" cy="2585323"/>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l" rtl="0" eaLnBrk="1" hangingPunct="1">
              <a:lnSpc>
                <a:spcPct val="150000"/>
              </a:lnSpc>
            </a:pPr>
            <a:r>
              <a:rPr lang="en-US" altLang="fa-IR" dirty="0"/>
              <a:t>A </a:t>
            </a:r>
            <a:r>
              <a:rPr lang="en-US" altLang="fa-IR" b="1" dirty="0"/>
              <a:t>partnership</a:t>
            </a:r>
            <a:r>
              <a:rPr lang="en-US" altLang="fa-IR" dirty="0"/>
              <a:t> is an arrangement </a:t>
            </a:r>
          </a:p>
          <a:p>
            <a:pPr algn="l" rtl="0" eaLnBrk="1" hangingPunct="1">
              <a:lnSpc>
                <a:spcPct val="150000"/>
              </a:lnSpc>
            </a:pPr>
            <a:r>
              <a:rPr lang="en-US" altLang="fa-IR" dirty="0"/>
              <a:t>where parties, known as partners,</a:t>
            </a:r>
          </a:p>
          <a:p>
            <a:pPr algn="l" rtl="0" eaLnBrk="1" hangingPunct="1">
              <a:lnSpc>
                <a:spcPct val="150000"/>
              </a:lnSpc>
            </a:pPr>
            <a:r>
              <a:rPr lang="en-US" altLang="fa-IR" dirty="0"/>
              <a:t>agree to cooperate to advance the </a:t>
            </a:r>
          </a:p>
          <a:p>
            <a:pPr algn="l" rtl="0" eaLnBrk="1" hangingPunct="1">
              <a:lnSpc>
                <a:spcPct val="150000"/>
              </a:lnSpc>
            </a:pPr>
            <a:r>
              <a:rPr lang="en-US" altLang="fa-IR" dirty="0"/>
              <a:t>mutual interests. </a:t>
            </a:r>
          </a:p>
          <a:p>
            <a:pPr algn="l" rtl="0" eaLnBrk="1" hangingPunct="1">
              <a:lnSpc>
                <a:spcPct val="150000"/>
              </a:lnSpc>
            </a:pPr>
            <a:r>
              <a:rPr lang="en-US" altLang="fa-IR" dirty="0"/>
              <a:t>A Partnership is usually governed </a:t>
            </a:r>
          </a:p>
          <a:p>
            <a:pPr algn="l" rtl="0" eaLnBrk="1" hangingPunct="1">
              <a:lnSpc>
                <a:spcPct val="150000"/>
              </a:lnSpc>
            </a:pPr>
            <a:r>
              <a:rPr lang="en-US" altLang="fa-IR" dirty="0"/>
              <a:t>by a contract between the parties.</a:t>
            </a:r>
            <a:endParaRPr lang="fa-IR" altLang="fa-IR" dirty="0"/>
          </a:p>
        </p:txBody>
      </p:sp>
    </p:spTree>
    <p:extLst>
      <p:ext uri="{BB962C8B-B14F-4D97-AF65-F5344CB8AC3E}">
        <p14:creationId xmlns:p14="http://schemas.microsoft.com/office/powerpoint/2010/main" val="173444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7714947" y="4769260"/>
            <a:ext cx="4480560" cy="2095042"/>
          </a:xfrm>
          <a:prstGeom prst="rect">
            <a:avLst/>
          </a:prstGeom>
          <a:ln>
            <a:solidFill>
              <a:schemeClr val="tx1"/>
            </a:solidFill>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488" y="20547"/>
            <a:ext cx="6858000" cy="54518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8966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9" y="4149080"/>
            <a:ext cx="7122343" cy="26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825750" y="392159"/>
            <a:ext cx="3041650" cy="3611563"/>
            <a:chOff x="1301750" y="838200"/>
            <a:chExt cx="3041650" cy="3611563"/>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1409700"/>
              <a:ext cx="2997200" cy="304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01750" y="838200"/>
              <a:ext cx="2998834" cy="461665"/>
            </a:xfrm>
            <a:prstGeom prst="rect">
              <a:avLst/>
            </a:prstGeom>
            <a:noFill/>
          </p:spPr>
          <p:txBody>
            <a:bodyPr wrap="none">
              <a:spAutoFit/>
            </a:bodyPr>
            <a:lstStyle/>
            <a:p>
              <a:pPr>
                <a:defRPr/>
              </a:pPr>
              <a:r>
                <a:rPr lang="en-US" sz="2400" b="1" dirty="0">
                  <a:solidFill>
                    <a:schemeClr val="accent6">
                      <a:lumMod val="50000"/>
                    </a:schemeClr>
                  </a:solidFill>
                </a:rPr>
                <a:t>Public Sector Strength</a:t>
              </a:r>
            </a:p>
          </p:txBody>
        </p:sp>
      </p:grpSp>
      <p:grpSp>
        <p:nvGrpSpPr>
          <p:cNvPr id="5" name="Group 4"/>
          <p:cNvGrpSpPr/>
          <p:nvPr/>
        </p:nvGrpSpPr>
        <p:grpSpPr>
          <a:xfrm>
            <a:off x="6855942" y="392158"/>
            <a:ext cx="3194050" cy="3505200"/>
            <a:chOff x="4953000" y="838200"/>
            <a:chExt cx="3194050" cy="3505200"/>
          </a:xfrm>
        </p:grpSpPr>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13" y="1484313"/>
              <a:ext cx="3182937" cy="285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53000" y="838200"/>
              <a:ext cx="3123932" cy="461665"/>
            </a:xfrm>
            <a:prstGeom prst="rect">
              <a:avLst/>
            </a:prstGeom>
            <a:noFill/>
          </p:spPr>
          <p:txBody>
            <a:bodyPr wrap="none">
              <a:spAutoFit/>
            </a:bodyPr>
            <a:lstStyle/>
            <a:p>
              <a:pPr>
                <a:defRPr/>
              </a:pPr>
              <a:r>
                <a:rPr lang="en-US" sz="2400" b="1" dirty="0">
                  <a:solidFill>
                    <a:schemeClr val="accent6">
                      <a:lumMod val="50000"/>
                    </a:schemeClr>
                  </a:solidFill>
                </a:rPr>
                <a:t>Private Sector Strength</a:t>
              </a:r>
            </a:p>
          </p:txBody>
        </p:sp>
      </p:grpSp>
      <p:sp>
        <p:nvSpPr>
          <p:cNvPr id="3" name="Slide Number Placeholder 2"/>
          <p:cNvSpPr>
            <a:spLocks noGrp="1"/>
          </p:cNvSpPr>
          <p:nvPr>
            <p:ph type="sldNum" sz="quarter" idx="12"/>
          </p:nvPr>
        </p:nvSpPr>
        <p:spPr/>
        <p:txBody>
          <a:bodyPr/>
          <a:lstStyle/>
          <a:p>
            <a:fld id="{89896088-3030-4153-B7FF-C3643A823304}" type="slidenum">
              <a:rPr lang="en-US" smtClean="0"/>
              <a:t>23</a:t>
            </a:fld>
            <a:endParaRPr lang="en-US"/>
          </a:p>
        </p:txBody>
      </p:sp>
    </p:spTree>
    <p:extLst>
      <p:ext uri="{BB962C8B-B14F-4D97-AF65-F5344CB8AC3E}">
        <p14:creationId xmlns:p14="http://schemas.microsoft.com/office/powerpoint/2010/main" val="1781075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896088-3030-4153-B7FF-C3643A823304}" type="slidenum">
              <a:rPr lang="en-US" smtClean="0"/>
              <a:t>24</a:t>
            </a:fld>
            <a:endParaRPr lang="en-US"/>
          </a:p>
        </p:txBody>
      </p:sp>
      <p:grpSp>
        <p:nvGrpSpPr>
          <p:cNvPr id="15" name="Group 14"/>
          <p:cNvGrpSpPr/>
          <p:nvPr/>
        </p:nvGrpSpPr>
        <p:grpSpPr>
          <a:xfrm>
            <a:off x="2783631" y="90616"/>
            <a:ext cx="7521904" cy="6767384"/>
            <a:chOff x="2783631" y="227574"/>
            <a:chExt cx="6665015" cy="6441786"/>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1" y="227574"/>
              <a:ext cx="6665015" cy="644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29467" y="241550"/>
              <a:ext cx="6583677" cy="640080"/>
            </a:xfrm>
            <a:prstGeom prst="rect">
              <a:avLst/>
            </a:prstGeom>
            <a:solidFill>
              <a:schemeClr val="accent3">
                <a:lumMod val="40000"/>
                <a:lumOff val="60000"/>
              </a:schemeClr>
            </a:solidFill>
          </p:spPr>
          <p:txBody>
            <a:bodyPr wrap="none" rtlCol="0">
              <a:spAutoFit/>
            </a:bodyPr>
            <a:lstStyle/>
            <a:p>
              <a:r>
                <a:rPr lang="en-US" sz="2800" b="1" dirty="0" smtClean="0"/>
                <a:t>1- Traditional: Paying from Public Budget   </a:t>
              </a:r>
              <a:endParaRPr lang="fr-CH" sz="2800" b="1" dirty="0"/>
            </a:p>
          </p:txBody>
        </p:sp>
        <p:sp>
          <p:nvSpPr>
            <p:cNvPr id="5" name="TextBox 4"/>
            <p:cNvSpPr txBox="1"/>
            <p:nvPr/>
          </p:nvSpPr>
          <p:spPr>
            <a:xfrm>
              <a:off x="2843848" y="3671972"/>
              <a:ext cx="6583677" cy="523220"/>
            </a:xfrm>
            <a:prstGeom prst="rect">
              <a:avLst/>
            </a:prstGeom>
            <a:solidFill>
              <a:schemeClr val="accent3">
                <a:lumMod val="40000"/>
                <a:lumOff val="60000"/>
              </a:schemeClr>
            </a:solidFill>
          </p:spPr>
          <p:txBody>
            <a:bodyPr wrap="none" rtlCol="0">
              <a:spAutoFit/>
            </a:bodyPr>
            <a:lstStyle/>
            <a:p>
              <a:r>
                <a:rPr lang="en-US" sz="2800" b="1" dirty="0" smtClean="0"/>
                <a:t>2- Using Private-Public Partnership (PPP)</a:t>
              </a:r>
              <a:endParaRPr lang="fr-CH" sz="2800" b="1" dirty="0"/>
            </a:p>
          </p:txBody>
        </p:sp>
        <p:sp>
          <p:nvSpPr>
            <p:cNvPr id="4" name="TextBox 3"/>
            <p:cNvSpPr txBox="1"/>
            <p:nvPr/>
          </p:nvSpPr>
          <p:spPr>
            <a:xfrm>
              <a:off x="3545447" y="1259459"/>
              <a:ext cx="750526" cy="923330"/>
            </a:xfrm>
            <a:prstGeom prst="rect">
              <a:avLst/>
            </a:prstGeom>
            <a:solidFill>
              <a:schemeClr val="accent3">
                <a:lumMod val="40000"/>
                <a:lumOff val="60000"/>
              </a:schemeClr>
            </a:solidFill>
          </p:spPr>
          <p:txBody>
            <a:bodyPr wrap="none" rtlCol="0">
              <a:spAutoFit/>
            </a:bodyPr>
            <a:lstStyle/>
            <a:p>
              <a:pPr algn="r"/>
              <a:r>
                <a:rPr lang="en-US" dirty="0" smtClean="0"/>
                <a:t>Public</a:t>
              </a:r>
            </a:p>
            <a:p>
              <a:pPr algn="r"/>
              <a:r>
                <a:rPr lang="en-US" dirty="0" smtClean="0"/>
                <a:t>Cash</a:t>
              </a:r>
            </a:p>
            <a:p>
              <a:pPr algn="r"/>
              <a:r>
                <a:rPr lang="en-US" dirty="0" smtClean="0"/>
                <a:t>Flow</a:t>
              </a:r>
              <a:endParaRPr lang="fr-CH" dirty="0"/>
            </a:p>
          </p:txBody>
        </p:sp>
        <p:sp>
          <p:nvSpPr>
            <p:cNvPr id="7" name="TextBox 6"/>
            <p:cNvSpPr txBox="1"/>
            <p:nvPr/>
          </p:nvSpPr>
          <p:spPr>
            <a:xfrm>
              <a:off x="3059493" y="4965933"/>
              <a:ext cx="750526" cy="923330"/>
            </a:xfrm>
            <a:prstGeom prst="rect">
              <a:avLst/>
            </a:prstGeom>
            <a:solidFill>
              <a:schemeClr val="accent3">
                <a:lumMod val="40000"/>
                <a:lumOff val="60000"/>
              </a:schemeClr>
            </a:solidFill>
          </p:spPr>
          <p:txBody>
            <a:bodyPr wrap="none" rtlCol="0">
              <a:spAutoFit/>
            </a:bodyPr>
            <a:lstStyle/>
            <a:p>
              <a:pPr algn="r"/>
              <a:r>
                <a:rPr lang="en-US" dirty="0" smtClean="0"/>
                <a:t>Public</a:t>
              </a:r>
            </a:p>
            <a:p>
              <a:pPr algn="r"/>
              <a:r>
                <a:rPr lang="en-US" dirty="0" smtClean="0"/>
                <a:t>Cash</a:t>
              </a:r>
            </a:p>
            <a:p>
              <a:pPr algn="r"/>
              <a:r>
                <a:rPr lang="en-US" dirty="0" smtClean="0"/>
                <a:t>Flow</a:t>
              </a:r>
              <a:endParaRPr lang="fr-CH" dirty="0"/>
            </a:p>
          </p:txBody>
        </p:sp>
        <p:sp>
          <p:nvSpPr>
            <p:cNvPr id="6" name="TextBox 5"/>
            <p:cNvSpPr txBox="1"/>
            <p:nvPr/>
          </p:nvSpPr>
          <p:spPr>
            <a:xfrm>
              <a:off x="6987391" y="3312545"/>
              <a:ext cx="649537" cy="369332"/>
            </a:xfrm>
            <a:prstGeom prst="rect">
              <a:avLst/>
            </a:prstGeom>
            <a:solidFill>
              <a:schemeClr val="accent3">
                <a:lumMod val="40000"/>
                <a:lumOff val="60000"/>
              </a:schemeClr>
            </a:solidFill>
          </p:spPr>
          <p:txBody>
            <a:bodyPr wrap="none" rtlCol="0">
              <a:spAutoFit/>
            </a:bodyPr>
            <a:lstStyle/>
            <a:p>
              <a:r>
                <a:rPr lang="en-US" dirty="0" smtClean="0"/>
                <a:t>Time</a:t>
              </a:r>
              <a:endParaRPr lang="fr-CH" dirty="0"/>
            </a:p>
          </p:txBody>
        </p:sp>
        <p:sp>
          <p:nvSpPr>
            <p:cNvPr id="9" name="TextBox 8"/>
            <p:cNvSpPr txBox="1"/>
            <p:nvPr/>
          </p:nvSpPr>
          <p:spPr>
            <a:xfrm>
              <a:off x="6691219" y="6475553"/>
              <a:ext cx="649537" cy="182880"/>
            </a:xfrm>
            <a:prstGeom prst="rect">
              <a:avLst/>
            </a:prstGeom>
            <a:solidFill>
              <a:schemeClr val="accent3">
                <a:lumMod val="40000"/>
                <a:lumOff val="60000"/>
              </a:schemeClr>
            </a:solidFill>
          </p:spPr>
          <p:txBody>
            <a:bodyPr wrap="none" rtlCol="0">
              <a:spAutoFit/>
            </a:bodyPr>
            <a:lstStyle/>
            <a:p>
              <a:pPr>
                <a:lnSpc>
                  <a:spcPct val="50000"/>
                </a:lnSpc>
              </a:pPr>
              <a:r>
                <a:rPr lang="en-US" dirty="0" smtClean="0"/>
                <a:t>Time</a:t>
              </a:r>
              <a:endParaRPr lang="fr-CH" dirty="0"/>
            </a:p>
          </p:txBody>
        </p:sp>
        <p:sp>
          <p:nvSpPr>
            <p:cNvPr id="8" name="TextBox 7"/>
            <p:cNvSpPr txBox="1"/>
            <p:nvPr/>
          </p:nvSpPr>
          <p:spPr>
            <a:xfrm>
              <a:off x="2886980" y="4330463"/>
              <a:ext cx="1913536" cy="369332"/>
            </a:xfrm>
            <a:prstGeom prst="rect">
              <a:avLst/>
            </a:prstGeom>
            <a:solidFill>
              <a:schemeClr val="accent3">
                <a:lumMod val="40000"/>
                <a:lumOff val="60000"/>
              </a:schemeClr>
            </a:solidFill>
          </p:spPr>
          <p:txBody>
            <a:bodyPr wrap="none" rtlCol="0">
              <a:spAutoFit/>
            </a:bodyPr>
            <a:lstStyle/>
            <a:p>
              <a:r>
                <a:rPr lang="en-US" dirty="0" smtClean="0"/>
                <a:t>        Pay by Private</a:t>
              </a:r>
              <a:endParaRPr lang="fr-CH" dirty="0"/>
            </a:p>
          </p:txBody>
        </p:sp>
        <p:sp>
          <p:nvSpPr>
            <p:cNvPr id="11" name="TextBox 10"/>
            <p:cNvSpPr txBox="1"/>
            <p:nvPr/>
          </p:nvSpPr>
          <p:spPr>
            <a:xfrm>
              <a:off x="5914847" y="859776"/>
              <a:ext cx="1961626" cy="923330"/>
            </a:xfrm>
            <a:prstGeom prst="rect">
              <a:avLst/>
            </a:prstGeom>
            <a:solidFill>
              <a:schemeClr val="accent3">
                <a:lumMod val="40000"/>
                <a:lumOff val="60000"/>
              </a:schemeClr>
            </a:solidFill>
          </p:spPr>
          <p:txBody>
            <a:bodyPr wrap="none" rtlCol="0">
              <a:spAutoFit/>
            </a:bodyPr>
            <a:lstStyle/>
            <a:p>
              <a:r>
                <a:rPr lang="en-US" dirty="0" smtClean="0"/>
                <a:t>Pay All by Public     </a:t>
              </a:r>
            </a:p>
            <a:p>
              <a:endParaRPr lang="en-US" dirty="0"/>
            </a:p>
            <a:p>
              <a:endParaRPr lang="fr-CH" dirty="0"/>
            </a:p>
          </p:txBody>
        </p:sp>
        <p:sp>
          <p:nvSpPr>
            <p:cNvPr id="12" name="TextBox 11"/>
            <p:cNvSpPr txBox="1"/>
            <p:nvPr/>
          </p:nvSpPr>
          <p:spPr>
            <a:xfrm>
              <a:off x="4894051" y="4232691"/>
              <a:ext cx="1701941" cy="646331"/>
            </a:xfrm>
            <a:prstGeom prst="rect">
              <a:avLst/>
            </a:prstGeom>
            <a:solidFill>
              <a:schemeClr val="accent3">
                <a:lumMod val="40000"/>
                <a:lumOff val="60000"/>
              </a:schemeClr>
            </a:solidFill>
          </p:spPr>
          <p:txBody>
            <a:bodyPr wrap="none" rtlCol="0">
              <a:spAutoFit/>
            </a:bodyPr>
            <a:lstStyle/>
            <a:p>
              <a:r>
                <a:rPr lang="en-US" dirty="0" smtClean="0"/>
                <a:t>      </a:t>
              </a:r>
            </a:p>
            <a:p>
              <a:r>
                <a:rPr lang="en-US" dirty="0" smtClean="0"/>
                <a:t>Pay by Private    </a:t>
              </a:r>
              <a:endParaRPr lang="fr-CH" dirty="0"/>
            </a:p>
          </p:txBody>
        </p:sp>
        <p:sp>
          <p:nvSpPr>
            <p:cNvPr id="10" name="TextBox 9"/>
            <p:cNvSpPr txBox="1"/>
            <p:nvPr/>
          </p:nvSpPr>
          <p:spPr>
            <a:xfrm>
              <a:off x="4468485" y="5762443"/>
              <a:ext cx="2560319" cy="646331"/>
            </a:xfrm>
            <a:prstGeom prst="rect">
              <a:avLst/>
            </a:prstGeom>
            <a:solidFill>
              <a:srgbClr val="0099FF"/>
            </a:solidFill>
            <a:ln>
              <a:solidFill>
                <a:schemeClr val="tx1"/>
              </a:solidFill>
            </a:ln>
          </p:spPr>
          <p:txBody>
            <a:bodyPr wrap="none" rtlCol="0">
              <a:spAutoFit/>
            </a:bodyPr>
            <a:lstStyle/>
            <a:p>
              <a:r>
                <a:rPr lang="en-US" dirty="0" smtClean="0"/>
                <a:t>          Return from Fees   </a:t>
              </a:r>
            </a:p>
            <a:p>
              <a:r>
                <a:rPr lang="en-US" dirty="0" smtClean="0"/>
                <a:t>            and Loyalties</a:t>
              </a:r>
              <a:endParaRPr lang="fr-CH" dirty="0"/>
            </a:p>
          </p:txBody>
        </p:sp>
        <p:sp>
          <p:nvSpPr>
            <p:cNvPr id="14" name="TextBox 13"/>
            <p:cNvSpPr txBox="1"/>
            <p:nvPr/>
          </p:nvSpPr>
          <p:spPr>
            <a:xfrm>
              <a:off x="4931429" y="2671323"/>
              <a:ext cx="2514599" cy="548640"/>
            </a:xfrm>
            <a:prstGeom prst="rect">
              <a:avLst/>
            </a:prstGeom>
            <a:solidFill>
              <a:srgbClr val="0099FF"/>
            </a:solidFill>
            <a:ln>
              <a:solidFill>
                <a:schemeClr val="tx1"/>
              </a:solidFill>
            </a:ln>
          </p:spPr>
          <p:txBody>
            <a:bodyPr wrap="none" rtlCol="0">
              <a:spAutoFit/>
            </a:bodyPr>
            <a:lstStyle/>
            <a:p>
              <a:pPr>
                <a:spcBef>
                  <a:spcPts val="600"/>
                </a:spcBef>
                <a:spcAft>
                  <a:spcPts val="600"/>
                </a:spcAft>
              </a:pPr>
              <a:r>
                <a:rPr lang="en-US" dirty="0" smtClean="0"/>
                <a:t>Operations/Maintenance</a:t>
              </a:r>
              <a:endParaRPr lang="fr-CH" dirty="0"/>
            </a:p>
          </p:txBody>
        </p:sp>
        <p:sp>
          <p:nvSpPr>
            <p:cNvPr id="13" name="TextBox 12"/>
            <p:cNvSpPr txBox="1"/>
            <p:nvPr/>
          </p:nvSpPr>
          <p:spPr>
            <a:xfrm rot="16200000">
              <a:off x="3847800" y="2120157"/>
              <a:ext cx="1645920" cy="548640"/>
            </a:xfrm>
            <a:prstGeom prst="rect">
              <a:avLst/>
            </a:prstGeom>
            <a:solidFill>
              <a:srgbClr val="0099FF"/>
            </a:solidFill>
            <a:ln>
              <a:solidFill>
                <a:schemeClr val="tx1"/>
              </a:solidFill>
            </a:ln>
          </p:spPr>
          <p:txBody>
            <a:bodyPr wrap="none" rtlCol="0">
              <a:spAutoFit/>
            </a:bodyPr>
            <a:lstStyle/>
            <a:p>
              <a:endParaRPr lang="en-US" sz="600" dirty="0" smtClean="0"/>
            </a:p>
            <a:p>
              <a:r>
                <a:rPr lang="en-US" dirty="0" smtClean="0"/>
                <a:t>Construction</a:t>
              </a:r>
              <a:endParaRPr lang="fr-CH" dirty="0"/>
            </a:p>
          </p:txBody>
        </p:sp>
      </p:grpSp>
    </p:spTree>
    <p:extLst>
      <p:ext uri="{BB962C8B-B14F-4D97-AF65-F5344CB8AC3E}">
        <p14:creationId xmlns:p14="http://schemas.microsoft.com/office/powerpoint/2010/main" val="3289837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87" y="3888630"/>
            <a:ext cx="6492240" cy="2968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43" y="9407"/>
            <a:ext cx="6492240" cy="384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7865" y="9406"/>
            <a:ext cx="4937760" cy="34844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89896088-3030-4153-B7FF-C3643A823304}" type="slidenum">
              <a:rPr lang="en-US" smtClean="0"/>
              <a:t>25</a:t>
            </a:fld>
            <a:endParaRPr lang="en-US"/>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7868" y="3487734"/>
            <a:ext cx="4937760" cy="33913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8179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46"/>
            <a:ext cx="7220724"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199" y="-4161"/>
            <a:ext cx="4954801" cy="33188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190" y="3318861"/>
            <a:ext cx="4956810" cy="35391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137247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92" y="2084770"/>
            <a:ext cx="6047634" cy="477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050" y="3993211"/>
            <a:ext cx="3708000" cy="2861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89896088-3030-4153-B7FF-C3643A823304}" type="slidenum">
              <a:rPr lang="en-US" smtClean="0"/>
              <a:t>27</a:t>
            </a:fld>
            <a:endParaRPr lang="en-US"/>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885" y="-1"/>
            <a:ext cx="5991353" cy="45225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993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542" y="-1"/>
            <a:ext cx="6109772" cy="338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978" y="3402000"/>
            <a:ext cx="5123030" cy="345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89896088-3030-4153-B7FF-C3643A823304}" type="slidenum">
              <a:rPr lang="en-US" smtClean="0"/>
              <a:t>28</a:t>
            </a:fld>
            <a:endParaRPr lang="en-US"/>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80" y="1880838"/>
            <a:ext cx="5083404" cy="3772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83473" y="635812"/>
            <a:ext cx="3744936" cy="646331"/>
          </a:xfrm>
          <a:prstGeom prst="rect">
            <a:avLst/>
          </a:prstGeom>
          <a:noFill/>
        </p:spPr>
        <p:txBody>
          <a:bodyPr wrap="none" rtlCol="0">
            <a:spAutoFit/>
          </a:bodyPr>
          <a:lstStyle/>
          <a:p>
            <a:r>
              <a:rPr lang="en-US" sz="3600" dirty="0" smtClean="0"/>
              <a:t>Alternative PPPs</a:t>
            </a:r>
            <a:endParaRPr lang="fr-CH" dirty="0"/>
          </a:p>
        </p:txBody>
      </p:sp>
    </p:spTree>
    <p:extLst>
      <p:ext uri="{BB962C8B-B14F-4D97-AF65-F5344CB8AC3E}">
        <p14:creationId xmlns:p14="http://schemas.microsoft.com/office/powerpoint/2010/main" val="1383034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385" y="692696"/>
            <a:ext cx="862123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9896088-3030-4153-B7FF-C3643A823304}" type="slidenum">
              <a:rPr lang="en-US" smtClean="0"/>
              <a:t>29</a:t>
            </a:fld>
            <a:endParaRPr lang="en-US"/>
          </a:p>
        </p:txBody>
      </p:sp>
    </p:spTree>
    <p:extLst>
      <p:ext uri="{BB962C8B-B14F-4D97-AF65-F5344CB8AC3E}">
        <p14:creationId xmlns:p14="http://schemas.microsoft.com/office/powerpoint/2010/main" val="191469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832" y="398097"/>
            <a:ext cx="7387333" cy="815242"/>
          </a:xfrm>
        </p:spPr>
        <p:txBody>
          <a:bodyPr>
            <a:normAutofit/>
          </a:bodyPr>
          <a:lstStyle/>
          <a:p>
            <a:pPr algn="ctr"/>
            <a:r>
              <a:rPr lang="en-US" sz="4000" b="1" dirty="0" smtClean="0"/>
              <a:t>Outsourcing</a:t>
            </a:r>
            <a:endParaRPr lang="fr-CH" dirty="0"/>
          </a:p>
        </p:txBody>
      </p:sp>
      <p:pic>
        <p:nvPicPr>
          <p:cNvPr id="5" name="Content Placeholder 4" descr="Al día en economía.: 2º. Ventajas e inconvenientes del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6040" y="3195279"/>
            <a:ext cx="4492321" cy="3383280"/>
          </a:xfrm>
        </p:spPr>
      </p:pic>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Picture 5" descr="In-House SEO vs Outsourcing? Internet Marketing Op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165" y="14515"/>
            <a:ext cx="1645920" cy="1239705"/>
          </a:xfrm>
          <a:prstGeom prst="rect">
            <a:avLst/>
          </a:prstGeom>
        </p:spPr>
      </p:pic>
      <p:sp>
        <p:nvSpPr>
          <p:cNvPr id="7" name="Rectangle 3"/>
          <p:cNvSpPr txBox="1">
            <a:spLocks noChangeArrowheads="1"/>
          </p:cNvSpPr>
          <p:nvPr/>
        </p:nvSpPr>
        <p:spPr>
          <a:xfrm>
            <a:off x="1879337" y="1378187"/>
            <a:ext cx="9587298" cy="1590016"/>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lnSpc>
                <a:spcPct val="90000"/>
              </a:lnSpc>
            </a:pPr>
            <a:r>
              <a:rPr lang="en-US" altLang="fr-FR" sz="2600" b="1" dirty="0" smtClean="0"/>
              <a:t>“the strategic use of outside resources to perform activities traditionally handled by internal staff and resources” </a:t>
            </a:r>
            <a:r>
              <a:rPr lang="en-US" altLang="fr-FR" sz="1400" dirty="0" smtClean="0"/>
              <a:t>Griffiths</a:t>
            </a:r>
            <a:r>
              <a:rPr lang="en-US" altLang="fr-FR" sz="2400" dirty="0" smtClean="0"/>
              <a:t> </a:t>
            </a:r>
          </a:p>
          <a:p>
            <a:pPr lvl="1">
              <a:lnSpc>
                <a:spcPct val="90000"/>
              </a:lnSpc>
            </a:pPr>
            <a:r>
              <a:rPr lang="en-US" altLang="fr-FR" sz="2600" b="1" dirty="0" smtClean="0"/>
              <a:t>Provide services that are scalable, secure, and  efficient, while improving overall service and reducing costs</a:t>
            </a:r>
          </a:p>
          <a:p>
            <a:pPr lvl="1">
              <a:lnSpc>
                <a:spcPct val="90000"/>
              </a:lnSpc>
            </a:pPr>
            <a:endParaRPr lang="en-US" altLang="fr-FR" dirty="0" smtClean="0"/>
          </a:p>
          <a:p>
            <a:pPr>
              <a:lnSpc>
                <a:spcPct val="90000"/>
              </a:lnSpc>
              <a:buFont typeface="Wingdings" panose="05000000000000000000" pitchFamily="2" charset="2"/>
              <a:buNone/>
            </a:pPr>
            <a:endParaRPr lang="en-US" altLang="fr-FR" dirty="0"/>
          </a:p>
        </p:txBody>
      </p:sp>
      <p:sp>
        <p:nvSpPr>
          <p:cNvPr id="3" name="TextBox 2"/>
          <p:cNvSpPr txBox="1"/>
          <p:nvPr/>
        </p:nvSpPr>
        <p:spPr>
          <a:xfrm>
            <a:off x="2725613" y="3195279"/>
            <a:ext cx="3695242" cy="3383280"/>
          </a:xfrm>
          <a:prstGeom prst="rect">
            <a:avLst/>
          </a:prstGeom>
          <a:noFill/>
          <a:ln>
            <a:solidFill>
              <a:schemeClr val="tx1"/>
            </a:solidFill>
          </a:ln>
        </p:spPr>
        <p:txBody>
          <a:bodyPr wrap="none" rtlCol="0">
            <a:spAutoFit/>
          </a:bodyPr>
          <a:lstStyle/>
          <a:p>
            <a:pPr algn="ctr"/>
            <a:r>
              <a:rPr lang="en-US" sz="2400" b="1" dirty="0" smtClean="0"/>
              <a:t>Make-Buy Decisions</a:t>
            </a:r>
          </a:p>
          <a:p>
            <a:pPr marL="285750" indent="-285750">
              <a:buFont typeface="Arial" panose="020B0604020202020204" pitchFamily="34" charset="0"/>
              <a:buChar char="•"/>
            </a:pPr>
            <a:r>
              <a:rPr lang="en-US" sz="2400" b="1" dirty="0" smtClean="0"/>
              <a:t>Core competency</a:t>
            </a:r>
          </a:p>
          <a:p>
            <a:pPr marL="285750" indent="-285750">
              <a:buFont typeface="Arial" panose="020B0604020202020204" pitchFamily="34" charset="0"/>
              <a:buChar char="•"/>
            </a:pPr>
            <a:r>
              <a:rPr lang="en-US" sz="2400" b="1" dirty="0" smtClean="0"/>
              <a:t>Strategic importance</a:t>
            </a:r>
          </a:p>
          <a:p>
            <a:pPr marL="285750" indent="-285750">
              <a:buFont typeface="Arial" panose="020B0604020202020204" pitchFamily="34" charset="0"/>
              <a:buChar char="•"/>
            </a:pPr>
            <a:r>
              <a:rPr lang="en-US" sz="2400" b="1" dirty="0" smtClean="0"/>
              <a:t>Cost and volume</a:t>
            </a:r>
          </a:p>
          <a:p>
            <a:pPr marL="285750" indent="-285750">
              <a:buFont typeface="Arial" panose="020B0604020202020204" pitchFamily="34" charset="0"/>
              <a:buChar char="•"/>
            </a:pPr>
            <a:r>
              <a:rPr lang="en-US" sz="2400" b="1" dirty="0" smtClean="0"/>
              <a:t>Speed and time</a:t>
            </a:r>
          </a:p>
          <a:p>
            <a:pPr marL="285750" indent="-285750">
              <a:buFont typeface="Arial" panose="020B0604020202020204" pitchFamily="34" charset="0"/>
              <a:buChar char="•"/>
            </a:pPr>
            <a:r>
              <a:rPr lang="en-US" sz="2400" b="1" dirty="0" smtClean="0"/>
              <a:t>Quality</a:t>
            </a:r>
          </a:p>
          <a:p>
            <a:pPr marL="285750" indent="-285750">
              <a:buFont typeface="Arial" panose="020B0604020202020204" pitchFamily="34" charset="0"/>
              <a:buChar char="•"/>
            </a:pPr>
            <a:r>
              <a:rPr lang="en-US" sz="2400" b="1" dirty="0" smtClean="0"/>
              <a:t>Idle/outside capacity</a:t>
            </a:r>
          </a:p>
          <a:p>
            <a:pPr marL="285750" indent="-285750">
              <a:buFont typeface="Arial" panose="020B0604020202020204" pitchFamily="34" charset="0"/>
              <a:buChar char="•"/>
            </a:pPr>
            <a:r>
              <a:rPr lang="en-US" sz="2400" b="1" dirty="0" smtClean="0"/>
              <a:t>Confidentiality</a:t>
            </a:r>
          </a:p>
          <a:p>
            <a:pPr marL="285750" indent="-285750">
              <a:buFont typeface="Arial" panose="020B0604020202020204" pitchFamily="34" charset="0"/>
              <a:buChar char="•"/>
            </a:pPr>
            <a:r>
              <a:rPr lang="en-US" sz="2400" b="1" dirty="0" smtClean="0"/>
              <a:t>Integration/Control</a:t>
            </a:r>
            <a:endParaRPr lang="en-US" sz="2400" b="1" dirty="0"/>
          </a:p>
        </p:txBody>
      </p:sp>
      <p:sp>
        <p:nvSpPr>
          <p:cNvPr id="8" name="TextBox 7"/>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670530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6120" y="332656"/>
            <a:ext cx="3034680" cy="2160240"/>
          </a:xfrm>
        </p:spPr>
        <p:txBody>
          <a:bodyPr>
            <a:normAutofit/>
          </a:bodyPr>
          <a:lstStyle/>
          <a:p>
            <a:pPr algn="l"/>
            <a:r>
              <a:rPr lang="en-US" sz="3200" dirty="0"/>
              <a:t>Risk </a:t>
            </a:r>
            <a:r>
              <a:rPr lang="fa-IR" sz="3200" dirty="0"/>
              <a:t/>
            </a:r>
            <a:br>
              <a:rPr lang="fa-IR" sz="3200" dirty="0"/>
            </a:br>
            <a:r>
              <a:rPr lang="en-US" sz="3200" dirty="0"/>
              <a:t>Identification</a:t>
            </a:r>
            <a:r>
              <a:rPr lang="fa-IR" sz="3200" dirty="0"/>
              <a:t/>
            </a:r>
            <a:br>
              <a:rPr lang="fa-IR" sz="3200" dirty="0"/>
            </a:br>
            <a:r>
              <a:rPr lang="en-US" sz="3200" dirty="0"/>
              <a:t> &amp; Mitigation</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510" y="1"/>
            <a:ext cx="5303520" cy="341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9896088-3030-4153-B7FF-C3643A823304}" type="slidenum">
              <a:rPr lang="en-US" smtClean="0"/>
              <a:t>30</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057" y="3440151"/>
            <a:ext cx="5430550" cy="34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311" y="3573336"/>
            <a:ext cx="4007712" cy="317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409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9896088-3030-4153-B7FF-C3643A823304}" type="slidenum">
              <a:rPr lang="en-US" smtClean="0"/>
              <a:t>31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542" y="1264417"/>
            <a:ext cx="8573651" cy="55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61174" y="624472"/>
            <a:ext cx="3300761" cy="584775"/>
          </a:xfrm>
          <a:prstGeom prst="rect">
            <a:avLst/>
          </a:prstGeom>
          <a:noFill/>
        </p:spPr>
        <p:txBody>
          <a:bodyPr wrap="square" rtlCol="0">
            <a:spAutoFit/>
          </a:bodyPr>
          <a:lstStyle/>
          <a:p>
            <a:r>
              <a:rPr lang="en-US" sz="3200" dirty="0" smtClean="0"/>
              <a:t>PPP Risk Sharing</a:t>
            </a:r>
            <a:endParaRPr lang="fr-CH" sz="3200" dirty="0"/>
          </a:p>
        </p:txBody>
      </p:sp>
    </p:spTree>
    <p:extLst>
      <p:ext uri="{BB962C8B-B14F-4D97-AF65-F5344CB8AC3E}">
        <p14:creationId xmlns:p14="http://schemas.microsoft.com/office/powerpoint/2010/main" val="3284120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1756" y="1289798"/>
            <a:ext cx="10332720" cy="5569409"/>
          </a:xfrm>
          <a:prstGeom prst="rect">
            <a:avLst/>
          </a:prstGeom>
        </p:spPr>
      </p:pic>
      <p:sp>
        <p:nvSpPr>
          <p:cNvPr id="3" name="TextBox 2"/>
          <p:cNvSpPr txBox="1"/>
          <p:nvPr/>
        </p:nvSpPr>
        <p:spPr>
          <a:xfrm flipH="1">
            <a:off x="1586193" y="646261"/>
            <a:ext cx="7887320" cy="584775"/>
          </a:xfrm>
          <a:prstGeom prst="rect">
            <a:avLst/>
          </a:prstGeom>
          <a:noFill/>
        </p:spPr>
        <p:txBody>
          <a:bodyPr wrap="square" rtlCol="0">
            <a:spAutoFit/>
          </a:bodyPr>
          <a:lstStyle/>
          <a:p>
            <a:r>
              <a:rPr lang="en-US" sz="3200" dirty="0" smtClean="0"/>
              <a:t>B. Iranian Petroleum Contracts (IPC)</a:t>
            </a:r>
            <a:endParaRPr lang="en-US" sz="3200" dirty="0"/>
          </a:p>
        </p:txBody>
      </p:sp>
      <p:sp>
        <p:nvSpPr>
          <p:cNvPr id="4" name="TextBox 3"/>
          <p:cNvSpPr txBox="1"/>
          <p:nvPr/>
        </p:nvSpPr>
        <p:spPr>
          <a:xfrm>
            <a:off x="7224586" y="1647565"/>
            <a:ext cx="1285929" cy="646331"/>
          </a:xfrm>
          <a:prstGeom prst="rect">
            <a:avLst/>
          </a:prstGeom>
          <a:noFill/>
        </p:spPr>
        <p:txBody>
          <a:bodyPr wrap="none" rtlCol="0">
            <a:spAutoFit/>
          </a:bodyPr>
          <a:lstStyle/>
          <a:p>
            <a:r>
              <a:rPr lang="en-US" dirty="0" smtClean="0"/>
              <a:t>Buy-back</a:t>
            </a:r>
          </a:p>
          <a:p>
            <a:r>
              <a:rPr lang="en-US" dirty="0" smtClean="0"/>
              <a:t>Contracts</a:t>
            </a:r>
            <a:endParaRPr lang="en-US" dirty="0"/>
          </a:p>
        </p:txBody>
      </p:sp>
      <p:sp>
        <p:nvSpPr>
          <p:cNvPr id="5" name="TextBox 4"/>
          <p:cNvSpPr txBox="1"/>
          <p:nvPr/>
        </p:nvSpPr>
        <p:spPr>
          <a:xfrm>
            <a:off x="2104777" y="1594017"/>
            <a:ext cx="1406154" cy="923330"/>
          </a:xfrm>
          <a:prstGeom prst="rect">
            <a:avLst/>
          </a:prstGeom>
          <a:noFill/>
        </p:spPr>
        <p:txBody>
          <a:bodyPr wrap="none" rtlCol="0">
            <a:spAutoFit/>
          </a:bodyPr>
          <a:lstStyle/>
          <a:p>
            <a:r>
              <a:rPr lang="en-US" dirty="0" smtClean="0"/>
              <a:t>Production</a:t>
            </a:r>
          </a:p>
          <a:p>
            <a:r>
              <a:rPr lang="en-US" dirty="0" smtClean="0"/>
              <a:t>Sharing</a:t>
            </a:r>
          </a:p>
          <a:p>
            <a:r>
              <a:rPr lang="en-US" dirty="0" smtClean="0"/>
              <a:t>Contracts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094247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283" y="591158"/>
            <a:ext cx="9566128" cy="817512"/>
          </a:xfrm>
        </p:spPr>
        <p:txBody>
          <a:bodyPr>
            <a:normAutofit fontScale="90000"/>
          </a:bodyPr>
          <a:lstStyle/>
          <a:p>
            <a:r>
              <a:rPr lang="en-US" sz="4000" dirty="0" smtClean="0"/>
              <a:t>New IPC (20+ years) </a:t>
            </a:r>
            <a:r>
              <a:rPr lang="en-US" sz="3100" dirty="0" smtClean="0"/>
              <a:t>Development &amp; Production</a:t>
            </a:r>
            <a:endParaRPr lang="en-US" dirty="0"/>
          </a:p>
        </p:txBody>
      </p:sp>
      <p:pic>
        <p:nvPicPr>
          <p:cNvPr id="3" name="Picture 2"/>
          <p:cNvPicPr>
            <a:picLocks noChangeAspect="1"/>
          </p:cNvPicPr>
          <p:nvPr/>
        </p:nvPicPr>
        <p:blipFill>
          <a:blip r:embed="rId2"/>
          <a:stretch>
            <a:fillRect/>
          </a:stretch>
        </p:blipFill>
        <p:spPr>
          <a:xfrm>
            <a:off x="2597533" y="1672370"/>
            <a:ext cx="8182301" cy="5156801"/>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4048231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000" y="634412"/>
            <a:ext cx="8911687" cy="791983"/>
          </a:xfrm>
        </p:spPr>
        <p:txBody>
          <a:bodyPr/>
          <a:lstStyle/>
          <a:p>
            <a:r>
              <a:rPr lang="en-US" sz="4000" dirty="0" smtClean="0"/>
              <a:t>Sharing Risks and Benefits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grpSp>
        <p:nvGrpSpPr>
          <p:cNvPr id="5" name="Group 4"/>
          <p:cNvGrpSpPr/>
          <p:nvPr/>
        </p:nvGrpSpPr>
        <p:grpSpPr>
          <a:xfrm>
            <a:off x="7034446" y="2673830"/>
            <a:ext cx="4891019" cy="3421435"/>
            <a:chOff x="789593" y="1484313"/>
            <a:chExt cx="7305274" cy="4718050"/>
          </a:xfrm>
        </p:grpSpPr>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2060575"/>
              <a:ext cx="31654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124075" y="1484313"/>
              <a:ext cx="4608513" cy="4718050"/>
            </a:xfrm>
            <a:prstGeom prst="ellipse">
              <a:avLst/>
            </a:prstGeom>
            <a:noFill/>
            <a:ln w="76200">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endParaRPr lang="en-US" sz="1200">
                <a:latin typeface="Times New Roman" panose="02020603050405020304" pitchFamily="18" charset="0"/>
                <a:cs typeface="Times New Roman" panose="02020603050405020304" pitchFamily="18" charset="0"/>
              </a:endParaRPr>
            </a:p>
          </p:txBody>
        </p:sp>
        <p:sp>
          <p:nvSpPr>
            <p:cNvPr id="8" name="Rounded Rectangle 7"/>
            <p:cNvSpPr/>
            <p:nvPr/>
          </p:nvSpPr>
          <p:spPr>
            <a:xfrm>
              <a:off x="789593" y="1785786"/>
              <a:ext cx="2372564" cy="1156817"/>
            </a:xfrm>
            <a:prstGeom prst="round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en-US" sz="1600" b="1" dirty="0">
                  <a:solidFill>
                    <a:schemeClr val="tx1"/>
                  </a:solidFill>
                  <a:latin typeface="Calibri" panose="020F0502020204030204" pitchFamily="34" charset="0"/>
                  <a:cs typeface="Calibri" panose="020F0502020204030204" pitchFamily="34" charset="0"/>
                </a:rPr>
                <a:t>Production Targets </a:t>
              </a:r>
            </a:p>
          </p:txBody>
        </p:sp>
        <p:sp>
          <p:nvSpPr>
            <p:cNvPr id="9" name="Rounded Rectangle 8"/>
            <p:cNvSpPr/>
            <p:nvPr/>
          </p:nvSpPr>
          <p:spPr>
            <a:xfrm>
              <a:off x="5722303" y="1822194"/>
              <a:ext cx="2232248" cy="1120409"/>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en-US" sz="1600" b="1" dirty="0">
                  <a:solidFill>
                    <a:schemeClr val="tx1"/>
                  </a:solidFill>
                  <a:latin typeface="Calibri" panose="020F0502020204030204" pitchFamily="34" charset="0"/>
                  <a:cs typeface="Calibri" panose="020F0502020204030204" pitchFamily="34" charset="0"/>
                </a:rPr>
                <a:t>Cost </a:t>
              </a:r>
            </a:p>
            <a:p>
              <a:pPr algn="ctr">
                <a:defRPr/>
              </a:pPr>
              <a:r>
                <a:rPr lang="en-US" sz="1600" b="1" dirty="0">
                  <a:solidFill>
                    <a:schemeClr val="tx1"/>
                  </a:solidFill>
                  <a:latin typeface="Calibri" panose="020F0502020204030204" pitchFamily="34" charset="0"/>
                  <a:cs typeface="Calibri" panose="020F0502020204030204" pitchFamily="34" charset="0"/>
                </a:rPr>
                <a:t>Over Run</a:t>
              </a:r>
            </a:p>
          </p:txBody>
        </p:sp>
        <p:sp>
          <p:nvSpPr>
            <p:cNvPr id="10" name="Rounded Rectangle 9"/>
            <p:cNvSpPr/>
            <p:nvPr/>
          </p:nvSpPr>
          <p:spPr>
            <a:xfrm>
              <a:off x="899592" y="4676981"/>
              <a:ext cx="2262565" cy="1008112"/>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en-US" sz="1600" b="1" dirty="0">
                  <a:solidFill>
                    <a:schemeClr val="tx1"/>
                  </a:solidFill>
                  <a:latin typeface="Calibri" panose="020F0502020204030204" pitchFamily="34" charset="0"/>
                  <a:cs typeface="Calibri" panose="020F0502020204030204" pitchFamily="34" charset="0"/>
                </a:rPr>
                <a:t>Market Risk (Oil/Gas Price)</a:t>
              </a:r>
            </a:p>
          </p:txBody>
        </p:sp>
        <p:sp>
          <p:nvSpPr>
            <p:cNvPr id="11" name="Rounded Rectangle 10"/>
            <p:cNvSpPr/>
            <p:nvPr/>
          </p:nvSpPr>
          <p:spPr>
            <a:xfrm>
              <a:off x="5722303" y="4581128"/>
              <a:ext cx="2372564" cy="1103965"/>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defRPr/>
              </a:pPr>
              <a:r>
                <a:rPr lang="en-US" sz="1600" b="1" dirty="0">
                  <a:solidFill>
                    <a:schemeClr val="tx1"/>
                  </a:solidFill>
                  <a:latin typeface="Calibri" panose="020F0502020204030204" pitchFamily="34" charset="0"/>
                  <a:cs typeface="Calibri" panose="020F0502020204030204" pitchFamily="34" charset="0"/>
                </a:rPr>
                <a:t>Delay </a:t>
              </a:r>
            </a:p>
          </p:txBody>
        </p:sp>
      </p:grpSp>
      <p:grpSp>
        <p:nvGrpSpPr>
          <p:cNvPr id="12" name="Group 11"/>
          <p:cNvGrpSpPr/>
          <p:nvPr/>
        </p:nvGrpSpPr>
        <p:grpSpPr>
          <a:xfrm>
            <a:off x="1884328" y="2770393"/>
            <a:ext cx="5003329" cy="3761990"/>
            <a:chOff x="1725613" y="1101725"/>
            <a:chExt cx="5905500" cy="4505089"/>
          </a:xfrm>
        </p:grpSpPr>
        <p:sp>
          <p:nvSpPr>
            <p:cNvPr id="13" name="Shape 5"/>
            <p:cNvSpPr/>
            <p:nvPr/>
          </p:nvSpPr>
          <p:spPr>
            <a:xfrm>
              <a:off x="1725613" y="1101725"/>
              <a:ext cx="5905500" cy="3348038"/>
            </a:xfrm>
            <a:custGeom>
              <a:avLst/>
              <a:gdLst>
                <a:gd name="connsiteX0" fmla="*/ 28732 w 5904656"/>
                <a:gd name="connsiteY0" fmla="*/ 1107399 h 3888432"/>
                <a:gd name="connsiteX1" fmla="*/ 2381877 w 5904656"/>
                <a:gd name="connsiteY1" fmla="*/ 18318 h 3888432"/>
                <a:gd name="connsiteX2" fmla="*/ 3522778 w 5904656"/>
                <a:gd name="connsiteY2" fmla="*/ 18318 h 3888432"/>
                <a:gd name="connsiteX3" fmla="*/ 5875924 w 5904656"/>
                <a:gd name="connsiteY3" fmla="*/ 1107398 h 3888432"/>
                <a:gd name="connsiteX4" fmla="*/ 3683227 w 5904656"/>
                <a:gd name="connsiteY4" fmla="*/ 3679228 h 3888432"/>
                <a:gd name="connsiteX5" fmla="*/ 2952328 w 5904656"/>
                <a:gd name="connsiteY5" fmla="*/ 3888432 h 3888432"/>
                <a:gd name="connsiteX6" fmla="*/ 2221429 w 5904656"/>
                <a:gd name="connsiteY6" fmla="*/ 3679228 h 3888432"/>
                <a:gd name="connsiteX7" fmla="*/ 28732 w 5904656"/>
                <a:gd name="connsiteY7" fmla="*/ 1107399 h 3888432"/>
                <a:gd name="connsiteX8" fmla="*/ 194422 w 5904656"/>
                <a:gd name="connsiteY8" fmla="*/ 972108 h 3888432"/>
                <a:gd name="connsiteX9" fmla="*/ 2952328 w 5904656"/>
                <a:gd name="connsiteY9" fmla="*/ 1749794 h 3888432"/>
                <a:gd name="connsiteX10" fmla="*/ 5710234 w 5904656"/>
                <a:gd name="connsiteY10" fmla="*/ 972108 h 3888432"/>
                <a:gd name="connsiteX11" fmla="*/ 2952328 w 5904656"/>
                <a:gd name="connsiteY11" fmla="*/ 194422 h 3888432"/>
                <a:gd name="connsiteX12" fmla="*/ 194422 w 5904656"/>
                <a:gd name="connsiteY12" fmla="*/ 972108 h 3888432"/>
                <a:gd name="connsiteX0" fmla="*/ 29044 w 5905280"/>
                <a:gd name="connsiteY0" fmla="*/ 1089081 h 3870114"/>
                <a:gd name="connsiteX1" fmla="*/ 2382189 w 5905280"/>
                <a:gd name="connsiteY1" fmla="*/ 0 h 3870114"/>
                <a:gd name="connsiteX2" fmla="*/ 3523090 w 5905280"/>
                <a:gd name="connsiteY2" fmla="*/ 0 h 3870114"/>
                <a:gd name="connsiteX3" fmla="*/ 5876236 w 5905280"/>
                <a:gd name="connsiteY3" fmla="*/ 1089080 h 3870114"/>
                <a:gd name="connsiteX4" fmla="*/ 3683539 w 5905280"/>
                <a:gd name="connsiteY4" fmla="*/ 3660910 h 3870114"/>
                <a:gd name="connsiteX5" fmla="*/ 2952640 w 5905280"/>
                <a:gd name="connsiteY5" fmla="*/ 3870114 h 3870114"/>
                <a:gd name="connsiteX6" fmla="*/ 2221741 w 5905280"/>
                <a:gd name="connsiteY6" fmla="*/ 3660910 h 3870114"/>
                <a:gd name="connsiteX7" fmla="*/ 29044 w 5905280"/>
                <a:gd name="connsiteY7" fmla="*/ 1089081 h 3870114"/>
                <a:gd name="connsiteX8" fmla="*/ 194734 w 5905280"/>
                <a:gd name="connsiteY8" fmla="*/ 953790 h 3870114"/>
                <a:gd name="connsiteX9" fmla="*/ 2978040 w 5905280"/>
                <a:gd name="connsiteY9" fmla="*/ 2087076 h 3870114"/>
                <a:gd name="connsiteX10" fmla="*/ 5710546 w 5905280"/>
                <a:gd name="connsiteY10" fmla="*/ 953790 h 3870114"/>
                <a:gd name="connsiteX11" fmla="*/ 2952640 w 5905280"/>
                <a:gd name="connsiteY11" fmla="*/ 176104 h 3870114"/>
                <a:gd name="connsiteX12" fmla="*/ 194734 w 5905280"/>
                <a:gd name="connsiteY12" fmla="*/ 953790 h 3870114"/>
                <a:gd name="connsiteX0" fmla="*/ 29044 w 5905280"/>
                <a:gd name="connsiteY0" fmla="*/ 1089081 h 3870114"/>
                <a:gd name="connsiteX1" fmla="*/ 2382189 w 5905280"/>
                <a:gd name="connsiteY1" fmla="*/ 0 h 3870114"/>
                <a:gd name="connsiteX2" fmla="*/ 3523090 w 5905280"/>
                <a:gd name="connsiteY2" fmla="*/ 0 h 3870114"/>
                <a:gd name="connsiteX3" fmla="*/ 5876236 w 5905280"/>
                <a:gd name="connsiteY3" fmla="*/ 1089080 h 3870114"/>
                <a:gd name="connsiteX4" fmla="*/ 3683539 w 5905280"/>
                <a:gd name="connsiteY4" fmla="*/ 3660910 h 3870114"/>
                <a:gd name="connsiteX5" fmla="*/ 2952640 w 5905280"/>
                <a:gd name="connsiteY5" fmla="*/ 3870114 h 3870114"/>
                <a:gd name="connsiteX6" fmla="*/ 2221741 w 5905280"/>
                <a:gd name="connsiteY6" fmla="*/ 3660910 h 3870114"/>
                <a:gd name="connsiteX7" fmla="*/ 29044 w 5905280"/>
                <a:gd name="connsiteY7" fmla="*/ 1089081 h 3870114"/>
                <a:gd name="connsiteX8" fmla="*/ 194734 w 5905280"/>
                <a:gd name="connsiteY8" fmla="*/ 953790 h 3870114"/>
                <a:gd name="connsiteX9" fmla="*/ 2978040 w 5905280"/>
                <a:gd name="connsiteY9" fmla="*/ 2341076 h 3870114"/>
                <a:gd name="connsiteX10" fmla="*/ 5710546 w 5905280"/>
                <a:gd name="connsiteY10" fmla="*/ 953790 h 3870114"/>
                <a:gd name="connsiteX11" fmla="*/ 2952640 w 5905280"/>
                <a:gd name="connsiteY11" fmla="*/ 176104 h 3870114"/>
                <a:gd name="connsiteX12" fmla="*/ 194734 w 5905280"/>
                <a:gd name="connsiteY12" fmla="*/ 953790 h 3870114"/>
                <a:gd name="connsiteX0" fmla="*/ 29044 w 5905280"/>
                <a:gd name="connsiteY0" fmla="*/ 1089081 h 3870114"/>
                <a:gd name="connsiteX1" fmla="*/ 2382189 w 5905280"/>
                <a:gd name="connsiteY1" fmla="*/ 0 h 3870114"/>
                <a:gd name="connsiteX2" fmla="*/ 3523090 w 5905280"/>
                <a:gd name="connsiteY2" fmla="*/ 0 h 3870114"/>
                <a:gd name="connsiteX3" fmla="*/ 5876236 w 5905280"/>
                <a:gd name="connsiteY3" fmla="*/ 1089080 h 3870114"/>
                <a:gd name="connsiteX4" fmla="*/ 3683539 w 5905280"/>
                <a:gd name="connsiteY4" fmla="*/ 3660910 h 3870114"/>
                <a:gd name="connsiteX5" fmla="*/ 2952640 w 5905280"/>
                <a:gd name="connsiteY5" fmla="*/ 3870114 h 3870114"/>
                <a:gd name="connsiteX6" fmla="*/ 2221741 w 5905280"/>
                <a:gd name="connsiteY6" fmla="*/ 3660910 h 3870114"/>
                <a:gd name="connsiteX7" fmla="*/ 29044 w 5905280"/>
                <a:gd name="connsiteY7" fmla="*/ 1089081 h 3870114"/>
                <a:gd name="connsiteX8" fmla="*/ 194734 w 5905280"/>
                <a:gd name="connsiteY8" fmla="*/ 953790 h 3870114"/>
                <a:gd name="connsiteX9" fmla="*/ 2952640 w 5905280"/>
                <a:gd name="connsiteY9" fmla="*/ 2569676 h 3870114"/>
                <a:gd name="connsiteX10" fmla="*/ 5710546 w 5905280"/>
                <a:gd name="connsiteY10" fmla="*/ 953790 h 3870114"/>
                <a:gd name="connsiteX11" fmla="*/ 2952640 w 5905280"/>
                <a:gd name="connsiteY11" fmla="*/ 176104 h 3870114"/>
                <a:gd name="connsiteX12" fmla="*/ 194734 w 5905280"/>
                <a:gd name="connsiteY12" fmla="*/ 953790 h 3870114"/>
                <a:gd name="connsiteX0" fmla="*/ 29044 w 5905280"/>
                <a:gd name="connsiteY0" fmla="*/ 1089081 h 3887435"/>
                <a:gd name="connsiteX1" fmla="*/ 2382189 w 5905280"/>
                <a:gd name="connsiteY1" fmla="*/ 0 h 3887435"/>
                <a:gd name="connsiteX2" fmla="*/ 3523090 w 5905280"/>
                <a:gd name="connsiteY2" fmla="*/ 0 h 3887435"/>
                <a:gd name="connsiteX3" fmla="*/ 5876236 w 5905280"/>
                <a:gd name="connsiteY3" fmla="*/ 1089080 h 3887435"/>
                <a:gd name="connsiteX4" fmla="*/ 3683539 w 5905280"/>
                <a:gd name="connsiteY4" fmla="*/ 3660910 h 3887435"/>
                <a:gd name="connsiteX5" fmla="*/ 2952640 w 5905280"/>
                <a:gd name="connsiteY5" fmla="*/ 3870114 h 3887435"/>
                <a:gd name="connsiteX6" fmla="*/ 1853441 w 5905280"/>
                <a:gd name="connsiteY6" fmla="*/ 3237886 h 3887435"/>
                <a:gd name="connsiteX7" fmla="*/ 29044 w 5905280"/>
                <a:gd name="connsiteY7" fmla="*/ 1089081 h 3887435"/>
                <a:gd name="connsiteX8" fmla="*/ 194734 w 5905280"/>
                <a:gd name="connsiteY8" fmla="*/ 953790 h 3887435"/>
                <a:gd name="connsiteX9" fmla="*/ 2952640 w 5905280"/>
                <a:gd name="connsiteY9" fmla="*/ 2569676 h 3887435"/>
                <a:gd name="connsiteX10" fmla="*/ 5710546 w 5905280"/>
                <a:gd name="connsiteY10" fmla="*/ 953790 h 3887435"/>
                <a:gd name="connsiteX11" fmla="*/ 2952640 w 5905280"/>
                <a:gd name="connsiteY11" fmla="*/ 176104 h 3887435"/>
                <a:gd name="connsiteX12" fmla="*/ 194734 w 5905280"/>
                <a:gd name="connsiteY12" fmla="*/ 953790 h 3887435"/>
                <a:gd name="connsiteX0" fmla="*/ 29044 w 5905280"/>
                <a:gd name="connsiteY0" fmla="*/ 1089081 h 3870421"/>
                <a:gd name="connsiteX1" fmla="*/ 2382189 w 5905280"/>
                <a:gd name="connsiteY1" fmla="*/ 0 h 3870421"/>
                <a:gd name="connsiteX2" fmla="*/ 3523090 w 5905280"/>
                <a:gd name="connsiteY2" fmla="*/ 0 h 3870421"/>
                <a:gd name="connsiteX3" fmla="*/ 5876236 w 5905280"/>
                <a:gd name="connsiteY3" fmla="*/ 1089080 h 3870421"/>
                <a:gd name="connsiteX4" fmla="*/ 3975639 w 5905280"/>
                <a:gd name="connsiteY4" fmla="*/ 3319762 h 3870421"/>
                <a:gd name="connsiteX5" fmla="*/ 2952640 w 5905280"/>
                <a:gd name="connsiteY5" fmla="*/ 3870114 h 3870421"/>
                <a:gd name="connsiteX6" fmla="*/ 1853441 w 5905280"/>
                <a:gd name="connsiteY6" fmla="*/ 3237886 h 3870421"/>
                <a:gd name="connsiteX7" fmla="*/ 29044 w 5905280"/>
                <a:gd name="connsiteY7" fmla="*/ 1089081 h 3870421"/>
                <a:gd name="connsiteX8" fmla="*/ 194734 w 5905280"/>
                <a:gd name="connsiteY8" fmla="*/ 953790 h 3870421"/>
                <a:gd name="connsiteX9" fmla="*/ 2952640 w 5905280"/>
                <a:gd name="connsiteY9" fmla="*/ 2569676 h 3870421"/>
                <a:gd name="connsiteX10" fmla="*/ 5710546 w 5905280"/>
                <a:gd name="connsiteY10" fmla="*/ 953790 h 3870421"/>
                <a:gd name="connsiteX11" fmla="*/ 2952640 w 5905280"/>
                <a:gd name="connsiteY11" fmla="*/ 176104 h 3870421"/>
                <a:gd name="connsiteX12" fmla="*/ 194734 w 5905280"/>
                <a:gd name="connsiteY12" fmla="*/ 953790 h 3870421"/>
                <a:gd name="connsiteX0" fmla="*/ 29044 w 5905280"/>
                <a:gd name="connsiteY0" fmla="*/ 1089081 h 3597963"/>
                <a:gd name="connsiteX1" fmla="*/ 2382189 w 5905280"/>
                <a:gd name="connsiteY1" fmla="*/ 0 h 3597963"/>
                <a:gd name="connsiteX2" fmla="*/ 3523090 w 5905280"/>
                <a:gd name="connsiteY2" fmla="*/ 0 h 3597963"/>
                <a:gd name="connsiteX3" fmla="*/ 5876236 w 5905280"/>
                <a:gd name="connsiteY3" fmla="*/ 1089080 h 3597963"/>
                <a:gd name="connsiteX4" fmla="*/ 3975639 w 5905280"/>
                <a:gd name="connsiteY4" fmla="*/ 3319762 h 3597963"/>
                <a:gd name="connsiteX5" fmla="*/ 2927240 w 5905280"/>
                <a:gd name="connsiteY5" fmla="*/ 3597195 h 3597963"/>
                <a:gd name="connsiteX6" fmla="*/ 1853441 w 5905280"/>
                <a:gd name="connsiteY6" fmla="*/ 3237886 h 3597963"/>
                <a:gd name="connsiteX7" fmla="*/ 29044 w 5905280"/>
                <a:gd name="connsiteY7" fmla="*/ 1089081 h 3597963"/>
                <a:gd name="connsiteX8" fmla="*/ 194734 w 5905280"/>
                <a:gd name="connsiteY8" fmla="*/ 953790 h 3597963"/>
                <a:gd name="connsiteX9" fmla="*/ 2952640 w 5905280"/>
                <a:gd name="connsiteY9" fmla="*/ 2569676 h 3597963"/>
                <a:gd name="connsiteX10" fmla="*/ 5710546 w 5905280"/>
                <a:gd name="connsiteY10" fmla="*/ 953790 h 3597963"/>
                <a:gd name="connsiteX11" fmla="*/ 2952640 w 5905280"/>
                <a:gd name="connsiteY11" fmla="*/ 176104 h 3597963"/>
                <a:gd name="connsiteX12" fmla="*/ 194734 w 5905280"/>
                <a:gd name="connsiteY12" fmla="*/ 953790 h 359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280" h="3597963">
                  <a:moveTo>
                    <a:pt x="29044" y="1089081"/>
                  </a:moveTo>
                  <a:cubicBezTo>
                    <a:pt x="-189135" y="577918"/>
                    <a:pt x="844054" y="99738"/>
                    <a:pt x="2382189" y="0"/>
                  </a:cubicBezTo>
                  <a:cubicBezTo>
                    <a:pt x="2758872" y="-24425"/>
                    <a:pt x="3146407" y="-24425"/>
                    <a:pt x="3523090" y="0"/>
                  </a:cubicBezTo>
                  <a:cubicBezTo>
                    <a:pt x="5061224" y="99738"/>
                    <a:pt x="6094414" y="577917"/>
                    <a:pt x="5876236" y="1089080"/>
                  </a:cubicBezTo>
                  <a:lnTo>
                    <a:pt x="3975639" y="3319762"/>
                  </a:lnTo>
                  <a:cubicBezTo>
                    <a:pt x="3924431" y="3439735"/>
                    <a:pt x="3280940" y="3610841"/>
                    <a:pt x="2927240" y="3597195"/>
                  </a:cubicBezTo>
                  <a:cubicBezTo>
                    <a:pt x="2573540" y="3583549"/>
                    <a:pt x="1904648" y="3357859"/>
                    <a:pt x="1853441" y="3237886"/>
                  </a:cubicBezTo>
                  <a:lnTo>
                    <a:pt x="29044" y="1089081"/>
                  </a:lnTo>
                  <a:close/>
                  <a:moveTo>
                    <a:pt x="194734" y="953790"/>
                  </a:moveTo>
                  <a:cubicBezTo>
                    <a:pt x="194734" y="1352719"/>
                    <a:pt x="1429491" y="2569676"/>
                    <a:pt x="2952640" y="2569676"/>
                  </a:cubicBezTo>
                  <a:cubicBezTo>
                    <a:pt x="4475789" y="2569676"/>
                    <a:pt x="5710546" y="1383294"/>
                    <a:pt x="5710546" y="953790"/>
                  </a:cubicBezTo>
                  <a:cubicBezTo>
                    <a:pt x="5710546" y="524286"/>
                    <a:pt x="4475789" y="176104"/>
                    <a:pt x="2952640" y="176104"/>
                  </a:cubicBezTo>
                  <a:cubicBezTo>
                    <a:pt x="1429491" y="176104"/>
                    <a:pt x="194734" y="554861"/>
                    <a:pt x="194734" y="953790"/>
                  </a:cubicBezTo>
                  <a:close/>
                </a:path>
              </a:pathLst>
            </a:custGeom>
            <a:solidFill>
              <a:srgbClr val="929AB8"/>
            </a:solidFill>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2178050" y="1716088"/>
              <a:ext cx="1516063"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t>DCC Distribution</a:t>
              </a:r>
              <a:endParaRPr lang="fa-IR" sz="1200" b="1" dirty="0"/>
            </a:p>
          </p:txBody>
        </p:sp>
        <p:sp>
          <p:nvSpPr>
            <p:cNvPr id="15" name="Oval 4"/>
            <p:cNvSpPr/>
            <p:nvPr/>
          </p:nvSpPr>
          <p:spPr>
            <a:xfrm>
              <a:off x="5062538" y="1682750"/>
              <a:ext cx="808037" cy="808038"/>
            </a:xfrm>
            <a:prstGeom prst="rect">
              <a:avLst/>
            </a:prstGeom>
          </p:spPr>
          <p:style>
            <a:lnRef idx="0">
              <a:scrgbClr r="0" g="0" b="0"/>
            </a:lnRef>
            <a:fillRef idx="0">
              <a:scrgbClr r="0" g="0" b="0"/>
            </a:fillRef>
            <a:effectRef idx="0">
              <a:scrgbClr r="0" g="0" b="0"/>
            </a:effectRef>
            <a:fontRef idx="minor">
              <a:schemeClr val="lt1"/>
            </a:fontRef>
          </p:style>
          <p:txBody>
            <a:bodyPr lIns="31750" tIns="31750" rIns="31750" bIns="31750" spcCol="1270" anchor="ctr"/>
            <a:lstStyle/>
            <a:p>
              <a:pPr algn="ctr" defTabSz="1111250">
                <a:lnSpc>
                  <a:spcPct val="90000"/>
                </a:lnSpc>
                <a:spcAft>
                  <a:spcPct val="35000"/>
                </a:spcAft>
                <a:defRPr/>
              </a:pPr>
              <a:endParaRPr lang="en-US" sz="1200" b="1"/>
            </a:p>
          </p:txBody>
        </p:sp>
        <p:sp>
          <p:nvSpPr>
            <p:cNvPr id="16" name="Oval 15"/>
            <p:cNvSpPr/>
            <p:nvPr/>
          </p:nvSpPr>
          <p:spPr>
            <a:xfrm>
              <a:off x="4540250" y="1411288"/>
              <a:ext cx="865188" cy="611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t>COM</a:t>
              </a:r>
            </a:p>
          </p:txBody>
        </p:sp>
        <p:sp>
          <p:nvSpPr>
            <p:cNvPr id="17" name="Oval 16"/>
            <p:cNvSpPr/>
            <p:nvPr/>
          </p:nvSpPr>
          <p:spPr>
            <a:xfrm>
              <a:off x="5549900" y="1582738"/>
              <a:ext cx="1360488" cy="581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t>DCC/IDC</a:t>
              </a:r>
              <a:endParaRPr lang="fa-IR" sz="1200" b="1" dirty="0"/>
            </a:p>
          </p:txBody>
        </p:sp>
        <p:sp>
          <p:nvSpPr>
            <p:cNvPr id="18" name="Oval 17"/>
            <p:cNvSpPr/>
            <p:nvPr/>
          </p:nvSpPr>
          <p:spPr>
            <a:xfrm>
              <a:off x="3822700" y="2825750"/>
              <a:ext cx="1873250" cy="573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t>Amortization period</a:t>
              </a:r>
              <a:endParaRPr lang="fa-IR" sz="1200" b="1" dirty="0"/>
            </a:p>
          </p:txBody>
        </p:sp>
        <p:sp>
          <p:nvSpPr>
            <p:cNvPr id="19" name="Oval 18"/>
            <p:cNvSpPr/>
            <p:nvPr/>
          </p:nvSpPr>
          <p:spPr>
            <a:xfrm>
              <a:off x="5465763" y="2293938"/>
              <a:ext cx="1373187" cy="661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t>Contract period</a:t>
              </a:r>
              <a:endParaRPr lang="fa-IR" sz="1200" b="1" dirty="0"/>
            </a:p>
          </p:txBody>
        </p:sp>
        <p:sp>
          <p:nvSpPr>
            <p:cNvPr id="20" name="Oval 19"/>
            <p:cNvSpPr/>
            <p:nvPr/>
          </p:nvSpPr>
          <p:spPr>
            <a:xfrm>
              <a:off x="3743325" y="2092325"/>
              <a:ext cx="1511300"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t>Production</a:t>
              </a:r>
            </a:p>
            <a:p>
              <a:pPr algn="ctr">
                <a:defRPr/>
              </a:pPr>
              <a:r>
                <a:rPr lang="en-US" sz="1200" b="1" dirty="0"/>
                <a:t>profile</a:t>
              </a:r>
            </a:p>
          </p:txBody>
        </p:sp>
        <p:sp>
          <p:nvSpPr>
            <p:cNvPr id="21" name="Oval 20"/>
            <p:cNvSpPr/>
            <p:nvPr/>
          </p:nvSpPr>
          <p:spPr>
            <a:xfrm>
              <a:off x="2935288" y="2327275"/>
              <a:ext cx="735012" cy="62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t>OPEX</a:t>
              </a:r>
            </a:p>
          </p:txBody>
        </p:sp>
        <p:sp>
          <p:nvSpPr>
            <p:cNvPr id="22" name="Oval 21"/>
            <p:cNvSpPr/>
            <p:nvPr/>
          </p:nvSpPr>
          <p:spPr>
            <a:xfrm>
              <a:off x="3816724" y="4871454"/>
              <a:ext cx="1872410" cy="735360"/>
            </a:xfrm>
            <a:prstGeom prst="ellipse">
              <a:avLst/>
            </a:prstGeom>
            <a:solidFill>
              <a:schemeClr val="accent2">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b="1" dirty="0"/>
                <a:t>Fee</a:t>
              </a:r>
              <a:endParaRPr lang="en-US" sz="1600" b="1" dirty="0"/>
            </a:p>
          </p:txBody>
        </p:sp>
        <p:sp>
          <p:nvSpPr>
            <p:cNvPr id="23" name="Down Arrow 22"/>
            <p:cNvSpPr/>
            <p:nvPr/>
          </p:nvSpPr>
          <p:spPr>
            <a:xfrm>
              <a:off x="4398010" y="3640496"/>
              <a:ext cx="713764" cy="1235992"/>
            </a:xfrm>
            <a:prstGeom prst="downArrow">
              <a:avLst>
                <a:gd name="adj1" fmla="val 50000"/>
                <a:gd name="adj2" fmla="val 7254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600"/>
            </a:p>
          </p:txBody>
        </p:sp>
        <p:sp>
          <p:nvSpPr>
            <p:cNvPr id="24" name="Oval 23"/>
            <p:cNvSpPr/>
            <p:nvPr/>
          </p:nvSpPr>
          <p:spPr>
            <a:xfrm>
              <a:off x="3694113" y="1393825"/>
              <a:ext cx="735012" cy="62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t>IRR</a:t>
              </a:r>
            </a:p>
          </p:txBody>
        </p:sp>
      </p:grpSp>
    </p:spTree>
    <p:extLst>
      <p:ext uri="{BB962C8B-B14F-4D97-AF65-F5344CB8AC3E}">
        <p14:creationId xmlns:p14="http://schemas.microsoft.com/office/powerpoint/2010/main" val="1924818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737405" y="580209"/>
            <a:ext cx="8911687" cy="709246"/>
          </a:xfrm>
        </p:spPr>
        <p:txBody>
          <a:bodyPr/>
          <a:lstStyle/>
          <a:p>
            <a:pPr eaLnBrk="1" hangingPunct="1"/>
            <a:r>
              <a:rPr lang="en-US" dirty="0" smtClean="0"/>
              <a:t>The Industry in Numbers: Reserves</a:t>
            </a:r>
          </a:p>
        </p:txBody>
      </p:sp>
      <p:sp>
        <p:nvSpPr>
          <p:cNvPr id="5" name="Rectangle 2"/>
          <p:cNvSpPr txBox="1">
            <a:spLocks noChangeArrowheads="1"/>
          </p:cNvSpPr>
          <p:nvPr/>
        </p:nvSpPr>
        <p:spPr bwMode="auto">
          <a:xfrm>
            <a:off x="7334965" y="1438504"/>
            <a:ext cx="4125686" cy="36004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defTabSz="914400" fontAlgn="base">
              <a:lnSpc>
                <a:spcPts val="2200"/>
              </a:lnSpc>
              <a:spcBef>
                <a:spcPct val="0"/>
              </a:spcBef>
              <a:spcAft>
                <a:spcPct val="0"/>
              </a:spcAft>
              <a:defRPr/>
            </a:pPr>
            <a:r>
              <a:rPr lang="en-US" b="1" kern="0" dirty="0">
                <a:latin typeface="Verdana" pitchFamily="34" charset="0"/>
                <a:ea typeface="Verdana" pitchFamily="34" charset="0"/>
                <a:cs typeface="Verdana" pitchFamily="34" charset="0"/>
              </a:rPr>
              <a:t>By Company</a:t>
            </a:r>
          </a:p>
        </p:txBody>
      </p:sp>
      <p:pic>
        <p:nvPicPr>
          <p:cNvPr id="7" name="Picture 6" descr="Oil Reserves by Company_mod.jpg"/>
          <p:cNvPicPr>
            <a:picLocks noChangeAspect="1"/>
          </p:cNvPicPr>
          <p:nvPr/>
        </p:nvPicPr>
        <p:blipFill>
          <a:blip r:embed="rId2" cstate="print"/>
          <a:stretch>
            <a:fillRect/>
          </a:stretch>
        </p:blipFill>
        <p:spPr>
          <a:xfrm>
            <a:off x="7284187" y="1890208"/>
            <a:ext cx="2520280" cy="4517318"/>
          </a:xfrm>
          <a:prstGeom prst="rect">
            <a:avLst/>
          </a:prstGeom>
        </p:spPr>
      </p:pic>
      <p:sp>
        <p:nvSpPr>
          <p:cNvPr id="8" name="Rectangle 2"/>
          <p:cNvSpPr txBox="1">
            <a:spLocks noChangeArrowheads="1"/>
          </p:cNvSpPr>
          <p:nvPr/>
        </p:nvSpPr>
        <p:spPr bwMode="auto">
          <a:xfrm>
            <a:off x="2835625" y="1497740"/>
            <a:ext cx="3672210" cy="36004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defTabSz="914400" fontAlgn="base">
              <a:lnSpc>
                <a:spcPts val="2200"/>
              </a:lnSpc>
              <a:spcBef>
                <a:spcPct val="0"/>
              </a:spcBef>
              <a:spcAft>
                <a:spcPct val="0"/>
              </a:spcAft>
              <a:defRPr/>
            </a:pPr>
            <a:r>
              <a:rPr lang="en-US" b="1" kern="0" dirty="0">
                <a:latin typeface="Verdana" pitchFamily="34" charset="0"/>
                <a:ea typeface="Verdana" pitchFamily="34" charset="0"/>
                <a:cs typeface="Verdana" pitchFamily="34" charset="0"/>
              </a:rPr>
              <a:t>By Country</a:t>
            </a:r>
          </a:p>
        </p:txBody>
      </p:sp>
      <p:pic>
        <p:nvPicPr>
          <p:cNvPr id="4101" name="Picture 5"/>
          <p:cNvPicPr>
            <a:picLocks noChangeAspect="1" noChangeArrowheads="1"/>
          </p:cNvPicPr>
          <p:nvPr/>
        </p:nvPicPr>
        <p:blipFill>
          <a:blip r:embed="rId3" cstate="print"/>
          <a:srcRect/>
          <a:stretch>
            <a:fillRect/>
          </a:stretch>
        </p:blipFill>
        <p:spPr bwMode="auto">
          <a:xfrm>
            <a:off x="2847827" y="1840479"/>
            <a:ext cx="3886200" cy="3908425"/>
          </a:xfrm>
          <a:prstGeom prst="rect">
            <a:avLst/>
          </a:prstGeom>
          <a:noFill/>
          <a:ln w="9525">
            <a:noFill/>
            <a:miter lim="800000"/>
            <a:headEnd/>
            <a:tailEnd/>
          </a:ln>
          <a:effectLst/>
        </p:spPr>
      </p:pic>
      <p:sp>
        <p:nvSpPr>
          <p:cNvPr id="13" name="Rectangle 12"/>
          <p:cNvSpPr/>
          <p:nvPr/>
        </p:nvSpPr>
        <p:spPr>
          <a:xfrm>
            <a:off x="3026651" y="5655234"/>
            <a:ext cx="2808312" cy="230832"/>
          </a:xfrm>
          <a:prstGeom prst="rect">
            <a:avLst/>
          </a:prstGeom>
        </p:spPr>
        <p:txBody>
          <a:bodyPr wrap="square">
            <a:spAutoFit/>
          </a:bodyPr>
          <a:lstStyle/>
          <a:p>
            <a:r>
              <a:rPr lang="en-GB" sz="900" dirty="0">
                <a:latin typeface="Calibri" pitchFamily="34" charset="0"/>
                <a:cs typeface="Calibri" pitchFamily="34" charset="0"/>
              </a:rPr>
              <a:t> Source: BP Statistical Review</a:t>
            </a:r>
          </a:p>
        </p:txBody>
      </p:sp>
      <p:sp>
        <p:nvSpPr>
          <p:cNvPr id="14" name="Rectangle 13"/>
          <p:cNvSpPr/>
          <p:nvPr/>
        </p:nvSpPr>
        <p:spPr>
          <a:xfrm>
            <a:off x="2863563" y="5997870"/>
            <a:ext cx="4320480" cy="369332"/>
          </a:xfrm>
          <a:prstGeom prst="rect">
            <a:avLst/>
          </a:prstGeom>
          <a:ln w="25400">
            <a:solidFill>
              <a:srgbClr val="183E7C"/>
            </a:solidFill>
            <a:prstDash val="sysDot"/>
          </a:ln>
        </p:spPr>
        <p:txBody>
          <a:bodyPr wrap="square">
            <a:spAutoFit/>
          </a:bodyPr>
          <a:lstStyle/>
          <a:p>
            <a:pPr algn="ctr"/>
            <a:r>
              <a:rPr lang="en-GB" b="1" dirty="0">
                <a:latin typeface="Calibri" pitchFamily="34" charset="0"/>
                <a:cs typeface="Calibri" pitchFamily="34" charset="0"/>
              </a:rPr>
              <a:t>Total &gt;</a:t>
            </a:r>
            <a:r>
              <a:rPr lang="en-GB" dirty="0">
                <a:latin typeface="Calibri" pitchFamily="34" charset="0"/>
                <a:cs typeface="Calibri" pitchFamily="34" charset="0"/>
              </a:rPr>
              <a:t> </a:t>
            </a:r>
            <a:r>
              <a:rPr lang="en-GB" b="1" dirty="0">
                <a:latin typeface="Calibri" pitchFamily="34" charset="0"/>
                <a:cs typeface="Calibri" pitchFamily="34" charset="0"/>
              </a:rPr>
              <a:t>2.7 Trillion Barrels of Oil Equivalent </a:t>
            </a:r>
          </a:p>
        </p:txBody>
      </p:sp>
      <p:sp>
        <p:nvSpPr>
          <p:cNvPr id="2" name="Slide Number Placeholder 1"/>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551023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406241" y="2411836"/>
            <a:ext cx="4028845" cy="4429504"/>
          </a:xfrm>
          <a:prstGeom prst="rect">
            <a:avLst/>
          </a:prstGeom>
          <a:noFill/>
          <a:ln w="9525">
            <a:noFill/>
            <a:miter lim="800000"/>
            <a:headEnd/>
            <a:tailEnd/>
          </a:ln>
        </p:spPr>
      </p:pic>
      <p:sp>
        <p:nvSpPr>
          <p:cNvPr id="5" name="Rectangle 2"/>
          <p:cNvSpPr>
            <a:spLocks noGrp="1" noChangeArrowheads="1"/>
          </p:cNvSpPr>
          <p:nvPr>
            <p:ph type="title"/>
          </p:nvPr>
        </p:nvSpPr>
        <p:spPr>
          <a:xfrm>
            <a:off x="1609698" y="622692"/>
            <a:ext cx="7546441" cy="683460"/>
          </a:xfrm>
        </p:spPr>
        <p:txBody>
          <a:bodyPr>
            <a:normAutofit fontScale="90000"/>
          </a:bodyPr>
          <a:lstStyle/>
          <a:p>
            <a:pPr eaLnBrk="1" hangingPunct="1"/>
            <a:r>
              <a:rPr lang="en-US" dirty="0" smtClean="0"/>
              <a:t>The Industry in Numbers: Production</a:t>
            </a:r>
          </a:p>
        </p:txBody>
      </p:sp>
      <p:sp>
        <p:nvSpPr>
          <p:cNvPr id="7" name="Rectangle 15"/>
          <p:cNvSpPr>
            <a:spLocks noChangeArrowheads="1"/>
          </p:cNvSpPr>
          <p:nvPr/>
        </p:nvSpPr>
        <p:spPr bwMode="auto">
          <a:xfrm>
            <a:off x="2752959" y="1683036"/>
            <a:ext cx="8280920" cy="658642"/>
          </a:xfrm>
          <a:prstGeom prst="rect">
            <a:avLst/>
          </a:prstGeom>
          <a:noFill/>
          <a:ln w="9525">
            <a:noFill/>
            <a:miter lim="800000"/>
            <a:headEnd/>
            <a:tailEnd/>
          </a:ln>
        </p:spPr>
        <p:txBody>
          <a:bodyPr wrap="square">
            <a:spAutoFit/>
          </a:bodyPr>
          <a:lstStyle/>
          <a:p>
            <a:pPr marL="457200" indent="-457200" algn="just">
              <a:lnSpc>
                <a:spcPct val="115000"/>
              </a:lnSpc>
              <a:spcBef>
                <a:spcPct val="30000"/>
              </a:spcBef>
              <a:buFontTx/>
              <a:buChar char="•"/>
            </a:pPr>
            <a:r>
              <a:rPr lang="en-GB" sz="1600" dirty="0">
                <a:latin typeface="Verdana" pitchFamily="34" charset="0"/>
                <a:ea typeface="Verdana" pitchFamily="34" charset="0"/>
                <a:cs typeface="Verdana" pitchFamily="34" charset="0"/>
              </a:rPr>
              <a:t>The three fossil fuels are converging on market shares of 26-27%. Increasing importance of natural gas.</a:t>
            </a:r>
          </a:p>
        </p:txBody>
      </p:sp>
      <p:sp>
        <p:nvSpPr>
          <p:cNvPr id="11" name="Rectangle 2"/>
          <p:cNvSpPr txBox="1">
            <a:spLocks noChangeArrowheads="1"/>
          </p:cNvSpPr>
          <p:nvPr/>
        </p:nvSpPr>
        <p:spPr bwMode="auto">
          <a:xfrm>
            <a:off x="2811097" y="1265056"/>
            <a:ext cx="3600202" cy="36004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defTabSz="914400" fontAlgn="base">
              <a:lnSpc>
                <a:spcPts val="2200"/>
              </a:lnSpc>
              <a:spcBef>
                <a:spcPct val="0"/>
              </a:spcBef>
              <a:spcAft>
                <a:spcPct val="0"/>
              </a:spcAft>
              <a:defRPr/>
            </a:pPr>
            <a:r>
              <a:rPr lang="en-US" sz="2000" b="1" kern="0" dirty="0">
                <a:latin typeface="Verdana" pitchFamily="34" charset="0"/>
                <a:ea typeface="Verdana" pitchFamily="34" charset="0"/>
                <a:cs typeface="Verdana" pitchFamily="34" charset="0"/>
              </a:rPr>
              <a:t>By Source </a:t>
            </a:r>
          </a:p>
        </p:txBody>
      </p:sp>
      <p:sp>
        <p:nvSpPr>
          <p:cNvPr id="2" name="Slide Number Placeholder 1"/>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538391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592925" y="368738"/>
            <a:ext cx="8911687" cy="1062630"/>
          </a:xfrm>
        </p:spPr>
        <p:txBody>
          <a:bodyPr/>
          <a:lstStyle/>
          <a:p>
            <a:pPr eaLnBrk="1" hangingPunct="1"/>
            <a:r>
              <a:rPr lang="en-US" dirty="0" smtClean="0"/>
              <a:t>Oil &amp; Gas Industry Segmentation</a:t>
            </a:r>
          </a:p>
        </p:txBody>
      </p:sp>
      <p:pic>
        <p:nvPicPr>
          <p:cNvPr id="3074" name="Picture 2"/>
          <p:cNvPicPr>
            <a:picLocks noChangeAspect="1" noChangeArrowheads="1"/>
          </p:cNvPicPr>
          <p:nvPr/>
        </p:nvPicPr>
        <p:blipFill>
          <a:blip r:embed="rId2" cstate="print"/>
          <a:srcRect/>
          <a:stretch>
            <a:fillRect/>
          </a:stretch>
        </p:blipFill>
        <p:spPr bwMode="auto">
          <a:xfrm>
            <a:off x="2536982" y="1556704"/>
            <a:ext cx="7475587" cy="4824624"/>
          </a:xfrm>
          <a:prstGeom prst="rect">
            <a:avLst/>
          </a:prstGeom>
          <a:noFill/>
          <a:ln w="9525">
            <a:noFill/>
            <a:miter lim="800000"/>
            <a:headEnd/>
            <a:tailEnd/>
          </a:ln>
        </p:spPr>
      </p:pic>
      <p:grpSp>
        <p:nvGrpSpPr>
          <p:cNvPr id="9" name="Group 8"/>
          <p:cNvGrpSpPr/>
          <p:nvPr/>
        </p:nvGrpSpPr>
        <p:grpSpPr>
          <a:xfrm>
            <a:off x="1803854" y="1326700"/>
            <a:ext cx="3600202" cy="2520280"/>
            <a:chOff x="165444" y="1326700"/>
            <a:chExt cx="3672210" cy="2520280"/>
          </a:xfrm>
        </p:grpSpPr>
        <p:sp>
          <p:nvSpPr>
            <p:cNvPr id="6" name="Rectangle 5"/>
            <p:cNvSpPr/>
            <p:nvPr/>
          </p:nvSpPr>
          <p:spPr>
            <a:xfrm>
              <a:off x="419859" y="1716544"/>
              <a:ext cx="3138441" cy="2130436"/>
            </a:xfrm>
            <a:prstGeom prst="rect">
              <a:avLst/>
            </a:pr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2"/>
            <p:cNvSpPr txBox="1">
              <a:spLocks noChangeArrowheads="1"/>
            </p:cNvSpPr>
            <p:nvPr/>
          </p:nvSpPr>
          <p:spPr bwMode="auto">
            <a:xfrm>
              <a:off x="165444" y="1326700"/>
              <a:ext cx="3672210" cy="36004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algn="ctr" defTabSz="914400" fontAlgn="base">
                <a:lnSpc>
                  <a:spcPts val="2200"/>
                </a:lnSpc>
                <a:spcBef>
                  <a:spcPct val="0"/>
                </a:spcBef>
                <a:spcAft>
                  <a:spcPct val="0"/>
                </a:spcAft>
                <a:defRPr/>
              </a:pPr>
              <a:r>
                <a:rPr lang="en-US" sz="2000" b="1" i="1" kern="0" dirty="0">
                  <a:latin typeface="Verdana" pitchFamily="34" charset="0"/>
                  <a:ea typeface="Verdana" pitchFamily="34" charset="0"/>
                  <a:cs typeface="Verdana" pitchFamily="34" charset="0"/>
                </a:rPr>
                <a:t>Upstream Sector</a:t>
              </a:r>
            </a:p>
          </p:txBody>
        </p:sp>
      </p:grpSp>
      <p:sp>
        <p:nvSpPr>
          <p:cNvPr id="2" name="Slide Number Placeholder 1"/>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49057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592925" y="624110"/>
            <a:ext cx="8911687" cy="844936"/>
          </a:xfrm>
        </p:spPr>
        <p:txBody>
          <a:bodyPr/>
          <a:lstStyle/>
          <a:p>
            <a:pPr eaLnBrk="1" hangingPunct="1"/>
            <a:r>
              <a:rPr lang="en-US" dirty="0" smtClean="0"/>
              <a:t>Oil &amp; Gas Business Cycle</a:t>
            </a:r>
          </a:p>
        </p:txBody>
      </p:sp>
      <p:sp>
        <p:nvSpPr>
          <p:cNvPr id="5" name="Pentagon 4"/>
          <p:cNvSpPr/>
          <p:nvPr/>
        </p:nvSpPr>
        <p:spPr>
          <a:xfrm>
            <a:off x="2121492" y="2031044"/>
            <a:ext cx="1872208" cy="1152128"/>
          </a:xfrm>
          <a:prstGeom prst="homePlate">
            <a:avLst/>
          </a:prstGeom>
          <a:solidFill>
            <a:schemeClr val="accent3">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hevron 5"/>
          <p:cNvSpPr/>
          <p:nvPr/>
        </p:nvSpPr>
        <p:spPr>
          <a:xfrm>
            <a:off x="3561652" y="2031044"/>
            <a:ext cx="1930148" cy="1152128"/>
          </a:xfrm>
          <a:prstGeom prst="chevron">
            <a:avLst/>
          </a:prstGeom>
          <a:solidFill>
            <a:schemeClr val="accent3">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a:off x="5087888" y="2031044"/>
            <a:ext cx="1930148" cy="1152128"/>
          </a:xfrm>
          <a:prstGeom prst="chevron">
            <a:avLst/>
          </a:prstGeom>
          <a:solidFill>
            <a:schemeClr val="accent3">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hevron 9"/>
          <p:cNvSpPr/>
          <p:nvPr/>
        </p:nvSpPr>
        <p:spPr>
          <a:xfrm>
            <a:off x="6600056" y="2031044"/>
            <a:ext cx="1930148" cy="1152128"/>
          </a:xfrm>
          <a:prstGeom prst="chevron">
            <a:avLst/>
          </a:prstGeom>
          <a:solidFill>
            <a:schemeClr val="accent3">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evron 10"/>
          <p:cNvSpPr/>
          <p:nvPr/>
        </p:nvSpPr>
        <p:spPr>
          <a:xfrm>
            <a:off x="8112224" y="2031044"/>
            <a:ext cx="2011680" cy="1152128"/>
          </a:xfrm>
          <a:prstGeom prst="chevron">
            <a:avLst/>
          </a:prstGeom>
          <a:solidFill>
            <a:schemeClr val="accent3">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2"/>
          <p:cNvSpPr txBox="1">
            <a:spLocks noChangeArrowheads="1"/>
          </p:cNvSpPr>
          <p:nvPr/>
        </p:nvSpPr>
        <p:spPr bwMode="auto">
          <a:xfrm>
            <a:off x="1847528" y="2290940"/>
            <a:ext cx="2016224" cy="50405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defTabSz="914400" fontAlgn="base">
              <a:lnSpc>
                <a:spcPts val="2200"/>
              </a:lnSpc>
              <a:spcBef>
                <a:spcPct val="0"/>
              </a:spcBef>
              <a:spcAft>
                <a:spcPct val="0"/>
              </a:spcAft>
              <a:defRPr/>
            </a:pPr>
            <a:r>
              <a:rPr lang="en-US" sz="1400" b="1" kern="0" dirty="0">
                <a:latin typeface="Verdana" pitchFamily="34" charset="0"/>
                <a:ea typeface="Verdana" pitchFamily="34" charset="0"/>
                <a:cs typeface="Verdana" pitchFamily="34" charset="0"/>
              </a:rPr>
              <a:t>Licensing</a:t>
            </a:r>
          </a:p>
        </p:txBody>
      </p:sp>
      <p:sp>
        <p:nvSpPr>
          <p:cNvPr id="13" name="Rectangle 2"/>
          <p:cNvSpPr txBox="1">
            <a:spLocks noChangeArrowheads="1"/>
          </p:cNvSpPr>
          <p:nvPr/>
        </p:nvSpPr>
        <p:spPr bwMode="auto">
          <a:xfrm>
            <a:off x="3719736" y="2276872"/>
            <a:ext cx="2016224" cy="50405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defTabSz="914400" fontAlgn="base">
              <a:lnSpc>
                <a:spcPts val="2200"/>
              </a:lnSpc>
              <a:spcBef>
                <a:spcPct val="0"/>
              </a:spcBef>
              <a:spcAft>
                <a:spcPct val="0"/>
              </a:spcAft>
              <a:defRPr/>
            </a:pPr>
            <a:r>
              <a:rPr lang="en-US" sz="1400" b="1" kern="0" dirty="0">
                <a:latin typeface="Verdana" pitchFamily="34" charset="0"/>
                <a:ea typeface="Verdana" pitchFamily="34" charset="0"/>
                <a:cs typeface="Verdana" pitchFamily="34" charset="0"/>
              </a:rPr>
              <a:t>Prospect</a:t>
            </a:r>
          </a:p>
        </p:txBody>
      </p:sp>
      <p:sp>
        <p:nvSpPr>
          <p:cNvPr id="14" name="Rectangle 2"/>
          <p:cNvSpPr txBox="1">
            <a:spLocks noChangeArrowheads="1"/>
          </p:cNvSpPr>
          <p:nvPr/>
        </p:nvSpPr>
        <p:spPr bwMode="auto">
          <a:xfrm>
            <a:off x="5188032" y="2319076"/>
            <a:ext cx="2016224" cy="50405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defTabSz="914400" fontAlgn="base">
              <a:lnSpc>
                <a:spcPts val="2200"/>
              </a:lnSpc>
              <a:spcBef>
                <a:spcPct val="0"/>
              </a:spcBef>
              <a:spcAft>
                <a:spcPct val="0"/>
              </a:spcAft>
              <a:defRPr/>
            </a:pPr>
            <a:r>
              <a:rPr lang="en-US" sz="1400" b="1" kern="0" dirty="0">
                <a:latin typeface="Verdana" pitchFamily="34" charset="0"/>
                <a:ea typeface="Verdana" pitchFamily="34" charset="0"/>
                <a:cs typeface="Verdana" pitchFamily="34" charset="0"/>
              </a:rPr>
              <a:t>Exploration</a:t>
            </a:r>
          </a:p>
          <a:p>
            <a:pPr algn="ctr" defTabSz="914400" fontAlgn="base">
              <a:lnSpc>
                <a:spcPts val="2200"/>
              </a:lnSpc>
              <a:spcBef>
                <a:spcPct val="0"/>
              </a:spcBef>
              <a:spcAft>
                <a:spcPct val="0"/>
              </a:spcAft>
              <a:defRPr/>
            </a:pPr>
            <a:r>
              <a:rPr lang="en-US" sz="1400" b="1" kern="0" dirty="0">
                <a:latin typeface="Verdana" pitchFamily="34" charset="0"/>
                <a:ea typeface="Verdana" pitchFamily="34" charset="0"/>
                <a:cs typeface="Verdana" pitchFamily="34" charset="0"/>
              </a:rPr>
              <a:t>Drilling</a:t>
            </a:r>
          </a:p>
        </p:txBody>
      </p:sp>
      <p:sp>
        <p:nvSpPr>
          <p:cNvPr id="15" name="Rectangle 2"/>
          <p:cNvSpPr txBox="1">
            <a:spLocks noChangeArrowheads="1"/>
          </p:cNvSpPr>
          <p:nvPr/>
        </p:nvSpPr>
        <p:spPr bwMode="auto">
          <a:xfrm>
            <a:off x="6701868" y="2290940"/>
            <a:ext cx="2016224" cy="50405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defTabSz="914400" fontAlgn="base">
              <a:lnSpc>
                <a:spcPts val="2200"/>
              </a:lnSpc>
              <a:spcBef>
                <a:spcPct val="0"/>
              </a:spcBef>
              <a:spcAft>
                <a:spcPct val="0"/>
              </a:spcAft>
              <a:defRPr/>
            </a:pPr>
            <a:r>
              <a:rPr lang="en-US" sz="1400" b="1" kern="0" dirty="0">
                <a:latin typeface="Verdana" pitchFamily="34" charset="0"/>
                <a:ea typeface="Verdana" pitchFamily="34" charset="0"/>
                <a:cs typeface="Verdana" pitchFamily="34" charset="0"/>
              </a:rPr>
              <a:t>Production</a:t>
            </a:r>
          </a:p>
          <a:p>
            <a:pPr algn="ctr" defTabSz="914400" fontAlgn="base">
              <a:lnSpc>
                <a:spcPts val="2200"/>
              </a:lnSpc>
              <a:spcBef>
                <a:spcPct val="0"/>
              </a:spcBef>
              <a:spcAft>
                <a:spcPct val="0"/>
              </a:spcAft>
              <a:defRPr/>
            </a:pPr>
            <a:r>
              <a:rPr lang="en-US" sz="1400" b="1" kern="0" dirty="0">
                <a:latin typeface="Verdana" pitchFamily="34" charset="0"/>
                <a:ea typeface="Verdana" pitchFamily="34" charset="0"/>
                <a:cs typeface="Verdana" pitchFamily="34" charset="0"/>
              </a:rPr>
              <a:t> Drilling</a:t>
            </a:r>
          </a:p>
        </p:txBody>
      </p:sp>
      <p:sp>
        <p:nvSpPr>
          <p:cNvPr id="16" name="Rectangle 2"/>
          <p:cNvSpPr txBox="1">
            <a:spLocks noChangeArrowheads="1"/>
          </p:cNvSpPr>
          <p:nvPr/>
        </p:nvSpPr>
        <p:spPr bwMode="auto">
          <a:xfrm>
            <a:off x="8353608" y="2339624"/>
            <a:ext cx="2016224" cy="50405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ctr" defTabSz="914400" fontAlgn="base">
              <a:lnSpc>
                <a:spcPts val="2200"/>
              </a:lnSpc>
              <a:spcBef>
                <a:spcPct val="0"/>
              </a:spcBef>
              <a:spcAft>
                <a:spcPct val="0"/>
              </a:spcAft>
              <a:defRPr/>
            </a:pPr>
            <a:r>
              <a:rPr lang="en-US" sz="1400" b="1" kern="0" dirty="0">
                <a:latin typeface="Verdana" pitchFamily="34" charset="0"/>
                <a:ea typeface="Verdana" pitchFamily="34" charset="0"/>
                <a:cs typeface="Verdana" pitchFamily="34" charset="0"/>
              </a:rPr>
              <a:t>Downstream</a:t>
            </a:r>
          </a:p>
        </p:txBody>
      </p:sp>
      <p:sp>
        <p:nvSpPr>
          <p:cNvPr id="17" name="Text Box 14"/>
          <p:cNvSpPr txBox="1">
            <a:spLocks noChangeArrowheads="1"/>
          </p:cNvSpPr>
          <p:nvPr/>
        </p:nvSpPr>
        <p:spPr bwMode="auto">
          <a:xfrm>
            <a:off x="2105758" y="3356994"/>
            <a:ext cx="1368151" cy="1846659"/>
          </a:xfrm>
          <a:prstGeom prst="rect">
            <a:avLst/>
          </a:prstGeom>
          <a:noFill/>
          <a:ln w="19050">
            <a:solidFill>
              <a:schemeClr val="tx1">
                <a:lumMod val="65000"/>
                <a:lumOff val="35000"/>
              </a:schemeClr>
            </a:solidFill>
            <a:prstDash val="sysDash"/>
            <a:miter lim="800000"/>
            <a:headEnd/>
            <a:tailEnd/>
          </a:ln>
        </p:spPr>
        <p:txBody>
          <a:bodyPr wrap="square" lIns="0" tIns="0" rIns="0" bIns="0">
            <a:spAutoFit/>
          </a:bodyPr>
          <a:lstStyle/>
          <a:p>
            <a:pPr algn="ctr" eaLnBrk="0" hangingPunct="0">
              <a:spcBef>
                <a:spcPct val="50000"/>
              </a:spcBef>
              <a:buFontTx/>
              <a:buChar char="-"/>
            </a:pPr>
            <a:r>
              <a:rPr lang="en-GB" altLang="ja-JP" sz="1200" b="1" dirty="0">
                <a:ea typeface="Verdana" pitchFamily="34" charset="0"/>
                <a:cs typeface="Verdana" pitchFamily="34" charset="0"/>
              </a:rPr>
              <a:t>Negotiation with Governments / Individuals (US)</a:t>
            </a:r>
          </a:p>
          <a:p>
            <a:pPr algn="ctr" eaLnBrk="0" hangingPunct="0">
              <a:spcBef>
                <a:spcPct val="50000"/>
              </a:spcBef>
              <a:buFontTx/>
              <a:buChar char="-"/>
            </a:pPr>
            <a:r>
              <a:rPr lang="en-GB" altLang="ja-JP" sz="1200" b="1" dirty="0">
                <a:ea typeface="Verdana" pitchFamily="34" charset="0"/>
                <a:cs typeface="Verdana" pitchFamily="34" charset="0"/>
              </a:rPr>
              <a:t> Different types of contracts: royalties, PSA, service contract, etc</a:t>
            </a:r>
            <a:endParaRPr lang="en-US" altLang="ja-JP" sz="1200" b="1" dirty="0">
              <a:ea typeface="Verdana" pitchFamily="34" charset="0"/>
              <a:cs typeface="Verdana" pitchFamily="34" charset="0"/>
            </a:endParaRPr>
          </a:p>
          <a:p>
            <a:pPr algn="ctr" eaLnBrk="0" hangingPunct="0">
              <a:spcBef>
                <a:spcPct val="50000"/>
              </a:spcBef>
            </a:pPr>
            <a:endParaRPr lang="en-GB" altLang="ja-JP" sz="1200" dirty="0">
              <a:ea typeface="Verdana" pitchFamily="34" charset="0"/>
              <a:cs typeface="Verdana" pitchFamily="34" charset="0"/>
            </a:endParaRPr>
          </a:p>
        </p:txBody>
      </p:sp>
      <p:sp>
        <p:nvSpPr>
          <p:cNvPr id="18" name="Text Box 14"/>
          <p:cNvSpPr txBox="1">
            <a:spLocks noChangeArrowheads="1"/>
          </p:cNvSpPr>
          <p:nvPr/>
        </p:nvSpPr>
        <p:spPr bwMode="auto">
          <a:xfrm>
            <a:off x="3647730" y="3356992"/>
            <a:ext cx="1368151" cy="1938992"/>
          </a:xfrm>
          <a:prstGeom prst="rect">
            <a:avLst/>
          </a:prstGeom>
          <a:noFill/>
          <a:ln w="19050">
            <a:solidFill>
              <a:schemeClr val="tx1">
                <a:lumMod val="65000"/>
                <a:lumOff val="35000"/>
              </a:schemeClr>
            </a:solidFill>
            <a:prstDash val="sysDash"/>
            <a:miter lim="800000"/>
            <a:headEnd/>
            <a:tailEnd/>
          </a:ln>
        </p:spPr>
        <p:txBody>
          <a:bodyPr wrap="square" lIns="0" tIns="0" rIns="0" bIns="0">
            <a:spAutoFit/>
          </a:bodyPr>
          <a:lstStyle/>
          <a:p>
            <a:pPr algn="ctr" eaLnBrk="0" hangingPunct="0">
              <a:spcBef>
                <a:spcPct val="50000"/>
              </a:spcBef>
              <a:buFontTx/>
              <a:buChar char="-"/>
            </a:pPr>
            <a:r>
              <a:rPr lang="en-US" altLang="ja-JP" sz="1200" b="1" dirty="0">
                <a:latin typeface="+mj-lt"/>
              </a:rPr>
              <a:t> Geological characteristics</a:t>
            </a:r>
          </a:p>
          <a:p>
            <a:pPr algn="ctr" eaLnBrk="0" hangingPunct="0">
              <a:spcBef>
                <a:spcPct val="50000"/>
              </a:spcBef>
              <a:buFontTx/>
              <a:buChar char="-"/>
            </a:pPr>
            <a:r>
              <a:rPr lang="en-US" altLang="ja-JP" sz="1200" b="1" dirty="0">
                <a:latin typeface="+mj-lt"/>
                <a:ea typeface="Verdana" pitchFamily="34" charset="0"/>
                <a:cs typeface="Verdana" pitchFamily="34" charset="0"/>
              </a:rPr>
              <a:t> Seismic evaluation</a:t>
            </a:r>
          </a:p>
          <a:p>
            <a:pPr algn="ctr" eaLnBrk="0" hangingPunct="0">
              <a:spcBef>
                <a:spcPct val="50000"/>
              </a:spcBef>
            </a:pPr>
            <a:endParaRPr lang="en-US" altLang="ja-JP" sz="1200" dirty="0">
              <a:latin typeface="+mj-lt"/>
              <a:ea typeface="Verdana" pitchFamily="34" charset="0"/>
              <a:cs typeface="Verdana" pitchFamily="34" charset="0"/>
            </a:endParaRPr>
          </a:p>
          <a:p>
            <a:pPr algn="ctr" eaLnBrk="0" hangingPunct="0">
              <a:spcBef>
                <a:spcPct val="50000"/>
              </a:spcBef>
            </a:pPr>
            <a:endParaRPr lang="en-US" altLang="ja-JP" sz="1200" dirty="0">
              <a:latin typeface="+mj-lt"/>
              <a:ea typeface="Verdana" pitchFamily="34" charset="0"/>
              <a:cs typeface="Verdana" pitchFamily="34" charset="0"/>
            </a:endParaRPr>
          </a:p>
          <a:p>
            <a:pPr algn="ctr" eaLnBrk="0" hangingPunct="0">
              <a:spcBef>
                <a:spcPct val="50000"/>
              </a:spcBef>
            </a:pPr>
            <a:endParaRPr lang="en-US" altLang="ja-JP" sz="1200" dirty="0">
              <a:latin typeface="+mj-lt"/>
              <a:ea typeface="Verdana" pitchFamily="34" charset="0"/>
              <a:cs typeface="Verdana" pitchFamily="34" charset="0"/>
            </a:endParaRPr>
          </a:p>
          <a:p>
            <a:pPr algn="ctr" eaLnBrk="0" hangingPunct="0">
              <a:spcBef>
                <a:spcPct val="50000"/>
              </a:spcBef>
            </a:pPr>
            <a:endParaRPr lang="en-GB" altLang="ja-JP" sz="1200" dirty="0">
              <a:latin typeface="+mj-lt"/>
              <a:ea typeface="Verdana" pitchFamily="34" charset="0"/>
              <a:cs typeface="Verdana" pitchFamily="34" charset="0"/>
            </a:endParaRPr>
          </a:p>
        </p:txBody>
      </p:sp>
      <p:sp>
        <p:nvSpPr>
          <p:cNvPr id="19" name="Text Box 14"/>
          <p:cNvSpPr txBox="1">
            <a:spLocks noChangeArrowheads="1"/>
          </p:cNvSpPr>
          <p:nvPr/>
        </p:nvSpPr>
        <p:spPr bwMode="auto">
          <a:xfrm>
            <a:off x="5159898" y="3356992"/>
            <a:ext cx="1368151" cy="1754326"/>
          </a:xfrm>
          <a:prstGeom prst="rect">
            <a:avLst/>
          </a:prstGeom>
          <a:noFill/>
          <a:ln w="19050">
            <a:solidFill>
              <a:schemeClr val="tx1">
                <a:lumMod val="65000"/>
                <a:lumOff val="35000"/>
              </a:schemeClr>
            </a:solidFill>
            <a:prstDash val="sysDash"/>
            <a:miter lim="800000"/>
            <a:headEnd/>
            <a:tailEnd/>
          </a:ln>
        </p:spPr>
        <p:txBody>
          <a:bodyPr wrap="square" lIns="0" tIns="0" rIns="0" bIns="0">
            <a:spAutoFit/>
          </a:bodyPr>
          <a:lstStyle/>
          <a:p>
            <a:pPr algn="ctr" eaLnBrk="0" hangingPunct="0">
              <a:spcBef>
                <a:spcPct val="50000"/>
              </a:spcBef>
              <a:buFontTx/>
              <a:buChar char="-"/>
            </a:pPr>
            <a:r>
              <a:rPr lang="en-US" altLang="ja-JP" sz="1200" dirty="0"/>
              <a:t> </a:t>
            </a:r>
            <a:r>
              <a:rPr lang="en-US" altLang="ja-JP" sz="1200" b="1" dirty="0"/>
              <a:t>Infrastructure  set-up .</a:t>
            </a:r>
          </a:p>
          <a:p>
            <a:pPr algn="ctr" eaLnBrk="0" hangingPunct="0">
              <a:spcBef>
                <a:spcPct val="50000"/>
              </a:spcBef>
              <a:buFontTx/>
              <a:buChar char="-"/>
            </a:pPr>
            <a:r>
              <a:rPr lang="en-US" altLang="ja-JP" sz="1200" b="1" dirty="0"/>
              <a:t>Uncertainty</a:t>
            </a:r>
          </a:p>
          <a:p>
            <a:pPr algn="ctr" eaLnBrk="0" hangingPunct="0">
              <a:spcBef>
                <a:spcPct val="50000"/>
              </a:spcBef>
              <a:buFontTx/>
              <a:buChar char="-"/>
            </a:pPr>
            <a:r>
              <a:rPr lang="en-US" altLang="ja-JP" sz="1200" b="1" dirty="0"/>
              <a:t> Analysis of formations  and hydrocarbon characteristics</a:t>
            </a:r>
            <a:endParaRPr lang="en-US" altLang="ja-JP" sz="1200" b="1" dirty="0">
              <a:latin typeface="Verdana" pitchFamily="34" charset="0"/>
              <a:ea typeface="Verdana" pitchFamily="34" charset="0"/>
              <a:cs typeface="Verdana" pitchFamily="34" charset="0"/>
            </a:endParaRPr>
          </a:p>
          <a:p>
            <a:pPr algn="ctr" eaLnBrk="0" hangingPunct="0">
              <a:spcBef>
                <a:spcPct val="50000"/>
              </a:spcBef>
            </a:pPr>
            <a:endParaRPr lang="en-GB" altLang="ja-JP" sz="1200" dirty="0">
              <a:latin typeface="Verdana" pitchFamily="34" charset="0"/>
              <a:ea typeface="Verdana" pitchFamily="34" charset="0"/>
              <a:cs typeface="Verdana" pitchFamily="34" charset="0"/>
            </a:endParaRPr>
          </a:p>
        </p:txBody>
      </p:sp>
      <p:sp>
        <p:nvSpPr>
          <p:cNvPr id="20" name="Rectangle 2"/>
          <p:cNvSpPr txBox="1">
            <a:spLocks noChangeArrowheads="1"/>
          </p:cNvSpPr>
          <p:nvPr/>
        </p:nvSpPr>
        <p:spPr bwMode="auto">
          <a:xfrm>
            <a:off x="2135758" y="5517232"/>
            <a:ext cx="6120482" cy="360040"/>
          </a:xfrm>
          <a:prstGeom prst="rect">
            <a:avLst/>
          </a:prstGeom>
          <a:noFill/>
          <a:ln w="19050">
            <a:solidFill>
              <a:srgbClr val="000099"/>
            </a:solidFill>
            <a:miter lim="800000"/>
            <a:headEnd/>
            <a:tailEnd/>
          </a:ln>
        </p:spPr>
        <p:txBody>
          <a:bodyPr vert="horz" wrap="square" lIns="0" tIns="0" rIns="0" bIns="0" numCol="1" anchor="ctr" anchorCtr="0" compatLnSpc="1">
            <a:prstTxWarp prst="textNoShape">
              <a:avLst/>
            </a:prstTxWarp>
          </a:bodyPr>
          <a:lstStyle/>
          <a:p>
            <a:pPr algn="ctr" defTabSz="914400" fontAlgn="base">
              <a:lnSpc>
                <a:spcPts val="2200"/>
              </a:lnSpc>
              <a:spcBef>
                <a:spcPct val="0"/>
              </a:spcBef>
              <a:spcAft>
                <a:spcPct val="0"/>
              </a:spcAft>
              <a:defRPr/>
            </a:pPr>
            <a:r>
              <a:rPr lang="en-US" sz="2000" b="1" i="1" kern="0" dirty="0">
                <a:latin typeface="Verdana" pitchFamily="34" charset="0"/>
                <a:ea typeface="Verdana" pitchFamily="34" charset="0"/>
                <a:cs typeface="Verdana" pitchFamily="34" charset="0"/>
              </a:rPr>
              <a:t>Onshore / Offshore</a:t>
            </a:r>
          </a:p>
        </p:txBody>
      </p:sp>
      <p:sp>
        <p:nvSpPr>
          <p:cNvPr id="22" name="Text Box 14"/>
          <p:cNvSpPr txBox="1">
            <a:spLocks noChangeArrowheads="1"/>
          </p:cNvSpPr>
          <p:nvPr/>
        </p:nvSpPr>
        <p:spPr bwMode="auto">
          <a:xfrm>
            <a:off x="6672066" y="3356992"/>
            <a:ext cx="1368151" cy="1728192"/>
          </a:xfrm>
          <a:prstGeom prst="rect">
            <a:avLst/>
          </a:prstGeom>
          <a:noFill/>
          <a:ln w="19050">
            <a:solidFill>
              <a:schemeClr val="tx1">
                <a:lumMod val="65000"/>
                <a:lumOff val="35000"/>
              </a:schemeClr>
            </a:solidFill>
            <a:prstDash val="sysDash"/>
            <a:miter lim="800000"/>
            <a:headEnd/>
            <a:tailEnd/>
          </a:ln>
        </p:spPr>
        <p:txBody>
          <a:bodyPr wrap="square" lIns="0" tIns="0" rIns="0" bIns="0">
            <a:spAutoFit/>
          </a:bodyPr>
          <a:lstStyle/>
          <a:p>
            <a:pPr algn="ctr" eaLnBrk="0" hangingPunct="0">
              <a:spcBef>
                <a:spcPct val="50000"/>
              </a:spcBef>
              <a:buFontTx/>
              <a:buChar char="-"/>
            </a:pPr>
            <a:r>
              <a:rPr lang="en-US" altLang="ja-JP" sz="1200" b="1" dirty="0">
                <a:latin typeface="+mj-lt"/>
              </a:rPr>
              <a:t> Full scale project</a:t>
            </a:r>
          </a:p>
          <a:p>
            <a:pPr algn="ctr" eaLnBrk="0" hangingPunct="0">
              <a:spcBef>
                <a:spcPct val="50000"/>
              </a:spcBef>
              <a:buFontTx/>
              <a:buChar char="-"/>
            </a:pPr>
            <a:r>
              <a:rPr lang="en-US" altLang="ja-JP" sz="1200" b="1" dirty="0">
                <a:latin typeface="+mj-lt"/>
                <a:ea typeface="Verdana" pitchFamily="34" charset="0"/>
                <a:cs typeface="Verdana" pitchFamily="34" charset="0"/>
              </a:rPr>
              <a:t>Field optimization</a:t>
            </a:r>
          </a:p>
          <a:p>
            <a:pPr algn="ctr" eaLnBrk="0" hangingPunct="0">
              <a:spcBef>
                <a:spcPct val="50000"/>
              </a:spcBef>
              <a:buFontTx/>
              <a:buChar char="-"/>
            </a:pPr>
            <a:r>
              <a:rPr lang="en-US" altLang="ja-JP" sz="1200" b="1" dirty="0">
                <a:latin typeface="+mj-lt"/>
                <a:ea typeface="Verdana" pitchFamily="34" charset="0"/>
                <a:cs typeface="Verdana" pitchFamily="34" charset="0"/>
              </a:rPr>
              <a:t>Definition of drilling program and well profiles</a:t>
            </a:r>
          </a:p>
          <a:p>
            <a:pPr algn="ctr" eaLnBrk="0" hangingPunct="0">
              <a:spcBef>
                <a:spcPct val="50000"/>
              </a:spcBef>
              <a:buFontTx/>
              <a:buChar char="-"/>
            </a:pPr>
            <a:endParaRPr lang="en-US" altLang="ja-JP" sz="1200" dirty="0">
              <a:latin typeface="+mj-lt"/>
              <a:ea typeface="Verdana" pitchFamily="34" charset="0"/>
              <a:cs typeface="Verdana" pitchFamily="34" charset="0"/>
            </a:endParaRPr>
          </a:p>
          <a:p>
            <a:pPr algn="ctr" eaLnBrk="0" hangingPunct="0">
              <a:spcBef>
                <a:spcPct val="50000"/>
              </a:spcBef>
              <a:buFontTx/>
              <a:buChar char="-"/>
            </a:pPr>
            <a:endParaRPr lang="en-GB" altLang="ja-JP" sz="1200" dirty="0">
              <a:latin typeface="+mj-lt"/>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07990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3" grpId="0"/>
      <p:bldP spid="14" grpId="0"/>
      <p:bldP spid="15" grpId="0"/>
      <p:bldP spid="16" grpId="0"/>
      <p:bldP spid="18" grpId="0" animBg="1"/>
      <p:bldP spid="19" grpId="0" animBg="1"/>
      <p:bldP spid="20"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965325" y="1708761"/>
            <a:ext cx="9077813" cy="2722562"/>
          </a:xfrm>
        </p:spPr>
        <p:txBody>
          <a:bodyPr>
            <a:normAutofit/>
          </a:bodyPr>
          <a:lstStyle/>
          <a:p>
            <a:pPr eaLnBrk="1" hangingPunct="1"/>
            <a:r>
              <a:rPr lang="en-US" altLang="ko-KR" sz="2400" dirty="0" smtClean="0">
                <a:latin typeface="Tahoma" panose="020B0604030504040204" pitchFamily="34" charset="0"/>
              </a:rPr>
              <a:t>There is no consistent approach to the establishment or implementation of international agreements/fiscal systems.</a:t>
            </a:r>
          </a:p>
          <a:p>
            <a:pPr eaLnBrk="1" hangingPunct="1"/>
            <a:r>
              <a:rPr lang="en-US" altLang="ko-KR" sz="2400" dirty="0" smtClean="0">
                <a:latin typeface="Tahoma" panose="020B0604030504040204" pitchFamily="34" charset="0"/>
              </a:rPr>
              <a:t>Each country establishes the type of agreements/fiscal systems those best meet their sovereign need.</a:t>
            </a:r>
          </a:p>
          <a:p>
            <a:pPr eaLnBrk="1" hangingPunct="1"/>
            <a:r>
              <a:rPr lang="en-US" altLang="ko-KR" sz="2400" dirty="0" smtClean="0">
                <a:latin typeface="Tahoma" panose="020B0604030504040204" pitchFamily="34" charset="0"/>
              </a:rPr>
              <a:t>Petroleum is strategic material so the understanding of agreements/fiscal systems for Int’l E&amp;P is very important.</a:t>
            </a:r>
          </a:p>
        </p:txBody>
      </p:sp>
      <p:sp>
        <p:nvSpPr>
          <p:cNvPr id="4" name="Rectangle 2"/>
          <p:cNvSpPr txBox="1">
            <a:spLocks noChangeArrowheads="1"/>
          </p:cNvSpPr>
          <p:nvPr/>
        </p:nvSpPr>
        <p:spPr bwMode="auto">
          <a:xfrm>
            <a:off x="1965325" y="284911"/>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latinLnBrk="1" hangingPunct="0">
              <a:spcBef>
                <a:spcPct val="0"/>
              </a:spcBef>
              <a:spcAft>
                <a:spcPct val="0"/>
              </a:spcAft>
              <a:defRPr kumimoji="1" sz="4200" kern="1200">
                <a:solidFill>
                  <a:schemeClr val="tx2"/>
                </a:solidFill>
                <a:effectLst>
                  <a:outerShdw blurRad="38100" dist="38100" dir="2700000" algn="tl">
                    <a:srgbClr val="000000"/>
                  </a:outerShdw>
                </a:effectLst>
                <a:latin typeface="+mj-lt"/>
                <a:ea typeface="+mj-ea"/>
                <a:cs typeface="+mj-cs"/>
              </a:defRPr>
            </a:lvl1pPr>
            <a:lvl2pPr algn="ctr" rtl="0" eaLnBrk="0" fontAlgn="base" latinLnBrk="1" hangingPunct="0">
              <a:spcBef>
                <a:spcPct val="0"/>
              </a:spcBef>
              <a:spcAft>
                <a:spcPct val="0"/>
              </a:spcAft>
              <a:defRPr kumimoji="1" sz="4200">
                <a:solidFill>
                  <a:schemeClr val="tx2"/>
                </a:solidFill>
                <a:effectLst>
                  <a:outerShdw blurRad="38100" dist="38100" dir="2700000" algn="tl">
                    <a:srgbClr val="000000"/>
                  </a:outerShdw>
                </a:effectLst>
                <a:latin typeface="굴림" pitchFamily="50" charset="-127"/>
                <a:ea typeface="굴림" pitchFamily="50" charset="-127"/>
              </a:defRPr>
            </a:lvl2pPr>
            <a:lvl3pPr algn="ctr" rtl="0" eaLnBrk="0" fontAlgn="base" latinLnBrk="1" hangingPunct="0">
              <a:spcBef>
                <a:spcPct val="0"/>
              </a:spcBef>
              <a:spcAft>
                <a:spcPct val="0"/>
              </a:spcAft>
              <a:defRPr kumimoji="1" sz="4200">
                <a:solidFill>
                  <a:schemeClr val="tx2"/>
                </a:solidFill>
                <a:effectLst>
                  <a:outerShdw blurRad="38100" dist="38100" dir="2700000" algn="tl">
                    <a:srgbClr val="000000"/>
                  </a:outerShdw>
                </a:effectLst>
                <a:latin typeface="굴림" pitchFamily="50" charset="-127"/>
                <a:ea typeface="굴림" pitchFamily="50" charset="-127"/>
              </a:defRPr>
            </a:lvl3pPr>
            <a:lvl4pPr algn="ctr" rtl="0" eaLnBrk="0" fontAlgn="base" latinLnBrk="1" hangingPunct="0">
              <a:spcBef>
                <a:spcPct val="0"/>
              </a:spcBef>
              <a:spcAft>
                <a:spcPct val="0"/>
              </a:spcAft>
              <a:defRPr kumimoji="1" sz="4200">
                <a:solidFill>
                  <a:schemeClr val="tx2"/>
                </a:solidFill>
                <a:effectLst>
                  <a:outerShdw blurRad="38100" dist="38100" dir="2700000" algn="tl">
                    <a:srgbClr val="000000"/>
                  </a:outerShdw>
                </a:effectLst>
                <a:latin typeface="굴림" pitchFamily="50" charset="-127"/>
                <a:ea typeface="굴림" pitchFamily="50" charset="-127"/>
              </a:defRPr>
            </a:lvl4pPr>
            <a:lvl5pPr algn="ctr" rtl="0" eaLnBrk="0" fontAlgn="base" latinLnBrk="1" hangingPunct="0">
              <a:spcBef>
                <a:spcPct val="0"/>
              </a:spcBef>
              <a:spcAft>
                <a:spcPct val="0"/>
              </a:spcAft>
              <a:defRPr kumimoji="1" sz="4200">
                <a:solidFill>
                  <a:schemeClr val="tx2"/>
                </a:solidFill>
                <a:effectLst>
                  <a:outerShdw blurRad="38100" dist="38100" dir="2700000" algn="tl">
                    <a:srgbClr val="000000"/>
                  </a:outerShdw>
                </a:effectLst>
                <a:latin typeface="굴림" pitchFamily="50" charset="-127"/>
                <a:ea typeface="굴림" pitchFamily="50" charset="-127"/>
              </a:defRPr>
            </a:lvl5pPr>
            <a:lvl6pPr marL="457200" algn="ctr" rtl="0" fontAlgn="base" latinLnBrk="1">
              <a:spcBef>
                <a:spcPct val="0"/>
              </a:spcBef>
              <a:spcAft>
                <a:spcPct val="0"/>
              </a:spcAft>
              <a:defRPr kumimoji="1" sz="4200">
                <a:solidFill>
                  <a:schemeClr val="tx2"/>
                </a:solidFill>
                <a:effectLst>
                  <a:outerShdw blurRad="38100" dist="38100" dir="2700000" algn="tl">
                    <a:srgbClr val="000000"/>
                  </a:outerShdw>
                </a:effectLst>
                <a:latin typeface="굴림" pitchFamily="50" charset="-127"/>
                <a:ea typeface="굴림" pitchFamily="50" charset="-127"/>
              </a:defRPr>
            </a:lvl6pPr>
            <a:lvl7pPr marL="914400" algn="ctr" rtl="0" fontAlgn="base" latinLnBrk="1">
              <a:spcBef>
                <a:spcPct val="0"/>
              </a:spcBef>
              <a:spcAft>
                <a:spcPct val="0"/>
              </a:spcAft>
              <a:defRPr kumimoji="1" sz="4200">
                <a:solidFill>
                  <a:schemeClr val="tx2"/>
                </a:solidFill>
                <a:effectLst>
                  <a:outerShdw blurRad="38100" dist="38100" dir="2700000" algn="tl">
                    <a:srgbClr val="000000"/>
                  </a:outerShdw>
                </a:effectLst>
                <a:latin typeface="굴림" pitchFamily="50" charset="-127"/>
                <a:ea typeface="굴림" pitchFamily="50" charset="-127"/>
              </a:defRPr>
            </a:lvl7pPr>
            <a:lvl8pPr marL="1371600" algn="ctr" rtl="0" fontAlgn="base" latinLnBrk="1">
              <a:spcBef>
                <a:spcPct val="0"/>
              </a:spcBef>
              <a:spcAft>
                <a:spcPct val="0"/>
              </a:spcAft>
              <a:defRPr kumimoji="1" sz="4200">
                <a:solidFill>
                  <a:schemeClr val="tx2"/>
                </a:solidFill>
                <a:effectLst>
                  <a:outerShdw blurRad="38100" dist="38100" dir="2700000" algn="tl">
                    <a:srgbClr val="000000"/>
                  </a:outerShdw>
                </a:effectLst>
                <a:latin typeface="굴림" pitchFamily="50" charset="-127"/>
                <a:ea typeface="굴림" pitchFamily="50" charset="-127"/>
              </a:defRPr>
            </a:lvl8pPr>
            <a:lvl9pPr marL="1828800" algn="ctr" rtl="0" fontAlgn="base" latinLnBrk="1">
              <a:spcBef>
                <a:spcPct val="0"/>
              </a:spcBef>
              <a:spcAft>
                <a:spcPct val="0"/>
              </a:spcAft>
              <a:defRPr kumimoji="1" sz="4200">
                <a:solidFill>
                  <a:schemeClr val="tx2"/>
                </a:solidFill>
                <a:effectLst>
                  <a:outerShdw blurRad="38100" dist="38100" dir="2700000" algn="tl">
                    <a:srgbClr val="000000"/>
                  </a:outerShdw>
                </a:effectLst>
                <a:latin typeface="굴림" pitchFamily="50" charset="-127"/>
                <a:ea typeface="굴림" pitchFamily="50" charset="-127"/>
              </a:defRPr>
            </a:lvl9pPr>
          </a:lstStyle>
          <a:p>
            <a:pPr eaLnBrk="1" hangingPunct="1">
              <a:defRPr/>
            </a:pPr>
            <a:r>
              <a:rPr lang="en-US" altLang="ko-KR" sz="3600" dirty="0">
                <a:latin typeface="Tahoma" panose="020B0604030504040204" pitchFamily="34" charset="0"/>
              </a:rPr>
              <a:t>Merits and Demerits </a:t>
            </a:r>
            <a:r>
              <a:rPr lang="en-US" altLang="ko-KR" sz="3600" dirty="0" smtClean="0">
                <a:latin typeface="Tahoma" panose="020B0604030504040204" pitchFamily="34" charset="0"/>
              </a:rPr>
              <a:t>of</a:t>
            </a:r>
            <a:br>
              <a:rPr lang="en-US" altLang="ko-KR" sz="3600" dirty="0" smtClean="0">
                <a:latin typeface="Tahoma" panose="020B0604030504040204" pitchFamily="34" charset="0"/>
              </a:rPr>
            </a:br>
            <a:r>
              <a:rPr lang="en-US" altLang="ko-KR" sz="3600" dirty="0" smtClean="0">
                <a:latin typeface="Tahoma" panose="020B0604030504040204" pitchFamily="34" charset="0"/>
              </a:rPr>
              <a:t>Different </a:t>
            </a:r>
            <a:r>
              <a:rPr lang="en-US" altLang="ko-KR" sz="3600" dirty="0">
                <a:latin typeface="Tahoma" panose="020B0604030504040204" pitchFamily="34" charset="0"/>
              </a:rPr>
              <a:t>Types of Petroleum Contracts</a:t>
            </a:r>
          </a:p>
        </p:txBody>
      </p:sp>
      <p:sp>
        <p:nvSpPr>
          <p:cNvPr id="2" name="Slide Number Placeholder 1"/>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78738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title"/>
          </p:nvPr>
        </p:nvSpPr>
        <p:spPr>
          <a:xfrm>
            <a:off x="2924176" y="469558"/>
            <a:ext cx="7587305" cy="922638"/>
          </a:xfrm>
        </p:spPr>
        <p:txBody>
          <a:bodyPr/>
          <a:lstStyle/>
          <a:p>
            <a:r>
              <a:rPr lang="en-US" sz="4400" b="1" i="1" dirty="0">
                <a:solidFill>
                  <a:schemeClr val="tx1"/>
                </a:solidFill>
              </a:rPr>
              <a:t>Procurement Management</a:t>
            </a:r>
          </a:p>
        </p:txBody>
      </p:sp>
      <p:sp>
        <p:nvSpPr>
          <p:cNvPr id="1603587" name="Rectangle 3"/>
          <p:cNvSpPr>
            <a:spLocks noGrp="1" noChangeArrowheads="1"/>
          </p:cNvSpPr>
          <p:nvPr>
            <p:ph type="body" idx="1"/>
          </p:nvPr>
        </p:nvSpPr>
        <p:spPr>
          <a:xfrm>
            <a:off x="3080951" y="1633151"/>
            <a:ext cx="7669427" cy="4495800"/>
          </a:xfrm>
        </p:spPr>
        <p:txBody>
          <a:bodyPr>
            <a:noAutofit/>
          </a:bodyPr>
          <a:lstStyle/>
          <a:p>
            <a:pPr marL="571500" indent="-571500">
              <a:spcBef>
                <a:spcPts val="0"/>
              </a:spcBef>
              <a:spcAft>
                <a:spcPts val="1200"/>
              </a:spcAft>
              <a:buClrTx/>
              <a:buFont typeface="Wingdings" pitchFamily="2" charset="2"/>
              <a:buAutoNum type="arabicPeriod"/>
            </a:pPr>
            <a:r>
              <a:rPr lang="en-US" sz="3200" dirty="0">
                <a:solidFill>
                  <a:schemeClr val="tx1"/>
                </a:solidFill>
                <a:latin typeface="Times New Roman" pitchFamily="18" charset="0"/>
                <a:cs typeface="Times New Roman" pitchFamily="18" charset="0"/>
              </a:rPr>
              <a:t>Requirement cycle: </a:t>
            </a:r>
            <a:r>
              <a:rPr lang="en-US" sz="3200" dirty="0" smtClean="0">
                <a:solidFill>
                  <a:schemeClr val="tx1"/>
                </a:solidFill>
                <a:latin typeface="Times New Roman" pitchFamily="18" charset="0"/>
                <a:cs typeface="Times New Roman" pitchFamily="18" charset="0"/>
              </a:rPr>
              <a:t>definition </a:t>
            </a:r>
            <a:r>
              <a:rPr lang="en-US" sz="3200" dirty="0">
                <a:solidFill>
                  <a:schemeClr val="tx1"/>
                </a:solidFill>
                <a:latin typeface="Times New Roman" pitchFamily="18" charset="0"/>
                <a:cs typeface="Times New Roman" pitchFamily="18" charset="0"/>
              </a:rPr>
              <a:t>of the boundaries of the project</a:t>
            </a:r>
          </a:p>
          <a:p>
            <a:pPr marL="571500" indent="-571500">
              <a:spcBef>
                <a:spcPts val="0"/>
              </a:spcBef>
              <a:spcAft>
                <a:spcPts val="1200"/>
              </a:spcAft>
              <a:buClrTx/>
              <a:buFont typeface="Wingdings" pitchFamily="2" charset="2"/>
              <a:buAutoNum type="arabicPeriod"/>
            </a:pPr>
            <a:r>
              <a:rPr lang="en-US" sz="3200" dirty="0">
                <a:solidFill>
                  <a:schemeClr val="tx1"/>
                </a:solidFill>
                <a:latin typeface="Times New Roman" pitchFamily="18" charset="0"/>
                <a:cs typeface="Times New Roman" pitchFamily="18" charset="0"/>
              </a:rPr>
              <a:t>Requisition cycle</a:t>
            </a:r>
            <a:r>
              <a:rPr lang="en-US" sz="3200" dirty="0" smtClean="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analysis of sources</a:t>
            </a:r>
          </a:p>
          <a:p>
            <a:pPr marL="571500" indent="-571500">
              <a:spcBef>
                <a:spcPts val="0"/>
              </a:spcBef>
              <a:spcAft>
                <a:spcPts val="1200"/>
              </a:spcAft>
              <a:buClrTx/>
              <a:buFont typeface="Wingdings" pitchFamily="2" charset="2"/>
              <a:buAutoNum type="arabicPeriod"/>
            </a:pPr>
            <a:r>
              <a:rPr lang="en-US" sz="3200" dirty="0">
                <a:solidFill>
                  <a:schemeClr val="tx1"/>
                </a:solidFill>
                <a:latin typeface="Times New Roman" pitchFamily="18" charset="0"/>
                <a:cs typeface="Times New Roman" pitchFamily="18" charset="0"/>
              </a:rPr>
              <a:t>Solicitation cycle</a:t>
            </a:r>
            <a:r>
              <a:rPr lang="en-US" sz="3200" dirty="0" smtClean="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the bidding process</a:t>
            </a:r>
          </a:p>
          <a:p>
            <a:pPr marL="571500" indent="-571500">
              <a:spcBef>
                <a:spcPts val="0"/>
              </a:spcBef>
              <a:spcAft>
                <a:spcPts val="1200"/>
              </a:spcAft>
              <a:buClrTx/>
              <a:buFont typeface="Wingdings" pitchFamily="2" charset="2"/>
              <a:buAutoNum type="arabicPeriod"/>
            </a:pPr>
            <a:r>
              <a:rPr lang="en-US" sz="3200" dirty="0">
                <a:solidFill>
                  <a:schemeClr val="tx1"/>
                </a:solidFill>
                <a:latin typeface="Times New Roman" pitchFamily="18" charset="0"/>
                <a:cs typeface="Times New Roman" pitchFamily="18" charset="0"/>
              </a:rPr>
              <a:t>Award cycle</a:t>
            </a:r>
            <a:r>
              <a:rPr lang="en-US" sz="3200" dirty="0" smtClean="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contractor selection </a:t>
            </a:r>
            <a:br>
              <a:rPr lang="en-US" sz="3200" dirty="0">
                <a:solidFill>
                  <a:schemeClr val="tx1"/>
                </a:solidFill>
                <a:latin typeface="Times New Roman" pitchFamily="18" charset="0"/>
                <a:cs typeface="Times New Roman" pitchFamily="18" charset="0"/>
              </a:rPr>
            </a:br>
            <a:r>
              <a:rPr lang="en-US" sz="3200" dirty="0">
                <a:solidFill>
                  <a:schemeClr val="tx1"/>
                </a:solidFill>
                <a:latin typeface="Times New Roman" pitchFamily="18" charset="0"/>
                <a:cs typeface="Times New Roman" pitchFamily="18" charset="0"/>
              </a:rPr>
              <a:t>and contract </a:t>
            </a:r>
            <a:r>
              <a:rPr lang="en-US" sz="3200" dirty="0" smtClean="0">
                <a:solidFill>
                  <a:schemeClr val="tx1"/>
                </a:solidFill>
                <a:latin typeface="Times New Roman" pitchFamily="18" charset="0"/>
                <a:cs typeface="Times New Roman" pitchFamily="18" charset="0"/>
              </a:rPr>
              <a:t>agreement and award</a:t>
            </a:r>
            <a:endParaRPr lang="en-US" sz="3200" dirty="0">
              <a:solidFill>
                <a:schemeClr val="tx1"/>
              </a:solidFill>
              <a:latin typeface="Times New Roman" pitchFamily="18" charset="0"/>
              <a:cs typeface="Times New Roman" pitchFamily="18" charset="0"/>
            </a:endParaRPr>
          </a:p>
          <a:p>
            <a:pPr marL="571500" indent="-571500">
              <a:spcBef>
                <a:spcPts val="0"/>
              </a:spcBef>
              <a:spcAft>
                <a:spcPts val="1200"/>
              </a:spcAft>
              <a:buClrTx/>
              <a:buFont typeface="Wingdings" pitchFamily="2" charset="2"/>
              <a:buAutoNum type="arabicPeriod"/>
            </a:pPr>
            <a:r>
              <a:rPr lang="en-US" sz="3200" dirty="0">
                <a:solidFill>
                  <a:schemeClr val="tx1"/>
                </a:solidFill>
                <a:latin typeface="Times New Roman" pitchFamily="18" charset="0"/>
                <a:cs typeface="Times New Roman" pitchFamily="18" charset="0"/>
              </a:rPr>
              <a:t>Contract administration cycle</a:t>
            </a:r>
            <a:r>
              <a:rPr lang="en-US" sz="3200" dirty="0" smtClean="0">
                <a:solidFill>
                  <a:schemeClr val="tx1"/>
                </a:solidFill>
                <a:latin typeface="Times New Roman" pitchFamily="18" charset="0"/>
                <a:cs typeface="Times New Roman" pitchFamily="18" charset="0"/>
              </a:rPr>
              <a:t>: managing contractor </a:t>
            </a:r>
            <a:r>
              <a:rPr lang="en-US" sz="3200" dirty="0">
                <a:solidFill>
                  <a:schemeClr val="tx1"/>
                </a:solidFill>
                <a:latin typeface="Times New Roman" pitchFamily="18" charset="0"/>
                <a:cs typeface="Times New Roman" pitchFamily="18" charset="0"/>
              </a:rPr>
              <a:t>until completion of </a:t>
            </a:r>
            <a:r>
              <a:rPr lang="en-US" sz="3200" dirty="0" smtClean="0">
                <a:solidFill>
                  <a:schemeClr val="tx1"/>
                </a:solidFill>
                <a:latin typeface="Times New Roman" pitchFamily="18" charset="0"/>
                <a:cs typeface="Times New Roman" pitchFamily="18" charset="0"/>
              </a:rPr>
              <a:t>the </a:t>
            </a:r>
            <a:r>
              <a:rPr lang="en-US" sz="3200" dirty="0">
                <a:solidFill>
                  <a:schemeClr val="tx1"/>
                </a:solidFill>
                <a:latin typeface="Times New Roman" pitchFamily="18" charset="0"/>
                <a:cs typeface="Times New Roman" pitchFamily="18" charset="0"/>
              </a:rPr>
              <a:t>contract</a:t>
            </a:r>
            <a:endParaRPr lang="en-US" sz="3200" i="1" dirty="0">
              <a:solidFill>
                <a:schemeClr val="tx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TextBox 4"/>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3105070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2925" y="624110"/>
            <a:ext cx="8911687" cy="817828"/>
          </a:xfrm>
        </p:spPr>
        <p:txBody>
          <a:bodyPr/>
          <a:lstStyle/>
          <a:p>
            <a:pPr algn="ctr" eaLnBrk="1" hangingPunct="1">
              <a:defRPr/>
            </a:pPr>
            <a:r>
              <a:rPr lang="en-US" altLang="ko-KR" dirty="0" smtClean="0">
                <a:latin typeface="Tahoma" panose="020B0604030504040204" pitchFamily="34" charset="0"/>
              </a:rPr>
              <a:t>History of Oil&amp; Gas Contracts</a:t>
            </a:r>
          </a:p>
        </p:txBody>
      </p:sp>
      <p:sp>
        <p:nvSpPr>
          <p:cNvPr id="4099" name="Rectangle 3"/>
          <p:cNvSpPr>
            <a:spLocks noGrp="1" noChangeArrowheads="1"/>
          </p:cNvSpPr>
          <p:nvPr>
            <p:ph type="body" idx="1"/>
          </p:nvPr>
        </p:nvSpPr>
        <p:spPr>
          <a:xfrm>
            <a:off x="2209799" y="1752599"/>
            <a:ext cx="9422424" cy="4955931"/>
          </a:xfrm>
        </p:spPr>
        <p:txBody>
          <a:bodyPr>
            <a:normAutofit lnSpcReduction="10000"/>
          </a:bodyPr>
          <a:lstStyle/>
          <a:p>
            <a:pPr eaLnBrk="1" hangingPunct="1">
              <a:lnSpc>
                <a:spcPct val="110000"/>
              </a:lnSpc>
              <a:spcBef>
                <a:spcPts val="1200"/>
              </a:spcBef>
            </a:pPr>
            <a:r>
              <a:rPr lang="en-US" altLang="ko-KR" sz="2400" dirty="0" smtClean="0">
                <a:latin typeface="Tahoma" panose="020B0604030504040204" pitchFamily="34" charset="0"/>
              </a:rPr>
              <a:t>Concession is originated from the E&amp;P of petroleum in developing countries by international oil companies, dated from late of 19</a:t>
            </a:r>
            <a:r>
              <a:rPr lang="en-US" altLang="ko-KR" sz="2400" baseline="30000" dirty="0" smtClean="0">
                <a:latin typeface="Tahoma" panose="020B0604030504040204" pitchFamily="34" charset="0"/>
              </a:rPr>
              <a:t>th</a:t>
            </a:r>
            <a:r>
              <a:rPr lang="en-US" altLang="ko-KR" sz="2400" dirty="0" smtClean="0">
                <a:latin typeface="Tahoma" panose="020B0604030504040204" pitchFamily="34" charset="0"/>
              </a:rPr>
              <a:t> century-under political control of European power.</a:t>
            </a:r>
          </a:p>
          <a:p>
            <a:pPr eaLnBrk="1" hangingPunct="1">
              <a:lnSpc>
                <a:spcPct val="110000"/>
              </a:lnSpc>
              <a:spcBef>
                <a:spcPts val="1200"/>
              </a:spcBef>
            </a:pPr>
            <a:r>
              <a:rPr lang="en-US" altLang="ko-KR" sz="2400" dirty="0" smtClean="0">
                <a:latin typeface="Tahoma" panose="020B0604030504040204" pitchFamily="34" charset="0"/>
              </a:rPr>
              <a:t>Production sharing contract was first employed by Indonesian GOE and a foreign oil company in 1966-under antipathy of people for foreign company and desire to control its national resources.</a:t>
            </a:r>
          </a:p>
          <a:p>
            <a:pPr>
              <a:lnSpc>
                <a:spcPct val="110000"/>
              </a:lnSpc>
              <a:spcBef>
                <a:spcPts val="1200"/>
              </a:spcBef>
            </a:pPr>
            <a:r>
              <a:rPr lang="en-US" altLang="ko-KR" sz="2400" dirty="0">
                <a:latin typeface="Tahoma" panose="020B0604030504040204" pitchFamily="34" charset="0"/>
              </a:rPr>
              <a:t>Service Contract was first introduced by Argentine </a:t>
            </a:r>
            <a:r>
              <a:rPr lang="en-US" altLang="ko-KR" sz="2400" dirty="0" smtClean="0">
                <a:latin typeface="Tahoma" panose="020B0604030504040204" pitchFamily="34" charset="0"/>
              </a:rPr>
              <a:t>government in </a:t>
            </a:r>
            <a:r>
              <a:rPr lang="en-US" altLang="ko-KR" sz="2400" dirty="0">
                <a:latin typeface="Tahoma" panose="020B0604030504040204" pitchFamily="34" charset="0"/>
              </a:rPr>
              <a:t>1958 </a:t>
            </a:r>
            <a:r>
              <a:rPr lang="en-US" altLang="ko-KR" sz="2400" dirty="0" smtClean="0">
                <a:latin typeface="Tahoma" panose="020B0604030504040204" pitchFamily="34" charset="0"/>
              </a:rPr>
              <a:t>in 3 types: </a:t>
            </a:r>
            <a:r>
              <a:rPr lang="en-US" altLang="ko-KR" sz="2400" dirty="0">
                <a:latin typeface="Tahoma" panose="020B0604030504040204" pitchFamily="34" charset="0"/>
              </a:rPr>
              <a:t>drilling, </a:t>
            </a:r>
            <a:r>
              <a:rPr lang="en-US" altLang="ko-KR" sz="2400" dirty="0" smtClean="0">
                <a:latin typeface="Tahoma" panose="020B0604030504040204" pitchFamily="34" charset="0"/>
              </a:rPr>
              <a:t>development, exploration/production</a:t>
            </a:r>
            <a:br>
              <a:rPr lang="en-US" altLang="ko-KR" sz="2400" dirty="0" smtClean="0">
                <a:latin typeface="Tahoma" panose="020B0604030504040204" pitchFamily="34" charset="0"/>
              </a:rPr>
            </a:br>
            <a:r>
              <a:rPr lang="en-US" altLang="ko-KR" sz="2400" dirty="0" smtClean="0">
                <a:latin typeface="Tahoma" panose="020B0604030504040204" pitchFamily="34" charset="0"/>
              </a:rPr>
              <a:t>financially </a:t>
            </a:r>
            <a:r>
              <a:rPr lang="en-US" altLang="ko-KR" sz="2400" dirty="0">
                <a:latin typeface="Tahoma" panose="020B0604030504040204" pitchFamily="34" charset="0"/>
              </a:rPr>
              <a:t>unstable to obtain most advanced technology.</a:t>
            </a:r>
          </a:p>
          <a:p>
            <a:pPr>
              <a:lnSpc>
                <a:spcPct val="110000"/>
              </a:lnSpc>
              <a:spcBef>
                <a:spcPts val="1200"/>
              </a:spcBef>
            </a:pPr>
            <a:r>
              <a:rPr lang="en-US" altLang="ko-KR" sz="2400" dirty="0">
                <a:latin typeface="Tahoma" panose="020B0604030504040204" pitchFamily="34" charset="0"/>
              </a:rPr>
              <a:t>Joint venture is introduced by Italian GOE, ENI and Egyptian and Iranian GOE in 1957-to participate in managerial decision</a:t>
            </a:r>
            <a:r>
              <a:rPr lang="en-US" altLang="ko-KR" sz="2400" dirty="0" smtClean="0">
                <a:latin typeface="Tahoma" panose="020B0604030504040204" pitchFamily="34" charset="0"/>
              </a:rPr>
              <a:t>.</a:t>
            </a:r>
            <a:endParaRPr lang="en-US" altLang="ko-KR" sz="2400" dirty="0">
              <a:latin typeface="Tahoma" panose="020B060403050404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718145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F23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296" y="0"/>
            <a:ext cx="57435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5803901" y="3013503"/>
            <a:ext cx="5886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latinLnBrk="1">
              <a:spcBef>
                <a:spcPct val="20000"/>
              </a:spcBef>
              <a:buSzPct val="75000"/>
              <a:buBlip>
                <a:blip r:embed="rId3"/>
              </a:buBlip>
              <a:defRPr kumimoji="1" sz="3000">
                <a:solidFill>
                  <a:schemeClr val="tx1"/>
                </a:solidFill>
                <a:latin typeface="굴림" pitchFamily="50" charset="-127"/>
                <a:ea typeface="굴림" pitchFamily="50" charset="-127"/>
              </a:defRPr>
            </a:lvl1pPr>
            <a:lvl2pPr marL="742950" indent="-285750" latinLnBrk="1">
              <a:spcBef>
                <a:spcPct val="20000"/>
              </a:spcBef>
              <a:buClr>
                <a:schemeClr val="accent1"/>
              </a:buClr>
              <a:buSzPct val="75000"/>
              <a:buFont typeface="Wingdings 2" panose="05020102010507070707" pitchFamily="18" charset="2"/>
              <a:buChar char="¾"/>
              <a:defRPr kumimoji="1" sz="2600">
                <a:solidFill>
                  <a:schemeClr val="tx1"/>
                </a:solidFill>
                <a:latin typeface="굴림" pitchFamily="50" charset="-127"/>
                <a:ea typeface="굴림" pitchFamily="50" charset="-127"/>
              </a:defRPr>
            </a:lvl2pPr>
            <a:lvl3pPr marL="1143000" indent="-228600" latinLnBrk="1">
              <a:spcBef>
                <a:spcPct val="20000"/>
              </a:spcBef>
              <a:buClr>
                <a:schemeClr val="accent2"/>
              </a:buClr>
              <a:buSzPct val="75000"/>
              <a:buFont typeface="Wingdings 2" panose="05020102010507070707" pitchFamily="18" charset="2"/>
              <a:buChar char="¾"/>
              <a:defRPr kumimoji="1" sz="2300">
                <a:solidFill>
                  <a:schemeClr val="tx1"/>
                </a:solidFill>
                <a:latin typeface="굴림" pitchFamily="50" charset="-127"/>
                <a:ea typeface="굴림" pitchFamily="50" charset="-127"/>
              </a:defRPr>
            </a:lvl3pPr>
            <a:lvl4pPr marL="1600200" indent="-228600" latinLnBrk="1">
              <a:spcBef>
                <a:spcPct val="20000"/>
              </a:spcBef>
              <a:buClr>
                <a:schemeClr val="accent1"/>
              </a:buClr>
              <a:buSzPct val="75000"/>
              <a:buFont typeface="Wingdings 2" panose="05020102010507070707" pitchFamily="18" charset="2"/>
              <a:buChar char="¾"/>
              <a:defRPr kumimoji="1" sz="2000">
                <a:solidFill>
                  <a:schemeClr val="tx1"/>
                </a:solidFill>
                <a:latin typeface="굴림" pitchFamily="50" charset="-127"/>
                <a:ea typeface="굴림" pitchFamily="50" charset="-127"/>
              </a:defRPr>
            </a:lvl4pPr>
            <a:lvl5pPr marL="2057400" indent="-228600" latinLnBrk="1">
              <a:spcBef>
                <a:spcPct val="20000"/>
              </a:spcBef>
              <a:buClr>
                <a:schemeClr val="accent2"/>
              </a:buClr>
              <a:buSzPct val="75000"/>
              <a:buFont typeface="Wingdings 2" panose="05020102010507070707" pitchFamily="18" charset="2"/>
              <a:buChar char="¾"/>
              <a:defRPr kumimoji="1" sz="2000">
                <a:solidFill>
                  <a:schemeClr val="tx1"/>
                </a:solidFill>
                <a:latin typeface="굴림" pitchFamily="50" charset="-127"/>
                <a:ea typeface="굴림" pitchFamily="50" charset="-127"/>
              </a:defRPr>
            </a:lvl5pPr>
            <a:lvl6pPr marL="2514600" indent="-228600" eaLnBrk="0" fontAlgn="base" latinLnBrk="1" hangingPunct="0">
              <a:spcBef>
                <a:spcPct val="20000"/>
              </a:spcBef>
              <a:spcAft>
                <a:spcPct val="0"/>
              </a:spcAft>
              <a:buClr>
                <a:schemeClr val="accent2"/>
              </a:buClr>
              <a:buSzPct val="75000"/>
              <a:buFont typeface="Wingdings 2" panose="05020102010507070707" pitchFamily="18" charset="2"/>
              <a:buChar char="¾"/>
              <a:defRPr kumimoji="1" sz="2000">
                <a:solidFill>
                  <a:schemeClr val="tx1"/>
                </a:solidFill>
                <a:latin typeface="굴림" pitchFamily="50" charset="-127"/>
                <a:ea typeface="굴림" pitchFamily="50" charset="-127"/>
              </a:defRPr>
            </a:lvl6pPr>
            <a:lvl7pPr marL="2971800" indent="-228600" eaLnBrk="0" fontAlgn="base" latinLnBrk="1" hangingPunct="0">
              <a:spcBef>
                <a:spcPct val="20000"/>
              </a:spcBef>
              <a:spcAft>
                <a:spcPct val="0"/>
              </a:spcAft>
              <a:buClr>
                <a:schemeClr val="accent2"/>
              </a:buClr>
              <a:buSzPct val="75000"/>
              <a:buFont typeface="Wingdings 2" panose="05020102010507070707" pitchFamily="18" charset="2"/>
              <a:buChar char="¾"/>
              <a:defRPr kumimoji="1" sz="2000">
                <a:solidFill>
                  <a:schemeClr val="tx1"/>
                </a:solidFill>
                <a:latin typeface="굴림" pitchFamily="50" charset="-127"/>
                <a:ea typeface="굴림" pitchFamily="50" charset="-127"/>
              </a:defRPr>
            </a:lvl7pPr>
            <a:lvl8pPr marL="3429000" indent="-228600" eaLnBrk="0" fontAlgn="base" latinLnBrk="1" hangingPunct="0">
              <a:spcBef>
                <a:spcPct val="20000"/>
              </a:spcBef>
              <a:spcAft>
                <a:spcPct val="0"/>
              </a:spcAft>
              <a:buClr>
                <a:schemeClr val="accent2"/>
              </a:buClr>
              <a:buSzPct val="75000"/>
              <a:buFont typeface="Wingdings 2" panose="05020102010507070707" pitchFamily="18" charset="2"/>
              <a:buChar char="¾"/>
              <a:defRPr kumimoji="1" sz="2000">
                <a:solidFill>
                  <a:schemeClr val="tx1"/>
                </a:solidFill>
                <a:latin typeface="굴림" pitchFamily="50" charset="-127"/>
                <a:ea typeface="굴림" pitchFamily="50" charset="-127"/>
              </a:defRPr>
            </a:lvl8pPr>
            <a:lvl9pPr marL="3886200" indent="-228600" eaLnBrk="0" fontAlgn="base" latinLnBrk="1" hangingPunct="0">
              <a:spcBef>
                <a:spcPct val="20000"/>
              </a:spcBef>
              <a:spcAft>
                <a:spcPct val="0"/>
              </a:spcAft>
              <a:buClr>
                <a:schemeClr val="accent2"/>
              </a:buClr>
              <a:buSzPct val="75000"/>
              <a:buFont typeface="Wingdings 2" panose="05020102010507070707" pitchFamily="18" charset="2"/>
              <a:buChar char="¾"/>
              <a:defRPr kumimoji="1" sz="2000">
                <a:solidFill>
                  <a:schemeClr val="tx1"/>
                </a:solidFill>
                <a:latin typeface="굴림" pitchFamily="50" charset="-127"/>
                <a:ea typeface="굴림" pitchFamily="50" charset="-127"/>
              </a:defRPr>
            </a:lvl9pPr>
          </a:lstStyle>
          <a:p>
            <a:pPr eaLnBrk="1" hangingPunct="1">
              <a:spcBef>
                <a:spcPct val="0"/>
              </a:spcBef>
              <a:buSzTx/>
              <a:buFontTx/>
              <a:buNone/>
            </a:pPr>
            <a:r>
              <a:rPr lang="ko-KR" altLang="en-US" sz="2400">
                <a:latin typeface="Tahoma" panose="020B0604030504040204" pitchFamily="34" charset="0"/>
              </a:rPr>
              <a:t>ㅇ </a:t>
            </a:r>
          </a:p>
          <a:p>
            <a:pPr latinLnBrk="0">
              <a:spcBef>
                <a:spcPct val="0"/>
              </a:spcBef>
              <a:buSzTx/>
              <a:buFontTx/>
              <a:buNone/>
            </a:pPr>
            <a:endParaRPr lang="ko-KR" altLang="en-US" sz="2400"/>
          </a:p>
        </p:txBody>
      </p:sp>
      <p:sp>
        <p:nvSpPr>
          <p:cNvPr id="2" name="Slide Number Placeholder 1"/>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775902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ko-KR" smtClean="0">
                <a:latin typeface="Tahoma" panose="020B0604030504040204" pitchFamily="34" charset="0"/>
              </a:rPr>
              <a:t>Concession Agreement</a:t>
            </a:r>
          </a:p>
        </p:txBody>
      </p:sp>
      <p:sp>
        <p:nvSpPr>
          <p:cNvPr id="6147" name="Rectangle 3"/>
          <p:cNvSpPr>
            <a:spLocks noGrp="1" noChangeArrowheads="1"/>
          </p:cNvSpPr>
          <p:nvPr>
            <p:ph type="body" idx="1"/>
          </p:nvPr>
        </p:nvSpPr>
        <p:spPr>
          <a:xfrm>
            <a:off x="2151186" y="2151185"/>
            <a:ext cx="9841522" cy="3777622"/>
          </a:xfrm>
        </p:spPr>
        <p:txBody>
          <a:bodyPr>
            <a:noAutofit/>
          </a:bodyPr>
          <a:lstStyle/>
          <a:p>
            <a:pPr eaLnBrk="1" hangingPunct="1"/>
            <a:r>
              <a:rPr lang="en-US" altLang="ko-KR" sz="2400" dirty="0" smtClean="0">
                <a:latin typeface="Tahoma" panose="020B0604030504040204" pitchFamily="34" charset="0"/>
              </a:rPr>
              <a:t>Concession Agreement(Royalty/Tax) grants ownership of petroleum.</a:t>
            </a:r>
          </a:p>
          <a:p>
            <a:pPr eaLnBrk="1" hangingPunct="1"/>
            <a:r>
              <a:rPr lang="en-US" altLang="ko-KR" sz="2400" dirty="0" smtClean="0">
                <a:latin typeface="Tahoma" panose="020B0604030504040204" pitchFamily="34" charset="0"/>
              </a:rPr>
              <a:t>Traditional concession is simple agreement consisted of only royalty (12.5%) payment based on the tonnage of crude oil produced in very large area with unreasonably long period.(50-60yrs)</a:t>
            </a:r>
          </a:p>
          <a:p>
            <a:r>
              <a:rPr lang="en-US" altLang="ko-KR" sz="2400" dirty="0">
                <a:latin typeface="Tahoma" panose="020B0604030504040204" pitchFamily="34" charset="0"/>
              </a:rPr>
              <a:t>Modern Concession grants a fixed </a:t>
            </a:r>
            <a:r>
              <a:rPr lang="en-US" altLang="ko-KR" sz="2400" dirty="0" smtClean="0">
                <a:latin typeface="Tahoma" panose="020B0604030504040204" pitchFamily="34" charset="0"/>
              </a:rPr>
              <a:t>period: exploration (3-5yrs), exploitation (30-40yrs). Government </a:t>
            </a:r>
            <a:r>
              <a:rPr lang="en-US" altLang="ko-KR" sz="2400" dirty="0">
                <a:latin typeface="Tahoma" panose="020B0604030504040204" pitchFamily="34" charset="0"/>
              </a:rPr>
              <a:t>revenue is deprived mainly </a:t>
            </a:r>
            <a:r>
              <a:rPr lang="en-US" altLang="ko-KR" sz="2400" dirty="0" smtClean="0">
                <a:latin typeface="Tahoma" panose="020B0604030504040204" pitchFamily="34" charset="0"/>
              </a:rPr>
              <a:t/>
            </a:r>
            <a:br>
              <a:rPr lang="en-US" altLang="ko-KR" sz="2400" dirty="0" smtClean="0">
                <a:latin typeface="Tahoma" panose="020B0604030504040204" pitchFamily="34" charset="0"/>
              </a:rPr>
            </a:br>
            <a:r>
              <a:rPr lang="en-US" altLang="ko-KR" sz="2400" dirty="0" smtClean="0">
                <a:latin typeface="Tahoma" panose="020B0604030504040204" pitchFamily="34" charset="0"/>
              </a:rPr>
              <a:t>from </a:t>
            </a:r>
            <a:r>
              <a:rPr lang="en-US" altLang="ko-KR" sz="2400" dirty="0">
                <a:latin typeface="Tahoma" panose="020B0604030504040204" pitchFamily="34" charset="0"/>
              </a:rPr>
              <a:t>royalties (11.5-14.5%) and net income or taxes</a:t>
            </a:r>
            <a:r>
              <a:rPr lang="en-US" altLang="ko-KR" sz="2400" dirty="0"/>
              <a:t>.</a:t>
            </a:r>
            <a:endParaRPr lang="en-US" altLang="ko-KR" sz="2400" dirty="0" smtClean="0">
              <a:latin typeface="Tahoma" panose="020B060403050404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41603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17443"/>
            <a:ext cx="8911687" cy="863138"/>
          </a:xfrm>
        </p:spPr>
        <p:txBody>
          <a:bodyPr/>
          <a:lstStyle/>
          <a:p>
            <a:r>
              <a:rPr lang="en-US" dirty="0" smtClean="0"/>
              <a:t>Production Sharing Contract</a:t>
            </a:r>
            <a:endParaRPr lang="en-US" dirty="0"/>
          </a:p>
        </p:txBody>
      </p:sp>
      <p:grpSp>
        <p:nvGrpSpPr>
          <p:cNvPr id="3" name="Group 2"/>
          <p:cNvGrpSpPr/>
          <p:nvPr/>
        </p:nvGrpSpPr>
        <p:grpSpPr>
          <a:xfrm>
            <a:off x="2284413" y="2365135"/>
            <a:ext cx="7773987" cy="4419600"/>
            <a:chOff x="2284413" y="1828800"/>
            <a:chExt cx="7773987" cy="4419600"/>
          </a:xfrm>
        </p:grpSpPr>
        <p:sp>
          <p:nvSpPr>
            <p:cNvPr id="4" name="Rectangle 11"/>
            <p:cNvSpPr txBox="1">
              <a:spLocks noChangeArrowheads="1"/>
            </p:cNvSpPr>
            <p:nvPr/>
          </p:nvSpPr>
          <p:spPr>
            <a:xfrm>
              <a:off x="2286000" y="2209801"/>
              <a:ext cx="7772400" cy="1470025"/>
            </a:xfrm>
            <a:prstGeom prst="rect">
              <a:avLst/>
            </a:prstGeom>
          </p:spPr>
          <p:txBody>
            <a:bodyPr anchor="ctr">
              <a:normAutofit/>
            </a:bodyPr>
            <a:lstStyle/>
            <a:p>
              <a:pPr algn="ctr">
                <a:defRPr/>
              </a:pPr>
              <a:endParaRPr lang="en-US" sz="4800" dirty="0">
                <a:latin typeface="+mj-lt"/>
                <a:ea typeface="+mj-ea"/>
                <a:cs typeface="+mj-cs"/>
              </a:endParaRPr>
            </a:p>
          </p:txBody>
        </p:sp>
        <p:sp>
          <p:nvSpPr>
            <p:cNvPr id="5" name="Rectangle 12"/>
            <p:cNvSpPr txBox="1">
              <a:spLocks noChangeArrowheads="1"/>
            </p:cNvSpPr>
            <p:nvPr/>
          </p:nvSpPr>
          <p:spPr bwMode="auto">
            <a:xfrm>
              <a:off x="2667000" y="44958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Font typeface="Arial" charset="0"/>
                <a:buNone/>
              </a:pPr>
              <a:endParaRPr lang="en-US" sz="2400" b="1">
                <a:solidFill>
                  <a:schemeClr val="accent2"/>
                </a:solidFill>
                <a:latin typeface="Calibri" pitchFamily="34" charset="0"/>
              </a:endParaRPr>
            </a:p>
          </p:txBody>
        </p:sp>
        <p:grpSp>
          <p:nvGrpSpPr>
            <p:cNvPr id="6" name="Group 12"/>
            <p:cNvGrpSpPr>
              <a:grpSpLocks/>
            </p:cNvGrpSpPr>
            <p:nvPr/>
          </p:nvGrpSpPr>
          <p:grpSpPr bwMode="auto">
            <a:xfrm>
              <a:off x="3906838" y="1828800"/>
              <a:ext cx="1427163" cy="420688"/>
              <a:chOff x="1831" y="1261"/>
              <a:chExt cx="899" cy="265"/>
            </a:xfrm>
          </p:grpSpPr>
          <p:sp>
            <p:nvSpPr>
              <p:cNvPr id="7" name="Rectangle 13"/>
              <p:cNvSpPr>
                <a:spLocks noChangeArrowheads="1"/>
              </p:cNvSpPr>
              <p:nvPr/>
            </p:nvSpPr>
            <p:spPr bwMode="auto">
              <a:xfrm>
                <a:off x="1831" y="1266"/>
                <a:ext cx="893" cy="260"/>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Rectangle 14"/>
              <p:cNvSpPr>
                <a:spLocks noChangeArrowheads="1"/>
              </p:cNvSpPr>
              <p:nvPr/>
            </p:nvSpPr>
            <p:spPr bwMode="auto">
              <a:xfrm>
                <a:off x="1837" y="1261"/>
                <a:ext cx="893" cy="2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15"/>
              <p:cNvSpPr>
                <a:spLocks noChangeArrowheads="1"/>
              </p:cNvSpPr>
              <p:nvPr/>
            </p:nvSpPr>
            <p:spPr bwMode="auto">
              <a:xfrm>
                <a:off x="2006" y="1319"/>
                <a:ext cx="5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GB" sz="1400" b="1" dirty="0">
                    <a:solidFill>
                      <a:srgbClr val="000000"/>
                    </a:solidFill>
                    <a:latin typeface="Arial" charset="0"/>
                  </a:rPr>
                  <a:t>ROYALTY</a:t>
                </a:r>
                <a:endParaRPr lang="en-GB" sz="2400" dirty="0">
                  <a:latin typeface="Times New Roman" pitchFamily="18" charset="0"/>
                </a:endParaRPr>
              </a:p>
            </p:txBody>
          </p:sp>
        </p:grpSp>
        <p:grpSp>
          <p:nvGrpSpPr>
            <p:cNvPr id="10" name="Group 16"/>
            <p:cNvGrpSpPr>
              <a:grpSpLocks/>
            </p:cNvGrpSpPr>
            <p:nvPr/>
          </p:nvGrpSpPr>
          <p:grpSpPr bwMode="auto">
            <a:xfrm>
              <a:off x="3902075" y="2286001"/>
              <a:ext cx="1417638" cy="1508125"/>
              <a:chOff x="1837" y="1685"/>
              <a:chExt cx="893" cy="806"/>
            </a:xfrm>
          </p:grpSpPr>
          <p:sp>
            <p:nvSpPr>
              <p:cNvPr id="11" name="Rectangle 17"/>
              <p:cNvSpPr>
                <a:spLocks noChangeArrowheads="1"/>
              </p:cNvSpPr>
              <p:nvPr/>
            </p:nvSpPr>
            <p:spPr bwMode="auto">
              <a:xfrm>
                <a:off x="1837" y="1685"/>
                <a:ext cx="893" cy="8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Rectangle 18"/>
              <p:cNvSpPr>
                <a:spLocks noChangeArrowheads="1"/>
              </p:cNvSpPr>
              <p:nvPr/>
            </p:nvSpPr>
            <p:spPr bwMode="auto">
              <a:xfrm>
                <a:off x="1837" y="1685"/>
                <a:ext cx="893" cy="8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Rectangle 19"/>
              <p:cNvSpPr>
                <a:spLocks noChangeArrowheads="1"/>
              </p:cNvSpPr>
              <p:nvPr/>
            </p:nvSpPr>
            <p:spPr bwMode="auto">
              <a:xfrm>
                <a:off x="1980" y="1842"/>
                <a:ext cx="63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400" b="1" dirty="0">
                    <a:solidFill>
                      <a:srgbClr val="000000"/>
                    </a:solidFill>
                    <a:latin typeface="Arial" charset="0"/>
                  </a:rPr>
                  <a:t>COST </a:t>
                </a:r>
              </a:p>
              <a:p>
                <a:pPr algn="ctr" eaLnBrk="0" hangingPunct="0"/>
                <a:r>
                  <a:rPr lang="en-GB" sz="1400" b="1" dirty="0">
                    <a:solidFill>
                      <a:srgbClr val="000000"/>
                    </a:solidFill>
                    <a:latin typeface="Arial" charset="0"/>
                  </a:rPr>
                  <a:t>RECOVERY</a:t>
                </a:r>
              </a:p>
              <a:p>
                <a:pPr algn="ctr" eaLnBrk="0" hangingPunct="0"/>
                <a:r>
                  <a:rPr lang="en-GB" sz="1400" b="1" dirty="0">
                    <a:solidFill>
                      <a:srgbClr val="000000"/>
                    </a:solidFill>
                    <a:latin typeface="Arial" charset="0"/>
                  </a:rPr>
                  <a:t>OIL </a:t>
                </a:r>
                <a:endParaRPr lang="en-GB" sz="1400" b="1" dirty="0">
                  <a:latin typeface="Times New Roman" pitchFamily="18" charset="0"/>
                </a:endParaRPr>
              </a:p>
            </p:txBody>
          </p:sp>
        </p:grpSp>
        <p:grpSp>
          <p:nvGrpSpPr>
            <p:cNvPr id="14" name="Group 20"/>
            <p:cNvGrpSpPr>
              <a:grpSpLocks/>
            </p:cNvGrpSpPr>
            <p:nvPr/>
          </p:nvGrpSpPr>
          <p:grpSpPr bwMode="auto">
            <a:xfrm>
              <a:off x="3902075" y="3844925"/>
              <a:ext cx="1417638" cy="2171700"/>
              <a:chOff x="1837" y="2523"/>
              <a:chExt cx="893" cy="1368"/>
            </a:xfrm>
          </p:grpSpPr>
          <p:sp>
            <p:nvSpPr>
              <p:cNvPr id="15" name="Rectangle 21"/>
              <p:cNvSpPr>
                <a:spLocks noChangeArrowheads="1"/>
              </p:cNvSpPr>
              <p:nvPr/>
            </p:nvSpPr>
            <p:spPr bwMode="auto">
              <a:xfrm>
                <a:off x="1837" y="2523"/>
                <a:ext cx="893" cy="13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22"/>
              <p:cNvSpPr>
                <a:spLocks noChangeArrowheads="1"/>
              </p:cNvSpPr>
              <p:nvPr/>
            </p:nvSpPr>
            <p:spPr bwMode="auto">
              <a:xfrm>
                <a:off x="1837" y="2523"/>
                <a:ext cx="893" cy="1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Rectangle 23"/>
              <p:cNvSpPr>
                <a:spLocks noChangeArrowheads="1"/>
              </p:cNvSpPr>
              <p:nvPr/>
            </p:nvSpPr>
            <p:spPr bwMode="auto">
              <a:xfrm>
                <a:off x="2039" y="3139"/>
                <a:ext cx="41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400" b="1">
                    <a:solidFill>
                      <a:srgbClr val="000000"/>
                    </a:solidFill>
                    <a:latin typeface="Arial" charset="0"/>
                  </a:rPr>
                  <a:t>PROFIT</a:t>
                </a:r>
              </a:p>
              <a:p>
                <a:pPr algn="ctr" eaLnBrk="0" hangingPunct="0"/>
                <a:r>
                  <a:rPr lang="en-GB" sz="1400" b="1">
                    <a:solidFill>
                      <a:srgbClr val="000000"/>
                    </a:solidFill>
                    <a:latin typeface="Arial" charset="0"/>
                  </a:rPr>
                  <a:t>OIL</a:t>
                </a:r>
                <a:endParaRPr lang="en-GB" sz="2400">
                  <a:latin typeface="Times New Roman" pitchFamily="18" charset="0"/>
                </a:endParaRPr>
              </a:p>
            </p:txBody>
          </p:sp>
        </p:grpSp>
        <p:grpSp>
          <p:nvGrpSpPr>
            <p:cNvPr id="18" name="Group 24"/>
            <p:cNvGrpSpPr>
              <a:grpSpLocks/>
            </p:cNvGrpSpPr>
            <p:nvPr/>
          </p:nvGrpSpPr>
          <p:grpSpPr bwMode="auto">
            <a:xfrm>
              <a:off x="5383214" y="3844926"/>
              <a:ext cx="1398587" cy="866775"/>
              <a:chOff x="2770" y="2523"/>
              <a:chExt cx="881" cy="546"/>
            </a:xfrm>
          </p:grpSpPr>
          <p:sp>
            <p:nvSpPr>
              <p:cNvPr id="19" name="Rectangle 25"/>
              <p:cNvSpPr>
                <a:spLocks noChangeArrowheads="1"/>
              </p:cNvSpPr>
              <p:nvPr/>
            </p:nvSpPr>
            <p:spPr bwMode="auto">
              <a:xfrm>
                <a:off x="2770" y="2523"/>
                <a:ext cx="881" cy="546"/>
              </a:xfrm>
              <a:prstGeom prst="rect">
                <a:avLst/>
              </a:prstGeom>
              <a:solidFill>
                <a:srgbClr val="FFE5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 name="Rectangle 26"/>
              <p:cNvSpPr>
                <a:spLocks noChangeArrowheads="1"/>
              </p:cNvSpPr>
              <p:nvPr/>
            </p:nvSpPr>
            <p:spPr bwMode="auto">
              <a:xfrm>
                <a:off x="2770" y="2523"/>
                <a:ext cx="881" cy="546"/>
              </a:xfrm>
              <a:prstGeom prst="rect">
                <a:avLst/>
              </a:prstGeom>
              <a:solidFill>
                <a:srgbClr val="FFCC99"/>
              </a:solidFill>
              <a:ln w="9525">
                <a:solidFill>
                  <a:srgbClr val="000000"/>
                </a:solidFill>
                <a:miter lim="800000"/>
                <a:headEnd/>
                <a:tailEnd/>
              </a:ln>
            </p:spPr>
            <p:txBody>
              <a:bodyPr/>
              <a:lstStyle/>
              <a:p>
                <a:endParaRPr lang="en-US"/>
              </a:p>
            </p:txBody>
          </p:sp>
          <p:sp>
            <p:nvSpPr>
              <p:cNvPr id="21" name="Rectangle 27"/>
              <p:cNvSpPr>
                <a:spLocks noChangeArrowheads="1"/>
              </p:cNvSpPr>
              <p:nvPr/>
            </p:nvSpPr>
            <p:spPr bwMode="auto">
              <a:xfrm>
                <a:off x="2804" y="2613"/>
                <a:ext cx="80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400" b="1">
                    <a:solidFill>
                      <a:srgbClr val="000000"/>
                    </a:solidFill>
                    <a:latin typeface="Arial" charset="0"/>
                  </a:rPr>
                  <a:t>CONTRACTOR</a:t>
                </a:r>
              </a:p>
              <a:p>
                <a:pPr algn="ctr" eaLnBrk="0" hangingPunct="0"/>
                <a:r>
                  <a:rPr lang="en-GB" sz="1400" b="1">
                    <a:solidFill>
                      <a:srgbClr val="000000"/>
                    </a:solidFill>
                    <a:latin typeface="Arial" charset="0"/>
                  </a:rPr>
                  <a:t>SHARE OF</a:t>
                </a:r>
              </a:p>
              <a:p>
                <a:pPr algn="ctr" eaLnBrk="0" hangingPunct="0"/>
                <a:r>
                  <a:rPr lang="en-GB" sz="1400" b="1">
                    <a:solidFill>
                      <a:srgbClr val="000000"/>
                    </a:solidFill>
                    <a:latin typeface="Arial" charset="0"/>
                  </a:rPr>
                  <a:t>PROFIT OIL </a:t>
                </a:r>
                <a:endParaRPr lang="en-GB" sz="2400">
                  <a:latin typeface="Times New Roman" pitchFamily="18" charset="0"/>
                </a:endParaRPr>
              </a:p>
            </p:txBody>
          </p:sp>
        </p:grpSp>
        <p:grpSp>
          <p:nvGrpSpPr>
            <p:cNvPr id="22" name="Group 28"/>
            <p:cNvGrpSpPr>
              <a:grpSpLocks/>
            </p:cNvGrpSpPr>
            <p:nvPr/>
          </p:nvGrpSpPr>
          <p:grpSpPr bwMode="auto">
            <a:xfrm>
              <a:off x="5383214" y="4749801"/>
              <a:ext cx="1398587" cy="1279525"/>
              <a:chOff x="2770" y="3093"/>
              <a:chExt cx="881" cy="806"/>
            </a:xfrm>
          </p:grpSpPr>
          <p:sp>
            <p:nvSpPr>
              <p:cNvPr id="23" name="Rectangle 29"/>
              <p:cNvSpPr>
                <a:spLocks noChangeArrowheads="1"/>
              </p:cNvSpPr>
              <p:nvPr/>
            </p:nvSpPr>
            <p:spPr bwMode="auto">
              <a:xfrm>
                <a:off x="2770" y="3093"/>
                <a:ext cx="881" cy="806"/>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 name="Rectangle 30"/>
              <p:cNvSpPr>
                <a:spLocks noChangeArrowheads="1"/>
              </p:cNvSpPr>
              <p:nvPr/>
            </p:nvSpPr>
            <p:spPr bwMode="auto">
              <a:xfrm>
                <a:off x="2770" y="3093"/>
                <a:ext cx="881" cy="8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Rectangle 31"/>
              <p:cNvSpPr>
                <a:spLocks noChangeArrowheads="1"/>
              </p:cNvSpPr>
              <p:nvPr/>
            </p:nvSpPr>
            <p:spPr bwMode="auto">
              <a:xfrm>
                <a:off x="2824" y="3248"/>
                <a:ext cx="81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400" b="1">
                    <a:solidFill>
                      <a:srgbClr val="000000"/>
                    </a:solidFill>
                    <a:latin typeface="Arial" charset="0"/>
                  </a:rPr>
                  <a:t>GOVERNMENT</a:t>
                </a:r>
              </a:p>
              <a:p>
                <a:pPr algn="ctr" eaLnBrk="0" hangingPunct="0"/>
                <a:r>
                  <a:rPr lang="en-GB" sz="1400" b="1">
                    <a:solidFill>
                      <a:srgbClr val="000000"/>
                    </a:solidFill>
                    <a:latin typeface="Arial" charset="0"/>
                  </a:rPr>
                  <a:t>SHARE OF</a:t>
                </a:r>
              </a:p>
              <a:p>
                <a:pPr algn="ctr" eaLnBrk="0" hangingPunct="0"/>
                <a:r>
                  <a:rPr lang="en-GB" sz="1400" b="1">
                    <a:solidFill>
                      <a:srgbClr val="000000"/>
                    </a:solidFill>
                    <a:latin typeface="Arial" charset="0"/>
                  </a:rPr>
                  <a:t>PROFIT OIL </a:t>
                </a:r>
                <a:endParaRPr lang="en-GB" sz="2400">
                  <a:latin typeface="Times New Roman" pitchFamily="18" charset="0"/>
                </a:endParaRPr>
              </a:p>
            </p:txBody>
          </p:sp>
        </p:grpSp>
        <p:sp>
          <p:nvSpPr>
            <p:cNvPr id="26" name="Rectangle 32"/>
            <p:cNvSpPr>
              <a:spLocks noChangeArrowheads="1"/>
            </p:cNvSpPr>
            <p:nvPr/>
          </p:nvSpPr>
          <p:spPr bwMode="auto">
            <a:xfrm>
              <a:off x="2284413" y="1854201"/>
              <a:ext cx="1257300" cy="4151313"/>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sz="1400" b="1">
                  <a:latin typeface="Arial" charset="0"/>
                </a:rPr>
                <a:t>TOTAL </a:t>
              </a:r>
            </a:p>
            <a:p>
              <a:pPr algn="ctr" eaLnBrk="0" hangingPunct="0"/>
              <a:r>
                <a:rPr lang="en-GB" sz="1400" b="1">
                  <a:latin typeface="Arial" charset="0"/>
                </a:rPr>
                <a:t>OIL</a:t>
              </a:r>
            </a:p>
            <a:p>
              <a:pPr algn="ctr" eaLnBrk="0" hangingPunct="0"/>
              <a:r>
                <a:rPr lang="en-GB" sz="1400" b="1">
                  <a:latin typeface="Arial" charset="0"/>
                </a:rPr>
                <a:t>PRODUCED </a:t>
              </a:r>
            </a:p>
            <a:p>
              <a:pPr algn="ctr" eaLnBrk="0" hangingPunct="0"/>
              <a:endParaRPr lang="en-GB" sz="1400" b="1">
                <a:latin typeface="Arial" charset="0"/>
              </a:endParaRPr>
            </a:p>
          </p:txBody>
        </p:sp>
        <p:grpSp>
          <p:nvGrpSpPr>
            <p:cNvPr id="27" name="Group 33"/>
            <p:cNvGrpSpPr>
              <a:grpSpLocks/>
            </p:cNvGrpSpPr>
            <p:nvPr/>
          </p:nvGrpSpPr>
          <p:grpSpPr bwMode="auto">
            <a:xfrm>
              <a:off x="6851650" y="4383088"/>
              <a:ext cx="1398588" cy="311150"/>
              <a:chOff x="3695" y="2862"/>
              <a:chExt cx="881" cy="196"/>
            </a:xfrm>
          </p:grpSpPr>
          <p:sp>
            <p:nvSpPr>
              <p:cNvPr id="28" name="Rectangle 34"/>
              <p:cNvSpPr>
                <a:spLocks noChangeArrowheads="1"/>
              </p:cNvSpPr>
              <p:nvPr/>
            </p:nvSpPr>
            <p:spPr bwMode="auto">
              <a:xfrm>
                <a:off x="3695" y="2862"/>
                <a:ext cx="881" cy="196"/>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 name="Rectangle 35"/>
              <p:cNvSpPr>
                <a:spLocks noChangeArrowheads="1"/>
              </p:cNvSpPr>
              <p:nvPr/>
            </p:nvSpPr>
            <p:spPr bwMode="auto">
              <a:xfrm>
                <a:off x="3695" y="2862"/>
                <a:ext cx="881" cy="1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Rectangle 36"/>
              <p:cNvSpPr>
                <a:spLocks noChangeArrowheads="1"/>
              </p:cNvSpPr>
              <p:nvPr/>
            </p:nvSpPr>
            <p:spPr bwMode="auto">
              <a:xfrm>
                <a:off x="3929" y="2886"/>
                <a:ext cx="48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GB" sz="1400" b="1">
                    <a:solidFill>
                      <a:srgbClr val="000000"/>
                    </a:solidFill>
                    <a:latin typeface="Arial" charset="0"/>
                  </a:rPr>
                  <a:t>Corp. tax</a:t>
                </a:r>
                <a:endParaRPr lang="en-GB" sz="2400">
                  <a:latin typeface="Times New Roman" pitchFamily="18" charset="0"/>
                </a:endParaRPr>
              </a:p>
            </p:txBody>
          </p:sp>
        </p:grpSp>
        <p:sp>
          <p:nvSpPr>
            <p:cNvPr id="31" name="Rectangle 37"/>
            <p:cNvSpPr>
              <a:spLocks noChangeArrowheads="1"/>
            </p:cNvSpPr>
            <p:nvPr/>
          </p:nvSpPr>
          <p:spPr bwMode="auto">
            <a:xfrm>
              <a:off x="8510588" y="3916363"/>
              <a:ext cx="1166812" cy="2101850"/>
            </a:xfrm>
            <a:prstGeom prst="rect">
              <a:avLst/>
            </a:prstGeom>
            <a:solidFill>
              <a:srgbClr val="6767FF"/>
            </a:solidFill>
            <a:ln w="9525">
              <a:solidFill>
                <a:srgbClr val="000000"/>
              </a:solidFill>
              <a:miter lim="800000"/>
              <a:headEnd/>
              <a:tailEnd/>
            </a:ln>
          </p:spPr>
          <p:txBody>
            <a:bodyPr/>
            <a:lstStyle/>
            <a:p>
              <a:pPr algn="ctr" eaLnBrk="0" hangingPunct="0"/>
              <a:endParaRPr lang="en-GB" sz="1400" b="1">
                <a:latin typeface="Arial" charset="0"/>
              </a:endParaRPr>
            </a:p>
            <a:p>
              <a:pPr algn="ctr" eaLnBrk="0" hangingPunct="0"/>
              <a:endParaRPr lang="en-GB" sz="1400" b="1">
                <a:latin typeface="Arial" charset="0"/>
              </a:endParaRPr>
            </a:p>
            <a:p>
              <a:pPr algn="ctr" eaLnBrk="0" hangingPunct="0"/>
              <a:endParaRPr lang="en-GB" sz="1400" b="1">
                <a:latin typeface="Arial" charset="0"/>
              </a:endParaRPr>
            </a:p>
            <a:p>
              <a:pPr algn="ctr" eaLnBrk="0" hangingPunct="0"/>
              <a:r>
                <a:rPr lang="en-GB" sz="1400" b="1">
                  <a:solidFill>
                    <a:schemeClr val="bg1"/>
                  </a:solidFill>
                  <a:latin typeface="Arial" charset="0"/>
                </a:rPr>
                <a:t>GVT. TAKE</a:t>
              </a:r>
            </a:p>
            <a:p>
              <a:pPr algn="l" eaLnBrk="0" hangingPunct="0"/>
              <a:endParaRPr lang="en-GB" sz="1400" b="1">
                <a:latin typeface="Arial" charset="0"/>
              </a:endParaRPr>
            </a:p>
          </p:txBody>
        </p:sp>
        <p:grpSp>
          <p:nvGrpSpPr>
            <p:cNvPr id="32" name="Group 38"/>
            <p:cNvGrpSpPr>
              <a:grpSpLocks/>
            </p:cNvGrpSpPr>
            <p:nvPr/>
          </p:nvGrpSpPr>
          <p:grpSpPr bwMode="auto">
            <a:xfrm>
              <a:off x="8510589" y="1828800"/>
              <a:ext cx="1158875" cy="1506538"/>
              <a:chOff x="4613" y="1553"/>
              <a:chExt cx="864" cy="949"/>
            </a:xfrm>
          </p:grpSpPr>
          <p:sp>
            <p:nvSpPr>
              <p:cNvPr id="33" name="Rectangle 39"/>
              <p:cNvSpPr>
                <a:spLocks noChangeArrowheads="1"/>
              </p:cNvSpPr>
              <p:nvPr/>
            </p:nvSpPr>
            <p:spPr bwMode="auto">
              <a:xfrm>
                <a:off x="4613" y="1553"/>
                <a:ext cx="864" cy="949"/>
              </a:xfrm>
              <a:prstGeom prst="rect">
                <a:avLst/>
              </a:prstGeom>
              <a:solidFill>
                <a:srgbClr val="FFFFFF"/>
              </a:solidFill>
              <a:ln w="9525">
                <a:solidFill>
                  <a:schemeClr val="tx1"/>
                </a:solidFill>
                <a:miter lim="800000"/>
                <a:headEnd/>
                <a:tailEnd/>
              </a:ln>
            </p:spPr>
            <p:txBody>
              <a:bodyPr/>
              <a:lstStyle/>
              <a:p>
                <a:endParaRPr lang="en-US"/>
              </a:p>
            </p:txBody>
          </p:sp>
          <p:sp>
            <p:nvSpPr>
              <p:cNvPr id="34" name="Rectangle 40"/>
              <p:cNvSpPr>
                <a:spLocks noChangeArrowheads="1"/>
              </p:cNvSpPr>
              <p:nvPr/>
            </p:nvSpPr>
            <p:spPr bwMode="auto">
              <a:xfrm>
                <a:off x="4843" y="1979"/>
                <a:ext cx="4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400" b="1">
                    <a:solidFill>
                      <a:srgbClr val="000000"/>
                    </a:solidFill>
                    <a:latin typeface="Arial" charset="0"/>
                  </a:rPr>
                  <a:t>COST </a:t>
                </a:r>
              </a:p>
            </p:txBody>
          </p:sp>
        </p:grpSp>
        <p:grpSp>
          <p:nvGrpSpPr>
            <p:cNvPr id="35" name="Group 41"/>
            <p:cNvGrpSpPr>
              <a:grpSpLocks/>
            </p:cNvGrpSpPr>
            <p:nvPr/>
          </p:nvGrpSpPr>
          <p:grpSpPr bwMode="auto">
            <a:xfrm>
              <a:off x="8510588" y="3389314"/>
              <a:ext cx="1155700" cy="485775"/>
              <a:chOff x="4615" y="2534"/>
              <a:chExt cx="862" cy="306"/>
            </a:xfrm>
          </p:grpSpPr>
          <p:sp>
            <p:nvSpPr>
              <p:cNvPr id="36" name="Rectangle 42"/>
              <p:cNvSpPr>
                <a:spLocks noChangeArrowheads="1"/>
              </p:cNvSpPr>
              <p:nvPr/>
            </p:nvSpPr>
            <p:spPr bwMode="auto">
              <a:xfrm>
                <a:off x="4615" y="2534"/>
                <a:ext cx="862" cy="306"/>
              </a:xfrm>
              <a:prstGeom prst="rect">
                <a:avLst/>
              </a:prstGeom>
              <a:solidFill>
                <a:srgbClr val="DC6E00"/>
              </a:solidFill>
              <a:ln w="9525">
                <a:solidFill>
                  <a:srgbClr val="000000"/>
                </a:solidFill>
                <a:miter lim="800000"/>
                <a:headEnd/>
                <a:tailEnd/>
              </a:ln>
            </p:spPr>
            <p:txBody>
              <a:bodyPr/>
              <a:lstStyle/>
              <a:p>
                <a:endParaRPr lang="en-US"/>
              </a:p>
            </p:txBody>
          </p:sp>
          <p:sp>
            <p:nvSpPr>
              <p:cNvPr id="37" name="Rectangle 43"/>
              <p:cNvSpPr>
                <a:spLocks noChangeArrowheads="1"/>
              </p:cNvSpPr>
              <p:nvPr/>
            </p:nvSpPr>
            <p:spPr bwMode="auto">
              <a:xfrm>
                <a:off x="4738" y="2545"/>
                <a:ext cx="67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GB" sz="1400" b="1">
                    <a:solidFill>
                      <a:schemeClr val="bg1"/>
                    </a:solidFill>
                    <a:latin typeface="Arial" charset="0"/>
                  </a:rPr>
                  <a:t>COMPANY</a:t>
                </a:r>
              </a:p>
              <a:p>
                <a:pPr algn="ctr" eaLnBrk="0" hangingPunct="0"/>
                <a:r>
                  <a:rPr lang="en-GB" sz="1400" b="1">
                    <a:solidFill>
                      <a:schemeClr val="bg1"/>
                    </a:solidFill>
                    <a:latin typeface="Arial" charset="0"/>
                  </a:rPr>
                  <a:t>PROFIT </a:t>
                </a:r>
                <a:endParaRPr lang="en-GB" sz="2400">
                  <a:solidFill>
                    <a:schemeClr val="bg1"/>
                  </a:solidFill>
                  <a:latin typeface="Times New Roman" pitchFamily="18" charset="0"/>
                </a:endParaRPr>
              </a:p>
            </p:txBody>
          </p:sp>
        </p:grpSp>
      </p:grpSp>
      <p:sp>
        <p:nvSpPr>
          <p:cNvPr id="38" name="Rectangle 3"/>
          <p:cNvSpPr txBox="1">
            <a:spLocks noChangeArrowheads="1"/>
          </p:cNvSpPr>
          <p:nvPr/>
        </p:nvSpPr>
        <p:spPr>
          <a:xfrm>
            <a:off x="2033953" y="766034"/>
            <a:ext cx="9853247" cy="185517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600"/>
              </a:spcBef>
            </a:pPr>
            <a:r>
              <a:rPr lang="en-US" altLang="ko-KR" sz="2400" dirty="0" smtClean="0">
                <a:latin typeface="Tahoma" panose="020B0604030504040204" pitchFamily="34" charset="0"/>
              </a:rPr>
              <a:t>PSC doesn’t grant ownership, only grant right to receive a share of production or revenues from the sale of oil and gas.</a:t>
            </a:r>
          </a:p>
          <a:p>
            <a:pPr>
              <a:spcBef>
                <a:spcPts val="600"/>
              </a:spcBef>
            </a:pPr>
            <a:r>
              <a:rPr lang="en-US" altLang="ko-KR" sz="2400" dirty="0" smtClean="0">
                <a:latin typeface="Tahoma" panose="020B0604030504040204" pitchFamily="34" charset="0"/>
              </a:rPr>
              <a:t>Government revenue is composed of Government profit oil and Taxes.   </a:t>
            </a:r>
          </a:p>
        </p:txBody>
      </p:sp>
      <p:sp>
        <p:nvSpPr>
          <p:cNvPr id="39" name="Slide Number Placeholder 38"/>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124578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92925" y="624110"/>
            <a:ext cx="8911687" cy="967298"/>
          </a:xfrm>
        </p:spPr>
        <p:txBody>
          <a:bodyPr/>
          <a:lstStyle/>
          <a:p>
            <a:pPr algn="ctr" eaLnBrk="1" hangingPunct="1">
              <a:defRPr/>
            </a:pPr>
            <a:r>
              <a:rPr lang="en-US" altLang="ko-KR" dirty="0" smtClean="0">
                <a:latin typeface="Tahoma" panose="020B0604030504040204" pitchFamily="34" charset="0"/>
              </a:rPr>
              <a:t>Joint Venture</a:t>
            </a:r>
          </a:p>
        </p:txBody>
      </p:sp>
      <p:sp>
        <p:nvSpPr>
          <p:cNvPr id="9219" name="Rectangle 3"/>
          <p:cNvSpPr>
            <a:spLocks noGrp="1" noChangeArrowheads="1"/>
          </p:cNvSpPr>
          <p:nvPr>
            <p:ph type="body" idx="1"/>
          </p:nvPr>
        </p:nvSpPr>
        <p:spPr>
          <a:xfrm>
            <a:off x="1855177" y="1518139"/>
            <a:ext cx="9649435" cy="3777622"/>
          </a:xfrm>
        </p:spPr>
        <p:txBody>
          <a:bodyPr>
            <a:noAutofit/>
          </a:bodyPr>
          <a:lstStyle/>
          <a:p>
            <a:pPr eaLnBrk="1" hangingPunct="1">
              <a:spcBef>
                <a:spcPts val="1200"/>
              </a:spcBef>
            </a:pPr>
            <a:r>
              <a:rPr lang="en-US" altLang="ko-KR" sz="2400" dirty="0" smtClean="0">
                <a:latin typeface="Tahoma" panose="020B0604030504040204" pitchFamily="34" charset="0"/>
              </a:rPr>
              <a:t>Joint venture involves joint ownership of assets and concession rights, a sharing of certain costs of operation, and net revenues.</a:t>
            </a:r>
          </a:p>
          <a:p>
            <a:pPr eaLnBrk="1" hangingPunct="1">
              <a:spcBef>
                <a:spcPts val="1200"/>
              </a:spcBef>
            </a:pPr>
            <a:r>
              <a:rPr lang="en-US" altLang="ko-KR" sz="2400" dirty="0" smtClean="0">
                <a:latin typeface="Tahoma" panose="020B0604030504040204" pitchFamily="34" charset="0"/>
              </a:rPr>
              <a:t>In joint venture, the private company is always designated as the operator, but GOE usually participate in management through a joint management committee,  approves work program and budget.</a:t>
            </a:r>
          </a:p>
          <a:p>
            <a:pPr>
              <a:spcBef>
                <a:spcPts val="1200"/>
              </a:spcBef>
            </a:pPr>
            <a:r>
              <a:rPr lang="en-US" altLang="ko-KR" sz="2400" dirty="0">
                <a:latin typeface="Tahoma" panose="020B0604030504040204" pitchFamily="34" charset="0"/>
              </a:rPr>
              <a:t>Joint venture is not only contracted between company and government but also company to company.</a:t>
            </a:r>
          </a:p>
          <a:p>
            <a:pPr>
              <a:spcBef>
                <a:spcPts val="1200"/>
              </a:spcBef>
            </a:pPr>
            <a:r>
              <a:rPr lang="en-US" altLang="ko-KR" sz="2400" dirty="0">
                <a:latin typeface="Tahoma" panose="020B0604030504040204" pitchFamily="34" charset="0"/>
              </a:rPr>
              <a:t>Joint venture can be found in Concession and PSC</a:t>
            </a:r>
            <a:r>
              <a:rPr lang="en-US" altLang="ko-KR" sz="2400" dirty="0" smtClean="0">
                <a:latin typeface="Tahoma" panose="020B0604030504040204" pitchFamily="34" charset="0"/>
              </a:rPr>
              <a:t>.</a:t>
            </a:r>
            <a:endParaRPr lang="en-US" altLang="ko-KR" sz="2400" dirty="0">
              <a:latin typeface="Tahoma" panose="020B060403050404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00638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ltLang="ko-KR" smtClean="0">
                <a:latin typeface="Tahoma" panose="020B0604030504040204" pitchFamily="34" charset="0"/>
              </a:rPr>
              <a:t>Service Contract</a:t>
            </a:r>
          </a:p>
        </p:txBody>
      </p:sp>
      <p:sp>
        <p:nvSpPr>
          <p:cNvPr id="11267" name="Rectangle 3"/>
          <p:cNvSpPr>
            <a:spLocks noGrp="1" noChangeArrowheads="1"/>
          </p:cNvSpPr>
          <p:nvPr>
            <p:ph type="body" idx="1"/>
          </p:nvPr>
        </p:nvSpPr>
        <p:spPr/>
        <p:txBody>
          <a:bodyPr/>
          <a:lstStyle/>
          <a:p>
            <a:pPr eaLnBrk="1" hangingPunct="1"/>
            <a:r>
              <a:rPr lang="en-US" altLang="ko-KR" sz="2600">
                <a:latin typeface="Tahoma" panose="020B0604030504040204" pitchFamily="34" charset="0"/>
              </a:rPr>
              <a:t>Service contract is one under which a private company agrees to perform certain specified services for the government or a GOE in return for fixed payment(pure service, Technical Service Agreement, which have money but lack of the technical know-how) or probable profits(risk service).</a:t>
            </a:r>
          </a:p>
          <a:p>
            <a:pPr eaLnBrk="1" hangingPunct="1"/>
            <a:r>
              <a:rPr lang="en-US" altLang="ko-KR" sz="2600">
                <a:latin typeface="Tahoma" panose="020B0604030504040204" pitchFamily="34" charset="0"/>
              </a:rPr>
              <a:t>The difference between service and PSC is nature of payment-Cash or Crude.</a:t>
            </a:r>
          </a:p>
        </p:txBody>
      </p:sp>
      <p:sp>
        <p:nvSpPr>
          <p:cNvPr id="2" name="Slide Number Placeholder 1"/>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1244290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ltLang="ko-KR" smtClean="0">
                <a:latin typeface="Tahoma" panose="020B0604030504040204" pitchFamily="34" charset="0"/>
              </a:rPr>
              <a:t>Conclusion</a:t>
            </a:r>
          </a:p>
        </p:txBody>
      </p:sp>
      <p:sp>
        <p:nvSpPr>
          <p:cNvPr id="12291" name="Rectangle 3"/>
          <p:cNvSpPr>
            <a:spLocks noGrp="1" noChangeArrowheads="1"/>
          </p:cNvSpPr>
          <p:nvPr>
            <p:ph type="body" idx="1"/>
          </p:nvPr>
        </p:nvSpPr>
        <p:spPr>
          <a:xfrm>
            <a:off x="1714500" y="1588476"/>
            <a:ext cx="9587889" cy="4935415"/>
          </a:xfrm>
        </p:spPr>
        <p:txBody>
          <a:bodyPr>
            <a:noAutofit/>
          </a:bodyPr>
          <a:lstStyle/>
          <a:p>
            <a:pPr eaLnBrk="1" hangingPunct="1"/>
            <a:r>
              <a:rPr lang="en-US" altLang="ko-KR" sz="2000" dirty="0" smtClean="0">
                <a:latin typeface="Tahoma" panose="020B0604030504040204" pitchFamily="34" charset="0"/>
              </a:rPr>
              <a:t>Concession agreement is generally used by the countries those are non producer and new comer in oil industry and want to encourage foreign investment in the development of their oil resources. So government grant ownership and make terms attractive to the investor.</a:t>
            </a:r>
          </a:p>
          <a:p>
            <a:r>
              <a:rPr lang="en-US" altLang="ko-KR" sz="2000" dirty="0">
                <a:latin typeface="Tahoma" panose="020B0604030504040204" pitchFamily="34" charset="0"/>
              </a:rPr>
              <a:t>PSC is generally used by the countries whose people is very hostile to foreign companies (formerly ruled by other countries) and want to participate  more actively in E&amp;P, refinery, marketing and distribution.</a:t>
            </a:r>
          </a:p>
          <a:p>
            <a:r>
              <a:rPr lang="en-US" altLang="ko-KR" sz="2000" dirty="0">
                <a:latin typeface="Tahoma" panose="020B0604030504040204" pitchFamily="34" charset="0"/>
              </a:rPr>
              <a:t>Service contract is same as PSC except the fee is paid by cash</a:t>
            </a:r>
            <a:r>
              <a:rPr lang="en-US" altLang="ko-KR" sz="2000" dirty="0" smtClean="0">
                <a:latin typeface="Tahoma" panose="020B0604030504040204" pitchFamily="34" charset="0"/>
              </a:rPr>
              <a:t>.</a:t>
            </a:r>
          </a:p>
          <a:p>
            <a:pPr>
              <a:lnSpc>
                <a:spcPct val="90000"/>
              </a:lnSpc>
            </a:pPr>
            <a:r>
              <a:rPr lang="en-US" altLang="ko-KR" sz="2000" dirty="0">
                <a:latin typeface="Tahoma" panose="020B0604030504040204" pitchFamily="34" charset="0"/>
              </a:rPr>
              <a:t>Joint Venture is used by who want spread risk or short of capital and used in both concession and PSC.</a:t>
            </a:r>
          </a:p>
          <a:p>
            <a:pPr>
              <a:lnSpc>
                <a:spcPct val="90000"/>
              </a:lnSpc>
            </a:pPr>
            <a:r>
              <a:rPr lang="en-US" altLang="ko-KR" sz="2000" dirty="0">
                <a:latin typeface="Tahoma" panose="020B0604030504040204" pitchFamily="34" charset="0"/>
              </a:rPr>
              <a:t>There is no superiority of contracts actually</a:t>
            </a:r>
            <a:r>
              <a:rPr lang="en-US" altLang="ko-KR" sz="2000" dirty="0" smtClean="0">
                <a:latin typeface="Tahoma" panose="020B0604030504040204" pitchFamily="34" charset="0"/>
              </a:rPr>
              <a:t>. The </a:t>
            </a:r>
            <a:r>
              <a:rPr lang="en-US" altLang="ko-KR" sz="2000" dirty="0">
                <a:latin typeface="Tahoma" panose="020B0604030504040204" pitchFamily="34" charset="0"/>
              </a:rPr>
              <a:t>most important factor to determine the economic success is the structure of fiscal system(royalty, tax, cost recovery, </a:t>
            </a:r>
            <a:r>
              <a:rPr lang="en-US" altLang="ko-KR" sz="2000" dirty="0" err="1">
                <a:latin typeface="Tahoma" panose="020B0604030504040204" pitchFamily="34" charset="0"/>
              </a:rPr>
              <a:t>etc</a:t>
            </a:r>
            <a:r>
              <a:rPr lang="en-US" altLang="ko-KR" sz="2000" dirty="0">
                <a:latin typeface="Tahoma" panose="020B0604030504040204" pitchFamily="34" charset="0"/>
              </a:rPr>
              <a:t>) and the flexibility(ex. sliding scale, R factor) is becoming standard and beneficial to the host government and contractors. </a:t>
            </a:r>
          </a:p>
          <a:p>
            <a:pPr eaLnBrk="1" hangingPunct="1"/>
            <a:endParaRPr lang="en-US" altLang="ko-KR" dirty="0" smtClean="0">
              <a:latin typeface="Tahoma" panose="020B060403050404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9870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3" name="Picture 11" descr="out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29550" y="1781175"/>
            <a:ext cx="3965796" cy="4943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txBox="1">
            <a:spLocks noChangeArrowheads="1"/>
          </p:cNvSpPr>
          <p:nvPr/>
        </p:nvSpPr>
        <p:spPr>
          <a:xfrm>
            <a:off x="2488599" y="1826488"/>
            <a:ext cx="5448300" cy="4543424"/>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pPr>
            <a:r>
              <a:rPr lang="en-US" altLang="fr-FR" sz="2400" dirty="0" smtClean="0">
                <a:latin typeface="Times New Roman" panose="02020603050405020304" pitchFamily="18" charset="0"/>
                <a:cs typeface="Times New Roman" panose="02020603050405020304" pitchFamily="18" charset="0"/>
              </a:rPr>
              <a:t>Loss of Control</a:t>
            </a:r>
          </a:p>
          <a:p>
            <a:pPr>
              <a:spcBef>
                <a:spcPts val="1200"/>
              </a:spcBef>
            </a:pPr>
            <a:r>
              <a:rPr lang="en-US" altLang="fr-FR" sz="2400" dirty="0" smtClean="0">
                <a:latin typeface="Times New Roman" panose="02020603050405020304" pitchFamily="18" charset="0"/>
                <a:cs typeface="Times New Roman" panose="02020603050405020304" pitchFamily="18" charset="0"/>
              </a:rPr>
              <a:t>Increased cash outflow</a:t>
            </a:r>
          </a:p>
          <a:p>
            <a:pPr>
              <a:spcBef>
                <a:spcPts val="1200"/>
              </a:spcBef>
            </a:pPr>
            <a:r>
              <a:rPr lang="en-US" altLang="fr-FR" sz="2400" dirty="0" smtClean="0">
                <a:latin typeface="Times New Roman" panose="02020603050405020304" pitchFamily="18" charset="0"/>
                <a:cs typeface="Times New Roman" panose="02020603050405020304" pitchFamily="18" charset="0"/>
              </a:rPr>
              <a:t>Confidentiality and security </a:t>
            </a:r>
          </a:p>
          <a:p>
            <a:pPr>
              <a:spcBef>
                <a:spcPts val="1200"/>
              </a:spcBef>
            </a:pPr>
            <a:r>
              <a:rPr lang="en-US" altLang="fr-FR" sz="2400" dirty="0" smtClean="0">
                <a:latin typeface="Times New Roman" panose="02020603050405020304" pitchFamily="18" charset="0"/>
                <a:cs typeface="Times New Roman" panose="02020603050405020304" pitchFamily="18" charset="0"/>
              </a:rPr>
              <a:t>Selection of supplier </a:t>
            </a:r>
          </a:p>
          <a:p>
            <a:pPr>
              <a:spcBef>
                <a:spcPts val="1200"/>
              </a:spcBef>
            </a:pPr>
            <a:r>
              <a:rPr lang="en-US" altLang="fr-FR" sz="2400" dirty="0" smtClean="0">
                <a:latin typeface="Times New Roman" panose="02020603050405020304" pitchFamily="18" charset="0"/>
                <a:cs typeface="Times New Roman" panose="02020603050405020304" pitchFamily="18" charset="0"/>
              </a:rPr>
              <a:t>Too dependent on service provider </a:t>
            </a:r>
          </a:p>
          <a:p>
            <a:pPr>
              <a:spcBef>
                <a:spcPts val="1200"/>
              </a:spcBef>
            </a:pPr>
            <a:r>
              <a:rPr lang="en-US" altLang="fr-FR" sz="2400" dirty="0" smtClean="0">
                <a:latin typeface="Times New Roman" panose="02020603050405020304" pitchFamily="18" charset="0"/>
                <a:cs typeface="Times New Roman" panose="02020603050405020304" pitchFamily="18" charset="0"/>
              </a:rPr>
              <a:t>Loss of staff or moral problems</a:t>
            </a:r>
          </a:p>
          <a:p>
            <a:pPr>
              <a:spcBef>
                <a:spcPts val="1200"/>
              </a:spcBef>
            </a:pPr>
            <a:r>
              <a:rPr lang="en-US" altLang="fr-FR" sz="2400" dirty="0" smtClean="0">
                <a:latin typeface="Times New Roman" panose="02020603050405020304" pitchFamily="18" charset="0"/>
                <a:cs typeface="Times New Roman" panose="02020603050405020304" pitchFamily="18" charset="0"/>
              </a:rPr>
              <a:t>Time consuming </a:t>
            </a:r>
          </a:p>
          <a:p>
            <a:pPr>
              <a:spcBef>
                <a:spcPts val="1200"/>
              </a:spcBef>
            </a:pPr>
            <a:r>
              <a:rPr lang="en-US" altLang="fr-FR" sz="2400" dirty="0" smtClean="0">
                <a:latin typeface="Times New Roman" panose="02020603050405020304" pitchFamily="18" charset="0"/>
                <a:cs typeface="Times New Roman" panose="02020603050405020304" pitchFamily="18" charset="0"/>
              </a:rPr>
              <a:t>Provider understand business</a:t>
            </a:r>
          </a:p>
          <a:p>
            <a:pPr>
              <a:spcBef>
                <a:spcPts val="1200"/>
              </a:spcBef>
            </a:pPr>
            <a:r>
              <a:rPr lang="en-US" altLang="fr-FR" sz="2400" dirty="0" smtClean="0">
                <a:latin typeface="Times New Roman" panose="02020603050405020304" pitchFamily="18" charset="0"/>
                <a:cs typeface="Times New Roman" panose="02020603050405020304" pitchFamily="18" charset="0"/>
              </a:rPr>
              <a:t>Slow to react changes in strategy</a:t>
            </a:r>
          </a:p>
        </p:txBody>
      </p:sp>
      <p:sp>
        <p:nvSpPr>
          <p:cNvPr id="5" name="AutoShape 2"/>
          <p:cNvSpPr txBox="1">
            <a:spLocks noChangeArrowheads="1"/>
          </p:cNvSpPr>
          <p:nvPr/>
        </p:nvSpPr>
        <p:spPr>
          <a:xfrm>
            <a:off x="3295650" y="702057"/>
            <a:ext cx="6553200" cy="685800"/>
          </a:xfrm>
          <a:prstGeom prst="roundRect">
            <a:avLst>
              <a:gd name="adj" fmla="val 21667"/>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fr-FR" dirty="0" smtClean="0"/>
              <a:t>Problems With Outsourcing</a:t>
            </a:r>
            <a:endParaRPr lang="en-US" altLang="fr-FR" dirty="0"/>
          </a:p>
        </p:txBody>
      </p:sp>
      <p:sp>
        <p:nvSpPr>
          <p:cNvPr id="6" name="TextBox 5"/>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172790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2417882" y="1348152"/>
            <a:ext cx="7485063" cy="609600"/>
          </a:xfrm>
        </p:spPr>
        <p:txBody>
          <a:bodyPr>
            <a:normAutofit/>
          </a:bodyPr>
          <a:lstStyle/>
          <a:p>
            <a:pPr algn="ctr" eaLnBrk="1" hangingPunct="1">
              <a:buFont typeface="Symbol" panose="05050102010706020507" pitchFamily="18" charset="2"/>
              <a:buNone/>
            </a:pPr>
            <a:r>
              <a:rPr lang="en-US" altLang="fr-FR" sz="2400" b="1" dirty="0"/>
              <a:t>Examples of selection and evaluation </a:t>
            </a:r>
            <a:r>
              <a:rPr lang="en-US" altLang="fr-FR" sz="2400" b="1" dirty="0" smtClean="0"/>
              <a:t>criteria</a:t>
            </a:r>
            <a:endParaRPr lang="en-US" altLang="fr-FR" sz="2400" dirty="0"/>
          </a:p>
          <a:p>
            <a:pPr eaLnBrk="1" hangingPunct="1"/>
            <a:endParaRPr lang="en-US" altLang="fr-FR" sz="2800" dirty="0"/>
          </a:p>
          <a:p>
            <a:pPr eaLnBrk="1" hangingPunct="1"/>
            <a:endParaRPr lang="en-US" altLang="fr-FR" sz="2800" dirty="0"/>
          </a:p>
        </p:txBody>
      </p:sp>
      <p:sp>
        <p:nvSpPr>
          <p:cNvPr id="13315" name="Title 2"/>
          <p:cNvSpPr>
            <a:spLocks noGrp="1"/>
          </p:cNvSpPr>
          <p:nvPr>
            <p:ph type="title"/>
          </p:nvPr>
        </p:nvSpPr>
        <p:spPr>
          <a:xfrm>
            <a:off x="2531381" y="373459"/>
            <a:ext cx="8911687" cy="684549"/>
          </a:xfrm>
        </p:spPr>
        <p:txBody>
          <a:bodyPr/>
          <a:lstStyle/>
          <a:p>
            <a:pPr eaLnBrk="1" hangingPunct="1"/>
            <a:r>
              <a:rPr lang="en-US" altLang="fr-FR" dirty="0" smtClean="0"/>
              <a:t>Supplier Selection &amp; Evaluation</a:t>
            </a:r>
          </a:p>
        </p:txBody>
      </p:sp>
      <p:sp>
        <p:nvSpPr>
          <p:cNvPr id="13316" name="TextBox 3"/>
          <p:cNvSpPr txBox="1">
            <a:spLocks noChangeArrowheads="1"/>
          </p:cNvSpPr>
          <p:nvPr/>
        </p:nvSpPr>
        <p:spPr bwMode="auto">
          <a:xfrm>
            <a:off x="6008077" y="1863977"/>
            <a:ext cx="411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 typeface="Wingdings" panose="05000000000000000000" pitchFamily="2" charset="2"/>
              <a:buChar char="§"/>
            </a:pPr>
            <a:r>
              <a:rPr lang="en-US" altLang="fr-FR" sz="2400" dirty="0">
                <a:latin typeface="Candara" panose="020E0502030303020204" pitchFamily="34" charset="0"/>
              </a:rPr>
              <a:t>Social Responsibility</a:t>
            </a:r>
          </a:p>
          <a:p>
            <a:pPr marL="457200" indent="-457200" eaLnBrk="1" hangingPunct="1">
              <a:buFont typeface="Wingdings" panose="05000000000000000000" pitchFamily="2" charset="2"/>
              <a:buChar char="§"/>
            </a:pPr>
            <a:r>
              <a:rPr lang="en-US" altLang="fr-FR" sz="2400" dirty="0">
                <a:latin typeface="Candara" panose="020E0502030303020204" pitchFamily="34" charset="0"/>
              </a:rPr>
              <a:t>Convenience/Simplicity</a:t>
            </a:r>
          </a:p>
          <a:p>
            <a:pPr marL="457200" indent="-457200" eaLnBrk="1" hangingPunct="1">
              <a:buFont typeface="Wingdings" panose="05000000000000000000" pitchFamily="2" charset="2"/>
              <a:buChar char="§"/>
            </a:pPr>
            <a:r>
              <a:rPr lang="en-US" altLang="fr-FR" sz="2400" dirty="0">
                <a:latin typeface="Candara" panose="020E0502030303020204" pitchFamily="34" charset="0"/>
              </a:rPr>
              <a:t>Agility</a:t>
            </a:r>
          </a:p>
          <a:p>
            <a:pPr marL="457200" indent="-457200" eaLnBrk="1" hangingPunct="1">
              <a:buFont typeface="Wingdings" panose="05000000000000000000" pitchFamily="2" charset="2"/>
              <a:buChar char="§"/>
            </a:pPr>
            <a:r>
              <a:rPr lang="en-US" altLang="fr-FR" sz="2400" dirty="0">
                <a:latin typeface="Candara" panose="020E0502030303020204" pitchFamily="34" charset="0"/>
              </a:rPr>
              <a:t>Policies</a:t>
            </a:r>
          </a:p>
          <a:p>
            <a:pPr marL="457200" indent="-457200" eaLnBrk="1" hangingPunct="1">
              <a:buFont typeface="Wingdings" panose="05000000000000000000" pitchFamily="2" charset="2"/>
              <a:buChar char="§"/>
            </a:pPr>
            <a:r>
              <a:rPr lang="en-US" altLang="fr-FR" sz="2400" dirty="0">
                <a:latin typeface="Candara" panose="020E0502030303020204" pitchFamily="34" charset="0"/>
              </a:rPr>
              <a:t>Regulations</a:t>
            </a:r>
          </a:p>
        </p:txBody>
      </p:sp>
      <p:sp>
        <p:nvSpPr>
          <p:cNvPr id="13317" name="TextBox 4"/>
          <p:cNvSpPr txBox="1">
            <a:spLocks noChangeArrowheads="1"/>
          </p:cNvSpPr>
          <p:nvPr/>
        </p:nvSpPr>
        <p:spPr bwMode="auto">
          <a:xfrm>
            <a:off x="2297723" y="1863977"/>
            <a:ext cx="327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 typeface="Wingdings" panose="05000000000000000000" pitchFamily="2" charset="2"/>
              <a:buChar char="§"/>
            </a:pPr>
            <a:r>
              <a:rPr lang="en-US" altLang="fr-FR" sz="2400" dirty="0">
                <a:latin typeface="Candara" panose="020E0502030303020204" pitchFamily="34" charset="0"/>
              </a:rPr>
              <a:t>Cost</a:t>
            </a:r>
          </a:p>
          <a:p>
            <a:pPr marL="457200" indent="-457200" eaLnBrk="1" hangingPunct="1">
              <a:buFont typeface="Wingdings" panose="05000000000000000000" pitchFamily="2" charset="2"/>
              <a:buChar char="§"/>
            </a:pPr>
            <a:r>
              <a:rPr lang="en-US" altLang="fr-FR" sz="2400" dirty="0">
                <a:latin typeface="Candara" panose="020E0502030303020204" pitchFamily="34" charset="0"/>
              </a:rPr>
              <a:t>Quality &amp; Safety</a:t>
            </a:r>
          </a:p>
          <a:p>
            <a:pPr marL="457200" indent="-457200" eaLnBrk="1" hangingPunct="1">
              <a:buFont typeface="Wingdings" panose="05000000000000000000" pitchFamily="2" charset="2"/>
              <a:buChar char="§"/>
            </a:pPr>
            <a:r>
              <a:rPr lang="en-US" altLang="fr-FR" sz="2400" dirty="0">
                <a:latin typeface="Candara" panose="020E0502030303020204" pitchFamily="34" charset="0"/>
              </a:rPr>
              <a:t>On Time Delivery</a:t>
            </a:r>
          </a:p>
          <a:p>
            <a:pPr marL="457200" indent="-457200" eaLnBrk="1" hangingPunct="1">
              <a:buFont typeface="Wingdings" panose="05000000000000000000" pitchFamily="2" charset="2"/>
              <a:buChar char="§"/>
            </a:pPr>
            <a:r>
              <a:rPr lang="en-US" altLang="fr-FR" sz="2400" dirty="0">
                <a:latin typeface="Candara" panose="020E0502030303020204" pitchFamily="34" charset="0"/>
              </a:rPr>
              <a:t>Service</a:t>
            </a:r>
          </a:p>
          <a:p>
            <a:pPr marL="457200" indent="-457200" eaLnBrk="1" hangingPunct="1">
              <a:buFont typeface="Wingdings" panose="05000000000000000000" pitchFamily="2" charset="2"/>
              <a:buChar char="§"/>
            </a:pPr>
            <a:r>
              <a:rPr lang="en-US" altLang="fr-FR" sz="2400" dirty="0">
                <a:latin typeface="Candara" panose="020E0502030303020204" pitchFamily="34" charset="0"/>
              </a:rPr>
              <a:t>Risk</a:t>
            </a:r>
          </a:p>
        </p:txBody>
      </p:sp>
      <p:sp>
        <p:nvSpPr>
          <p:cNvPr id="2" name="Rectangle 1"/>
          <p:cNvSpPr/>
          <p:nvPr/>
        </p:nvSpPr>
        <p:spPr>
          <a:xfrm>
            <a:off x="2233245" y="1330568"/>
            <a:ext cx="7863840" cy="256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2236175" y="4182211"/>
            <a:ext cx="7848600" cy="2377440"/>
          </a:xfrm>
          <a:prstGeom prst="rect">
            <a:avLst/>
          </a:prstGeom>
          <a:ln w="19050">
            <a:solidFill>
              <a:schemeClr val="tx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altLang="fr-FR" sz="2400" b="1" dirty="0" smtClean="0"/>
              <a:t>Examples of Supplier Evaluation Method</a:t>
            </a:r>
            <a:endParaRPr lang="en-JM" altLang="fr-FR" sz="2400" dirty="0" smtClean="0"/>
          </a:p>
          <a:p>
            <a:pPr>
              <a:buFont typeface="Wingdings" panose="05000000000000000000" pitchFamily="2" charset="2"/>
              <a:buChar char="§"/>
            </a:pPr>
            <a:r>
              <a:rPr lang="en-JM" altLang="fr-FR" sz="2400" dirty="0" smtClean="0">
                <a:solidFill>
                  <a:schemeClr val="tx1"/>
                </a:solidFill>
              </a:rPr>
              <a:t>Analytical Hierarchy Process</a:t>
            </a:r>
          </a:p>
          <a:p>
            <a:pPr>
              <a:buFont typeface="Wingdings" panose="05000000000000000000" pitchFamily="2" charset="2"/>
              <a:buChar char="§"/>
            </a:pPr>
            <a:r>
              <a:rPr lang="en-JM" altLang="fr-FR" sz="2400" dirty="0" smtClean="0">
                <a:solidFill>
                  <a:schemeClr val="tx1"/>
                </a:solidFill>
              </a:rPr>
              <a:t>Weighted Point Method</a:t>
            </a:r>
          </a:p>
          <a:p>
            <a:pPr>
              <a:buFont typeface="Wingdings" panose="05000000000000000000" pitchFamily="2" charset="2"/>
              <a:buChar char="§"/>
            </a:pPr>
            <a:r>
              <a:rPr lang="en-JM" altLang="fr-FR" sz="2400" dirty="0" smtClean="0">
                <a:solidFill>
                  <a:schemeClr val="tx1"/>
                </a:solidFill>
              </a:rPr>
              <a:t>Categorical Method</a:t>
            </a:r>
          </a:p>
          <a:p>
            <a:pPr>
              <a:buFont typeface="Wingdings" panose="05000000000000000000" pitchFamily="2" charset="2"/>
              <a:buChar char="§"/>
            </a:pPr>
            <a:r>
              <a:rPr lang="en-JM" altLang="fr-FR" sz="2400" dirty="0" smtClean="0">
                <a:solidFill>
                  <a:schemeClr val="tx1"/>
                </a:solidFill>
              </a:rPr>
              <a:t>Cost Ratio Method</a:t>
            </a:r>
          </a:p>
        </p:txBody>
      </p:sp>
      <p:sp>
        <p:nvSpPr>
          <p:cNvPr id="3" name="Slide Number Placeholder 2"/>
          <p:cNvSpPr>
            <a:spLocks noGrp="1"/>
          </p:cNvSpPr>
          <p:nvPr>
            <p:ph type="sldNum" sz="quarter" idx="12"/>
          </p:nvPr>
        </p:nvSpPr>
        <p:spPr/>
        <p:txBody>
          <a:bodyPr/>
          <a:lstStyle/>
          <a:p>
            <a:fld id="{D57F1E4F-1CFF-5643-939E-217C01CDF565}" type="slidenum">
              <a:rPr lang="en-US" smtClean="0"/>
              <a:pPr/>
              <a:t>6</a:t>
            </a:fld>
            <a:endParaRPr lang="en-US" dirty="0"/>
          </a:p>
        </p:txBody>
      </p:sp>
      <p:sp>
        <p:nvSpPr>
          <p:cNvPr id="9" name="TextBox 8"/>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3069999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2"/>
          <p:cNvSpPr>
            <a:spLocks noGrp="1" noChangeArrowheads="1"/>
          </p:cNvSpPr>
          <p:nvPr>
            <p:ph type="title"/>
          </p:nvPr>
        </p:nvSpPr>
        <p:spPr>
          <a:xfrm>
            <a:off x="1835044" y="541731"/>
            <a:ext cx="9538448" cy="924604"/>
          </a:xfrm>
        </p:spPr>
        <p:txBody>
          <a:bodyPr>
            <a:normAutofit/>
          </a:bodyPr>
          <a:lstStyle/>
          <a:p>
            <a:r>
              <a:rPr lang="en-US" sz="4400" dirty="0" smtClean="0">
                <a:solidFill>
                  <a:schemeClr val="tx1"/>
                </a:solidFill>
                <a:latin typeface="Times New Roman" pitchFamily="18" charset="0"/>
                <a:cs typeface="Times New Roman" pitchFamily="18" charset="0"/>
              </a:rPr>
              <a:t>1. Requirement Cycle: Specification</a:t>
            </a:r>
            <a:endParaRPr lang="en-US" sz="4400" dirty="0">
              <a:solidFill>
                <a:schemeClr val="tx1"/>
              </a:solidFill>
              <a:latin typeface="Times New Roman" pitchFamily="18" charset="0"/>
              <a:cs typeface="Times New Roman" pitchFamily="18" charset="0"/>
            </a:endParaRPr>
          </a:p>
        </p:txBody>
      </p:sp>
      <p:sp>
        <p:nvSpPr>
          <p:cNvPr id="1606659" name="Rectangle 3"/>
          <p:cNvSpPr>
            <a:spLocks noGrp="1" noChangeArrowheads="1"/>
          </p:cNvSpPr>
          <p:nvPr>
            <p:ph type="body" idx="1"/>
          </p:nvPr>
        </p:nvSpPr>
        <p:spPr>
          <a:xfrm>
            <a:off x="2740335" y="1701804"/>
            <a:ext cx="8438411" cy="4789612"/>
          </a:xfrm>
        </p:spPr>
        <p:txBody>
          <a:bodyPr>
            <a:normAutofit lnSpcReduction="10000"/>
          </a:bodyPr>
          <a:lstStyle/>
          <a:p>
            <a:pPr>
              <a:spcBef>
                <a:spcPts val="1200"/>
              </a:spcBef>
              <a:buClrTx/>
              <a:buSzPct val="95000"/>
              <a:buFont typeface="Wingdings" pitchFamily="2" charset="2"/>
              <a:buChar char="Ø"/>
            </a:pPr>
            <a:r>
              <a:rPr lang="en-US" sz="2800" b="1" dirty="0">
                <a:solidFill>
                  <a:schemeClr val="tx1"/>
                </a:solidFill>
                <a:latin typeface="Times New Roman" pitchFamily="18" charset="0"/>
                <a:cs typeface="Times New Roman" pitchFamily="18" charset="0"/>
              </a:rPr>
              <a:t>Design specifications</a:t>
            </a:r>
            <a:r>
              <a:rPr lang="en-US" sz="2800" dirty="0">
                <a:solidFill>
                  <a:schemeClr val="tx1"/>
                </a:solidFill>
                <a:latin typeface="Times New Roman" pitchFamily="18" charset="0"/>
                <a:cs typeface="Times New Roman" pitchFamily="18" charset="0"/>
              </a:rPr>
              <a:t>:  These detail what is to be </a:t>
            </a:r>
            <a:br>
              <a:rPr lang="en-US" sz="2800" dirty="0">
                <a:solidFill>
                  <a:schemeClr val="tx1"/>
                </a:solidFill>
                <a:latin typeface="Times New Roman" pitchFamily="18" charset="0"/>
                <a:cs typeface="Times New Roman" pitchFamily="18" charset="0"/>
              </a:rPr>
            </a:br>
            <a:r>
              <a:rPr lang="en-US" sz="2800" dirty="0" smtClean="0">
                <a:solidFill>
                  <a:schemeClr val="tx1"/>
                </a:solidFill>
                <a:latin typeface="Times New Roman" pitchFamily="18" charset="0"/>
                <a:cs typeface="Times New Roman" pitchFamily="18" charset="0"/>
              </a:rPr>
              <a:t>in </a:t>
            </a:r>
            <a:r>
              <a:rPr lang="en-US" sz="2800" dirty="0">
                <a:solidFill>
                  <a:schemeClr val="tx1"/>
                </a:solidFill>
                <a:latin typeface="Times New Roman" pitchFamily="18" charset="0"/>
                <a:cs typeface="Times New Roman" pitchFamily="18" charset="0"/>
              </a:rPr>
              <a:t>terms of </a:t>
            </a:r>
            <a:r>
              <a:rPr lang="en-US" sz="2800" dirty="0" smtClean="0">
                <a:solidFill>
                  <a:schemeClr val="tx1"/>
                </a:solidFill>
                <a:latin typeface="Times New Roman" pitchFamily="18" charset="0"/>
                <a:cs typeface="Times New Roman" pitchFamily="18" charset="0"/>
              </a:rPr>
              <a:t>detailed and physical </a:t>
            </a:r>
            <a:r>
              <a:rPr lang="en-US" sz="2800" dirty="0">
                <a:solidFill>
                  <a:schemeClr val="tx1"/>
                </a:solidFill>
                <a:latin typeface="Times New Roman" pitchFamily="18" charset="0"/>
                <a:cs typeface="Times New Roman" pitchFamily="18" charset="0"/>
              </a:rPr>
              <a:t>characteristics.  </a:t>
            </a:r>
            <a:br>
              <a:rPr lang="en-US"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The risk of performance is on the buyer.  </a:t>
            </a:r>
          </a:p>
          <a:p>
            <a:pPr>
              <a:spcBef>
                <a:spcPts val="1200"/>
              </a:spcBef>
              <a:buClrTx/>
              <a:buSzPct val="95000"/>
              <a:buFont typeface="Wingdings" pitchFamily="2" charset="2"/>
              <a:buChar char="Ø"/>
            </a:pPr>
            <a:r>
              <a:rPr lang="en-US" sz="2800" b="1" dirty="0">
                <a:solidFill>
                  <a:schemeClr val="tx1"/>
                </a:solidFill>
                <a:latin typeface="Times New Roman" pitchFamily="18" charset="0"/>
                <a:cs typeface="Times New Roman" pitchFamily="18" charset="0"/>
              </a:rPr>
              <a:t>Performance specifications</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Specifies </a:t>
            </a:r>
            <a:r>
              <a:rPr lang="en-US" sz="2800" dirty="0">
                <a:solidFill>
                  <a:schemeClr val="tx1"/>
                </a:solidFill>
                <a:latin typeface="Times New Roman" pitchFamily="18" charset="0"/>
                <a:cs typeface="Times New Roman" pitchFamily="18" charset="0"/>
              </a:rPr>
              <a:t>measurable capabilities the end product must </a:t>
            </a:r>
            <a:r>
              <a:rPr lang="en-US" sz="2800" dirty="0" smtClean="0">
                <a:solidFill>
                  <a:schemeClr val="tx1"/>
                </a:solidFill>
                <a:latin typeface="Times New Roman" pitchFamily="18" charset="0"/>
                <a:cs typeface="Times New Roman" pitchFamily="18" charset="0"/>
              </a:rPr>
              <a:t>achieve </a:t>
            </a:r>
            <a:r>
              <a:rPr lang="en-US" sz="2800" dirty="0">
                <a:solidFill>
                  <a:schemeClr val="tx1"/>
                </a:solidFill>
                <a:latin typeface="Times New Roman" pitchFamily="18" charset="0"/>
                <a:cs typeface="Times New Roman" pitchFamily="18" charset="0"/>
              </a:rPr>
              <a:t>in terms </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r>
              <a:rPr lang="en-US" sz="2800" dirty="0" smtClean="0">
                <a:solidFill>
                  <a:schemeClr val="tx1"/>
                </a:solidFill>
                <a:latin typeface="Times New Roman" pitchFamily="18" charset="0"/>
                <a:cs typeface="Times New Roman" pitchFamily="18" charset="0"/>
              </a:rPr>
              <a:t>of </a:t>
            </a:r>
            <a:r>
              <a:rPr lang="en-US" sz="2800" dirty="0">
                <a:solidFill>
                  <a:schemeClr val="tx1"/>
                </a:solidFill>
                <a:latin typeface="Times New Roman" pitchFamily="18" charset="0"/>
                <a:cs typeface="Times New Roman" pitchFamily="18" charset="0"/>
              </a:rPr>
              <a:t>operational characteristics.  </a:t>
            </a:r>
            <a:br>
              <a:rPr lang="en-US"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The risk of performance is on the contractor.</a:t>
            </a:r>
          </a:p>
          <a:p>
            <a:pPr>
              <a:spcBef>
                <a:spcPts val="1200"/>
              </a:spcBef>
              <a:buClrTx/>
              <a:buSzPct val="95000"/>
              <a:buFont typeface="Wingdings" pitchFamily="2" charset="2"/>
              <a:buChar char="Ø"/>
            </a:pPr>
            <a:r>
              <a:rPr lang="en-US" sz="2800" b="1" dirty="0">
                <a:solidFill>
                  <a:schemeClr val="tx1"/>
                </a:solidFill>
                <a:latin typeface="Times New Roman" pitchFamily="18" charset="0"/>
                <a:cs typeface="Times New Roman" pitchFamily="18" charset="0"/>
              </a:rPr>
              <a:t>Functional specifications</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seller describes the </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r>
              <a:rPr lang="en-US" sz="2800" dirty="0" smtClean="0">
                <a:solidFill>
                  <a:schemeClr val="tx1"/>
                </a:solidFill>
                <a:latin typeface="Times New Roman" pitchFamily="18" charset="0"/>
                <a:cs typeface="Times New Roman" pitchFamily="18" charset="0"/>
              </a:rPr>
              <a:t>end </a:t>
            </a:r>
            <a:r>
              <a:rPr lang="en-US" sz="2800" dirty="0">
                <a:solidFill>
                  <a:schemeClr val="tx1"/>
                </a:solidFill>
                <a:latin typeface="Times New Roman" pitchFamily="18" charset="0"/>
                <a:cs typeface="Times New Roman" pitchFamily="18" charset="0"/>
              </a:rPr>
              <a:t>use of the item to stimulate competition among commercial items, at a lower </a:t>
            </a:r>
            <a:r>
              <a:rPr lang="en-US" sz="2800" dirty="0" smtClean="0">
                <a:solidFill>
                  <a:schemeClr val="tx1"/>
                </a:solidFill>
                <a:latin typeface="Times New Roman" pitchFamily="18" charset="0"/>
                <a:cs typeface="Times New Roman" pitchFamily="18" charset="0"/>
              </a:rPr>
              <a:t>overall </a:t>
            </a:r>
            <a:r>
              <a:rPr lang="en-US" sz="2800" dirty="0">
                <a:solidFill>
                  <a:schemeClr val="tx1"/>
                </a:solidFill>
                <a:latin typeface="Times New Roman" pitchFamily="18" charset="0"/>
                <a:cs typeface="Times New Roman" pitchFamily="18" charset="0"/>
              </a:rPr>
              <a:t>cost. </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risk of performance is on the contractor.</a:t>
            </a:r>
          </a:p>
          <a:p>
            <a:pPr>
              <a:spcBef>
                <a:spcPct val="35000"/>
              </a:spcBef>
              <a:buClr>
                <a:srgbClr val="FFFF00"/>
              </a:buClr>
              <a:buSzPct val="95000"/>
              <a:buFont typeface="Wingdings" pitchFamily="2" charset="2"/>
              <a:buChar char="Ø"/>
            </a:pPr>
            <a:endParaRPr lang="en-US" sz="2400" b="1" dirty="0">
              <a:solidFill>
                <a:srgbClr val="FFFF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TextBox 4"/>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199192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title"/>
          </p:nvPr>
        </p:nvSpPr>
        <p:spPr>
          <a:xfrm>
            <a:off x="1942136" y="624110"/>
            <a:ext cx="8911687" cy="949317"/>
          </a:xfrm>
        </p:spPr>
        <p:txBody>
          <a:bodyPr>
            <a:normAutofit/>
          </a:bodyPr>
          <a:lstStyle/>
          <a:p>
            <a:r>
              <a:rPr lang="en-US" sz="4000" dirty="0">
                <a:solidFill>
                  <a:schemeClr val="tx1"/>
                </a:solidFill>
              </a:rPr>
              <a:t>4. Award Cycle</a:t>
            </a:r>
          </a:p>
        </p:txBody>
      </p:sp>
      <p:sp>
        <p:nvSpPr>
          <p:cNvPr id="1616899" name="Rectangle 3"/>
          <p:cNvSpPr>
            <a:spLocks noGrp="1" noChangeArrowheads="1"/>
          </p:cNvSpPr>
          <p:nvPr>
            <p:ph type="body" idx="1"/>
          </p:nvPr>
        </p:nvSpPr>
        <p:spPr>
          <a:xfrm>
            <a:off x="1746421" y="1573427"/>
            <a:ext cx="10038277" cy="2565067"/>
          </a:xfrm>
        </p:spPr>
        <p:txBody>
          <a:bodyPr/>
          <a:lstStyle/>
          <a:p>
            <a:pPr>
              <a:lnSpc>
                <a:spcPct val="120000"/>
              </a:lnSpc>
              <a:buClr>
                <a:srgbClr val="FFFF00"/>
              </a:buClr>
              <a:buSzPct val="90000"/>
              <a:buFont typeface="Wingdings" pitchFamily="2" charset="2"/>
              <a:buNone/>
            </a:pPr>
            <a:r>
              <a:rPr lang="en-US" b="1" dirty="0">
                <a:solidFill>
                  <a:srgbClr val="FFFF00"/>
                </a:solidFill>
              </a:rPr>
              <a:t>   </a:t>
            </a:r>
            <a:r>
              <a:rPr lang="en-US" sz="3200" dirty="0">
                <a:solidFill>
                  <a:schemeClr val="tx1"/>
                </a:solidFill>
                <a:latin typeface="Times New Roman" pitchFamily="18" charset="0"/>
                <a:cs typeface="Times New Roman" pitchFamily="18" charset="0"/>
              </a:rPr>
              <a:t>The objective of the award cycle is </a:t>
            </a:r>
            <a:r>
              <a:rPr lang="en-US" sz="3200" b="1" dirty="0" smtClean="0">
                <a:solidFill>
                  <a:schemeClr val="tx1"/>
                </a:solidFill>
                <a:latin typeface="Times New Roman" pitchFamily="18" charset="0"/>
                <a:cs typeface="Times New Roman" pitchFamily="18" charset="0"/>
              </a:rPr>
              <a:t>to </a:t>
            </a:r>
            <a:r>
              <a:rPr lang="en-US" sz="3200" b="1" dirty="0">
                <a:solidFill>
                  <a:schemeClr val="tx1"/>
                </a:solidFill>
                <a:latin typeface="Times New Roman" pitchFamily="18" charset="0"/>
                <a:cs typeface="Times New Roman" pitchFamily="18" charset="0"/>
              </a:rPr>
              <a:t>negotiate a contract type and price</a:t>
            </a:r>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that </a:t>
            </a:r>
            <a:r>
              <a:rPr lang="en-US" sz="3200" dirty="0">
                <a:solidFill>
                  <a:schemeClr val="tx1"/>
                </a:solidFill>
                <a:latin typeface="Times New Roman" pitchFamily="18" charset="0"/>
                <a:cs typeface="Times New Roman" pitchFamily="18" charset="0"/>
              </a:rPr>
              <a:t>result in reasonable client/contractor risk and </a:t>
            </a:r>
            <a:r>
              <a:rPr lang="en-US" sz="3200" dirty="0" smtClean="0">
                <a:solidFill>
                  <a:schemeClr val="tx1"/>
                </a:solidFill>
                <a:latin typeface="Times New Roman" pitchFamily="18" charset="0"/>
                <a:cs typeface="Times New Roman" pitchFamily="18" charset="0"/>
              </a:rPr>
              <a:t>provide client/contractor </a:t>
            </a:r>
            <a:r>
              <a:rPr lang="en-US" sz="3200" dirty="0">
                <a:solidFill>
                  <a:schemeClr val="tx1"/>
                </a:solidFill>
                <a:latin typeface="Times New Roman" pitchFamily="18" charset="0"/>
                <a:cs typeface="Times New Roman" pitchFamily="18" charset="0"/>
              </a:rPr>
              <a:t>with the greatest incentive for efficient </a:t>
            </a:r>
            <a:r>
              <a:rPr lang="en-US" sz="3200" dirty="0" smtClean="0">
                <a:solidFill>
                  <a:schemeClr val="tx1"/>
                </a:solidFill>
                <a:latin typeface="Times New Roman" pitchFamily="18" charset="0"/>
                <a:cs typeface="Times New Roman" pitchFamily="18" charset="0"/>
              </a:rPr>
              <a:t>and economic </a:t>
            </a:r>
            <a:r>
              <a:rPr lang="en-US" sz="3200" dirty="0">
                <a:solidFill>
                  <a:schemeClr val="tx1"/>
                </a:solidFill>
                <a:latin typeface="Times New Roman" pitchFamily="18" charset="0"/>
                <a:cs typeface="Times New Roman" pitchFamily="18" charset="0"/>
              </a:rPr>
              <a:t>performance</a:t>
            </a:r>
            <a:r>
              <a:rPr lang="en-US" sz="3200" b="1" dirty="0">
                <a:solidFill>
                  <a:srgbClr val="FFFF00"/>
                </a:solidFill>
                <a:latin typeface="Times New Roman" pitchFamily="18" charset="0"/>
                <a:cs typeface="Times New Roman" pitchFamily="18" charset="0"/>
              </a:rPr>
              <a:t>.</a:t>
            </a:r>
            <a:endParaRPr lang="en-US" sz="3200" b="1" i="1" dirty="0">
              <a:solidFill>
                <a:srgbClr val="FFFF00"/>
              </a:solidFill>
              <a:latin typeface="Times New Roman" pitchFamily="18" charset="0"/>
              <a:cs typeface="Times New Roman" pitchFamily="18" charset="0"/>
            </a:endParaRPr>
          </a:p>
          <a:p>
            <a:pPr algn="ctr">
              <a:buClr>
                <a:srgbClr val="FFFF00"/>
              </a:buClr>
              <a:buSzPct val="90000"/>
              <a:buFont typeface="Wingdings" pitchFamily="2" charset="2"/>
              <a:buNone/>
            </a:pPr>
            <a:endParaRPr lang="en-US" sz="2800" b="1" i="1" dirty="0">
              <a:solidFill>
                <a:srgbClr val="FFFF00"/>
              </a:solidFill>
            </a:endParaRPr>
          </a:p>
        </p:txBody>
      </p:sp>
      <p:sp>
        <p:nvSpPr>
          <p:cNvPr id="4" name="Rectangle 3"/>
          <p:cNvSpPr txBox="1">
            <a:spLocks noChangeArrowheads="1"/>
          </p:cNvSpPr>
          <p:nvPr/>
        </p:nvSpPr>
        <p:spPr>
          <a:xfrm>
            <a:off x="2133601" y="4169788"/>
            <a:ext cx="7010400" cy="195933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ct val="45000"/>
              </a:spcBef>
            </a:pPr>
            <a:r>
              <a:rPr lang="en-US" sz="3200" b="1" dirty="0" smtClean="0">
                <a:solidFill>
                  <a:schemeClr val="tx1"/>
                </a:solidFill>
              </a:rPr>
              <a:t>Fixed price </a:t>
            </a:r>
            <a:r>
              <a:rPr lang="en-US" sz="3200" dirty="0" smtClean="0">
                <a:solidFill>
                  <a:schemeClr val="tx1"/>
                </a:solidFill>
              </a:rPr>
              <a:t>contract</a:t>
            </a:r>
          </a:p>
          <a:p>
            <a:pPr>
              <a:spcBef>
                <a:spcPct val="45000"/>
              </a:spcBef>
            </a:pPr>
            <a:r>
              <a:rPr lang="en-US" sz="3200" b="1" dirty="0" smtClean="0">
                <a:solidFill>
                  <a:schemeClr val="tx1"/>
                </a:solidFill>
              </a:rPr>
              <a:t>Cost plus </a:t>
            </a:r>
            <a:r>
              <a:rPr lang="en-US" sz="3200" dirty="0" smtClean="0">
                <a:solidFill>
                  <a:schemeClr val="tx1"/>
                </a:solidFill>
              </a:rPr>
              <a:t>contract</a:t>
            </a:r>
          </a:p>
          <a:p>
            <a:pPr>
              <a:spcBef>
                <a:spcPct val="45000"/>
              </a:spcBef>
              <a:spcAft>
                <a:spcPts val="1200"/>
              </a:spcAft>
            </a:pPr>
            <a:r>
              <a:rPr lang="en-US" sz="3200" dirty="0" smtClean="0">
                <a:solidFill>
                  <a:schemeClr val="tx1"/>
                </a:solidFill>
              </a:rPr>
              <a:t>Unit rates contract</a:t>
            </a:r>
            <a:endParaRPr lang="en-US" sz="3200" dirty="0">
              <a:solidFill>
                <a:schemeClr val="tx1"/>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TextBox 5"/>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110975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95714" y="1573848"/>
            <a:ext cx="7921929" cy="5142834"/>
            <a:chOff x="2096858" y="1269045"/>
            <a:chExt cx="7921929" cy="5142834"/>
          </a:xfrm>
        </p:grpSpPr>
        <p:sp>
          <p:nvSpPr>
            <p:cNvPr id="1547267" name="AutoShape 3"/>
            <p:cNvSpPr>
              <a:spLocks noChangeArrowheads="1"/>
            </p:cNvSpPr>
            <p:nvPr/>
          </p:nvSpPr>
          <p:spPr bwMode="auto">
            <a:xfrm>
              <a:off x="2835360" y="4084934"/>
              <a:ext cx="6217920" cy="731520"/>
            </a:xfrm>
            <a:prstGeom prst="leftRightArrow">
              <a:avLst>
                <a:gd name="adj1" fmla="val 50000"/>
                <a:gd name="adj2" fmla="val 132800"/>
              </a:avLst>
            </a:prstGeom>
            <a:solidFill>
              <a:schemeClr val="accent1">
                <a:lumMod val="20000"/>
                <a:lumOff val="80000"/>
              </a:schemeClr>
            </a:solidFill>
            <a:ln w="28575">
              <a:solidFill>
                <a:schemeClr val="tx1"/>
              </a:solidFill>
              <a:miter lim="800000"/>
              <a:headEnd type="none" w="sm" len="sm"/>
              <a:tailEnd type="none" w="sm" len="sm"/>
            </a:ln>
            <a:effectLst>
              <a:outerShdw dist="107763" dir="2700000" algn="ctr" rotWithShape="0">
                <a:schemeClr val="bg2"/>
              </a:outerShdw>
            </a:effectLst>
          </p:spPr>
          <p:txBody>
            <a:bodyPr wrap="none" anchor="ctr"/>
            <a:lstStyle/>
            <a:p>
              <a:endParaRPr lang="en-US" sz="1600"/>
            </a:p>
          </p:txBody>
        </p:sp>
        <p:sp>
          <p:nvSpPr>
            <p:cNvPr id="1547268" name="Text Box 4"/>
            <p:cNvSpPr txBox="1">
              <a:spLocks noChangeArrowheads="1"/>
            </p:cNvSpPr>
            <p:nvPr/>
          </p:nvSpPr>
          <p:spPr bwMode="auto">
            <a:xfrm>
              <a:off x="2096858" y="4301894"/>
              <a:ext cx="587020"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FFP</a:t>
              </a:r>
            </a:p>
          </p:txBody>
        </p:sp>
        <p:sp>
          <p:nvSpPr>
            <p:cNvPr id="1547269" name="Text Box 5"/>
            <p:cNvSpPr txBox="1">
              <a:spLocks noChangeArrowheads="1"/>
            </p:cNvSpPr>
            <p:nvPr/>
          </p:nvSpPr>
          <p:spPr bwMode="auto">
            <a:xfrm>
              <a:off x="9223376" y="4316408"/>
              <a:ext cx="795411"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CPFF</a:t>
              </a:r>
            </a:p>
          </p:txBody>
        </p:sp>
        <p:sp>
          <p:nvSpPr>
            <p:cNvPr id="1547270" name="Text Box 6"/>
            <p:cNvSpPr txBox="1">
              <a:spLocks noChangeArrowheads="1"/>
            </p:cNvSpPr>
            <p:nvPr/>
          </p:nvSpPr>
          <p:spPr bwMode="auto">
            <a:xfrm>
              <a:off x="3861184" y="4735764"/>
              <a:ext cx="2510624"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i="1" dirty="0"/>
                <a:t>Risk On Contractor</a:t>
              </a:r>
            </a:p>
          </p:txBody>
        </p:sp>
        <p:sp>
          <p:nvSpPr>
            <p:cNvPr id="1547271" name="Text Box 7"/>
            <p:cNvSpPr txBox="1">
              <a:spLocks noChangeArrowheads="1"/>
            </p:cNvSpPr>
            <p:nvPr/>
          </p:nvSpPr>
          <p:spPr bwMode="auto">
            <a:xfrm>
              <a:off x="3309710" y="3619269"/>
              <a:ext cx="816249"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HIGH</a:t>
              </a:r>
            </a:p>
          </p:txBody>
        </p:sp>
        <p:sp>
          <p:nvSpPr>
            <p:cNvPr id="1547272" name="Text Box 8"/>
            <p:cNvSpPr txBox="1">
              <a:spLocks noChangeArrowheads="1"/>
            </p:cNvSpPr>
            <p:nvPr/>
          </p:nvSpPr>
          <p:spPr bwMode="auto">
            <a:xfrm>
              <a:off x="7850870" y="3604755"/>
              <a:ext cx="772969"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LOW</a:t>
              </a:r>
            </a:p>
          </p:txBody>
        </p:sp>
        <p:grpSp>
          <p:nvGrpSpPr>
            <p:cNvPr id="4" name="Group 3"/>
            <p:cNvGrpSpPr/>
            <p:nvPr/>
          </p:nvGrpSpPr>
          <p:grpSpPr>
            <a:xfrm>
              <a:off x="2930611" y="5173569"/>
              <a:ext cx="6041571" cy="1238310"/>
              <a:chOff x="2971801" y="5437185"/>
              <a:chExt cx="6041571" cy="1238310"/>
            </a:xfrm>
          </p:grpSpPr>
          <p:sp>
            <p:nvSpPr>
              <p:cNvPr id="1547273" name="Rectangle 9"/>
              <p:cNvSpPr>
                <a:spLocks noChangeArrowheads="1"/>
              </p:cNvSpPr>
              <p:nvPr/>
            </p:nvSpPr>
            <p:spPr bwMode="auto">
              <a:xfrm>
                <a:off x="2971801" y="5480732"/>
                <a:ext cx="6041571" cy="1188720"/>
              </a:xfrm>
              <a:prstGeom prst="rect">
                <a:avLst/>
              </a:prstGeom>
              <a:solidFill>
                <a:schemeClr val="accent1">
                  <a:lumMod val="20000"/>
                  <a:lumOff val="80000"/>
                </a:schemeClr>
              </a:solidFill>
              <a:ln w="28575">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eaLnBrk="0" hangingPunct="0">
                  <a:spcBef>
                    <a:spcPct val="50000"/>
                  </a:spcBef>
                </a:pPr>
                <a:endParaRPr lang="en-US" sz="2400">
                  <a:solidFill>
                    <a:schemeClr val="bg1"/>
                  </a:solidFill>
                  <a:latin typeface="Times New Roman" pitchFamily="18" charset="0"/>
                </a:endParaRPr>
              </a:p>
            </p:txBody>
          </p:sp>
          <p:sp>
            <p:nvSpPr>
              <p:cNvPr id="1547274" name="Text Box 10"/>
              <p:cNvSpPr txBox="1">
                <a:spLocks noChangeArrowheads="1"/>
              </p:cNvSpPr>
              <p:nvPr/>
            </p:nvSpPr>
            <p:spPr bwMode="auto">
              <a:xfrm>
                <a:off x="5318125" y="5437185"/>
                <a:ext cx="1183337"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LEGEND</a:t>
                </a:r>
              </a:p>
            </p:txBody>
          </p:sp>
          <p:sp>
            <p:nvSpPr>
              <p:cNvPr id="1547275" name="Line 11"/>
              <p:cNvSpPr>
                <a:spLocks noChangeShapeType="1"/>
              </p:cNvSpPr>
              <p:nvPr/>
            </p:nvSpPr>
            <p:spPr bwMode="auto">
              <a:xfrm flipV="1">
                <a:off x="2971801" y="5834377"/>
                <a:ext cx="6041571" cy="45719"/>
              </a:xfrm>
              <a:prstGeom prst="line">
                <a:avLst/>
              </a:prstGeom>
              <a:noFill/>
              <a:ln w="28575">
                <a:solidFill>
                  <a:schemeClr val="tx1"/>
                </a:solidFill>
                <a:round/>
                <a:headEnd type="none" w="sm" len="sm"/>
                <a:tailEnd type="none" w="sm" len="sm"/>
              </a:ln>
              <a:effectLst/>
            </p:spPr>
            <p:txBody>
              <a:bodyPr wrap="none" anchor="ctr"/>
              <a:lstStyle/>
              <a:p>
                <a:endParaRPr lang="en-US" sz="1600"/>
              </a:p>
            </p:txBody>
          </p:sp>
          <p:sp>
            <p:nvSpPr>
              <p:cNvPr id="1547276" name="Text Box 12"/>
              <p:cNvSpPr txBox="1">
                <a:spLocks noChangeArrowheads="1"/>
              </p:cNvSpPr>
              <p:nvPr/>
            </p:nvSpPr>
            <p:spPr bwMode="auto">
              <a:xfrm>
                <a:off x="3375026" y="5875335"/>
                <a:ext cx="3244799"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FFP        FIRM FIXED PRICE</a:t>
                </a:r>
              </a:p>
            </p:txBody>
          </p:sp>
          <p:sp>
            <p:nvSpPr>
              <p:cNvPr id="1547277" name="Text Box 13"/>
              <p:cNvSpPr txBox="1">
                <a:spLocks noChangeArrowheads="1"/>
              </p:cNvSpPr>
              <p:nvPr/>
            </p:nvSpPr>
            <p:spPr bwMode="auto">
              <a:xfrm>
                <a:off x="3375025" y="6275385"/>
                <a:ext cx="3663182"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dirty="0"/>
                  <a:t>CPFF     COST PLUS FIXED FEE</a:t>
                </a:r>
              </a:p>
            </p:txBody>
          </p:sp>
        </p:grpSp>
        <p:pic>
          <p:nvPicPr>
            <p:cNvPr id="1547278" name="Picture 14" descr="Money Man 5"/>
            <p:cNvPicPr>
              <a:picLocks noChangeAspect="1" noChangeArrowheads="1"/>
            </p:cNvPicPr>
            <p:nvPr/>
          </p:nvPicPr>
          <p:blipFill>
            <a:blip r:embed="rId3" cstate="print"/>
            <a:srcRect/>
            <a:stretch>
              <a:fillRect/>
            </a:stretch>
          </p:blipFill>
          <p:spPr bwMode="auto">
            <a:xfrm>
              <a:off x="7038206" y="1295590"/>
              <a:ext cx="2494053" cy="2318690"/>
            </a:xfrm>
            <a:prstGeom prst="rect">
              <a:avLst/>
            </a:prstGeom>
            <a:noFill/>
          </p:spPr>
        </p:pic>
        <p:pic>
          <p:nvPicPr>
            <p:cNvPr id="1547279" name="Picture 15" descr="Clothes Were Stolen 1"/>
            <p:cNvPicPr>
              <a:picLocks noChangeAspect="1" noChangeArrowheads="1"/>
            </p:cNvPicPr>
            <p:nvPr/>
          </p:nvPicPr>
          <p:blipFill>
            <a:blip r:embed="rId4" cstate="print"/>
            <a:srcRect/>
            <a:stretch>
              <a:fillRect/>
            </a:stretch>
          </p:blipFill>
          <p:spPr bwMode="auto">
            <a:xfrm>
              <a:off x="3184703" y="1269045"/>
              <a:ext cx="1268007" cy="2435949"/>
            </a:xfrm>
            <a:prstGeom prst="rect">
              <a:avLst/>
            </a:prstGeom>
            <a:noFill/>
          </p:spPr>
        </p:pic>
        <p:sp>
          <p:nvSpPr>
            <p:cNvPr id="1547280" name="Text Box 16"/>
            <p:cNvSpPr txBox="1">
              <a:spLocks noChangeArrowheads="1"/>
            </p:cNvSpPr>
            <p:nvPr/>
          </p:nvSpPr>
          <p:spPr bwMode="auto">
            <a:xfrm>
              <a:off x="5600700" y="3889371"/>
              <a:ext cx="1931939" cy="400110"/>
            </a:xfrm>
            <a:prstGeom prst="rect">
              <a:avLst/>
            </a:prstGeom>
            <a:noFill/>
            <a:ln w="12700">
              <a:noFill/>
              <a:miter lim="800000"/>
              <a:headEnd type="none" w="sm" len="sm"/>
              <a:tailEnd type="none" w="sm" len="sm"/>
            </a:ln>
            <a:effectLst/>
          </p:spPr>
          <p:txBody>
            <a:bodyPr wrap="none">
              <a:spAutoFit/>
            </a:bodyPr>
            <a:lstStyle/>
            <a:p>
              <a:pPr eaLnBrk="0" hangingPunct="0">
                <a:spcBef>
                  <a:spcPct val="50000"/>
                </a:spcBef>
              </a:pPr>
              <a:r>
                <a:rPr lang="en-US" sz="2000" i="1" dirty="0"/>
                <a:t>Risk On Client </a:t>
              </a:r>
            </a:p>
          </p:txBody>
        </p:sp>
      </p:grpSp>
      <p:sp>
        <p:nvSpPr>
          <p:cNvPr id="19" name="Text Box 3"/>
          <p:cNvSpPr txBox="1">
            <a:spLocks noChangeArrowheads="1"/>
          </p:cNvSpPr>
          <p:nvPr/>
        </p:nvSpPr>
        <p:spPr bwMode="auto">
          <a:xfrm>
            <a:off x="1648085" y="599140"/>
            <a:ext cx="10148501" cy="794064"/>
          </a:xfrm>
          <a:prstGeom prst="rect">
            <a:avLst/>
          </a:prstGeom>
          <a:noFill/>
          <a:ln w="12700">
            <a:noFill/>
            <a:miter lim="800000"/>
            <a:headEnd type="none" w="sm" len="sm"/>
            <a:tailEnd type="none" w="sm" len="sm"/>
          </a:ln>
          <a:effectLst/>
        </p:spPr>
        <p:txBody>
          <a:bodyPr wrap="square">
            <a:spAutoFit/>
          </a:bodyPr>
          <a:lstStyle/>
          <a:p>
            <a:pPr eaLnBrk="0" hangingPunct="0">
              <a:lnSpc>
                <a:spcPct val="114000"/>
              </a:lnSpc>
              <a:spcBef>
                <a:spcPct val="40000"/>
              </a:spcBef>
            </a:pPr>
            <a:r>
              <a:rPr lang="en-US" sz="4000" dirty="0" smtClean="0">
                <a:latin typeface="Times New Roman" pitchFamily="18" charset="0"/>
              </a:rPr>
              <a:t>Contract’s </a:t>
            </a:r>
            <a:r>
              <a:rPr lang="en-US" sz="4000" dirty="0">
                <a:latin typeface="Times New Roman" pitchFamily="18" charset="0"/>
              </a:rPr>
              <a:t>Risk </a:t>
            </a:r>
            <a:r>
              <a:rPr lang="en-US" sz="4000" dirty="0" smtClean="0">
                <a:latin typeface="Times New Roman" pitchFamily="18" charset="0"/>
              </a:rPr>
              <a:t>and </a:t>
            </a:r>
            <a:r>
              <a:rPr lang="en-US" sz="4000" dirty="0">
                <a:latin typeface="Times New Roman" pitchFamily="18" charset="0"/>
              </a:rPr>
              <a:t>Reward Go </a:t>
            </a:r>
            <a:r>
              <a:rPr lang="en-US" sz="4000" dirty="0" smtClean="0">
                <a:latin typeface="Times New Roman" pitchFamily="18" charset="0"/>
              </a:rPr>
              <a:t>Hand-in-Hand</a:t>
            </a:r>
            <a:endParaRPr lang="en-US" sz="4000" dirty="0">
              <a:latin typeface="Times New Roman" pitchFamily="18"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
        <p:nvSpPr>
          <p:cNvPr id="20" name="TextBox 19"/>
          <p:cNvSpPr txBox="1"/>
          <p:nvPr/>
        </p:nvSpPr>
        <p:spPr>
          <a:xfrm rot="19331366">
            <a:off x="552324" y="1487802"/>
            <a:ext cx="1250663" cy="461665"/>
          </a:xfrm>
          <a:prstGeom prst="rect">
            <a:avLst/>
          </a:prstGeom>
          <a:solidFill>
            <a:srgbClr val="92D050"/>
          </a:solidFill>
        </p:spPr>
        <p:txBody>
          <a:bodyPr wrap="none" rtlCol="0">
            <a:spAutoFit/>
          </a:bodyPr>
          <a:lstStyle/>
          <a:p>
            <a:r>
              <a:rPr lang="en-US" sz="2400" b="1" dirty="0" smtClean="0"/>
              <a:t>Review</a:t>
            </a:r>
            <a:endParaRPr lang="en-US" b="1" dirty="0"/>
          </a:p>
        </p:txBody>
      </p:sp>
    </p:spTree>
    <p:extLst>
      <p:ext uri="{BB962C8B-B14F-4D97-AF65-F5344CB8AC3E}">
        <p14:creationId xmlns:p14="http://schemas.microsoft.com/office/powerpoint/2010/main" val="104490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265</TotalTime>
  <Words>1522</Words>
  <Application>Microsoft Office PowerPoint</Application>
  <PresentationFormat>Widescreen</PresentationFormat>
  <Paragraphs>385</Paragraphs>
  <Slides>46</Slides>
  <Notes>14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46</vt:i4>
      </vt:variant>
    </vt:vector>
  </HeadingPairs>
  <TitlesOfParts>
    <vt:vector size="64" baseType="lpstr">
      <vt:lpstr>Arial</vt:lpstr>
      <vt:lpstr>B Jadid</vt:lpstr>
      <vt:lpstr>B Nazanin</vt:lpstr>
      <vt:lpstr>B Zar</vt:lpstr>
      <vt:lpstr>Calibri</vt:lpstr>
      <vt:lpstr>Candara</vt:lpstr>
      <vt:lpstr>Century Gothic</vt:lpstr>
      <vt:lpstr>굴림</vt:lpstr>
      <vt:lpstr>HY중고딕</vt:lpstr>
      <vt:lpstr>メイリオ</vt:lpstr>
      <vt:lpstr>Symbol</vt:lpstr>
      <vt:lpstr>Tahoma</vt:lpstr>
      <vt:lpstr>Times New Roman</vt:lpstr>
      <vt:lpstr>Titr,Bold</vt:lpstr>
      <vt:lpstr>Verdana</vt:lpstr>
      <vt:lpstr>Wingdings</vt:lpstr>
      <vt:lpstr>Wingdings 3</vt:lpstr>
      <vt:lpstr>Wisp</vt:lpstr>
      <vt:lpstr>IUT Logistics/Supply Chain: Contract Engineering, Public-Private Partnership, Foreign Investments</vt:lpstr>
      <vt:lpstr>Projects</vt:lpstr>
      <vt:lpstr>Outsourcing</vt:lpstr>
      <vt:lpstr>Procurement Management</vt:lpstr>
      <vt:lpstr>PowerPoint Presentation</vt:lpstr>
      <vt:lpstr>Supplier Selection &amp; Evaluation</vt:lpstr>
      <vt:lpstr>1. Requirement Cycle: Specification</vt:lpstr>
      <vt:lpstr>4. Award Cycle</vt:lpstr>
      <vt:lpstr>PowerPoint Presentation</vt:lpstr>
      <vt:lpstr>Firm-Fixed-Price Contract (FFP)</vt:lpstr>
      <vt:lpstr>Firm-Fixed-Price with Economic Price Adjustments (FPE)</vt:lpstr>
      <vt:lpstr>Cost-Plus-Fixed-Fee Contract (CPFF)</vt:lpstr>
      <vt:lpstr>Cost-Plus-Incentive-Fee Contract (CPIF)</vt:lpstr>
      <vt:lpstr>Principles of Incentive Contracts</vt:lpstr>
      <vt:lpstr>Relative Contract Risk</vt:lpstr>
      <vt:lpstr>Projects: Temporary endeavor</vt:lpstr>
      <vt:lpstr>Project Finance: Outsourcing Finances</vt:lpstr>
      <vt:lpstr>Project Finance</vt:lpstr>
      <vt:lpstr>Infrastructure Projects</vt:lpstr>
      <vt:lpstr>Projects</vt:lpstr>
      <vt:lpstr>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Identification  &amp; Mitigation</vt:lpstr>
      <vt:lpstr>PowerPoint Presentation</vt:lpstr>
      <vt:lpstr>PowerPoint Presentation</vt:lpstr>
      <vt:lpstr>New IPC (20+ years) Development &amp; Production</vt:lpstr>
      <vt:lpstr>Sharing Risks and Benefits</vt:lpstr>
      <vt:lpstr>The Industry in Numbers: Reserves</vt:lpstr>
      <vt:lpstr>The Industry in Numbers: Production</vt:lpstr>
      <vt:lpstr>Oil &amp; Gas Industry Segmentation</vt:lpstr>
      <vt:lpstr>Oil &amp; Gas Business Cycle</vt:lpstr>
      <vt:lpstr>PowerPoint Presentation</vt:lpstr>
      <vt:lpstr>History of Oil&amp; Gas Contracts</vt:lpstr>
      <vt:lpstr>PowerPoint Presentation</vt:lpstr>
      <vt:lpstr>Concession Agreement</vt:lpstr>
      <vt:lpstr>Production Sharing Contract</vt:lpstr>
      <vt:lpstr>Joint Venture</vt:lpstr>
      <vt:lpstr>Service Contract</vt:lpstr>
      <vt:lpstr>Conclusion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Contracts &amp; Finance 1. Private-Public Partnership 2. New Iran Oil/Gas Contracts</dc:title>
  <dc:creator>MRT www.Win2Farsi.com</dc:creator>
  <cp:lastModifiedBy>MRT www.Win2Farsi.com</cp:lastModifiedBy>
  <cp:revision>41</cp:revision>
  <dcterms:created xsi:type="dcterms:W3CDTF">2019-01-27T21:24:19Z</dcterms:created>
  <dcterms:modified xsi:type="dcterms:W3CDTF">2019-09-11T21:15:12Z</dcterms:modified>
</cp:coreProperties>
</file>