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318" r:id="rId4"/>
    <p:sldId id="319" r:id="rId5"/>
    <p:sldId id="340" r:id="rId6"/>
    <p:sldId id="341" r:id="rId7"/>
    <p:sldId id="342" r:id="rId8"/>
    <p:sldId id="260" r:id="rId9"/>
    <p:sldId id="311" r:id="rId10"/>
    <p:sldId id="289" r:id="rId11"/>
    <p:sldId id="298" r:id="rId12"/>
    <p:sldId id="286" r:id="rId13"/>
    <p:sldId id="287" r:id="rId14"/>
    <p:sldId id="334" r:id="rId15"/>
    <p:sldId id="331" r:id="rId16"/>
    <p:sldId id="294" r:id="rId17"/>
    <p:sldId id="284" r:id="rId18"/>
    <p:sldId id="320" r:id="rId19"/>
    <p:sldId id="321" r:id="rId20"/>
    <p:sldId id="322" r:id="rId21"/>
    <p:sldId id="323" r:id="rId22"/>
    <p:sldId id="324" r:id="rId23"/>
    <p:sldId id="344" r:id="rId24"/>
    <p:sldId id="327" r:id="rId25"/>
    <p:sldId id="299" r:id="rId26"/>
    <p:sldId id="345" r:id="rId27"/>
    <p:sldId id="283" r:id="rId28"/>
    <p:sldId id="290" r:id="rId29"/>
    <p:sldId id="292" r:id="rId30"/>
    <p:sldId id="337" r:id="rId31"/>
    <p:sldId id="313" r:id="rId32"/>
    <p:sldId id="291" r:id="rId33"/>
    <p:sldId id="295" r:id="rId34"/>
    <p:sldId id="262" r:id="rId35"/>
    <p:sldId id="332" r:id="rId36"/>
    <p:sldId id="307" r:id="rId37"/>
    <p:sldId id="308" r:id="rId38"/>
    <p:sldId id="338" r:id="rId39"/>
    <p:sldId id="339" r:id="rId40"/>
    <p:sldId id="263" r:id="rId41"/>
    <p:sldId id="329" r:id="rId42"/>
    <p:sldId id="265" r:id="rId43"/>
    <p:sldId id="335" r:id="rId44"/>
    <p:sldId id="310" r:id="rId45"/>
    <p:sldId id="303" r:id="rId46"/>
    <p:sldId id="305" r:id="rId47"/>
    <p:sldId id="306" r:id="rId48"/>
    <p:sldId id="346" r:id="rId49"/>
    <p:sldId id="273" r:id="rId50"/>
    <p:sldId id="296" r:id="rId51"/>
    <p:sldId id="330" r:id="rId52"/>
    <p:sldId id="274" r:id="rId53"/>
    <p:sldId id="315" r:id="rId54"/>
    <p:sldId id="297" r:id="rId55"/>
    <p:sldId id="336" r:id="rId5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197D5-9AAB-4C05-9548-339523F8822A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122E-A7E0-4E56-8F9F-269C68AB63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9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122E-A7E0-4E56-8F9F-269C68AB639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50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17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1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7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1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6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5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414C-DAD9-47CC-AD65-8DE6A78CF14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uiu.ru/wp-content/uploads/2017/12/KoryukinDiplom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4972" y="239961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>Отчет о работе кафедры ГНТ в </a:t>
            </a:r>
            <a:r>
              <a:rPr lang="ru-RU" b="1" dirty="0" smtClean="0">
                <a:solidFill>
                  <a:schemeClr val="bg1"/>
                </a:solidFill>
                <a:latin typeface="Fedra Sans Pro" pitchFamily="34" charset="0"/>
              </a:rPr>
              <a:t>2020-21 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>уч. году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057" y="457449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Заседание кафедры</a:t>
            </a:r>
          </a:p>
          <a:p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от 31.08.2021г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., протокол № 2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Зав кафедрой ГНТ</a:t>
            </a:r>
          </a:p>
          <a:p>
            <a:pPr algn="r"/>
            <a:r>
              <a:rPr lang="ru-RU" dirty="0" err="1">
                <a:solidFill>
                  <a:schemeClr val="bg1"/>
                </a:solidFill>
                <a:latin typeface="Fedra Sans Pro" pitchFamily="34" charset="0"/>
              </a:rPr>
              <a:t>д.с.н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., профессор 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>Л.Л. </a:t>
            </a:r>
            <a:r>
              <a:rPr lang="ru-RU" dirty="0" err="1">
                <a:solidFill>
                  <a:schemeClr val="bg1"/>
                </a:solidFill>
                <a:latin typeface="Fedra Sans Pro" pitchFamily="34" charset="0"/>
              </a:rPr>
              <a:t>Мехришвили</a:t>
            </a: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pic>
        <p:nvPicPr>
          <p:cNvPr id="2051" name="Picture 3" descr="G:\Док-ты\ТИУ\конференция\Re лого и шрифт\ТИУ лого i university бел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1485" y="365130"/>
            <a:ext cx="3099254" cy="1730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32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Научный потенциал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8" y="1214202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069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Состоялись защиты диссертаций на соискание ученой степени доктора наук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Комгорт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Марина Валерьевна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защита докторской диссертации (25.11.2020 г)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Жаринов Семен Александрович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–защита  кандидатской диссертации (28.04.2021 г)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Присуждение ученых степеней: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Касимову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Руслану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Харисовичу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присуждена ученая степень доктора философских наук (приказ ВАК РФ №515 от 25.09.2020 г)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Комгорт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Марине Валерьевне  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присуждена ученая степень доктора исторических наук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(приказ ВАК РФ №303/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от 07.04.2021 г.)</a:t>
            </a:r>
            <a:endParaRPr lang="ru-RU" sz="24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ученых званий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8" y="1214202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0695"/>
            <a:ext cx="10515600" cy="4351338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Готовятся документы на получение ученого звания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Гаврилюк Наталья Петровна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ученое звание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Булгакова Ирина Анатол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ьевна – ученое звание 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Батурин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Даниил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Антонович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ученое звание 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Fedra Sans Pro" pitchFamily="34" charset="0"/>
            </a:endParaRPr>
          </a:p>
          <a:p>
            <a:pPr marL="0" indent="0" algn="just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5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2800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Обучающие семинары: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 обучению работе в программе «Шахты»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- Михайлов И.С. (15.12.2020 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«Применение в образовательном процессе проектов НИИ мониторинга качества образования»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(ФЭПО, ФИЭБ, Диагностическое интернет-тестирование первокурсников и др.» -  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Узлова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НВ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( 28.12.2020г)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Панельная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онлайн-дискуссия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 «Есть ли жизнь между сессиями? Как меняется самостоятельная работа студента?»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Образовательная платформа «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Иоголевич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Н.И.,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Узлова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Н.В. (18.03.2021 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Проектная сессия «Реализация PBL в пространстве инженерного образования университета»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разработке образовательных проблемных кейсов, Высшая  инженерная школа EG ТИУ     - Васильева ЛВ, Гаврилюк НП,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ЯВ,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Узлова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НВ (с 22 по 24 апреля 2021 г.) 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 формированию учебной нагрузки в системе в системе ТАНДЕМ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ЯВ (24.05.21.г.)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89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2800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"Электронные образовательные ресурсы в информационной среде технического вуза.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Модуль 1: Современные информационные технологии в образовательном процессе" – Доронин В.В., Ткачев АА.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«Оказание первой медицинской помощи»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– Доронин В.В., Ткачев АА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«Особенности организации образовательного процесса по основным и дополнительным образовательным программам для инвалидов и лиц с ограниченными возможностями здоровья»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- Доронин ВВ, Ткачев АА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овышение языковых компетенций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научно-педагогических кадров ТИУ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(Академический английский язык. Уровень выше среднего) -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Р.Х., Осинцева Н.В. (с 29.09.2020 по 24.12.2020 г.)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инструменты в обучении»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(35 часов) Уральская школа тренинга «Технологии успеха» - Васильева ЛВ (6-27 ноября 2020 г)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«Точка интеллекта»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(Образы Богинь в истории религий – 22.11.2020 - 16 часов,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Шатанизм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– 27.07.2020 - 8 часов, Введение в историю религий – 16.06.2020 - 10 часов, Скандинавская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руницеская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письменность – 10.07.2020 - 4 часа) – Батурин ДА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"Педагог в современной цифровой (информационной) среде"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(Тюменский государственный университет –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- Дягилева ТВ,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ЯВ, Доронин ВВ, Голованова ОИ (03-15 декабря 2020)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«Школа педагогического мастерства»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ТИУ (72 часа) – Осинцева Надежда Владимировна (с 30.09.2020 по 16.10.2020 г.)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FF0000"/>
              </a:solidFill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26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2800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"Пожарно-технический минимум"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ЛЛ (07.12.20 по 22.12.20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г.)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«Новации законодательства в области интеллектуальной собственности. Интеллектуальная собственность в цифровой экономике»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АНО ДПО «Образовательный Центр ГАРАНТ г. Москва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Алланина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Л.М. (апрель 2021 год)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«Охрана труда» (ТИУ)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практик в аспирантуре: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ЛН,  Дягилева ТВ,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Лезьер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Моложавенко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"Преподаватель как движущая сила университета".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Частное образовательное учреждение дополнительного профессионального образования «Центр образовательных услуг ЛАНЬ» 72 часа, Санкт-Петербург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Аланина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ЛМ (23.04.2021 г.)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 и ЧС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доцент кафедры ГНТ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Узлова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НВ (июнь 2021г.)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Фасилитация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Приемы вовлеченности»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«Уральская Школа Тренинга» Екатеринбург (20 часов) - Васильева ЛВ (Удостоверение от 28.06.2021,)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FF0000"/>
              </a:solidFill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26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Профессиональная переподготовка</a:t>
            </a:r>
            <a:endParaRPr lang="ru-RU" sz="2800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«Преподаватель философии в высшей школе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ФБОУ ВО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ОмГПУ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г. Омск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прошли 2 блока, итоговая аттестация </a:t>
            </a: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декабрь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Исаченко НН, 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РХ</a:t>
            </a: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FF0000"/>
              </a:solidFill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87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Вне плана прошли: 6 сотрудников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Переподготовку: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Сарпова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Осинцева, Лукьяненко прошли,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ИоголевиВнеч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не знаю.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012000"/>
              </p:ext>
            </p:extLst>
          </p:nvPr>
        </p:nvGraphicFramePr>
        <p:xfrm>
          <a:off x="1551712" y="1852551"/>
          <a:ext cx="9294628" cy="3468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3556">
                  <a:extLst>
                    <a:ext uri="{9D8B030D-6E8A-4147-A177-3AD203B41FA5}">
                      <a16:colId xmlns:a16="http://schemas.microsoft.com/office/drawing/2014/main" xmlns="" val="865246535"/>
                    </a:ext>
                  </a:extLst>
                </a:gridCol>
                <a:gridCol w="4471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Вид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5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Повышение квалификации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5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Профессиональная переподготовка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(в процессе выполнения)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5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Обучающие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семинары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103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136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образовательной деятельности кафедры ГНТ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прохождение процедуры государственной аккредитации;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участие в образовательном проекте ВИШ, развитие проектных форм обучения;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в образовательном проекте «Индивидуальные образовательные траектории» на базе ИТ;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участие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элективных курсов;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реализация МООК по дисциплине История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реализация инновационных образовательных технологий;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курсов на английском языке.</a:t>
            </a:r>
          </a:p>
          <a:p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51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1930396"/>
            <a:ext cx="10515600" cy="4609417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государственной аккредитации: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актуализированы  ОПОП и УМК дисциплин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подготовки аспирантуры кафедры ГНТ: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47.06.01 - Философия, этика и религиоведение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(09.00.13 Философская антропология, философия культуры),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44.06.01 – Образование и педагогические науки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(13.00.08 Теория и методика профессионального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пройдена аккредитация направления подготовки аспирантуры кафедры ГНТ: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44.06.01 – Образование и педагогические науки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(13.00.08 Теория и методика профессионального образования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77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Участие в образовательном проекте ВИШ,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проектных форм обучения: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30903"/>
              </p:ext>
            </p:extLst>
          </p:nvPr>
        </p:nvGraphicFramePr>
        <p:xfrm>
          <a:off x="1025236" y="3131128"/>
          <a:ext cx="10210800" cy="3039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694">
                  <a:extLst>
                    <a:ext uri="{9D8B030D-6E8A-4147-A177-3AD203B41FA5}">
                      <a16:colId xmlns:a16="http://schemas.microsoft.com/office/drawing/2014/main" xmlns="" val="1219887909"/>
                    </a:ext>
                  </a:extLst>
                </a:gridCol>
                <a:gridCol w="5201106">
                  <a:extLst>
                    <a:ext uri="{9D8B030D-6E8A-4147-A177-3AD203B41FA5}">
                      <a16:colId xmlns:a16="http://schemas.microsoft.com/office/drawing/2014/main" xmlns="" val="906324388"/>
                    </a:ext>
                  </a:extLst>
                </a:gridCol>
              </a:tblGrid>
              <a:tr h="31882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«Проектная деятельность»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2729288"/>
                  </a:ext>
                </a:extLst>
              </a:tr>
              <a:tr h="2673761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Проектная деятельность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*Тайм-менеджмент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*Основы самоорганизации и профессионально-личностного развития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*Этика и психология профессиональной деятельности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1937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51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Стратегии развития кафедры ГНТ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6" y="1394086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реализация стратегии развития кафедры ГНТ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инженерного образования опорного университета»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(Решение: заседание кафедры от 25.08.2017 г., протокол №1)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(Отчет: заседание кафедры от 26.06.2019 г., протокол №10)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Fedra Sans Pro" pitchFamily="34" charset="0"/>
            </a:endParaRP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99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3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в образовательном проекте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«Индивидуальные образовательные траектории»:  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16879"/>
              </p:ext>
            </p:extLst>
          </p:nvPr>
        </p:nvGraphicFramePr>
        <p:xfrm>
          <a:off x="997527" y="3112851"/>
          <a:ext cx="10210801" cy="356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626">
                  <a:extLst>
                    <a:ext uri="{9D8B030D-6E8A-4147-A177-3AD203B41FA5}">
                      <a16:colId xmlns:a16="http://schemas.microsoft.com/office/drawing/2014/main" xmlns="" val="2659586058"/>
                    </a:ext>
                  </a:extLst>
                </a:gridCol>
                <a:gridCol w="3346315">
                  <a:extLst>
                    <a:ext uri="{9D8B030D-6E8A-4147-A177-3AD203B41FA5}">
                      <a16:colId xmlns:a16="http://schemas.microsoft.com/office/drawing/2014/main" xmlns="" val="3881262282"/>
                    </a:ext>
                  </a:extLst>
                </a:gridCol>
                <a:gridCol w="4009860"/>
              </a:tblGrid>
              <a:tr h="35992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2019-2020 учебный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2020-2021 учебный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 учебный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0468815"/>
                  </a:ext>
                </a:extLst>
              </a:tr>
              <a:tr h="313123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Вариативные курсы: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1.Личности в истории к. </a:t>
                      </a:r>
                      <a:r>
                        <a:rPr 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IX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н. </a:t>
                      </a:r>
                      <a:r>
                        <a:rPr 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XXI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в.в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Социально-экономические процессы, труд и предпринимательство в России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Геополитическое положение и внешняя политика Российского государства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История российской государственности и общественно-политической жизни</a:t>
                      </a:r>
                    </a:p>
                    <a:p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 История культуры России и т.д.</a:t>
                      </a:r>
                    </a:p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Вариативные курсы: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1.«История российской государственности и общественно-политической жизни»</a:t>
                      </a: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2.«Личность в российской  истории к. </a:t>
                      </a:r>
                      <a:r>
                        <a:rPr lang="en-US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IX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н. </a:t>
                      </a:r>
                      <a:r>
                        <a:rPr lang="en-US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XXI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в.в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.»</a:t>
                      </a: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3.«История предпринимательства в России»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4.«Индустриализация Тюменского Севера»</a:t>
                      </a: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5.«История Тюменского края»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6.«Нефтегазовые ресурсы в российской и мировой геополитике»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7.«Арктика в государственной стратегии России»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1.Основные тенденции в советской электроэнергетической отрасли и опыт становления ведущего района по производству электроэнергии в стране (Тюменская область).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2.Арктика в государственной стратегии России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История нефтяной и газовой промышленности России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Индустриализация Тюменского Севера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Социально-экономические процессы, труд и предпринимательство в истории России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Тюменский регион в истории России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Личность в российской  истории к. </a:t>
                      </a:r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IX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н. </a:t>
                      </a:r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XXI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Россия в системе международных отношений IX-XX вв.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Российская цивилизация: особенности становления, функционирования и трансформации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10.История повседневной жизни в контексте развития российского общества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11.История Тюменского края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5043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823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0526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и реализации элективных курсов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Личностное развитие студента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Я.В., Гаврилюк Н.П.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Основы российского и международного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Изюмов И.В.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Политико-правовая компетентность личности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Шулер И.В.,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М.С.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Правовой статус личности в современном мире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М.С.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Правовой Форса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йт 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Алланина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Л.М.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Стресс-менеджмент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Васильева Л.В.,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Профессиональная и деловая этика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И.В., Васильева ЛВ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Ведение переговоров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Васильева Л.В.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Основы ораторского искусства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Васильева Л.В.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Человек в науке: история технических изобретений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Дягилева Т.В.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74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862998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Реализация МООК по дисциплине История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«Количество иностранных слушателей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онлайн-курсов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/МООК университета»: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– 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 - 8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«Количество обучающихся, освоивших дисциплины в формате МООК: 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план» – 85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 - 164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«Количество ОПОП ВО, реализуемых с применением МООК»: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– 10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 - 20 </a:t>
            </a:r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27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862998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 образовательных технологий:</a:t>
            </a:r>
          </a:p>
          <a:p>
            <a:pPr fontAlgn="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*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Игровые технологии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(технологий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геймификации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в образовательном процесс на базе экспериментальной площадки ИОТ ИТ ТИУ - Васильева Л.В.,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Иоголевич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Н.И (сентябрь 2020 г)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Проектные технологии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рамках образовательной  деятельности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* Васильева ЛВ – защита проектов по дисциплине «Основы публичного выступления»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*Голованова О.И. – защита проектов по вариативному курсу ИОТ «История Тюменского края»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ГЮ – защиты проектов по вариативным курсам ИОТ «Арктика в государственной стратегии России», «История НГО»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*Ткачев АА –проведение занятий  и разработка проектов на базе научной лаборатории ТИУ «Лаборатория культурно-исторического исследования Западной Сибири»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27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0458"/>
            <a:ext cx="10515600" cy="4696505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7. </a:t>
            </a:r>
            <a:r>
              <a:rPr lang="ru-RU" sz="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Преподавание на английском языке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 </a:t>
            </a:r>
            <a:r>
              <a:rPr lang="ru-RU" sz="6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Осинцева Н.В.</a:t>
            </a:r>
            <a:r>
              <a:rPr lang="ru-RU" sz="6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 «Философия и методология науки»</a:t>
            </a:r>
            <a:b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подготовки: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23.04.01 «Технология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транспортных процессов",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Программа: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"Логистика и управление цепями поставок"  (РОП ИТ).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подготовки: магистратура​</a:t>
            </a:r>
          </a:p>
          <a:p>
            <a:pPr marL="0" indent="0">
              <a:buNone/>
            </a:pPr>
            <a:endParaRPr lang="ru-RU" sz="6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*** </a:t>
            </a:r>
            <a:r>
              <a:rPr lang="ru-RU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Издан учебник </a:t>
            </a:r>
            <a:r>
              <a:rPr lang="en-US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Philosophy</a:t>
            </a:r>
            <a:r>
              <a:rPr lang="ru-RU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часть 1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Авторы: ИА Булгакова, ИА Карнаухова.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*** </a:t>
            </a:r>
            <a:r>
              <a:rPr lang="ru-RU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Готовится к изданию 2 часть учебника </a:t>
            </a:r>
            <a:r>
              <a:rPr lang="en-US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Philosophy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Авторы: ИА Булгакова, ИА Карнаухова.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6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65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Другие виды образовательной деятельности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1964987"/>
            <a:ext cx="10515600" cy="43774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Утвердили индивидуальные планы преподавателей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кафедры ГНТ на 2020-21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Актуализировали УМК дисциплин,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закрепленных за кафедрой ГНТ, в том числе,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*для аспирантов направления подготовки 47.06.01 Философия, этика и религиоведение, направленности Философская антропология, философия культуры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*для аспирантов направления подготовки 44.06.01 Образование и педагогические науки, направленности Теория и методика профессионального образования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Организовали и реализовали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занятий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Актуализированы Программы ГИА выпускников по направлениям подготовки научно-педагогических кадров в аспирантуре: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47.06.01 Философия, этика и религиоведение, направленности Философская антропология, философия культуры (дата утверждения 02.02.2018 г.);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44.06.01 Образование и педагогические науки, направленности Теория и методика профессионального образования (дата утверждения 31.08.2017 г).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45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Другие виды образовательной деятельности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роведены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учебных занятий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2019-20 уч. году.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Продолжили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апробацию технологии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Геймификации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образовательном процессе для студентов-магистрантов Строительного института, обучающихся по профилю «Инвестиционное проектирование и сметное ценообразование» (кафедра Экономики в строительстве, руководитель программы Л.А. Филимонова). Дисциплина «Социальные коммуникации. Психология».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формат организации и проведения консультирования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дисциплине «Педагогика и психология высшей школы» ( 26.05.2020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Реализован (в основном) План учебно-методических изданий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кафедры ГНТ на 2020-21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год.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45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профессиональные образовательные программы по уровням образования: программы аспирантуры</a:t>
            </a:r>
            <a:r>
              <a:rPr lang="ru-RU" sz="2400" b="1" dirty="0">
                <a:solidFill>
                  <a:schemeClr val="bg1"/>
                </a:solidFill>
                <a:latin typeface="Fedra Sans Pro" pitchFamily="34" charset="0"/>
              </a:rPr>
              <a:t>.</a:t>
            </a:r>
            <a:r>
              <a:rPr lang="ru-RU" sz="2400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90369" y="1855298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Скорректированы ОПОП по направлениям подготовки </a:t>
            </a: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уровня аспирантуры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*47.06.01 - Философия, этика и религиоведение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09.00.01 Онтология и теория познания.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09.00.13 Философская антропология, философия культуры.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*44.06.01 – Образование и педагогические науки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13.00.08 Теория и методика профессионального образования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79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АСПИРАНТУРА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(Прием. Состав)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приема в аспирантуру: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Подано заявлений  -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человек (философия – 3 чел., педагогика –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чел.)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Поступили на специальности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*47.06.01 - Философия, этика и религиоведение –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- 2/ </a:t>
            </a:r>
            <a:r>
              <a:rPr lang="ru-RU" sz="8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 – </a:t>
            </a:r>
            <a:r>
              <a:rPr lang="ru-RU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8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человек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(Всего: 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человек)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*44.06.01 – Образование и педагогические науки –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- 2/ </a:t>
            </a:r>
            <a:r>
              <a:rPr lang="ru-RU" sz="8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факт-  2 человека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(Всего: 6 человек)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Окончили аспирантуру с представлением диссертации к защите по специальности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*47.06.01 - Философия, этика и религиоведение -  1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человек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Кальва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ИС)</a:t>
            </a:r>
          </a:p>
          <a:p>
            <a:pPr>
              <a:buNone/>
            </a:pP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44.06.01 – Образование и педагогические науки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1 человек  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Бутина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ЮВ)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Arial" charset="0"/>
              <a:buChar char="•"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5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АСПИРАНТУРА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(Образовательная деятельность)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аспирантов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Утверждены научные руководители, темы диссертационных исследований и Индивидуальные учебные планы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аспирантов первого года обучения.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Организовали и провели аттестация аспирантов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осенний и весенний семестры 2020-2021 учебного года.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Организовали и провели педагогическую  и  научно-исследовательскую  практики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аспирантов  в осеннем и весеннем семестрах 2020-2021 учебного года.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Утвердили темы рефератов аспирантов ТИУ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дисциплине «История и философия науки»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Организовали и провели кандидатские  экзамены по дисциплине «История и философия науки»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экстерны, очники, заочники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(январь, июнь  2021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Приняли участие в проведении  кандидатского экзамена по дисциплине «Иностранный язык (немецкий)» по направлению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44.06.01 – Образование и педагогические науки (13.00.08 Теория и методика профессионального образования) – 25.06.2021 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0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Стратегии развития кафедры ГНТ 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 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опорного университета»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6" y="1394086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510145"/>
            <a:ext cx="10515600" cy="4666818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Расширение блока гуманитарных дисциплин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6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endParaRPr lang="ru-RU" sz="6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600" b="1" u="sng" dirty="0" smtClean="0">
                <a:latin typeface="Times New Roman" pitchFamily="18" charset="0"/>
                <a:cs typeface="Times New Roman" pitchFamily="18" charset="0"/>
              </a:rPr>
              <a:t>Философский блок </a:t>
            </a:r>
            <a:r>
              <a:rPr lang="ru-RU" sz="5600" u="sng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Философия, Логика,  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5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Мировые цивилизации, Человек в науке: история технических изобретений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600" b="1" u="sng" dirty="0" smtClean="0">
                <a:latin typeface="Times New Roman" pitchFamily="18" charset="0"/>
                <a:cs typeface="Times New Roman" pitchFamily="18" charset="0"/>
              </a:rPr>
              <a:t>Исторический блок </a:t>
            </a:r>
            <a:r>
              <a:rPr lang="ru-RU" sz="5600" u="sng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История,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Культурология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600" b="1" u="sng" dirty="0" smtClean="0">
                <a:latin typeface="Times New Roman" pitchFamily="18" charset="0"/>
                <a:cs typeface="Times New Roman" pitchFamily="18" charset="0"/>
              </a:rPr>
              <a:t>Психолого-педагогический блок </a:t>
            </a:r>
            <a:r>
              <a:rPr lang="ru-RU" sz="5600" u="sng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Социальное взаимодействие в отрасли, Стилистика текста, Личностное развитие,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Командообразование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Тайм-менеджмент, Психология публичного выступления,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мышление и командная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Психология и педагогика, Этика и психология социального взаимодействия, Инженерная психология,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Конфликтология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Основы самоорганизации и самообразования, Основы деловой этики и корпоративной культуры,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5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Социология, Основы современной риторики в профессиональной деятельности, Презентация результатов научно-исследовательской деятельности, Ведение переговоров, Стресс-менеджмент,  Психология личности и делового общения, Психология управления коллективом,  Профессиональная и деловая этика,  Карьерный менеджмент, Основы ораторского искусства, Основы самоорганизации и профессионально-личностного развития, Этика и психология профессиональной деятельности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600" b="1" u="sng" dirty="0" smtClean="0">
                <a:latin typeface="Times New Roman" pitchFamily="18" charset="0"/>
                <a:cs typeface="Times New Roman" pitchFamily="18" charset="0"/>
              </a:rPr>
              <a:t>Правовой блок </a:t>
            </a:r>
            <a:r>
              <a:rPr lang="ru-RU" sz="5600" u="sng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Правовое регулирование инновационной деятельности, Правовое регулирование профессиональной деятельности, Правоведение, Право,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5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 в проектной деятельности: </a:t>
            </a:r>
            <a:r>
              <a:rPr lang="en-US" sz="5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Foresight</a:t>
            </a:r>
            <a:r>
              <a:rPr lang="ru-RU" sz="5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Право в профессиональной деятельности, Правовая культура, Правовая охрана результатов интеллектуальной деятельности, Политико-правовая компетентность личности, Основы российского и международного права, Регулирование патентной деятельности,  Правоведение в сфере транспорта,  Правовое  обеспечение сервисной деятельности, Правовой статус  личности в современном мире,  Право интеллектуальной собственности,  Регулирование патентной деятельности,  Правовые основы прикладной информатики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7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АСПИРАНТУРА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(Образовательная деятельность)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3259" y="2120381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аспирантов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Подготовили Программы и разработали экзаменационные материалы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вступительным испытаниям 2021 года (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 по дисциплинам «История», «Обществознание» 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Организовали и провели кандидатские экзамены по специальным дисциплинам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44.06.01 – Образование и педагогические науки, 47.06.01 – Философия, этика, религиоведение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(январь  2021 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Организовали и провели ГЭ (ГИА, защита НД) у аспирантов кафедры ГНТ направлений подготовки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47.06.01 - Философия, этика и религиоведение (09.00.13 Философская антропология, философия культуры)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44.06.01 – Образование и педагогические науки (13.00.08 Теория и методика профессионального образования)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 Разработали Программы вступительных испытаний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* по специальному предмету по направлению подготовки 44.06.01Образование и педагогические науки (ИСОУ)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* по специальному предмету по направлению подготовки 47.06.01 Философия, этика религиоведение (ИСОУ)  </a:t>
            </a:r>
            <a:endParaRPr lang="ru-RU" sz="7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Fedra Sans Pro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Fedra Sans Pro" pitchFamily="34" charset="0"/>
              </a:rPr>
              <a:t> 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07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АСПИРАНТУРА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(Научная деятельность)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1930396"/>
            <a:ext cx="10515600" cy="4609417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Научная деятельность аспирантов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вебинаре-презентации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 проекту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Профстажировки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2.0»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«Россия – страна возможностей»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Кальва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 (17.11.2020 г)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Участие и победа в конкурсе ТИУ - "Аспирант года - 2020"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"Гуманитарные и общественные науки"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***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Кальва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Инна Сергеевна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- 2 место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*** Михайлов Иван Сергеевич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- 3 место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endParaRPr lang="ru-RU" sz="1200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01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Учебно-методическая работа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7"/>
            <a:ext cx="10942820" cy="412404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3699707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dirty="0"/>
              <a:t> 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Издано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Методических указаний – план 9/ факт 9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•Электронные учебные пособия - план 1/ факт 0 (Дягилева Т.В.)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•Учебное пособие – план 1/ факт 1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•Учебник (электронный) – план 3/ факт 2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Я.В, перенос)</a:t>
            </a:r>
          </a:p>
          <a:p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Итого: план УМ изданий, в основном, выполнен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pPr marL="0" lvl="0" indent="0">
              <a:spcBef>
                <a:spcPts val="0"/>
              </a:spcBef>
              <a:buNone/>
            </a:pP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68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дополнительного профессионального образования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Внутрикорпоративные программы дополнительного профессионального образования: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Реализовали программу повышения квалификации для ППС ТИУ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«Педагогическое образование: преподавание и образовательные технологии в условиях реализации основных и дополнительных образовательных программ» (300 часов) (осень 2020 г, весна 2021 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Авторы: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Толстоухова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ЯВ, Шулер ИВ.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Разработали и представили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согласования в ИДДО Программу повышения квалификации «Проектная деятельность в образовательном процессе инженерного вуза»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Авторы: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Иоголевич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НИ, Васильева ЛВ, Гаврилюк НП (июнь 2021г.)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72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деятельность. Диссертационные советы</a:t>
            </a:r>
            <a:r>
              <a:rPr lang="ru-RU" sz="3200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sz="32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Члены диссертационных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советов: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Дягилева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Т.В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ДС Д212.274.02 философские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Кондаков В.А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ДС Д212.274.02 философские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Л.Н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ДС Д212.274.02 философские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Гаврилова Н.Ю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ДС Д242.418.01  исторические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Карпов В.П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ДС Д242.418.01  исторические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Гаврилова Н.Ю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ДС Д212.273.03  социологические науки ТИУ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Л.Л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ДС Д212.273.03  социологические науки ТИУ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Потенциальные члены диссертационных советов: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Р.Х.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ДС Д212.274.02 философские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Шляков А.В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ДС Д212.273.03  социологические науки ТИУ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00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деятельность. Конференции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КОНФЕРЕНЦИЙ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Секцию (Круглый стол) «Православие в истории развития региона (к 400-летию Сибирской Епархии»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всероссийской научно-практической конференции X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Филофеевские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чтения» «Александр Невский: Запад и Восток, историческая память народа» в рамках Международных Рождественских образовательных чтений – 2021 года. (20.10.2020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Национальную научно-практическую конференцию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аспирантов и магистрантов «Проблемы истории и философии науки и техники - 2021»  (23.04.2021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Международную научно-методическую конференцию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«Проблемы инженерного и социально-экономического образования в техническом вузе в условиях модернизации высшего образования». (20-21.05. 2021 года)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*** Секция № 3. Диалоговая площадка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инженерного образования: методологические основы и практика»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Международную  научно-методологическую  конференцию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Селивановские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чтения - 2021» (24.06.2021)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Круглый стол «Образ Александра Невского в русской письменности и культуре»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(в рамках Дней славянской письменности и культуры,  в рамках проведения Кирилло-Мефодиевских образовательных чтений) (21.05.2021 г.)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38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деятельность. Конференции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КОНФЕРЕНЦИЯХ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Пленарном заседании всероссийской научно-практической конференции X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Филофеевские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чтения»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«Александр Невский: Запад и Восток, историческая память народа» в рамках Международных «Рождественских образовательных чтений – 2021» (20.10.2020 г.)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Национальной научно-практической конференции с международным участием «Нефть и газ: технологии и инновации».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*** Секция №12 «Социально-гуманитарные аспекты развития нефтегазового региона». (19-20.11. 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научно-практической конференции «Великая Отечественная Война. Наука и победа»,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75-летию Победы в ВОВ. (СИ РАН, Институт истории СО РАН, Институт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цитилогии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генетики СО РАН) (03.09.2020 г)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международной конференции «Инновационные процессы в гуманитарных науках и образовании» (Москва, 03-04.12. 2020 г.)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Национальной научно-практической конференции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международным участием «Нефть и газ: технологии и инновации».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*** Секция №12 «Социально-гуманитарные аспекты развития нефтегазового региона». (19-20.11. 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 Всероссийской научной конференции «Индустриальное наследие России: междисциплинарные исследования, опыт сохранения, стратегии реновации»,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175-летию Русского географического общества и 90-летию ХМАО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Югра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(8-9.10. 2020 г. Ханты-Мансийск)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научно-практической конференции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ТИУ «Обнаружение заимствований – 2020» (22-2.10. 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10 Грушинской социологической конференции: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Круглый стол «Человек и город» (21.10.2020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в Международной научно-практической конференции «Вузовская наука: проблемы подготовки специалистов»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(Кафедра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ТИУ, 01.12. 2020 г.)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***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Секция 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«Инновационная направленность модернизации системы высшего образования: тенденции и риски»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III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Всероссийской научной  конференция с международным участием «Социальная безопасность в евразийском пространстве»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18.12. 2020 г.).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72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деятельность. Конференции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КОНФЕРЕНЦИЯХ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Пленарном заседании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II Международной научно-практической конференции «Воспитание и социализация в современной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среде» Санкт-Петербург (23 – 26.11. 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Всероссийской научной конференции, посвященной 90-летию Ханты-Мансийского автономного округа–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«90 лет Ханты-Мансийского автономного округа–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вехи истории»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(Москва- Ханты-Мансийск-Екатеринбург-Сургут)   (27–28.11. 2020 г)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Международной научно-практической  конференции  «Проблемы формирования единого пространства экономического и социального развития стран СНГ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(СНГ-2020)» кафедра БИМ ИСОУ ТИУ (27.11.2020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 Всероссийской научно-практической конференции «Россия будет прирастать Сибирью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посвященная памяти И.П. Захарова БУВО ХМАО-ЮГРА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государственный университет» (18.12.2020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Родословных чтениях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Всероссийской научно-практической конференции «Родословие – родники истории»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Международной научно-практической конференции студентов, аспирантов и молодых ученых ТИУ «Новые технологии – нефтегазовому региону»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(02- 04.06. 2021 г)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*** Секция №17 «Становление и развитие нефтегазовой отрасли. Социально-гуманитарные исследования» (21.05. 2021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Международном форуме «Нефть и газ»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РГУ нефти и газа (НИУ) имени И.М. Губкина, Москва  (26-30.04. 2021 г.)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ежегодной научной конференции "Ломоносовские чтения"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философский факультет п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дсекция «Миф, религия и религиозная философия в современных прочтениях» (21.04.2021 .)   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научно-практической конференции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(в рамках Международных образовательных чтений) «Духовно-нравственная культура в высшей школе: Историческая память как основа патриотизма и гражданственности» (18.05.2021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Днях славянской письменности и культуры и 44 Международной научно-практической конференции,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800-летию святого благоверного князя Александра Невского, 400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летию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Тобольской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епархии»  (24.05.2021г.)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Восьмом Международном Сибирском Историческом Форуме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г. Красноярск (21-23.09.2021 г.) 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68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деятельность. 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ВИДЫ НАУЧНЫХ РАБОТ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в качестве эксперта  в работе регионального  экспертного Совета  Конкурса краеведов,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работающих с молодежью, объявленного Российским Историческим Обществом (РИО)  и Фондом «История Отечества»  - Гаврилова НЮ (июль 2020 г).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проведение методологического семинара «Концепция коллективных форм мышления: опыт и классификация»,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Всемирному Дню философии (19.11. 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проведение  процедуры рассмотрения (предзащиты) диссертации на соискание ученой степени доктора философских наук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Доронина Владимира Викторовича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открытой научной платформе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«Точка интеллекта»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серии лекций «Мифологемы в видеоиграх: по следам мифа» (14.01.2021 г), «Мифологемы в видеоиграх: путешествие героя» (21.01.2021 г) и др. - Батурин Д.А.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реализация Плана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научных изданий кафедры ГНТ на 2020-21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год.</a:t>
            </a:r>
          </a:p>
          <a:p>
            <a:pPr>
              <a:buNone/>
            </a:pPr>
            <a:endParaRPr lang="ru-RU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68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деятельность. 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ВИДЫ НАУЧНЫХ РАБОТ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в научном семинаре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«Тюменская этико-философская традиция»,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Дню российской науки.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(Тюмень) (08.02. 2021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формирование плана издания научной литературы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2021-22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год.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презентация монографии Булгаковой ИА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«Антропология воспитания в русской культуре» в ФГБОУ ВО «Тюменский государственный институт культуры»,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Дню Российской науки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организация и проведение цикла мероприятий,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празднованию в 2021 году двух крупнейших исторических дат – 300-летия российского нефтяного дела и 210-летия использования газа в России.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частие в заседании Круглого стола (на базе ТВВИКУ) «Александр Невский – уроки истории»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(20.04.2021 г.)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предварительное рассмотрение (предзащита) диссертации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соискание ученой степени кандидата философских наук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Еренчиновой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Евгении Борисовны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(22.06.2021 г)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в Круглом столе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«Тюменская этико-философская традиция: методология изучения»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ТюмГУ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(18.06.2021 г.) </a:t>
            </a:r>
          </a:p>
          <a:p>
            <a:pPr>
              <a:buNone/>
            </a:pPr>
            <a:endParaRPr lang="ru-RU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6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Стратегии развития кафедры ГНТ</a:t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 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опорного университета»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8042" y="1366488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Расширение блока гуманитарных дисциплин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Философский блок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Культурология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Исторический блок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Культурология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блок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взаимодействие в строительстве, Социология, Психология и педагогика, Основы деловой этики и корпоративной культуры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блок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Правоведение, Правовые основы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недропользования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охрана результатов интеллектуальной деятельности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Философский блок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научных исследований, Философия и история науки и техники, Методология научного познания, Методология научных исследований, Логика и методология науки, Философия и методология науки, Философские проблемы в науке и технике,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научной деятельности, Социальные и философские проблемы информации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блок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коммуникации, Деловое общение, Социальное взаимодействие и профессионально-личностное развитие, Основы самоорганизации и профессионально-личностного развития, Психология профессиональной деятельности, Педагогика и психология, Основы педагогики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андрагогики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Основы педагогики и инновационных методов обучения, Этика и психология профессиональной деятельности, Психология и педагогика высшей школы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441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935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Монографии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58140" y="1349590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4442"/>
            <a:ext cx="10515600" cy="475792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монографий: план –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8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Булгакова ИА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Антропология воспитания в русской культуре»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Булгакова ИА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«Художественная литература, произведения киноискусства в преподавании философии»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Лезьер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ВА, Муратова ИА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«Человек в поисках идентичности в контексте модернизма и постмодернизма»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Жаринов С.А.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«Эрос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Агапэ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античная и средневековая философия любви»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Гаврилюк Н.П. «Педагогическая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конфликтология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Г.Ю., Колев Ж.М.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«Личностный фактор в истории нефтегазовой отрасли  Западной Сибири»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ЛЛ,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Ткачева НА, Конев ЮМ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«Политика формирования здорового образа жизни на основе развития сферы услуг»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Коллективная монография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Культура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антикультура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Соотношение цивилизации и культуры, материального и идеального, традиций и преемственности. Проблемы региональной культуры» - 2020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Издание перенесено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Комгорт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«От буровой партии до Главка…..»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857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935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Сборники научных статей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58140" y="1349590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4442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сборников научных статей: план - 1,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-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</a:pP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«Проблемы истории и философии науки и техники - 2020»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материалам национальной научно-практической конференции аспирантов и магистрантов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материалам Международной научно-методологической конференции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Селивановские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чтения: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«Культура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антикультура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Соотношение цивилизации и культуры, материального и идеального, традиций и преемственности. Проблемы региональной культуры»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инженерного образования: методологические основы и практика: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материалы Международной научно-практической конференции» - 2020 г.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Филофеевские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образовательные чтения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Научно-практическая конференция  «Александр Невский: Запад и Восток, историческая память народа» от 20 октября 2020 г.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материалам национальной научно-практической конференции аспирантов и магистрантов «Проблемы истории и философии науки и техники - 2021»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сборник подготовлен и отдан в печать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365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Хоздоговоры. Гранты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Заявка на Конкурс 2021 года РНФ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«Проведение фундаментальных научных исследований и поисковых научных исследований отдельными научными группами».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«Современное потребительское право России: состояние, тенденции, перспективы».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Авторы: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Алланина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Л.М., Изюмов И.В.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Заявка на грант РФФИ «К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онкурс на лучшие научные проекты фундаментальных исследований в сфере общественно-политических наук».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Тема: «Наименование проекта «Конструирование Другого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социополитическом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дискурсе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современной России».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РХ.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Заявка  на грант РФФИ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«Конкурс на издание лучших научных трудов».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  монография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Гетерология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дискурса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любви».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Автор: Жаринов С.А.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664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 в конкурсе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ТИУ «Лидер качества»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популяризация системы менеджмента качества -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Узлова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Н.В.) с 16.09.2020 по 12.11.2020 г.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участие, победа в конкурсе ТИУ «Педагог года-2020» - 3 место в номинации «Доцент года» - Осинцева НВ.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участие, победа в 18-ом Международном научно-практическом конкурсе «Лучшая научно-исследовательская работа 2020»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Диплом 2 место - Изюмов И.В.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конкурсе ТИУ - "Аспирант года - 2020"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Направление "Гуманитарные и общественные науки"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Кальва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Инна Сергеевна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- 2 место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Михайлов Иван Сергеевич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- 3 место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VIII Дальневосточном региональном конкурсе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изданий высших учебных заведений «Университетская книга – 2021».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*Дягилева ТВ, Дягилев ВФ «Философия искусства: символичность музыки» (монография, Тюмень, ТИУ, 2019 г)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*Гаврилюк НП «Психология профессионального развития: учебник для обучающихся инженерных специальностей» (Тюмень : ТИУ, 2019)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участие, победа (Диплом победителя) в конкурсе учебников и учебных пособий «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Doctor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Nobilis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2021 -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Гаврилюк НП,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ЯВ за работу «Личностное развитие студента», направление «Психология» (Москва, 2021)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участие (Сертификат участника)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 Всероссийском конкурсе инновационных образовательных технологий «Лучший молодой преподаватель 20.21» - Дягилева ТВ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заявка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участие в конкурсе «Лидер года в научной и научно-инновационной деятельности-2020» – Дягилева ТВ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заявка на участие в конкурсе     «Интеллектуальная Элита – 2021»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заявка на участие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Всероссийском конкурсе монографий «Фундаментальные науки» - Гаврилюк НП  «Педагогическая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конфликтология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монография»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заявка на участие в конкурсе ТИУ «Педагог года - 2021»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Жаринов СА  – номинация «Ассистент года»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664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деятельность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Организовали и провели открытую лекцию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лектор: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Шарипова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Эркайым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Козуевна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доктор философских наук, профессор кафедры государственное и муниципальное управление,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Ошский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государственный университет, Кыргызстан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Тема: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«Философские аспекты духовной безопасности»  (21.06.2021 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Ответственный: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ЛН.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Организовали и провели открытую лекцию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лектор: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Бенкрид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Джамел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 доктор философии, профессор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Ком, Париж, Франция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"Вопросы и  проблемы современной философии " (29.06.2021 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Ответственный: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Лезьер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ВА.</a:t>
            </a:r>
          </a:p>
          <a:p>
            <a:pPr>
              <a:buNone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218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обучающимися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(олимпиады, конкурсы, конференции, форумы)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участие в конкурсе в конкурсе научных работ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среди студентов «Предупреждение коррупции в образовательных организациях»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РФ – письмо от 17.06.2020г) – Изюмов ИВ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участие, победа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 Всероссийской олимпиаде по дисциплине «Правоведение»: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Диплом 1 место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Корюкин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Дмитрий Николаевич. Студент 4 курса, группа МТМ (ТЭК)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17-1 («Мир олимпиад» 22.10.2020); руководитель - Изюмов И.В.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участие, победа 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Международном научно-практическом конкурсе «Лучшая  студенческая статья 2020»: Диплом 1 место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Корюкин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Дмитрий Николаевич. Студент 4 курса, группа МТМ (ТЭК)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17-1, автор научной работы «Противодействие коррупции и формирование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антикоррупционного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поведения работников и учащихся образовательного учреждения»; руководитель: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Лезьер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В.А.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участие в III Всероссийской научной конференции с международным участием «Социальная безопасность в евразийском пространстве»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Мирзоян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Давит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Оганесович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ТИУ ИСОУ кафедра Теплоэнергетики и теплотехники 1 курс, гр. ТТб-20-1, тема: «Этнокультурная безопасность в условиях глобализации» (руководитель: доцент кафедры ГНТ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Узлова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НВ)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участие, победа (Диплом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степени) во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Всероссийской научной конференции с международным участием «Философия в системе НТПО»: наука, технология, производство, образование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ФГБОУ ВО  «КНИТУ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Казань, 20 ноября 2020;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Русмиленко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Антон Константинович «Взаимосвязь «человек-машина» в образовательной среде»; руководитель: Исаченко НН  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143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обучающимися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(олимпиады, конкурсы, конференции, форумы)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участие, победа в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XXX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Международном научно-исследовательском конкурсе «Лучшая студенческая статья 2020»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(руководитель: Осинцева НВ)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Данилова Мария Викторовна, Хоробрых Алина Олеговна, тема: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Проблемы прикладной этики в архитектуре»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Ибрагимова Лилия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Ривхатовна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тема: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Концепция архитектора Ф.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Хундертвассера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философия и практика»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участие, победа (Диплом 1 Место)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международного конкурса научных работ студентов 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World of Science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2021»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Корюкин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Дмитрий Николаевич – студент 3 курса, гр.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ИСТб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18 – 1 Тема работы: «Особенности несостоятельности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недропользователей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сфере ТЭК РФ»; руководитель: Изюмов ИВ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участие, победа (Диплом за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Место)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Всероссийской олимпиады по истории для студентов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Муромцев Александр Иванович – 1 курс ТИУ; руководитель: Ткачев АА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студенческом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кейс-чемпионате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«Абсолютное право» (ТРБОО «Центр развития детей и молодежи «Флагман»  - реализует проект в Тюменской области) (01.03. - 10.04. 2021 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Муромцев Александр Иванович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ИГиН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Кафедра геологии месторождений нефти и газа  ТГР-20-1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Ткачук Даниил Андреевич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ИГиН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Кафедра геологии месторождений нефти и газа  ТГР-20-2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Политова Анна Игоревна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ИГиН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Кафедра геологии месторождений нефти и газа  ГНГ-16-2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Руководитель:  Изюмов И.В.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участие в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научно-практической конференции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(в рамках Международных образовательных чтений) «Духовно-нравственная культура в высшей школе: Историческая память как основа патриотизма и гражданственности» (18.05.2021 г.) – руководитель - Батурин ДА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655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16297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обучающимися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(олимпиады, конкурсы, конференции, форумы)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89386" y="1392909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участие, победа (Диплом 3 место)  во Всероссийском конкурсе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вузов по истории предпринимательства «Наследие выдающихся предпринимателей России» (01-14.05, 10-23.05. 2021 г.)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России –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Нарайкина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ВС,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Эм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МС, Маслова НА (АРХИД) «Россия сильна провинцией» НМ Карамзин: история жизни и деятельности тюменского купца Василия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Лавровича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Жернакова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(1861-1936)»; руководитель: Голованова ОИ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заявка на участие в конкурсе научных студенческих работ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в рамках научно-практической конференции «Российское нефтяное дело: история, настоящее, будущее», (Российский государственный университет нефти и газа (НИУ) им. И.М. Губкина) (30.09. 2021 г.)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Новрузов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Орхан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Джанполад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оглы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- студента группы ГНГ-17-1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Тема: «Повесить их за такое!», или «Герои! Великое месторождение открыли…» (к истории открытия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Губкинского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нефтегазоконденсатного месторождения);           руководитель: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Комгорт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М.В.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организация  и проведение Секции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«Становление и развитие нефтегазовой отрасли. Социально-гуманитарные исследования» в рамках Международной научно-практической конференции студентов, аспирантов и молодых ученых  «Новые технологии – нефтегазовому региону»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Диплом1 степени -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Лонгоров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Е.Б. ,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Мауталиев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С.М. (руководитель: Шляков А.В.)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Диплом 2 степени -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Чальцева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Ю.К. (руководитель: Богданова В.П.)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Диплом 3 степени -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Недосеков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З.Р. (руководитель: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Узлова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Н.В.)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участие, победа в 2 туре конкурса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«Моя законотворческая инициатива»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Полищук  Станислав Янович - ИГДИ-17-1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Киселев Никита Владимирович - ИГДИ-17-1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Руководитель: Шулер И.В.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929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16297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студенческих научных обществ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89386" y="1392909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Философский клуб «КОЙНОНИЯ»</a:t>
            </a:r>
            <a:endParaRPr lang="ru-RU" sz="3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РХ, Жаринов СА)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*заседание (15.10.2020 г.)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Тема: «Философия традиционализма: введение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деконструкция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*заседание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03.06.2021 г.)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Тема: "Философия ортодоксальных индийских школ: эпистемология и метафизика".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Студенческое научное общество «Арктическое научное сообщество  (ARC)»</a:t>
            </a:r>
            <a:endParaRPr lang="ru-RU" sz="3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ГЮ)</a:t>
            </a:r>
          </a:p>
          <a:p>
            <a:pPr>
              <a:buNone/>
            </a:pPr>
            <a:endParaRPr lang="ru-RU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929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Общественная деятельность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b="1" dirty="0" smtClean="0"/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Участие в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 «Industrial family fest»  (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сентябрь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Участие в международной просветительской акции «Географический диктант»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(Русское географическое общество) – Богданова ВП, Игнатов С.Б., члены арктического СНО - Студенты Гр. НД(б)-20-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Бросленко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С. и Колесников И.  (29.11.2020)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П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осещение спектакля «Дракула»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театра «Европа» (октябрь 2020 г). (Организатор – Булгакова И.А.)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Посещение спектаклей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театра преподавателями и обучающимися ТИУ (ноябрь-декабрь2020 г). (Организатор – Булгакова И.А.)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Участие в Семинаре в рамках работы Собрания  Ассоциации православных учителей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Тобольско-Тюменской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епархии (Свято-Ильинский женский монастырь г. Тюмени) (20-21.02.2021 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Участие в  конференции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работников и обучающихся Университета (25.02.2021 г.)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 корпоративном празднике ТИУ "Проводы русской зимы" 14.03.2021 г.  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Крючева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Я.В)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Реализация цикла мероприятий,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празднованию в 2021 году двух крупнейших исторических дат – 300-летия российского нефтяного дела и 210-летия использования газа в России.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*** «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Круглый ст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«Памятные даты в истории отечественной нефтяной и газовой промышленности» (14.04.2021 г.)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*** Презентация документального фильма,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посвящённого вкладу советских энергетиков в Победу в Великой Отечественной войне 1941-1945 гг. «Энергия Победы» - документальный фильм (2020 г.) (21 .04.2021)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Участие в Спартакиаде ППС ТИУ  «Бодрость и здоровье»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- соревнования по стрельбе –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Толстоухова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ИВ.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Организация посещ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ения ТБДТ  «Семейка Адамс» - мюзикл (премьерный показ) Организатор – Булгакова И.А. (03.06.2021 г.)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0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Стратегии развития кафедры ГНТ</a:t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 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опорного университета»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8042" y="1366488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7867" y="1392329"/>
          <a:ext cx="10282134" cy="456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378"/>
                <a:gridCol w="3427378"/>
                <a:gridCol w="3427378"/>
              </a:tblGrid>
              <a:tr h="354764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Инженерный стандарт 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Модули дисциплин</a:t>
                      </a:r>
                    </a:p>
                    <a:p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 учебного плана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 дисциплины 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21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«Формирование мировоззренческой позиции»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 (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России, всеобщая история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Философия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5120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«Проектная деятельность»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Проектная деятельность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Командообразование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*Тайм-менеджмент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*Основы самоорганизации и профессионально-личностного развития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*Этика и психология профессиональной деятельности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7523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Правовая охрана результатов интеллектуальной деятельности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244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работа. 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 кафедры и университета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 в ежегодном конкурсе ТИУ «Педагог года – 2020»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Участие в заседании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Тюменского регионального отделения Российского профессорского собрания  (06.10.2020)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Участие в Губернаторских чтениях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«Новая волна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депопуляции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России: возможности активной демографической политики (27.10.2020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Участие в заседании Российского Профессорского Форума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он-лай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режиме. Секция «Философские науки» - Москва.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Л.Н. (18.11.2020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Участие в «Губернаторских чтениях»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«Личность перед глобальными вызовами: стратегии жизнестойкости». (08.12.2020 г.)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Получили Благодарственное письмо Митрополита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Тобольского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Тюменского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Димитрия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 участие в пленарном заседании,  организацию и проведение секционной работы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Филофеевских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образовательных чтений – круглого стола «Православие в истории развития региона»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Участие в Ректорском семинаре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ТИУ 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ЛЛ,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Иоголевич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НИ, Шляков АВ (17.12.2020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Участие в Рождественском концерте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(организаторы: Русская Православная Церковь,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Тобольская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митрополия, Правительство Тюменской области) (08.01.2021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XXVII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заседании Академического собрания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Тюменской области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ЛН,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ГЮ (08.02.2021 г.)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Участие в научно-практической конференции «Знание. Наука. Творчество» Лицей ТИУ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председатель жюри секции «Гуманитарные науки»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ЛЛ  (27.04.2021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Реализация  сотрудничества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ВУЗами, организациями, академическими структурами России и зарубежных стран.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Участие в Пленарном заседании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Дней славянской письменности и культуры и 44 Международной научно-практической конференции,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800-летию святого благоверного князя Александра Невского, 400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летию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Тобольской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епархии» (24.05.2021 г.)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082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работа. 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 кафедры и университета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8877"/>
            <a:ext cx="10515600" cy="47080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на сайте ТИУ: </a:t>
            </a: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*В ТИУ восстанавливают память о забытых героях эпохи создания нефтегазового комплекса Западной Сибири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26.02.2021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*Монография преподавателя ТИУ получила широкий отклик общественности  - 25.03.2021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В ТИУ прошёл круглый стол, посвящённый 300-летию нефтяного дела в России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16.04.2021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Первокурсница Арина Пак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победитель Международной конференции «Нефть и газ-2021» 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25.06.2021г.)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Ко Дню науки - 2021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Ширманов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Игорь Александрович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аспирант кафедры ГНТ признан лучшим на тюменском региональном конкурсе «Книга года-2020» в номинации «Художественная литература за сборник «Отблески жизни на грешной земле. Книга прозы». И этот же сборник отмечен дипломом Международного литературного конкурса «Золотой Витязь». (2020 год)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Информация на сайте ИСОУ ТИУ:</a:t>
            </a: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«Проблемы инженерного и социально-экономического образования обсудили в ТИУ»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(25-26.05. 2021 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На кафедре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ГНиТ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состоялось заседание философского клуба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Койнония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(07.06.2021 г.)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Проблемы инженерного и социально-экономического образования обсудили в ТИУ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(26.05.2021 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Международная научно-методологическая конференция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Селивановские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чтения: «Культура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антикультура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состоится в ТИУ (22.06.2021 г.)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Информация на сайте Тюменская Линия:</a:t>
            </a:r>
            <a:endParaRPr lang="ru-RU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Александр Невский в пяти образах и причина его канонизации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 ТВВИКУ поговорили о знаменитом полководце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Информация на сайте Министерства культуры РФ: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 Презентация монографии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Булгаковой ИА «Антропология воспитания в русской культуре» на сайт Министерства культуры РФ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на сайте Российского Философского общества:</a:t>
            </a: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Международная научно-методологическая конференция СЕЛИВАНОВСКИЕ ЧТЕНИЯ: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«Культура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антикультура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(24 июня 2021 г.)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900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Стефашов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Александр Евгеньевич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почетное звание "Почетный работник сферы образования РФ"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Исаченко Надежда Николаевна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  Почетная Грамота   Департамента образования и науки Тюменской области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Суэтин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Алексей Владимирович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Почетная Грамота ТИУ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Ламара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Ленгизовна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Почетная Грамота ТИУ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Узлова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Надежда Васильевна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Почетная Грамота ТИУ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Валуева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Юлия Леони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довна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Почетная грамота ТИУ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Осинцева Надежда Владимировна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- 3 место в номинации "Доцент года - 2020", в рамках конкурса ТИУ "Педагог года" (08.12.2020 г)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427964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Кальва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ИС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Диплом 2 степени ТИУ Призер конкурса "Лучший аспирант года-2020" в направлении "Гуманитарные и общественные науки"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Михайлов ИС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от ТИУ Диплом 3 степени ТИУ Призер конкурса "Лучший аспирант года-2020" в направлении "Гуманитарные и общественные науки"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Дягилева ТВ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Благодарность   ТИУ за подготовку призера конкурса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грантовой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поддержки "Лучший аспирант года«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Батурин 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Благодарность за проведение цикла лекций «Мифологемы в видеоиграх» на образовательной платформе «Точка интеллекта»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Ширманов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Игорь Александрович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аспирант кафедры ГНТ признан лучшим на тюменском региональном конкурсе «Книга года-2020» в номинации «Художественная литература за сборник «Отблески жизни на грешной земле. Книга прозы».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этот же сборник отмечен дипломом Международного литературного конкурса «Золотой Витязь». (2020 год)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083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Выполнение решений 2020-21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года .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886"/>
            <a:ext cx="10515600" cy="46767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C00000"/>
              </a:solidFill>
              <a:latin typeface="Fedra Sans Pro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решений 2020-21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года .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Продолжить реализацию Стратегии развития кафедры ГНТ –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инженерного образования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 -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Выполнено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Актуализировать работу по выполнению показателей кафедры ГНТ (ИСОУ) по Учебно-методической работе, Научно-исследовательской деятельности, Международной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деятельности –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Выполнено частично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3. Обеспечить прохождение аккредитации по направлениям подготовки в аспирантуре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44.06.01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«Образование и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-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Выполнено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 smtClean="0"/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239896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886"/>
            <a:ext cx="10515600" cy="46767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Fedra Sans Pro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Продолжить реализацию Стратегии развития кафедры ГНТ –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инженерного образования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Акцентировать внимание на деятельности по реализации приоритетных направлений развития ТИУ, ИСОУ, в том числе,  в части выполнения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показателей кафедры ГНТ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учебно-методической,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аучно-исследовательской работе, международному сотрудничеству.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3. Обеспечить прохождение аккредитации по направлениям подготовки в аспирантуре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47.06.01 – «Философия, этика и религиоведение»,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44.06.01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«Образование и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науки».</a:t>
            </a:r>
          </a:p>
          <a:p>
            <a:pPr marL="0" indent="0" algn="just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2398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Стратегии развития кафедры ГНТ</a:t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 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опорного университета»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8042" y="1366488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80163" y="1750977"/>
          <a:ext cx="8875947" cy="431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649"/>
                <a:gridCol w="2958649"/>
                <a:gridCol w="2958649"/>
              </a:tblGrid>
              <a:tr h="391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-стандарт ТИУ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8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Модули дисциплин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 учебного плана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 дисциплины 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6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«Формирование мировоззренческой позиции»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 (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России, всеобщая история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Философия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1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«Генерация идей и принятие решений»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Эмоциональный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интеллект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Креативные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технологии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7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«Предпринимательская культура»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Правовая культура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24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Стратегии развития кафедры ГНТ</a:t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 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опорного университета»</a:t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8042" y="1366488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Социально-гуманитарный стандарт ТИУ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38529" y="1695996"/>
          <a:ext cx="8875947" cy="432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649"/>
                <a:gridCol w="2958649"/>
                <a:gridCol w="2958649"/>
              </a:tblGrid>
              <a:tr h="858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Социально-гуманитарный стандарт ТИУ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8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Модули дисциплин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 учебного плана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 дисциплины 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8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«Управление и лидерство»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Правовая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культура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Жизненные стратегии и психология влияния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*Социальная психология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*Эмоциональный интеллект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3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«Формирование мировоззренческой позиции»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 (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России, всеобщая история)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Философия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24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49967" y="121042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Кадровый потенциал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4557" y="1334124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140" y="184061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Кадровый состав кафедры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– 37 человек.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профессор -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доцент -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ассистент -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ППС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48,9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- 1 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ППС и НР возраст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49,6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Кадровый резерв кафедры: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Муратова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на должность зав кафедрой ГНТ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Толстоухова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И.В.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должность зав кафедрой ГНТ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Лукьяненко А.А.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должность руководителя научного структурного подразделения ТИУ</a:t>
            </a:r>
          </a:p>
        </p:txBody>
      </p:sp>
    </p:spTree>
    <p:extLst>
      <p:ext uri="{BB962C8B-B14F-4D97-AF65-F5344CB8AC3E}">
        <p14:creationId xmlns:p14="http://schemas.microsoft.com/office/powerpoint/2010/main" val="297930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49967" y="121042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Кадровый потенциал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14530" y="1393005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Закончили  профессиональную деятельность на кафедре ГНТ:</a:t>
            </a:r>
            <a:endParaRPr lang="ru-RU" dirty="0"/>
          </a:p>
          <a:p>
            <a:r>
              <a:rPr lang="ru-RU" dirty="0"/>
              <a:t>Герасимов Вячеслав Михайлович </a:t>
            </a:r>
          </a:p>
          <a:p>
            <a:r>
              <a:rPr lang="ru-RU" dirty="0"/>
              <a:t>Прокопьева Анастасия Викторовна  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Начали профессиональную деятельность на кафедре ГНТ:</a:t>
            </a:r>
            <a:endParaRPr lang="ru-RU" dirty="0"/>
          </a:p>
          <a:p>
            <a:r>
              <a:rPr lang="ru-RU" dirty="0"/>
              <a:t>Михайлов Иван Сергеевич – ассистент-стажер, аспирант кафедры ГНТ</a:t>
            </a:r>
          </a:p>
          <a:p>
            <a:r>
              <a:rPr lang="ru-RU" dirty="0"/>
              <a:t> 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140" y="184061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Закончили  профессиональную деятельность на кафедре ГНТ: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Минаков Владимир Борисович </a:t>
            </a: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Стефашов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Евгеньевич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Начали профессиональную деятельность на кафедре ГНТ: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 Иван Сергеевич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кафедры ГНТ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502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21947</TotalTime>
  <Words>3948</Words>
  <Application>Microsoft Office PowerPoint</Application>
  <PresentationFormat>Произвольный</PresentationFormat>
  <Paragraphs>706</Paragraphs>
  <Slides>55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Отчет о работе кафедры ГНТ в 2020-21 уч. году </vt:lpstr>
      <vt:lpstr>Стратегии развития кафедры ГНТ  </vt:lpstr>
      <vt:lpstr>Стратегии развития кафедры ГНТ  «Гуманитаризация инженерного образования  опорного университета» </vt:lpstr>
      <vt:lpstr> Стратегии развития кафедры ГНТ «Гуманитаризация инженерного образования  опорного университета»   </vt:lpstr>
      <vt:lpstr> Стратегии развития кафедры ГНТ «Гуманитаризация инженерного образования  опорного университета»   </vt:lpstr>
      <vt:lpstr> Стратегии развития кафедры ГНТ «Гуманитаризация инженерного образования  опорного университета»   </vt:lpstr>
      <vt:lpstr> Стратегии развития кафедры ГНТ «Гуманитаризация инженерного образования  опорного университета»   </vt:lpstr>
      <vt:lpstr>Кадровый потенциал </vt:lpstr>
      <vt:lpstr>Кадровый потенциал </vt:lpstr>
      <vt:lpstr>Научный потенциал </vt:lpstr>
      <vt:lpstr>Получение ученых званий </vt:lpstr>
      <vt:lpstr>Повышение квалификации</vt:lpstr>
      <vt:lpstr>Повышение квалификации</vt:lpstr>
      <vt:lpstr>Повышение квалификации</vt:lpstr>
      <vt:lpstr>Профессиональная переподготовка</vt:lpstr>
      <vt:lpstr>Повышение квалификации </vt:lpstr>
      <vt:lpstr>Образовательная деятельность </vt:lpstr>
      <vt:lpstr>Образовательная деятельность </vt:lpstr>
      <vt:lpstr>Образовательная деятельность </vt:lpstr>
      <vt:lpstr>Образовательная деятельность </vt:lpstr>
      <vt:lpstr>Образовательная деятельность </vt:lpstr>
      <vt:lpstr>Образовательная деятельность </vt:lpstr>
      <vt:lpstr>Образовательная деятельность </vt:lpstr>
      <vt:lpstr>Образовательная деятельность  </vt:lpstr>
      <vt:lpstr>Другие виды образовательной деятельности </vt:lpstr>
      <vt:lpstr>Другие виды образовательной деятельности </vt:lpstr>
      <vt:lpstr>Образовательная деятельность Основные профессиональные образовательные программы по уровням образования: программы аспирантуры. </vt:lpstr>
      <vt:lpstr>АСПИРАНТУРА (Прием. Состав) </vt:lpstr>
      <vt:lpstr>АСПИРАНТУРА (Образовательная деятельность) </vt:lpstr>
      <vt:lpstr>АСПИРАНТУРА (Образовательная деятельность) </vt:lpstr>
      <vt:lpstr>АСПИРАНТУРА (Научная деятельность) </vt:lpstr>
      <vt:lpstr>Учебно-методическая работа  </vt:lpstr>
      <vt:lpstr>Программы дополнительного профессионального образования </vt:lpstr>
      <vt:lpstr>Научная деятельность. Диссертационные советы </vt:lpstr>
      <vt:lpstr>Научная деятельность. Конференции </vt:lpstr>
      <vt:lpstr>Научная деятельность. Конференции </vt:lpstr>
      <vt:lpstr>Научная деятельность. Конференции </vt:lpstr>
      <vt:lpstr>Научная деятельность.  </vt:lpstr>
      <vt:lpstr>Научная деятельность.  </vt:lpstr>
      <vt:lpstr>Монографии</vt:lpstr>
      <vt:lpstr>Сборники научных статей</vt:lpstr>
      <vt:lpstr>Хоздоговоры. Гранты </vt:lpstr>
      <vt:lpstr>Конкурсы  </vt:lpstr>
      <vt:lpstr>Международная деятельность </vt:lpstr>
      <vt:lpstr>Организация работы с обучающимися  (олимпиады, конкурсы, конференции, форумы) </vt:lpstr>
      <vt:lpstr>Организация работы с обучающимися  (олимпиады, конкурсы, конференции, форумы) </vt:lpstr>
      <vt:lpstr>Организация работы с обучающимися  (олимпиады, конкурсы, конференции, форумы) </vt:lpstr>
      <vt:lpstr>Организация работы   студенческих научных обществ </vt:lpstr>
      <vt:lpstr>Общественная деятельность </vt:lpstr>
      <vt:lpstr>Профориентационная работа.  Имидж кафедры и университета</vt:lpstr>
      <vt:lpstr>Профориентационная работа.  Имидж кафедры и университета</vt:lpstr>
      <vt:lpstr>Награды</vt:lpstr>
      <vt:lpstr>Награды</vt:lpstr>
      <vt:lpstr> Выполнение решений 2020-21 уч. года .  </vt:lpstr>
      <vt:lpstr>Решение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кафедры ГНТ в 2017-18 уч. году</dc:title>
  <dc:creator>Irene</dc:creator>
  <cp:lastModifiedBy>Мехришвили Ламара Ленгизовна</cp:lastModifiedBy>
  <cp:revision>481</cp:revision>
  <cp:lastPrinted>2020-09-03T09:05:00Z</cp:lastPrinted>
  <dcterms:created xsi:type="dcterms:W3CDTF">2018-08-28T17:55:37Z</dcterms:created>
  <dcterms:modified xsi:type="dcterms:W3CDTF">2021-09-01T08:23:43Z</dcterms:modified>
</cp:coreProperties>
</file>