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347" r:id="rId4"/>
    <p:sldId id="348" r:id="rId5"/>
    <p:sldId id="350" r:id="rId6"/>
    <p:sldId id="318" r:id="rId7"/>
    <p:sldId id="319" r:id="rId8"/>
    <p:sldId id="340" r:id="rId9"/>
    <p:sldId id="341" r:id="rId10"/>
    <p:sldId id="342" r:id="rId11"/>
    <p:sldId id="294" r:id="rId12"/>
    <p:sldId id="284" r:id="rId13"/>
    <p:sldId id="321" r:id="rId14"/>
    <p:sldId id="322" r:id="rId15"/>
    <p:sldId id="323" r:id="rId16"/>
    <p:sldId id="324" r:id="rId17"/>
    <p:sldId id="327" r:id="rId18"/>
    <p:sldId id="351" r:id="rId19"/>
    <p:sldId id="345" r:id="rId20"/>
    <p:sldId id="283" r:id="rId21"/>
    <p:sldId id="290" r:id="rId22"/>
    <p:sldId id="295" r:id="rId23"/>
    <p:sldId id="262" r:id="rId24"/>
    <p:sldId id="332" r:id="rId25"/>
    <p:sldId id="263" r:id="rId26"/>
    <p:sldId id="329" r:id="rId27"/>
    <p:sldId id="265" r:id="rId28"/>
    <p:sldId id="335" r:id="rId29"/>
    <p:sldId id="310" r:id="rId30"/>
    <p:sldId id="305" r:id="rId31"/>
    <p:sldId id="352" r:id="rId32"/>
    <p:sldId id="346" r:id="rId33"/>
    <p:sldId id="273" r:id="rId34"/>
    <p:sldId id="296" r:id="rId35"/>
    <p:sldId id="353" r:id="rId36"/>
    <p:sldId id="274" r:id="rId37"/>
    <p:sldId id="356" r:id="rId38"/>
    <p:sldId id="357" r:id="rId39"/>
    <p:sldId id="359" r:id="rId40"/>
    <p:sldId id="360" r:id="rId41"/>
    <p:sldId id="336" r:id="rId42"/>
    <p:sldId id="361" r:id="rId4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672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197D5-9AAB-4C05-9548-339523F8822A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C122E-A7E0-4E56-8F9F-269C68AB63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659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C122E-A7E0-4E56-8F9F-269C68AB6399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0848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125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750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217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476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01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791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124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347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501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256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125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1414C-DAD9-47CC-AD65-8DE6A78CF141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856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4972" y="239961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Fedra Sans Pro" pitchFamily="34" charset="0"/>
              </a:rPr>
              <a:t>Отчет о работе кафедры ГНТ в </a:t>
            </a:r>
            <a:r>
              <a:rPr lang="ru-RU" b="1" dirty="0" smtClean="0">
                <a:solidFill>
                  <a:schemeClr val="bg1"/>
                </a:solidFill>
                <a:latin typeface="Fedra Sans Pro" pitchFamily="34" charset="0"/>
              </a:rPr>
              <a:t>2021-22 </a:t>
            </a:r>
            <a:r>
              <a:rPr lang="ru-RU" b="1" dirty="0">
                <a:solidFill>
                  <a:schemeClr val="bg1"/>
                </a:solidFill>
                <a:latin typeface="Fedra Sans Pro" pitchFamily="34" charset="0"/>
              </a:rPr>
              <a:t>уч. году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2057" y="4574495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>Заседание кафедры</a:t>
            </a:r>
          </a:p>
          <a:p>
            <a:r>
              <a:rPr lang="ru-RU" dirty="0" smtClean="0">
                <a:solidFill>
                  <a:schemeClr val="bg1"/>
                </a:solidFill>
                <a:latin typeface="Fedra Sans Pro" pitchFamily="34" charset="0"/>
              </a:rPr>
              <a:t>от 07.10.2022г</a:t>
            </a:r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>., протокол № 2</a:t>
            </a:r>
          </a:p>
          <a:p>
            <a:pPr algn="r"/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>Зав кафедрой ГНТ</a:t>
            </a:r>
          </a:p>
          <a:p>
            <a:pPr algn="r"/>
            <a:r>
              <a:rPr lang="ru-RU" dirty="0" err="1">
                <a:solidFill>
                  <a:schemeClr val="bg1"/>
                </a:solidFill>
                <a:latin typeface="Fedra Sans Pro" pitchFamily="34" charset="0"/>
              </a:rPr>
              <a:t>д.с.н</a:t>
            </a:r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>., профессор </a:t>
            </a:r>
          </a:p>
          <a:p>
            <a:pPr algn="r"/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>Л.Л. </a:t>
            </a:r>
            <a:r>
              <a:rPr lang="ru-RU" dirty="0" err="1">
                <a:solidFill>
                  <a:schemeClr val="bg1"/>
                </a:solidFill>
                <a:latin typeface="Fedra Sans Pro" pitchFamily="34" charset="0"/>
              </a:rPr>
              <a:t>Мехришвили</a:t>
            </a:r>
            <a:endParaRPr lang="ru-RU" dirty="0">
              <a:solidFill>
                <a:schemeClr val="bg1"/>
              </a:solidFill>
              <a:latin typeface="Fedra Sans Pro" pitchFamily="34" charset="0"/>
            </a:endParaRPr>
          </a:p>
        </p:txBody>
      </p:sp>
      <p:pic>
        <p:nvPicPr>
          <p:cNvPr id="2051" name="Picture 3" descr="G:\Док-ты\ТИУ\конференция\Re лого и шрифт\ТИУ лого i university бел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1485" y="365130"/>
            <a:ext cx="3099254" cy="17309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27323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Образовательные стратегии  </a:t>
            </a:r>
            <a: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кафедры ГНТ</a:t>
            </a:r>
            <a:b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58042" y="1366488"/>
            <a:ext cx="10942820" cy="4751882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Социально-гуманитарный стандарт ТИУ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3170" y="1825625"/>
            <a:ext cx="10515600" cy="4351338"/>
          </a:xfrm>
          <a:noFill/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838529" y="1429966"/>
          <a:ext cx="8875947" cy="4486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8649"/>
                <a:gridCol w="2958649"/>
                <a:gridCol w="2958649"/>
              </a:tblGrid>
              <a:tr h="9109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Социально-гуманитарный стандарт ТИУ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09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Модули дисциплин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Дисциплина учебного плана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 дисциплины 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575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«Управление и лидерство»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Правовая 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культура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Жизненные стратегии и психология влияния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*Психология потребительского поведения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*Эмоциональный интеллект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951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«Формирование мировоззренческой позиции»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  (</a:t>
                      </a:r>
                      <a:r>
                        <a:rPr lang="ru-RU" sz="1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России, всеобщая история)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Философия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95244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  <a:r>
              <a:rPr lang="ru-RU" b="1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b="1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Вне плана прошли: 6 сотрудников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Переподготовку: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Сарпова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Осинцева, Лукьяненко прошли,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ИоголевиВнеч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не знаю.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31828793"/>
              </p:ext>
            </p:extLst>
          </p:nvPr>
        </p:nvGraphicFramePr>
        <p:xfrm>
          <a:off x="1551712" y="1690688"/>
          <a:ext cx="9294628" cy="48378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7026">
                  <a:extLst>
                    <a:ext uri="{9D8B030D-6E8A-4147-A177-3AD203B41FA5}">
                      <a16:colId xmlns:a16="http://schemas.microsoft.com/office/drawing/2014/main" xmlns="" val="865246535"/>
                    </a:ext>
                  </a:extLst>
                </a:gridCol>
                <a:gridCol w="45276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4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Вид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01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Повышение квалификации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6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Профессиональная переподготовка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54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Обучающие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семинары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План повышения квалификации на 2021-22 уч. год от кафедры ГНТ были включены:</a:t>
                      </a:r>
                      <a:endParaRPr lang="ru-RU" sz="200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Бирюков АА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Михайлов ИС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Ткачев АА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План ПК - выполнен</a:t>
                      </a:r>
                      <a:endParaRPr lang="ru-RU" sz="200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20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См. Приложение</a:t>
                      </a:r>
                      <a:endParaRPr lang="ru-RU" sz="18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41035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09136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направления образовательной деятельности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09657" y="1881757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Участие в проектной деятельности: проектных формах обучения всех направлений подготовки;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образовательном проекте «Индивидуальные образовательные траектории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(реализация авторских вариативных курсов по дисциплине История);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элективных курсов;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МООК по дисциплине История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ведение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курсов на английском языке.</a:t>
            </a:r>
          </a:p>
          <a:p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0151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проектной деятельности: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проектных форм обучения: 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26430903"/>
              </p:ext>
            </p:extLst>
          </p:nvPr>
        </p:nvGraphicFramePr>
        <p:xfrm>
          <a:off x="1025236" y="3131128"/>
          <a:ext cx="10210800" cy="3039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9694">
                  <a:extLst>
                    <a:ext uri="{9D8B030D-6E8A-4147-A177-3AD203B41FA5}">
                      <a16:colId xmlns:a16="http://schemas.microsoft.com/office/drawing/2014/main" xmlns="" val="1219887909"/>
                    </a:ext>
                  </a:extLst>
                </a:gridCol>
                <a:gridCol w="5201106">
                  <a:extLst>
                    <a:ext uri="{9D8B030D-6E8A-4147-A177-3AD203B41FA5}">
                      <a16:colId xmlns:a16="http://schemas.microsoft.com/office/drawing/2014/main" xmlns="" val="906324388"/>
                    </a:ext>
                  </a:extLst>
                </a:gridCol>
              </a:tblGrid>
              <a:tr h="31882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«Проектная деятельность»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Дисциплины: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2729288"/>
                  </a:ext>
                </a:extLst>
              </a:tr>
              <a:tr h="26737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Инженерный стандарт </a:t>
                      </a:r>
                      <a:endParaRPr lang="ru-RU" sz="18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-стандарт ТИУ</a:t>
                      </a:r>
                      <a:endParaRPr lang="ru-RU" sz="18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Проектная деятельность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Командообразование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*Тайм-менеджмент</a:t>
                      </a: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*Основы самоорганизации и профессионально-личностного развития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*Этика и психология профессиональной деятельности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1937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11517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3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образовательном проекте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«Индивидуальные образовательные траектории»:  </a:t>
            </a:r>
          </a:p>
          <a:p>
            <a:pPr marL="0" indent="0">
              <a:lnSpc>
                <a:spcPct val="100000"/>
              </a:lnSpc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71316879"/>
              </p:ext>
            </p:extLst>
          </p:nvPr>
        </p:nvGraphicFramePr>
        <p:xfrm>
          <a:off x="997527" y="3112851"/>
          <a:ext cx="10210801" cy="3560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626">
                  <a:extLst>
                    <a:ext uri="{9D8B030D-6E8A-4147-A177-3AD203B41FA5}">
                      <a16:colId xmlns:a16="http://schemas.microsoft.com/office/drawing/2014/main" xmlns="" val="2659586058"/>
                    </a:ext>
                  </a:extLst>
                </a:gridCol>
                <a:gridCol w="3346315">
                  <a:extLst>
                    <a:ext uri="{9D8B030D-6E8A-4147-A177-3AD203B41FA5}">
                      <a16:colId xmlns:a16="http://schemas.microsoft.com/office/drawing/2014/main" xmlns="" val="3881262282"/>
                    </a:ext>
                  </a:extLst>
                </a:gridCol>
                <a:gridCol w="4009860"/>
              </a:tblGrid>
              <a:tr h="35992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2019-2020 учебный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2020-2021 учебный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2021-2022 учебный год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0468815"/>
                  </a:ext>
                </a:extLst>
              </a:tr>
              <a:tr h="3131235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Вариативные курсы:</a:t>
                      </a:r>
                    </a:p>
                    <a:p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1.Личности в истории к. </a:t>
                      </a:r>
                      <a:r>
                        <a:rPr lang="en-US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IX 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н. </a:t>
                      </a:r>
                      <a:r>
                        <a:rPr lang="en-US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XXI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в.в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Социально-экономические процессы, труд и предпринимательство в России</a:t>
                      </a:r>
                    </a:p>
                    <a:p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 Геополитическое положение и внешняя политика Российского государства</a:t>
                      </a:r>
                    </a:p>
                    <a:p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 История российской государственности и общественно-политической жизни</a:t>
                      </a:r>
                    </a:p>
                    <a:p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 История культуры России и т.д.</a:t>
                      </a:r>
                    </a:p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Вариативные курсы: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1.«История российской государственности и общественно-политической жизни»</a:t>
                      </a:r>
                    </a:p>
                    <a:p>
                      <a:pPr fontAlgn="base"/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2.«Личность в российской  истории к. </a:t>
                      </a:r>
                      <a:r>
                        <a:rPr lang="en-US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IX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н. </a:t>
                      </a:r>
                      <a:r>
                        <a:rPr lang="en-US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XXI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в.в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.»</a:t>
                      </a:r>
                    </a:p>
                    <a:p>
                      <a:pPr fontAlgn="base"/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3.«История предпринимательства в России»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4.«Индустриализация Тюменского Севера»</a:t>
                      </a:r>
                    </a:p>
                    <a:p>
                      <a:pPr fontAlgn="base"/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5.«История Тюменского края» 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6.«Нефтегазовые ресурсы в российской и мировой геополитике»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7.«Арктика в государственной стратегии </a:t>
                      </a:r>
                      <a:r>
                        <a:rPr lang="ru-RU" sz="1200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России</a:t>
                      </a:r>
                      <a:r>
                        <a:rPr lang="ru-RU" sz="12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  <a:p>
                      <a:endParaRPr lang="ru-RU" sz="12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i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См. Приложение 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1.Основные тенденции в советской электроэнергетической отрасли и опыт становления ведущего района по производству электроэнергии в стране (Тюменская область).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2.Арктика в государственной стратегии России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История нефтяной и газовой промышленности России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Индустриализация Тюменского Севера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Социально-экономические процессы, труд и предпринимательство в истории России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Тюменский регион в истории России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Личность в российской  истории к. </a:t>
                      </a:r>
                      <a:r>
                        <a:rPr lang="en-US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IX</a:t>
                      </a: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н. </a:t>
                      </a:r>
                      <a:r>
                        <a:rPr lang="en-US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XXI</a:t>
                      </a: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в.в.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Россия в системе международных отношений IX-XX вв.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Российская цивилизация: особенности становления, функционирования и трансформации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10.История повседневной жизни в контексте развития российского общества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11.История Тюменского края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5043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29823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05266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разработке и реализации элективных курсов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Личностное развитие студента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Крючева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Я.В., Гаврилюк Н.П.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Основы российского и международного права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Изюмов И.В.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Политико-правовая компетентность личности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Шулер И.В.,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Жулева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М.С.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Правовой статус личности в современном мире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Жулева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М.С.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Правовой Форса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йт 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Алланина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Л.М.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Стресс-менеджмент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Васильева Л.В.,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Толстоухова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И.В.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Профессиональная и деловая этика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Толстоухова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И.В., Васильева ЛВ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Ведение переговоров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Васильева Л.В.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Основы ораторского искусства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Васильева Л.В.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Человек в науке: история технических изобретений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Дягилева Т.В.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Технологии межличностного взаимодействия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Иоголевич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Н.И., Муратова И.А., Лукьяненко А.А.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Человек в искусстве: эстетическое в инженерной деятельности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Дягилева Т.В.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9674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4590" y="1862998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МООК по дисциплине История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b="1" dirty="0"/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МООК по дисциплине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«История»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согласовании находится вопрос о разработке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курса МООК по дисциплине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"Правовая результатов интеллектуальной деятельности"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b="1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2827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 </a:t>
            </a:r>
            <a:b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80458"/>
            <a:ext cx="10515600" cy="469650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7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Преподавание на английском </a:t>
            </a: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языке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*Осинцева Н.В. 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Дисциплина: «Философия и методология науки»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Направление подготовки: 23.04.01 «Технология транспортных процессов",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Программа: "Логистика и управление цепями поставок"  (РОП ИТ).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Уровень подготовки: магистратура​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*Карнаухов И.А.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Дисциплина: «Психология и педагогика высшей школы»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Направление подготовки: 42.04.01 «Реклама и связи с общественностью»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Программа: «Рекламный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медиа-бизнес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Уровень подготовки: магистратура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!!! Планируется издания на английском языке:</a:t>
            </a:r>
            <a:endParaRPr lang="ru-RU" sz="7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Алланина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ЛМ «Право в проектной деятельности: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Forsihgt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: учебное пособие» в 2-х частях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*Булгакова ИА, Карнаухов ИА – «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Philosophy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5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5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6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3365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Учебно-методическая работа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7"/>
            <a:ext cx="10942820" cy="412404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3699707"/>
          </a:xfrm>
        </p:spPr>
        <p:txBody>
          <a:bodyPr>
            <a:normAutofit fontScale="850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 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Издано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Учебник (электронный)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*УП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магистратуры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Командообразование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Схемы. Таблицы. Задания»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(автор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Иоголевич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НИ)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Учебное пособие (электронный)  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*ЭУП для магистрантов «Философские проблемы в науке и технике: учебное пособие для магистрантов»  (автор – Исаченко НН)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*ЭУП «Основы Российского и международного права: электронное учебное пособие»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(автор: Изюмов И. В. )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Итого: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•Электронные учебные пособия - 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 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факт 2 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•Учебник (электронный) – 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 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факт 1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лан УМ изданий,  выполнен</a:t>
            </a:r>
            <a:endParaRPr lang="ru-RU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</a:pP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  <a:p>
            <a:pPr marL="0" lvl="0" indent="0">
              <a:spcBef>
                <a:spcPts val="0"/>
              </a:spcBef>
              <a:buNone/>
            </a:pPr>
            <a:endParaRPr lang="ru-RU" sz="2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6068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Другие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виды образовательной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учебно-методической деятельности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Учебно-методическая работа направлена на: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образовательной деятельности;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достижение соответствия учебного процесса требованиям ФГОС;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реализацию основных задач образовательной деятельности ТИУ на 2021-22 учебный год (по результатам заседания Ученого совета университета от 14.10.2021 г); 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выполнение плановых показателей по УМР кафедры ГНТ.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См. Приложение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344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Стратегии развития кафедры ГНТ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99606" y="1394086"/>
            <a:ext cx="10942820" cy="4751882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3170" y="1825625"/>
            <a:ext cx="10515600" cy="4351338"/>
          </a:xfrm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Продолжается реализация стратегии развития кафедры ГНТ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инженерного образования опорного университета»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(Решение: заседание кафедры от 25.08.2017 г., протокол №1)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(Отчет: заседание кафедры от 26.06.2019 г., протокол №10)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dirty="0">
              <a:latin typeface="Fedra Sans Pro" pitchFamily="34" charset="0"/>
            </a:endParaRPr>
          </a:p>
          <a:p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2899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профессиональные образовательные программы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подготовки научных и научно педагогических кадров в аспирантуре</a:t>
            </a:r>
            <a:r>
              <a:rPr lang="ru-RU" sz="2400" b="1" dirty="0" smtClean="0">
                <a:solidFill>
                  <a:schemeClr val="bg1"/>
                </a:solidFill>
                <a:latin typeface="Fedra Sans Pro" pitchFamily="34" charset="0"/>
              </a:rPr>
              <a:t>.</a:t>
            </a:r>
            <a:r>
              <a:rPr lang="ru-RU" sz="2400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sz="24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790369" y="1855298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Разработаны новые:</a:t>
            </a:r>
          </a:p>
          <a:p>
            <a:pPr marL="514350" indent="-514350" algn="just">
              <a:lnSpc>
                <a:spcPct val="160000"/>
              </a:lnSpc>
              <a:spcBef>
                <a:spcPts val="0"/>
              </a:spcBef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Учебный план</a:t>
            </a:r>
          </a:p>
          <a:p>
            <a:pPr marL="514350" indent="-514350" algn="just">
              <a:lnSpc>
                <a:spcPct val="160000"/>
              </a:lnSpc>
              <a:spcBef>
                <a:spcPts val="0"/>
              </a:spcBef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ОПОП  по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направлениям подготовки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уровня аспирантуры</a:t>
            </a:r>
          </a:p>
          <a:p>
            <a:pPr marL="514350" indent="-514350" algn="just">
              <a:lnSpc>
                <a:spcPct val="16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Направление: 47.06.01 - Философия, этика и религиоведение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Направленность: (5.7.8. -  Философская антропология, философия культуры),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Направление: 44.06.01 – Образование и педагогические науки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Направленность:(5.8.7. -  Методология  и технология профессионального образования)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8979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АСПИРАНТУРА</a:t>
            </a:r>
            <a:b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(Прием. Состав)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приема в аспирантуру: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Подано заявлений  -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человек (философия –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чел., педагогика –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чел.)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Поступили на специальности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5.7.8. Философская антропология, философия культуры 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8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ru-RU" sz="8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факт – </a:t>
            </a:r>
            <a:r>
              <a:rPr lang="ru-RU" sz="8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8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человек 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(Всего: 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человек)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5.8.7. -  Методология  и технология профессионального образования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7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ru-RU" sz="7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факт-  </a:t>
            </a:r>
            <a:r>
              <a:rPr lang="ru-RU" sz="7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 человек </a:t>
            </a:r>
            <a:endParaRPr lang="ru-RU" sz="7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(Всего: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3 + 1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Окончили аспирантуру с представлением диссертации к защите по специальности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*47.06.01 - Философия, этика и религиоведение -  1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человек (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Язовских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АВ)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См. Приложение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Font typeface="Arial" charset="0"/>
              <a:buChar char="•"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875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Программы дополнительного профессионального образования</a:t>
            </a:r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68" y="1491802"/>
            <a:ext cx="10515600" cy="503237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Внутрикорпоративные программы дополнительного профессионального образования: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Реализуется Программа  профессиональной переподготовки кафедры ГНТ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«Педагогическое образование: преподавание и образовательные технологии в условиях реализации основных и дополнительных образовательных программ» (256 часов) принята к реализации в рамках федерального проекта «Содействие занятости» в 2022 г. (Федеральный оператор – НИ Томский государственный университет) (СЗ от 21.03.2022 г «О корректировке образовательных программ»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Авторы: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Толстоухова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ИВ,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Крючева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ЯВ, Шулер ИВ.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8472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38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Научная деятельность. Диссертационные советы</a:t>
            </a:r>
            <a:r>
              <a:rPr lang="ru-RU" sz="3200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sz="3200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sz="32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63798" y="914400"/>
            <a:ext cx="10942820" cy="5625891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9972" y="1043222"/>
            <a:ext cx="10515600" cy="508476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Члены диссертационных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советов: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Дягилева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Т.В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ДС Д212.274.02 философские науки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ТюмГУ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Кондаков В.А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ДС Д212.274.02 философские науки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ТюмГУ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Шабатура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Л.Н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ДС Д212.274.02 философские науки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ТюмГУ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Гаврилова Н.Ю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ДС Д242.418.01  исторические науки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ТюмГУ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Карпов В.П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ДС Д242.418.01  исторические науки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ТюмГУ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Гаврилова Н.Ю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ДС Д212.273.03  социологические науки ТИУ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Мехришвили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Л.Л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ДС Д212.273.03  социологические науки ТИУ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Потенциальные члены диссертационных советов: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Касимов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Р.Х.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ДС Д212.274.02 философские науки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ТюмГУ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Шляков А.В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ДС Д212.273.03  социологические науки ТИУ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74001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3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Научная деятельность. Конференции</a:t>
            </a:r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63798" y="914400"/>
            <a:ext cx="10942820" cy="5625891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9972" y="1043222"/>
            <a:ext cx="10515600" cy="508476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КОНФЕРЕНЦИЙ (секций):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Секцию ТИУ: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«Светское и религиозное: формы взаимоотношений в современном обществе»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Юбилейных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Филофеевских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образовательных чтений в рамках Всероссийской научно-практической конференции «К 350-летию со дня рождения Петра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секулярный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мир и религиозность» (18.10.2021 г.)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Секцию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№ 4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«Философские аспекты графических технологий»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рамках Международной научно-практической конференции "Информационные и графические технологии в профессиональной и научной деятельности"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ТИУ, Тюмень (27.10.2021 г.)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Секцию №12: «Социально-гуманитарные аспекты развития нефтегазового региона»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рамках Национальной научно-практической конференции (с международным участием) ТИУ «Нефть и газ: технологии и инновации» (18-19.11. 2021 г.)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Секцию 1.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«Инновационная направленность модернизации системы высшего образования: тенденции и риски»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рамках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Международной научно-практической конференции «Вузовская наука: проблемы подготовки специалистов»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Кафедра маркетинга и муниципального управления ТИУ) (01.12. 2021 г.)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Международную  научно-практическую  конференцию  «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инженерного образования: методологические основы и практика»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Секцию: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«Традиции и инновации в контексте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гуманитаризации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инженерного образования»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Конкурс: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научных студенческих работ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Международную научно-методологическую  конференцию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Селивановские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чтения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2022»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(23.06.2022)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Выступили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соорганизаторами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Круглого стола «Философские традиции российских регионов: прошлое, настоящее, будущее»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совместно ТИУ,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ТюмГУ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ВУЗы Уральского и Сибирского округов (26.04.2022 г.)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9438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9359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Монографии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58140" y="1349590"/>
            <a:ext cx="10942820" cy="524655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84442"/>
            <a:ext cx="10515600" cy="4757922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Вышла книга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«К.Г.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Барбакова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становление и развитие тюменской социологии»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(отв. редактор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Мехришвили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ЛЛ)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Вышла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коллективная монография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«Феномены культуры» (отв. редакторы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Шабатура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ЛН, Захарова ЛН)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Вышла монография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«Роль философии в формировании творческого мышления» (Булгакова ИА)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Вышла монография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Лезьер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В. А. Человек в поисках  идентичности в контексте модернизма и постмодернизма: монография (В. 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Лезьер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И. А. Муратова). 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Вышла монография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Колева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Г.Ю.,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Колев Ж.М.  «Газовая промышленность Тюменской области: от Березовского до Медвежьего»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*Вышла монография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Жулева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МС, Изюмов ИВ, Шулер ИВ «Правовая культура: российские и зарубежные реалии»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 учетом корректировок,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План по изданию научной литературы – ВЫПОЛНЕН</a:t>
            </a:r>
            <a:endParaRPr lang="ru-RU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См. Приложение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2385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9359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Сборники научных статей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38684" y="1320407"/>
            <a:ext cx="10942820" cy="524655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84441"/>
            <a:ext cx="10515600" cy="4687175"/>
          </a:xfrm>
        </p:spPr>
        <p:txBody>
          <a:bodyPr>
            <a:noAutofit/>
          </a:bodyPr>
          <a:lstStyle/>
          <a:p>
            <a:pPr marL="0" algn="ctr">
              <a:lnSpc>
                <a:spcPct val="100000"/>
              </a:lnSpc>
              <a:spcBef>
                <a:spcPts val="0"/>
              </a:spcBef>
            </a:pP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Вышел сборник статей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«Проблемы инженерного и социально-экономического образования в техническом вузе в условиях модернизации высшего образования»: материалы Международной научно-практической конференции (20-21 мая 2021 г.)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Вышел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Сборник трудов МНМК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инженерного образования: методологические основы и практика" (в электронном виде с присвоением ISBN и с размещением в РИНЦ) – в 2-х частях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Вышел сборник (вошли в состав авторов)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«Православная культура нашего региона». Епархиальный конкурс молодежного студенческого творчества и педагогического мастерства: Сборник работ лауреатов и победителей.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Отдан в печать сборник научных трудов по материалам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научно-методологической конференции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Селивановские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чтения – 21 «Культура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антикультура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См. Приложение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76365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Хоздоговоры. Гранты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68" y="1491802"/>
            <a:ext cx="10515600" cy="503237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Подали заявку на участие 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грантовом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конкурсе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преподавателей магистратуры, организованным благотворительным Фондом В. Потанина. 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Автор: Дягилева ТВ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Подготовили и направили заявку на Грант РНФ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Аксиологические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аспекты номадизма цифровой эпохи»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Авторы: Шляков АВ, Карнаухов ИА, Михайлов ИС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Подали заявку на участие в Конкурсе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проектов научных исследований в области социально-политических наук (в рамках государственного задания).  (Департамент координации научных организаций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России) 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Социокультурные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ценности как фактор благополучия семьи: региональный аспект»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Мехришвили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ЛЛ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71664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68" y="1491802"/>
            <a:ext cx="10515600" cy="5032376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Одержали победу в конкурсе «Университетская книга – 2021»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 номинации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«Лучшее издание по гуманитарным наукам»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победу одержали *учебник «Психология профессионального развития»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Автор: Гаврилюк Н. П.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*монография «Философия искусства: символичность музыки: монография»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Автор: Дягилева Т.В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Приняли участие (одержали победу) в Конкурсе ТИУ «Педагог года – 2021» -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 место в номинации "Лучший преподаватель/ассистент"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*Жаринов С.А.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Приняли участие (стали победителями) в Конкурсе на разработку и внедрение в образовательный процесс общеуниверситетских элективных курсов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«Поведение человека» 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«Технологии межличностного взаимодействия»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Авторы: </a:t>
            </a:r>
            <a:r>
              <a:rPr lang="ru-RU" sz="1200" i="1" dirty="0" err="1" smtClean="0">
                <a:latin typeface="Times New Roman" pitchFamily="18" charset="0"/>
                <a:cs typeface="Times New Roman" pitchFamily="18" charset="0"/>
              </a:rPr>
              <a:t>Иоголевич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НИ, Муратова ИА, Лукьяненко АА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«Человек в искусстве»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Автор:  Дягилева ТВ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Подали заявку (одержали победу) на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Уральский межрегиональный конкурс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«Университетская книга-22»,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направленный на обеспечение ФГОС третьего поколения «бакалавр - магистр».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Авторы:  </a:t>
            </a:r>
            <a:r>
              <a:rPr lang="ru-RU" sz="1200" i="1" dirty="0" err="1" smtClean="0">
                <a:latin typeface="Times New Roman" pitchFamily="18" charset="0"/>
                <a:cs typeface="Times New Roman" pitchFamily="18" charset="0"/>
              </a:rPr>
              <a:t>Колева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, Г.Ю., Колев, Ж. М. Личностный фактор в истории нефтегазовой отрасли Западной Сибири.  : монография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Одержали победы в Епархиальном конкурсе молодежного студенческого творчества и педагогического мастерства «Православная культура нашего региона»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Одержали победу (получили диплом Победителя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Степени)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Всероссийском конкурсе на лучший учебник, учебное пособие, монографию – НАУКА ПЛЮС (г Саратов 06.03.2022г )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Монография: «Северная цивилизация: прошлое, настоящее, будущее»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Автор: Исаченко НН 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Приняли участие (получили Дипломом победителя 2 степени)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 1 Всероссийском конкурсе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 лучший учебник, учебное пособие и монографию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«Наука плюс»: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(г. Саратов, 06.03.2022)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Номинация: "Лучший учебник (учебное пособие) для вузов и послевузовского образования.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Авторы:  </a:t>
            </a:r>
            <a:r>
              <a:rPr lang="ru-RU" sz="1200" i="1" dirty="0" err="1" smtClean="0">
                <a:latin typeface="Times New Roman" pitchFamily="18" charset="0"/>
                <a:cs typeface="Times New Roman" pitchFamily="18" charset="0"/>
              </a:rPr>
              <a:t>Сарпова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О.В., Муратова И.А., Осинцева Н.В., Лукьяненко А.А. 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71664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деятельность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68" y="1352145"/>
            <a:ext cx="10515600" cy="5340485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/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соответствии с договором о сотрудничестве приняли участие (направили конкурсные работы) в  конкурсе студенческих научно-исследовательских работ «Роль культуры и науки  в развитии нравственности современного общества»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Приняли участие в Дне Философии (Кыргызстан)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Международной научно-практической конференции «Состояние и развитие социально-гуманитарного образования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Кыргызской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Республике»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Кыргызский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национальный университет им. Ж.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Баласагына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18-19.11. 2021 г.)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ыступили на Конгрессе Французской ассоциации русистов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Association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française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russisants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Тулузский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университет им. Жана Жореса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Université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Toulouse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Jean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Jaurès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  (г. Тулуза, Франция).(11.12.2021 г)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Провели открытую лекцию (на английском языке)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рамках международного сотрудничества ТИУ - Университет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Адамсона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Сан-Марселино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  Манила,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Филлипины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Adamson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( 04.04.2022 г.)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Лектор: Батурин ДА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Провели открытую лекцию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"Мировые цивилизации сегодня" в Национальном университете архитектуры и строительства Армении (07.04.2022 г)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Лектор: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Касимов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РХ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Провели открытую лекцию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" Образ человека в искусстве" в Национальном университете архитектуры и строительства Армении (14.04.2022 г)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Лектор: Дягилева ТВ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Приняли участие в международном культурно-образовательном форуме «Диалог культур в современном мире», который организует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(Центр Культуры и Познания, Франция, город Тулон) (29.06. – 30.06. 2022 г.)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 Коллоквиум “Диалог культур в современном мире: ментальная история”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** Круглый стол «Научные традиции и инновации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социокультурном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пространстве «Европа и Россия».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sz="1400" b="1" dirty="0">
              <a:solidFill>
                <a:srgbClr val="C0000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4421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49967" y="121042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Кадровый потенциал</a:t>
            </a:r>
            <a:b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4557" y="1334124"/>
            <a:ext cx="10942820" cy="524655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140" y="1840615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Кадровый состав кафедры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35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профессор - 11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доцент - 23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ассистент- 1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Средний возраст ППС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на 01.09.2022 - 50,2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консультант – 1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Средний возраст ППС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+ консультант - 50,9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Кадровый резерв кафедры: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Муратова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И.А.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на должность зав кафедрой ГНТ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Толстоухова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И.В.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 должность зав кафедрой ГНТ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Лукьяненко А.А.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 должность руководителя научного структурного подразделения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ТИУ (НИИ Прикладной этики)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 2023-2024 будет утвержден новый состав резерва).</a:t>
            </a: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93041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работы с обучающимися </a:t>
            </a:r>
            <a:b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(олимпиады, конкурсы, конференции, форумы)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68" y="1491802"/>
            <a:ext cx="10515600" cy="5032376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Стали победителями (Лауреатами)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XVI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Всероссийского  конкурса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молодежи образовательных учреждений и научных организаций на лучшую работу «Моя законотворческая инициатива»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Одержали победу  (Диплом – 2 место) во втором (юбилейном итоговом) туре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конкурса студенческих докладов в рамках научно-практической конференции «Российское нефтяное дело: история, настоящее будущее»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(30 сентября 2021 г.),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., 300-летию нефтяного дела и 150-летию со дня рождения Ивана Михайловича Губкина (РГУ нефти и газа (НИУ) им. ИМ Губкина., Москва)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Приняли участие в  конкурсе студенческих научно-исследовательских работ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«Роль культуры и науки  в развитии нравственности современного общества»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(04.11.2021 г.)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Приняли участие в Секции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№ 4 «Философские аспекты графических технологий» в рамках Международной научно-практической конференции "Информационные и графические технологии в профессиональной и научной деятельности"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ТИУ, Тюмень (27.10.2021 г.)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Вышел «Сборник лучших студенческих работ» по итогам Всероссийского конкурса «Наследие выдающихся предпринимателей России».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сборник вошла работа победителей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Приняли участие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открытом Методологическом семинаре "Человек в науке: история технических изобретений"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магистранты  (18.11.2021)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Одержали победу – заняли 1 место - в Епархиальном конкурсе молодежного студенческого творчества и педагогического мастерства «Православная культура нашего региона»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Стали Победителями (Получили Диплом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Степени) на Международном конкурсе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научно-исследовательских работ - "Наука плюс".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Подали заявку на участие в конкурсе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НОО «Наука Плюс»  для студентов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ССУЗов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студентов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магистрантов, аспирантов ВУЗов в рамках «III Международного конкурса научных, учебных и творческих работ» 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Подали заявку на участие в международном конкурсе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"Моя законотворческая инициатива"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81655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работы с обучающимися </a:t>
            </a:r>
            <a:b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(олимпиады, конкурсы, конференции, форумы)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68" y="1491802"/>
            <a:ext cx="10515600" cy="5032376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Приняли участие (Одержали победу) в 76-ой Международной молодежной научной конференции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«Нефть и газ – 2022» в рамках Международного форума «Нефть и газ» (РГУ нефти и газа (НИУ) имени И.М. Губкина, г. Москва) (с 25 по 29.04. 2022 года) 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Приняли участие в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Межвузовской научно-практической конференции «Проблемы государства и права в исследованиях студентов»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(Филиал АНО ВО «Институт деловой карьеры» в Тюменской области) (14.04.2022 г)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Приняли участие в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Всероссийском конкурсе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молодежных проектов «Наша история» (Первый заместитель  Председателя комитета Государственной Думы РФ по делам СНГ ВП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Водолацкий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от 22.03.2022 №ВВ-Д-4/115;   от 29.03.2022 г, № 02522)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Приняли участие (получили Дипломы за участие) в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Всероссийском конкурсе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студенческих научных работ по арктической тематике (Ассоциация «Национальный арктический научно-образовательный консорциум»). Архангельск – 2022 (Председатель, ректор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еверного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(Арктического) федерального университета им. М.В. Ломоносова – Е.В. Кудряшова)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Организовали и провели Секцию «Становление и развитие нефтегазовой отрасли. Социально-гуманитарные исследования»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рамках Международной научно-практической конференции студентов, аспирантов и молодых ученых  «Новые технологии – нефтегазовому региону» (18.05.2022 г.)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Организовали и провели мероприятие, посвященное 350-летию со дня рождения Петра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(совместно с кафедрой МК ТИУ)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Интеллектуальная викторина  "Знаете ли вы жизнь и  деятельность Петр I" (22.04.2022)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Организовали и провели Круглый стол "Петр I в истории России",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посвященный 350-летию со дня рождения Петра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(совместно с кафедрой МК ТИУ) (20.05.2022 года)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рамках юбилейных мероприятий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(350 лет со дня рождения Петра 1) провели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вебинар-лекцию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«Реформы Петра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их последствия» на базе ИДДО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Организовали и провели Конкурс:  научных студенческих работ в рамках Международной научно-практической конференции  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инженерного образования: методологические основы и практика»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Секции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«Традиции и инновации в контексте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гуманитаризации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инженерного образования»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81655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16297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работы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студенческих научных обществ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789386" y="1392909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68" y="1491802"/>
            <a:ext cx="10515600" cy="50323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/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Арктическое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Студенческое Научное Общество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Научный консультант: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Колева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ГЮ.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Философский  клуб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Койнония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 </a:t>
            </a:r>
          </a:p>
          <a:p>
            <a:pPr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Руководители: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Касимов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РХ, Жаринов СА., Михайлов ИС</a:t>
            </a:r>
          </a:p>
          <a:p>
            <a:pPr>
              <a:buNone/>
            </a:pP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См. Приложение 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83929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Общественная деятельность</a:t>
            </a:r>
            <a:r>
              <a:rPr lang="ru-RU" b="1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b="1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731594" y="1206230"/>
            <a:ext cx="10942820" cy="5419254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Приняли участие в Нефтегазовом форуме,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Панельной дискуссии ТИУ «Рынок труда 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постковидный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период» (16.09.2021 г)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Организовали и провели Круглый стол: «Исторические символы Куликовской битвы»	(в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рамках проведения в 2021 году в Тюменской области Международного молодежного военно-патриотического фестиваля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Димитриевская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суббота», приуроченного к празднованию 76-ой годовщины Победы советского народа в Великой Отечественной войне 1941-1945 гг.)  (21.09.2021 г.)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Приняли участие (в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он-лайн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формате) в Круглом столе «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Цифровизация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образования»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рамках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XIV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Тюменского цифрового форума-выставки- 2021 «ИНФОТЕХ»  (14.10.2021 г)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Представили кандидатов – работников кафедры ГНТ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-  подали заявки для формирования Реестра независимых экспертов (Заявка Департамента образования и науки ТО)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Организовали посещение спектаклей  и премьерных постановок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Тюменского Большого Драматического Театра.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Организовали посещение  Тюменской Филармонии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работниками кафедры ГНТ и ТИУ Красноярский камерный хор. Хоровая капелла Тюменской Филармонии (07.06.2022 г)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Приняли участие в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Ректории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- экспертное обсуждение  программы исследований и развития педагогического образования «Антропологический поворот».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Российская академия народного хозяйства и государственной службы при Президенте Российской Федерации 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РАНХиГС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 (02.12.2021 г.)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Приняли  участие в  организации и проведении Круглого стола «Историческое наследие Александра Невского»,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посв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., 800 –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летию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со дня рождения Великого князя Александра Невского (день памяти – 06 декабря, день смерти в 1263 г) (07.12.2021 г.)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Приняли участие в Пятом Всероссийском правовом (юридическом) диктанте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(организатор Общероссийская общественная организация «Ассоциация юристов России») (с 03 по 12.12 2021г.)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Приняли участие  в Епархиальном конкурсе молодежного студенческого творчества и педагогического мастерства  «Православная культура нашего региона»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(с 31.01.2022 по 06.02.2022 г)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Приняли участие в концерте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(произведения уральских композиторов) ФГБОУ ВО «Тюменский государственный институт культуры» (18.04.2022 г.)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Приняли участие в конференции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работников и обучающихся ТИУ (приказ №218 от 06.04.2022 г. «О рабочей группе по проведению конференции работников и обучающихся Университета») (19.04.2022 г)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Приняли участие во второй Всероссийской акции «Поделись своим знанием. Новые горизонты»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(организаторы: Министерство просвещения РФ совместно с Российским обществом «Знание» (28.04.2022 г)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Приняли участие в открытии выставки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ТИУ "Победа: нам жить и помнить",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посв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., дню Победы – 9 мая (05.05.2022 г) 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13035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Профориентационная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работа. </a:t>
            </a:r>
            <a:b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Имидж кафедры и университета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4590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Приняли участие в  проведении конкурса студенческих научно-исследовательских работ «Роль культуры и науки  в развитии нравственности современного общества»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Приняли участие в Ректорском семинаре ТИУ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Востребованность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имени университет: непреложный потенциал институционального успеха» (15.12.2021 г.)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Вышла передача на «Радио-Вера»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тема: «Виртуальная реальность в нашей жизни»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Принимаем участие в заседаниях Общественного совета при Счетной палате Тюменской области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(10.12.2021 г.) (16.06.202 г)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Шляков А.В. стал обладателем премии телевизионного проекта ВГТРК Регион-Тюмень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"Наш Человек" посвященной 435-летию Тюмени. (16.12.2021 г)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Профессор Дягилева ТВ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подала заявку и прошла первый тур - Лектор Российского общества «Знание». (18.03. 2022 г.)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Вышла передача на «Радио-Вера»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тема: «Философия любви в Западной и Восточной христианской традиции» (31.12.2021 г.)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Приняли участие в заседании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Тюменского регионального отделения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Российского профессорского собрания (07.02. 2022 г.)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Приняли участие в собрании Тюменского отделения Российского Философского Общества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Вошли с состав Бюро Тюменского отделения РФО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Шляков А. В.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профессор кафедры ГНТ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объявлен «Персоной номера» за лучшую статью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Постчеловек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Основные траектории» в научном издании, включенном в перечень  ВАК «Общество: философия, история, культура» 2022. № 2.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Булгакова ИА – доцент кафедры ГНТ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выступление в медицинском центе «Дом здоровья» г. Тюмени. Тема: «О свойствах минералов» (21.03.2022 г)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Батурин Даниил Анатольевич – доцент кафедры ГНТ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включен в состав Экспертного совета по проведению государственной религиоведческой экспертизы при Управлении Министерства юстиции Российской Федерации по Тюменской области (приказ Минюст России №38 от 23.03.2022 г ).</a:t>
            </a:r>
          </a:p>
        </p:txBody>
      </p:sp>
    </p:spTree>
    <p:extLst>
      <p:ext uri="{BB962C8B-B14F-4D97-AF65-F5344CB8AC3E}">
        <p14:creationId xmlns="" xmlns:p14="http://schemas.microsoft.com/office/powerpoint/2010/main" val="14911082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Профориентационная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работа. </a:t>
            </a:r>
            <a:b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Имидж кафедры и университета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4590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Приняли участие в процедуре награждения победителей Православного  конкурса молодежного студенческого творчества и педагогического мастерства «Православная культура нашего региона»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Тюменско-Тобольской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Епархии.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27.04.2022 г)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Работа кафедры ГНТ отражена на Официальном сайте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Тюменско-Тобольской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Епархии (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Тобольская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Митрополия)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Конкурс молодежного студенческого творчества и педагогического мастерства (11.04.2022 .)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Приняли участие (в качестве членов жюри) во Всероссийской научно-практической конференции «Знание. Наука. Творчество»  - Лицей ТИУ (13.04.2022г.)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Приняли участие (в качестве представителей ТИУ) в научной конференции -«Человек. Цивилизация. Культура»    Гимназия №12 г. Тюмень (16.04.2022г.)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Гаврилюк НП – доцент кафедры ГНТ вошла экспертом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состав Экспертной комиссии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регионального этапа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Всероссийского конкурса в области педагогики, воспитания и работы с детьми и молодежью до 20 лет «За нравственный подвиг учителя» (29.04.2022 г)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Выразили согласие о сотрудничестве с Фондом развития образования и науки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(г. Тюмень) в рамках реализации проекта «Лаборатория научной журналистики –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De Facto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(распространения научных знаний в современной и доступной форме для широкого круга людей) -  Директор Фонда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Зундэ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О.А.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Приняли участие в Ректорском семинаре ТИУ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«Развитие профессионально-этического мировоззрения инженера: актуальная повестка для университета?» (22.06.2022 г)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Приняли участие в Летнем богословско-философском лагере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(Организатор: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Тюменско-Тобольская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епархия) – 26.06.2022 г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Шабатура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Л.Н. стала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член-корреспондентом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Межрегиональной общественной организации Сибирской академии наук Высшей Школы  (САН ВШ г. Томск) ) (Академия наук высшей школы регионов Сибири) по секции Гуманитарных наук (философия).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Одержали победу в конкурсе ТИУ «Педагог года – 21», 2 место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номинации "Лучший преподаватель/ассистент" 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11082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387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Награды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algn="ctr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Награды за профессионализм: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Быкова Светлана Петровна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награждена Почетной грамотой ТИУ «За долголетний добросовестный труд»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Васильева Лариса Владимировна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– награждена Почетной грамотой ТИУ «За долголетний добросовестный труд»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Кондаков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Вадим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Авенирович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Грамота ТИУ «За многолетний добросовестный труд и профессионализм»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Сарпова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Ольга Васильевна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награждена Благодарностью Тюменской городской Думы. (Распоряжение  председателя Тюменской городской Думы от 04.05.2022 №5-п) 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Шляков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Алексей Владимирович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награжден Почетной Грамотой ТИУ «За долголетний добросовестный труд» (приказ №4664/к от 14.06.2022 г., ректор ТИУ ВВ Ефремова)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5427964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387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Награды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algn="ctr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Награды за научную деятельность:</a:t>
            </a: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Жаринов Семен Александрович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кандидат философских наук (Приказ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РФ №1034/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от 11.10.2021 г)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Колева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Галина Юрьевна,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Колев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Жеко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Митков - Победитель Всероссийского конкурса монографий «Фундамент науки» - «Личностный фактор в истории нефтегазовой отрасли Западной Сибири».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Номинация: Особый выбор жюри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Гаврилюк Наталья Петровна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Благодарственное письмо Митрополита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Тобольского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Тюменского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Димитрия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как лучший докладчик, отмеченный в ходе проведения секционных заседаний XX Юбилейных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Филофеевских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образовательных чтений, в рамках которых проходила научно-практическая конференция «К 350-летию со дня рождения Петра I: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секулярный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мир и религиозность».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Дягилева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Татьяна Владимировна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Грамота Восьмой Дальневосточный региональный конкурс изданий высших учебных заведений «Университетская книга – 2021»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Номинация: «Лучшее издание по гуманитарным наукам»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«Философия искусства: символичность музыки. Монография. – Тюмень: ТИУ, 2019»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Кафедра ГНТ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Благодарственное письмо «За организацию проведения в рамках университета конкурса молодежного студенческого творчества и педагогического мастерства «Православная культура нашего региона» (Митрополит Тюменский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Тобольский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Димитрий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 (19.04.2022 г. – УС ТИУ)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27964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387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Награды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algn="ctr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Награды за учебную деятельность:</a:t>
            </a:r>
            <a:endParaRPr lang="ru-RU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Изюмов Игорь Владимирович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награжден Почетной грамотой ТИУ «В связи с празднованием Дня преподавателя высшей школы».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Жаринов Семен Александрович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занял 2 место в номинации "Лучший преподаватель/ассистент"  конкурса "Педагог года - 2021"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Батурин Даниил Антонович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- помещен на Доску Почета ИДДО – номинация «Ориентация на результат» («Положение о Доске Почета лучших работников ИДДО ФГБОУ ТИУ и иных лиц, задействованных в образовательном процессе»)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Благодарственное письмо от ИДДО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«Выражаем искреннюю благодарность за плодотворное сотрудничество кафедры с ИДДО. Хотим подчеркнуть высокий уровень профессионализма педагогического коллектива кафедры ГНТ в нашей совместной работе»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Гаврилюк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Наталья Петровна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Грамота Восьмой Дальневосточный региональный конкурс изданий высших учебных заведений «Университетская книга – 2021»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Номинация: «Лучшее издание по гуманитарным наукам»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«Психология профессионального развития: учебник для обучающихся инженерных специальностей. – Тюмень: ТИУ, 2019»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27964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387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Награды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algn="ctr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Награды за общественную деятельность:</a:t>
            </a:r>
            <a:endPara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Батурин Даниил Антонович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награжден медалью «400 лет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Тюменско-Тобольской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Епархии» (18.10.2021)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Комгорт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Марина Валерьевна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Благодарственное письмо «За активное участие в работе краеведческого клуба «Живой город» (Муниципальное автономное учреждение культуры г. Тюмени «Централизованная городская библиотечная система»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Врио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директора МАУК «ЦГБС» ТВ Ющенко)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Шабатура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Любовь Николаевна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избрана член - корреспондентом Сибирской Академии Наук высшей школы (САН ВШ) (Решение Общего собрания САН ВШ от 16.11.2021 г), Выдан Диплом член – корреспондента САН ВШ (Президент САН ВШ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Шелупанов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А.А.)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Шабатура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Любовь Николаевна,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Мехришвили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Ламара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Ленгизовна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награждены «Почетными Грамотами Общественной Палатой Тюменской области»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«За большую и плодотворную работу по повышению квалификации педагогических и научно-педагогических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кадров, внедрение в образовательный и воспитательный процессы новых технологий, форм и методов обучения и в связи с празднованием Дня науки» – Председатель ОП ТО Чеботарев ГН (07.02. 2022 г.)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Гаврилюк Наталья Петровна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Благодарственное письмо «За участие в проведении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(регионального) этапа ежегодного Всероссийского конкурса в области педагогики, воспитания и работы с детьми и молодежью до 20 лет «За нравственный подвиг учителя» (Митрополит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Тобольский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Тюменский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Димитрий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279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49967" y="121042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Кадровый потенциал</a:t>
            </a:r>
            <a:b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714530" y="1393005"/>
            <a:ext cx="10942820" cy="524655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Закончили  профессиональную деятельность на кафедре ГНТ:</a:t>
            </a:r>
            <a:endParaRPr lang="ru-RU" dirty="0"/>
          </a:p>
          <a:p>
            <a:r>
              <a:rPr lang="ru-RU" dirty="0"/>
              <a:t>Герасимов Вячеслав Михайлович </a:t>
            </a:r>
          </a:p>
          <a:p>
            <a:r>
              <a:rPr lang="ru-RU" dirty="0"/>
              <a:t>Прокопьева Анастасия Викторовна  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Начали профессиональную деятельность на кафедре ГНТ:</a:t>
            </a:r>
            <a:endParaRPr lang="ru-RU" dirty="0"/>
          </a:p>
          <a:p>
            <a:r>
              <a:rPr lang="ru-RU" dirty="0"/>
              <a:t>Михайлов Иван Сергеевич – ассистент-стажер, аспирант кафедры ГНТ</a:t>
            </a:r>
          </a:p>
          <a:p>
            <a:r>
              <a:rPr lang="ru-RU" dirty="0"/>
              <a:t> 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140" y="184061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Завершили 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профессиональную деятельность на кафедре ГНТ: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Стефашов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Александр Евгеньевич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к.и.н., доцент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Жаринов Семен Александрович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к. ф. н., доцент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Доронин Владимир Викторович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к. ф. н., доцент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Начали профессиональную деятельность на кафедре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ГНТ:</a:t>
            </a:r>
          </a:p>
          <a:p>
            <a:pPr marL="0" indent="0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Бирюхов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Артем Александрович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к.и.н. 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Ткачев Александр Александрович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к.и.н.</a:t>
            </a:r>
          </a:p>
          <a:p>
            <a:pPr marL="0" indent="0">
              <a:buNone/>
            </a:pP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>
              <a:latin typeface="Fedra Sans Pro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Бирюхов Артем Александрович</a:t>
            </a: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к.и.н., доцент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20502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387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Награды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Autofit/>
          </a:bodyPr>
          <a:lstStyle/>
          <a:p>
            <a:pPr marL="0" algn="ctr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Награды за работу со студентами:</a:t>
            </a:r>
          </a:p>
          <a:p>
            <a:pPr marL="0" algn="ctr">
              <a:lnSpc>
                <a:spcPct val="100000"/>
              </a:lnSpc>
              <a:spcBef>
                <a:spcPts val="0"/>
              </a:spcBef>
            </a:pPr>
            <a:endPara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Изюмов ИВ – Диплом за подготовку лауреата XVI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Всероссийского заочного конкурса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молодежи образовательных и научных организаций на лучшую работу «Моя законотворческая инициатива»» (Постановление от 12.05.2022 № 233)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(Национальная система развития научной, творческой и инновационной деятельности молодежи России «ИНТЕГРАЦИЯ»)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Номинация: «Экономическая политика»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Молявкина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Едизавета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Владимировна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Косенцев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Егор Андреевич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Алланина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ЛМ – Диплом за подготовку лауреата XVI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Всероссийского заочного конкурса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молодежи образовательных и научных организаций на лучшую работу «Моя законотворческая инициатива»» (Постановление от 12.05.2022 № 233)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(Национальная система развития научной, творческой и инновационной деятельности молодежи России «ИНТЕГРАЦИЯ»)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Номинация: «Государственная политика и конституционные права граждан»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*Наумова Дарья Александровна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Ахатова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Азалия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Рамисовна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 marL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27964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Выполнение Решений 2021-22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уч.года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8886"/>
            <a:ext cx="10515600" cy="467677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latin typeface="Fedra Sans Pro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Продолжить реализацию Стратегии развития кафедры ГНТ –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инженерного образования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-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Выполнено</a:t>
            </a:r>
            <a:endParaRPr lang="ru-RU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Акцентировать внимание на деятельности по реализации приоритетных направлений развития ТИУ, ИСОУ, в том числе,  в части выполнения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показателей кафедры ГНТ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учебно-методической,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аучно-исследовательской работе, международному сотрудничеству. –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Выполнено в основном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(Протокол заседания кафедры ГНТ от 01.07.2022, протокол № 11)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Обеспечить прохождение аккредитации по направлениям подготовки в аспирантуре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47.06.01 – «Философия, этика и религиоведение»,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44.06.01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«Образование и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педагогические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науки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 –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выполнено (Отмена процедуры аккредитации аспирантуры)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30239896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Решение 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8886"/>
            <a:ext cx="10515600" cy="467677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latin typeface="Fedra Sans Pro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Продолжить реализацию Стратегии развития кафедры ГНТ –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инженерного образования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в контексте организации образовательной, научной и общественно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имиджевой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деятельности.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 Организовать работу кафедры в соответствии с приоритетными направлениями развития ТИУ, ИСОУ, в том числе,  в части реализации целей и задач  учебно-методической работы,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аучно-исследовательской деятельности, международного сотрудничества и т.д. </a:t>
            </a: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Активизировать работу по выполнению КЦП и обеспечению набора по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направлениям подготовки в аспирантуре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47.06.01 – «Философия, этика и религиоведение»,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44.06.01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«Образование и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педагогические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науки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3023989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ученых званий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99608" y="1214202"/>
            <a:ext cx="10942820" cy="524655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20695"/>
            <a:ext cx="10515600" cy="4351338"/>
          </a:xfrm>
        </p:spPr>
        <p:txBody>
          <a:bodyPr>
            <a:normAutofit/>
          </a:bodyPr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Готовятся документы на получение ученого звания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Гаврилюк Наталья Петровна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ученое звание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доцента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Булгакова Ирина Анатол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ьевна – ученое звание доцента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Батурин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Даниил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Антонович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ученое звание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доцента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Бирюков Артем Александрович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ученое звание доцента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Ткачев Александр Александрович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ученое звание доцента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Fedra Sans Pro" pitchFamily="34" charset="0"/>
            </a:endParaRPr>
          </a:p>
          <a:p>
            <a:pPr marL="0" indent="0" algn="just">
              <a:buNone/>
            </a:pPr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935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Образовательные стратегии кафедры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ГНТ 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99606" y="1394086"/>
            <a:ext cx="10942820" cy="4751882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3170" y="1510145"/>
            <a:ext cx="10515600" cy="4666818"/>
          </a:xfrm>
          <a:noFill/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6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Расширение блока гуманитарных дисциплин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6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</a:t>
            </a:r>
            <a:endParaRPr lang="ru-RU" sz="6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Философский блок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-  Философия, Эстетика архитектуры и дизайна, Человек в науке: история технических изобретений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Новые:</a:t>
            </a:r>
            <a:r>
              <a:rPr lang="ru-RU" sz="5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Человек в искусстве: эстетическое в инженерной деятельности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Исторический блок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– История,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Культурология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Психолого-педагогический блок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Командообразование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Тайм-менеджмент, Этика и психология профессиональной деятельности, Основы самоорганизации и профессионально-личностного развития, Психология публичного выступления, ,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Конфликтология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Личностное развитие, Основы самоорганизации и самообразования, Основы деловой этики и корпоративной культуры, Основы современной риторики в профессиональной деятельности, Социология, Ведение переговоров, Стресс-менеджмент,  Психология личности и делового общения, Профессиональная и деловая этика, Карьерный менеджмент, Основы ораторского искусства, Этика и психология социального взаимодействия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Новые</a:t>
            </a:r>
            <a:r>
              <a:rPr lang="ru-RU" sz="5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Психология потребительского поведения, Эмоциональный интеллект, Технологии межличностного взаимодействия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Правовой блок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-  Правовое регулирование инновационной деятельности, Правовое регулирование профессиональной деятельности, Правоведение, Право в проектной деятельности: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Foresight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Право в профессиональной деятельности, Правовая культура, Правовая охрана результатов интеллектуальной деятельности, Политико-правовая компетентность личности, Основы российского и международного права,  Правоведение в сфере транспорта,  Правовое  обеспечение сервисной деятельности, Правовое обеспечение профессиональной деятельности, Правовой статус  личности в современном мире, Регулирование патентной деятельности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ru-RU" sz="5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157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Образовательные стратегии кафедры </a:t>
            </a:r>
            <a: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ГНТ</a:t>
            </a:r>
            <a:b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58042" y="1366488"/>
            <a:ext cx="10942820" cy="4751882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3170" y="1459149"/>
            <a:ext cx="10515600" cy="4717814"/>
          </a:xfrm>
          <a:noFill/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Расширение блока гуманитарных дисциплин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Специалитет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Философский блок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Философия, Человек в науке: история технических изобретений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Новые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Человек в искусстве: эстетическое в инженерной деятельности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Исторический блок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История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Психолого-педагогический блок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Социальное взаимодействие в строительстве, Стресс-менеджмент, Профессиональная и деловая этика, Личностное развитие, Ведение переговоров, Основы ораторского искусства, дисциплины Проектной деятельности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Правовой блок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Правоведение, Правовые основы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недропользования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Правовая охрана результатов интеллектуальной деятельности</a:t>
            </a:r>
          </a:p>
          <a:p>
            <a:pPr marL="0" algn="ctr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Магистратура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Философский блок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Логика и методология науки, Методология научного познания,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Методология научной деятельности, Методология научных исследований, Основы научных исследований, Философские проблемы в науке и технике, Философия и методология науки, Социальные и философские проблемы информации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Психолого-педагогический блок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Социальные коммуникации, Деловое общение, Социальное взаимодействие и профессионально-личностное развитие, Основы самоорганизации и профессионально-личностного развития, Педагогика и психология, Основы педагогики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андрагогики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Основы педагогики и инновационных методов обучения, Этика и психология профессиональной деятельности, Психология и педагогика высшей школы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Правовой блок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Новые: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Нормативно-правовые основы архитектурной деятельности. Авторское (патентное) право, Основы государства и права, Защита трудовых прав работников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5244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Образовательные стратегии кафедры ГНТ</a:t>
            </a: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58042" y="1366488"/>
            <a:ext cx="10942820" cy="4751882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3170" y="1825625"/>
            <a:ext cx="10515600" cy="4351338"/>
          </a:xfrm>
          <a:noFill/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7867" y="1392329"/>
          <a:ext cx="10282134" cy="456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7378"/>
                <a:gridCol w="3427378"/>
                <a:gridCol w="3427378"/>
              </a:tblGrid>
              <a:tr h="354764"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Инженерный стандарт 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08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Модули дисциплин</a:t>
                      </a:r>
                    </a:p>
                    <a:p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Дисциплина учебного плана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 дисциплины 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821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«Формирование мировоззренческой позиции»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  (</a:t>
                      </a: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России, всеобщая история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Философия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5120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«Проектная деятельность»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Проектная деятельность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Командообразование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*Тайм-менеджмент</a:t>
                      </a: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*Основы самоорганизации и профессионально-личностного развития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*Этика и психология профессиональной деятельности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7523"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Правовая охрана результатов интеллектуальной деятельности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95244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Образовательные стратегии кафедры ГНТ</a:t>
            </a:r>
            <a:b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58042" y="1366488"/>
            <a:ext cx="10942820" cy="4751882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3170" y="1825625"/>
            <a:ext cx="10515600" cy="4351338"/>
          </a:xfrm>
          <a:noFill/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63430" y="1206231"/>
          <a:ext cx="8914860" cy="5089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620"/>
                <a:gridCol w="2971620"/>
                <a:gridCol w="2971620"/>
              </a:tblGrid>
              <a:tr h="3700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-стандарт ТИУ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Модули дисциплин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Дисциплина учебного плана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 дисциплины 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00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«Формирование мировоззренческой позиции»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  (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России, всеобщая история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Философия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658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«Проектная деятельность»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«Проектная деятельность»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Командообразование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*Тайм-менеджмент</a:t>
                      </a: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*Основы самоорганизации и профессионально-личностного развития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*Этика и психология профессиональной деятельности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«Генерация идей и принятие решений»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Эмоциональный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интеллект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17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«Предпринимательская культура»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Правовая культура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952441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22748</TotalTime>
  <Words>3534</Words>
  <Application>Microsoft Office PowerPoint</Application>
  <PresentationFormat>Произвольный</PresentationFormat>
  <Paragraphs>592</Paragraphs>
  <Slides>42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Отчет о работе кафедры ГНТ в 2021-22 уч. году </vt:lpstr>
      <vt:lpstr>Стратегии развития кафедры ГНТ  </vt:lpstr>
      <vt:lpstr>Кадровый потенциал </vt:lpstr>
      <vt:lpstr>Кадровый потенциал </vt:lpstr>
      <vt:lpstr>Получение ученых званий </vt:lpstr>
      <vt:lpstr>Образовательные стратегии кафедры ГНТ  </vt:lpstr>
      <vt:lpstr>  Образовательные стратегии кафедры ГНТ    </vt:lpstr>
      <vt:lpstr> Образовательные стратегии кафедры ГНТ   </vt:lpstr>
      <vt:lpstr>     Образовательные стратегии кафедры ГНТ       </vt:lpstr>
      <vt:lpstr>   Образовательные стратегии  кафедры ГНТ    </vt:lpstr>
      <vt:lpstr>Повышение квалификации </vt:lpstr>
      <vt:lpstr> Приоритетные направления образовательной деятельности   </vt:lpstr>
      <vt:lpstr>Образовательная деятельность </vt:lpstr>
      <vt:lpstr>Образовательная деятельность </vt:lpstr>
      <vt:lpstr>Образовательная деятельность </vt:lpstr>
      <vt:lpstr>Образовательная деятельность </vt:lpstr>
      <vt:lpstr>Образовательная деятельность  </vt:lpstr>
      <vt:lpstr>Учебно-методическая работа  </vt:lpstr>
      <vt:lpstr> Другие виды образовательной и  учебно-методической деятельности </vt:lpstr>
      <vt:lpstr>Образовательная деятельность Основные профессиональные образовательные программы подготовки научных и научно педагогических кадров в аспирантуре. </vt:lpstr>
      <vt:lpstr>АСПИРАНТУРА (Прием. Состав) </vt:lpstr>
      <vt:lpstr>Программы дополнительного профессионального образования </vt:lpstr>
      <vt:lpstr>Научная деятельность. Диссертационные советы </vt:lpstr>
      <vt:lpstr>Научная деятельность. Конференции </vt:lpstr>
      <vt:lpstr>Монографии</vt:lpstr>
      <vt:lpstr>Сборники научных статей</vt:lpstr>
      <vt:lpstr>Хоздоговоры. Гранты </vt:lpstr>
      <vt:lpstr>Конкурсы  </vt:lpstr>
      <vt:lpstr>Международная деятельность </vt:lpstr>
      <vt:lpstr>Организация работы с обучающимися  (олимпиады, конкурсы, конференции, форумы) </vt:lpstr>
      <vt:lpstr>Организация работы с обучающимися  (олимпиады, конкурсы, конференции, форумы) </vt:lpstr>
      <vt:lpstr>Организация работы   студенческих научных обществ </vt:lpstr>
      <vt:lpstr>Общественная деятельность </vt:lpstr>
      <vt:lpstr>Профориентационная работа.  Имидж кафедры и университета</vt:lpstr>
      <vt:lpstr>Профориентационная работа.  Имидж кафедры и университета</vt:lpstr>
      <vt:lpstr>Награды</vt:lpstr>
      <vt:lpstr>Награды</vt:lpstr>
      <vt:lpstr>Награды</vt:lpstr>
      <vt:lpstr>Награды</vt:lpstr>
      <vt:lpstr>Награды</vt:lpstr>
      <vt:lpstr>Выполнение Решений 2021-22 уч.года  </vt:lpstr>
      <vt:lpstr>Решение 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работе кафедры ГНТ в 2017-18 уч. году</dc:title>
  <dc:creator>Irene</dc:creator>
  <cp:lastModifiedBy>Ноутбук</cp:lastModifiedBy>
  <cp:revision>555</cp:revision>
  <cp:lastPrinted>2020-09-03T09:05:00Z</cp:lastPrinted>
  <dcterms:created xsi:type="dcterms:W3CDTF">2018-08-28T17:55:37Z</dcterms:created>
  <dcterms:modified xsi:type="dcterms:W3CDTF">2022-10-07T08:18:48Z</dcterms:modified>
</cp:coreProperties>
</file>