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257" r:id="rId3"/>
    <p:sldId id="260" r:id="rId4"/>
    <p:sldId id="289" r:id="rId5"/>
    <p:sldId id="298" r:id="rId6"/>
    <p:sldId id="285" r:id="rId7"/>
    <p:sldId id="286" r:id="rId8"/>
    <p:sldId id="287" r:id="rId9"/>
    <p:sldId id="294" r:id="rId10"/>
    <p:sldId id="284" r:id="rId11"/>
    <p:sldId id="299" r:id="rId12"/>
    <p:sldId id="300" r:id="rId13"/>
    <p:sldId id="309" r:id="rId14"/>
    <p:sldId id="283" r:id="rId15"/>
    <p:sldId id="290" r:id="rId16"/>
    <p:sldId id="292" r:id="rId17"/>
    <p:sldId id="291" r:id="rId18"/>
    <p:sldId id="293" r:id="rId19"/>
    <p:sldId id="295" r:id="rId20"/>
    <p:sldId id="262" r:id="rId21"/>
    <p:sldId id="307" r:id="rId22"/>
    <p:sldId id="308" r:id="rId23"/>
    <p:sldId id="263" r:id="rId24"/>
    <p:sldId id="276" r:id="rId25"/>
    <p:sldId id="265" r:id="rId26"/>
    <p:sldId id="280" r:id="rId27"/>
    <p:sldId id="310" r:id="rId28"/>
    <p:sldId id="303" r:id="rId29"/>
    <p:sldId id="305" r:id="rId30"/>
    <p:sldId id="306" r:id="rId31"/>
    <p:sldId id="304" r:id="rId32"/>
    <p:sldId id="273" r:id="rId33"/>
    <p:sldId id="296" r:id="rId34"/>
    <p:sldId id="274" r:id="rId35"/>
    <p:sldId id="275" r:id="rId36"/>
    <p:sldId id="297" r:id="rId3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924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7197D5-9AAB-4C05-9548-339523F8822A}" type="datetimeFigureOut">
              <a:rPr lang="ru-RU" smtClean="0"/>
              <a:pPr/>
              <a:t>15.07.2020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1C122E-A7E0-4E56-8F9F-269C68AB63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6590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414C-DAD9-47CC-AD65-8DE6A78CF141}" type="datetimeFigureOut">
              <a:rPr lang="ru-RU" smtClean="0"/>
              <a:pPr/>
              <a:t>15.07.2020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C993-087E-4A22-8D92-71B13EBFAC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1256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414C-DAD9-47CC-AD65-8DE6A78CF141}" type="datetimeFigureOut">
              <a:rPr lang="ru-RU" smtClean="0"/>
              <a:pPr/>
              <a:t>15.07.2020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C993-087E-4A22-8D92-71B13EBFAC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502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414C-DAD9-47CC-AD65-8DE6A78CF141}" type="datetimeFigureOut">
              <a:rPr lang="ru-RU" smtClean="0"/>
              <a:pPr/>
              <a:t>15.07.2020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C993-087E-4A22-8D92-71B13EBFAC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17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414C-DAD9-47CC-AD65-8DE6A78CF141}" type="datetimeFigureOut">
              <a:rPr lang="ru-RU" smtClean="0"/>
              <a:pPr/>
              <a:t>15.07.2020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C993-087E-4A22-8D92-71B13EBFAC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765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414C-DAD9-47CC-AD65-8DE6A78CF141}" type="datetimeFigureOut">
              <a:rPr lang="ru-RU" smtClean="0"/>
              <a:pPr/>
              <a:t>15.07.2020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C993-087E-4A22-8D92-71B13EBFAC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10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414C-DAD9-47CC-AD65-8DE6A78CF141}" type="datetimeFigureOut">
              <a:rPr lang="ru-RU" smtClean="0"/>
              <a:pPr/>
              <a:t>15.07.2020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C993-087E-4A22-8D92-71B13EBFAC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7919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414C-DAD9-47CC-AD65-8DE6A78CF141}" type="datetimeFigureOut">
              <a:rPr lang="ru-RU" smtClean="0"/>
              <a:pPr/>
              <a:t>15.07.2020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C993-087E-4A22-8D92-71B13EBFAC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1243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414C-DAD9-47CC-AD65-8DE6A78CF141}" type="datetimeFigureOut">
              <a:rPr lang="ru-RU" smtClean="0"/>
              <a:pPr/>
              <a:t>15.07.2020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C993-087E-4A22-8D92-71B13EBFAC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476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414C-DAD9-47CC-AD65-8DE6A78CF141}" type="datetimeFigureOut">
              <a:rPr lang="ru-RU" smtClean="0"/>
              <a:pPr/>
              <a:t>15.07.2020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C993-087E-4A22-8D92-71B13EBFAC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014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414C-DAD9-47CC-AD65-8DE6A78CF141}" type="datetimeFigureOut">
              <a:rPr lang="ru-RU" smtClean="0"/>
              <a:pPr/>
              <a:t>15.07.2020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C993-087E-4A22-8D92-71B13EBFAC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567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414C-DAD9-47CC-AD65-8DE6A78CF141}" type="datetimeFigureOut">
              <a:rPr lang="ru-RU" smtClean="0"/>
              <a:pPr/>
              <a:t>15.07.2020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6C993-087E-4A22-8D92-71B13EBFAC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255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70C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1414C-DAD9-47CC-AD65-8DE6A78CF141}" type="datetimeFigureOut">
              <a:rPr lang="ru-RU" smtClean="0"/>
              <a:pPr/>
              <a:t>15.07.2020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6C993-087E-4A22-8D92-71B13EBFAC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8560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indexrost.ru/sendy/l/81Kkt6BI0I89trAAgavS5A/n763J892kEHxq0VDHL2nOmQ4NA/1QF6bLzvECqDbRw7JhDhlQ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indexrost.ru/sendy/l/81Kkt6BI0I89trAAgavS5A/n763J892kEHxq0VDHL2nOmQ4NA/1QF6bLzvECqDbRw7JhDhlQ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94972" y="2399612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bg1"/>
                </a:solidFill>
                <a:latin typeface="Fedra Sans Pro" pitchFamily="34" charset="0"/>
              </a:rPr>
              <a:t>Отчет о работе кафедры ГНТ в </a:t>
            </a:r>
            <a:r>
              <a:rPr lang="ru-RU" b="1" dirty="0" smtClean="0">
                <a:solidFill>
                  <a:schemeClr val="bg1"/>
                </a:solidFill>
                <a:latin typeface="Fedra Sans Pro" pitchFamily="34" charset="0"/>
              </a:rPr>
              <a:t>2018-19 </a:t>
            </a:r>
            <a:r>
              <a:rPr lang="ru-RU" b="1" dirty="0">
                <a:solidFill>
                  <a:schemeClr val="bg1"/>
                </a:solidFill>
                <a:latin typeface="Fedra Sans Pro" pitchFamily="34" charset="0"/>
              </a:rPr>
              <a:t>уч. году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82057" y="4574495"/>
            <a:ext cx="9144000" cy="165576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Fedra Sans Pro" pitchFamily="34" charset="0"/>
              </a:rPr>
              <a:t>Заседание кафедры</a:t>
            </a:r>
          </a:p>
          <a:p>
            <a:r>
              <a:rPr lang="ru-RU" dirty="0" smtClean="0">
                <a:solidFill>
                  <a:schemeClr val="bg1"/>
                </a:solidFill>
                <a:latin typeface="Fedra Sans Pro" pitchFamily="34" charset="0"/>
              </a:rPr>
              <a:t>от 05.09.2019г., протокол №1</a:t>
            </a:r>
          </a:p>
          <a:p>
            <a:pPr algn="r"/>
            <a:r>
              <a:rPr lang="ru-RU" dirty="0" smtClean="0">
                <a:solidFill>
                  <a:schemeClr val="bg1"/>
                </a:solidFill>
                <a:latin typeface="Fedra Sans Pro" pitchFamily="34" charset="0"/>
              </a:rPr>
              <a:t>Зав кафедрой ГНТ</a:t>
            </a:r>
          </a:p>
          <a:p>
            <a:pPr algn="r"/>
            <a:r>
              <a:rPr lang="ru-RU" dirty="0" err="1" smtClean="0">
                <a:solidFill>
                  <a:schemeClr val="bg1"/>
                </a:solidFill>
                <a:latin typeface="Fedra Sans Pro" pitchFamily="34" charset="0"/>
              </a:rPr>
              <a:t>д.с.н</a:t>
            </a:r>
            <a:r>
              <a:rPr lang="ru-RU" dirty="0" smtClean="0">
                <a:solidFill>
                  <a:schemeClr val="bg1"/>
                </a:solidFill>
                <a:latin typeface="Fedra Sans Pro" pitchFamily="34" charset="0"/>
              </a:rPr>
              <a:t>., профессор </a:t>
            </a:r>
          </a:p>
          <a:p>
            <a:pPr algn="r"/>
            <a:r>
              <a:rPr lang="ru-RU" dirty="0" smtClean="0">
                <a:solidFill>
                  <a:schemeClr val="bg1"/>
                </a:solidFill>
                <a:latin typeface="Fedra Sans Pro" pitchFamily="34" charset="0"/>
              </a:rPr>
              <a:t>Л.Л. </a:t>
            </a:r>
            <a:r>
              <a:rPr lang="ru-RU" dirty="0" err="1" smtClean="0">
                <a:solidFill>
                  <a:schemeClr val="bg1"/>
                </a:solidFill>
                <a:latin typeface="Fedra Sans Pro" pitchFamily="34" charset="0"/>
              </a:rPr>
              <a:t>Мехришвили</a:t>
            </a:r>
            <a:endParaRPr lang="ru-RU" dirty="0">
              <a:solidFill>
                <a:schemeClr val="bg1"/>
              </a:solidFill>
              <a:latin typeface="Fedra Sans Pro" pitchFamily="34" charset="0"/>
            </a:endParaRPr>
          </a:p>
        </p:txBody>
      </p:sp>
      <p:pic>
        <p:nvPicPr>
          <p:cNvPr id="2051" name="Picture 3" descr="G:\Док-ты\ТИУ\конференция\Re лого и шрифт\ТИУ лого i university белый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51375" y="296473"/>
            <a:ext cx="3099254" cy="17309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273234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08667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Образовательная деятельность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bg1"/>
              </a:solidFill>
              <a:latin typeface="Fedra Sans Pro" pitchFamily="34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29112" y="1930396"/>
            <a:ext cx="10942820" cy="4310747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2714" y="2188475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Прошли проверку  Федеральной службы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надзору в сфере образования и науки в отношении ФГБОУ ВО «Тюменский индустриальный университет» в апреле 2019 года.  </a:t>
            </a:r>
            <a:endParaRPr lang="ru-RU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(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от 17.01.2019г., №14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подготовки – аспирантура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Философия, этика и религиоведение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Образование и педагогические науки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направления подготовки ТИУ – гуманитарный блок дисциплин (актуализировано более 1000 УМК)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151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08667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Образовательная деятельность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bg1"/>
              </a:solidFill>
              <a:latin typeface="Fedra Sans Pro" pitchFamily="34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29112" y="1930396"/>
            <a:ext cx="10942820" cy="4310747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2714" y="2188475"/>
            <a:ext cx="10515600" cy="435133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  тренинге для преподавателей  Высшей инженерной школы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EG–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Иоголевич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Н.И, Васильева Л.В., Голованова О.И. (27.08.2018 и 29.08.2018)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деятельность в ВИШ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технологиям проектного обучения . Васильева Л.В., Голованова О.И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2019-20 учебного года в ВИШ начинают  преподавание Дягилева Т.В., Булгакова И.А. (в том числе, на английском языке)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прошли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на средний и высший уровень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грейдов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более 15 преподавателей кафедры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получили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высшую оценку МООК по дисциплине «История» экспертами национальной платформы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он-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лайн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образования – МООК по истории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производственном совещании в ИДДО по вопросам организации учебного процесса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использованием дистанционных технологий в 2018-2019 учебному году Голованова О.И. (10.09.2018г.)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актуализация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поддержки учебного процесса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Educon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 конкурсе педагогических сценариев онлайн-курсов в формате МООК.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Представили 2 МООК - Дягилева Т.В. (приказ от 07.11.2018г.  №03-04-01/31)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взаимопосещения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учебных занятий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преподавателями кафедры ГНТ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проекте базовой кафедры базовой кафедры АО «Мостострой-11»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по формированию и развитию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soft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-компетенций у обучающихся.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Самопрезентация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магистров в рамках дисциплины «Этика и психология профессиональной деятельности».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Иоголевич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Н.И.  (18.12.2018г.)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дисциплины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кафедры включены в  процедуру ФЭПО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модулей мобильности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рамках образовательных программ уровня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бакалавриата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(6 РОП)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экспериментальной модели подготовки вариативного (индивидуальных траекторий) обучения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базе ИТ ТИУ по дисциплине «История». Васильева Л.В., Гаврилова Н.Ю., Карпов В.П. (с 01.09.2019 г.)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4454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Преподавание на английском языке 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72654" y="1480458"/>
            <a:ext cx="10942820" cy="5086660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itchFamily="18" charset="0"/>
              </a:rPr>
              <a:t>2018 – 2019 </a:t>
            </a:r>
            <a:r>
              <a:rPr lang="ru-RU" sz="6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уч.год</a:t>
            </a:r>
            <a:r>
              <a:rPr lang="ru-RU" sz="6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6400" b="1" dirty="0" err="1" smtClean="0">
                <a:latin typeface="Times New Roman" pitchFamily="18" charset="0"/>
                <a:cs typeface="Times New Roman" pitchFamily="18" charset="0"/>
              </a:rPr>
              <a:t>Касимов</a:t>
            </a: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 Руслан </a:t>
            </a:r>
            <a:r>
              <a:rPr lang="ru-RU" sz="6400" b="1" dirty="0" err="1" smtClean="0">
                <a:latin typeface="Times New Roman" pitchFamily="18" charset="0"/>
                <a:cs typeface="Times New Roman" pitchFamily="18" charset="0"/>
              </a:rPr>
              <a:t>Харисович</a:t>
            </a:r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– к.ф.н., доцент</a:t>
            </a:r>
          </a:p>
          <a:p>
            <a:pPr marL="0" indent="0"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Дисциплина: «Философия 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и методология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науки»</a:t>
            </a:r>
          </a:p>
          <a:p>
            <a:pPr marL="0" indent="0"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Направление подготовки: НГД «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Геонавигация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Морское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бурение». Уровень подготовки: магистратура  </a:t>
            </a:r>
          </a:p>
          <a:p>
            <a:pPr marL="0" indent="0">
              <a:buNone/>
            </a:pPr>
            <a:r>
              <a:rPr lang="ru-RU" sz="6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2019 </a:t>
            </a:r>
            <a:r>
              <a:rPr lang="ru-RU" sz="6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6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6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</a:t>
            </a:r>
            <a:r>
              <a:rPr lang="ru-RU" sz="6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год</a:t>
            </a:r>
            <a:r>
              <a:rPr lang="ru-RU" sz="6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Осинцева Надежда Владимировна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– к.ф.н., доцент</a:t>
            </a:r>
          </a:p>
          <a:p>
            <a:pPr marL="0" indent="0"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Дисциплина «Философия и методология науки»</a:t>
            </a:r>
          </a:p>
          <a:p>
            <a:pPr marL="0" indent="0">
              <a:buNone/>
            </a:pP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Направление подготовки: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«Логистика» (РОП ИТ). Уровень 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подготовки: магистратура  </a:t>
            </a:r>
          </a:p>
          <a:p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Карнаухов Игорь Александрович 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– к.ф.н., доцент</a:t>
            </a:r>
          </a:p>
          <a:p>
            <a:pPr marL="0" indent="0">
              <a:buNone/>
            </a:pP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Дисциплина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«Педагогика»</a:t>
            </a:r>
            <a:endParaRPr lang="ru-RU" sz="6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Направление подготовки: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НГД «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Геонавигация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. Морское бурение» 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(РОП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). Уровень 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подготовки: магистратура </a:t>
            </a:r>
            <a:endParaRPr 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400" b="1" dirty="0" smtClean="0">
                <a:latin typeface="Times New Roman" pitchFamily="18" charset="0"/>
                <a:cs typeface="Times New Roman" pitchFamily="18" charset="0"/>
              </a:rPr>
              <a:t> Булгакова Ирина Анатольевна </a:t>
            </a:r>
            <a:r>
              <a:rPr lang="ru-RU" sz="64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к.ф.н., доцент</a:t>
            </a:r>
          </a:p>
          <a:p>
            <a:pPr marL="0" indent="0">
              <a:buNone/>
            </a:pP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Дисциплина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«Философия»</a:t>
            </a:r>
            <a:endParaRPr lang="ru-RU" sz="6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Направление подготовки: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ВИШ. 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Уровень подготовки: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бакалавриат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6400" b="1" i="1" dirty="0" smtClean="0">
                <a:latin typeface="Times New Roman" pitchFamily="18" charset="0"/>
                <a:cs typeface="Times New Roman" pitchFamily="18" charset="0"/>
              </a:rPr>
              <a:t>по согласованию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ru-RU" sz="6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Готово к изданию:</a:t>
            </a:r>
          </a:p>
          <a:p>
            <a:pPr marL="0" indent="0">
              <a:buNone/>
            </a:pPr>
            <a:r>
              <a:rPr lang="ru-RU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Булгакова И.А. </a:t>
            </a: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учебно-методическое </a:t>
            </a:r>
            <a: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пособие на английском языке «Философия».</a:t>
            </a:r>
          </a:p>
          <a:p>
            <a:pPr marL="0" indent="0">
              <a:buNone/>
            </a:pPr>
            <a:endParaRPr lang="ru-RU" sz="6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6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6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5268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Модернизация образовательной деятельность в рамках программы развития ТИУ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72654" y="1712682"/>
            <a:ext cx="10942820" cy="4180113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1743" y="2101396"/>
            <a:ext cx="10515600" cy="4351338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Внедрение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новационных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 обучения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Развитие модульного обучения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гуманитарной направленности (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элективные курсы по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развитию 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Soft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skills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компетенций во всех программах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РОП - </a:t>
            </a:r>
            <a:r>
              <a:rPr lang="ru-RU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бакалавриат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Реализация проектного обучения </a:t>
            </a: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образовательном процессе </a:t>
            </a:r>
            <a:r>
              <a:rPr lang="ru-RU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(ВИШ)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Внедрение междисциплинарного подхода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образовательный процесс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виртуальной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образовательной среды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</a:t>
            </a:r>
            <a:r>
              <a:rPr lang="ru-RU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курсов </a:t>
            </a:r>
            <a:r>
              <a:rPr lang="ru-RU" spc="-3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online</a:t>
            </a:r>
            <a:r>
              <a:rPr lang="ru-RU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pc="-3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offline</a:t>
            </a:r>
            <a:r>
              <a:rPr lang="ru-RU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-лекций по дисциплинам гуманитарного </a:t>
            </a:r>
            <a:r>
              <a:rPr lang="ru-RU" spc="-3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цикла (М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ООК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 дисциплине «История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преподавания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английском языке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программе магистратуры на английском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языке (РОП, ВИШ)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Апробация экспериментальной </a:t>
            </a:r>
            <a:r>
              <a:rPr lang="ru-RU" b="1" dirty="0">
                <a:latin typeface="Times New Roman" pitchFamily="18" charset="0"/>
                <a:ea typeface="Times New Roman"/>
                <a:cs typeface="Times New Roman" pitchFamily="18" charset="0"/>
              </a:rPr>
              <a:t>модели подготовки вариативного  обучения </a:t>
            </a:r>
            <a:r>
              <a:rPr lang="ru-RU" dirty="0">
                <a:latin typeface="Times New Roman" pitchFamily="18" charset="0"/>
                <a:ea typeface="Times New Roman"/>
                <a:cs typeface="Times New Roman" pitchFamily="18" charset="0"/>
              </a:rPr>
              <a:t>на основе индивидуальных траекторий развития </a:t>
            </a:r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обучающихся (РОП ИТ)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b="1" spc="-3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современных образовательных технологий </a:t>
            </a:r>
            <a:r>
              <a:rPr lang="ru-RU" spc="-3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pc="-3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геймификации</a:t>
            </a:r>
            <a:r>
              <a:rPr lang="ru-RU" spc="-3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(магистратура)</a:t>
            </a:r>
          </a:p>
          <a:p>
            <a:pPr indent="450215" algn="just">
              <a:spcBef>
                <a:spcPts val="240"/>
              </a:spcBef>
              <a:spcAft>
                <a:spcPts val="240"/>
              </a:spcAft>
            </a:pPr>
            <a:endParaRPr lang="ru-RU" b="1" spc="-3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4407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08667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Образовательная деятельность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Основные профессиональные образовательные программы по уровням образования: программы аспирантуры</a:t>
            </a:r>
            <a:r>
              <a:rPr lang="ru-RU" sz="2400" b="1" dirty="0">
                <a:solidFill>
                  <a:schemeClr val="bg1"/>
                </a:solidFill>
                <a:latin typeface="Fedra Sans Pro" pitchFamily="34" charset="0"/>
              </a:rPr>
              <a:t>.</a:t>
            </a:r>
            <a:r>
              <a:rPr lang="ru-RU" sz="2400" dirty="0">
                <a:solidFill>
                  <a:schemeClr val="bg1"/>
                </a:solidFill>
                <a:latin typeface="Fedra Sans Pro" pitchFamily="34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Fedra Sans Pro" pitchFamily="34" charset="0"/>
              </a:rPr>
            </a:br>
            <a:endParaRPr lang="ru-RU" sz="2400" dirty="0">
              <a:solidFill>
                <a:schemeClr val="bg1"/>
              </a:solidFill>
              <a:latin typeface="Fedra Sans Pro" pitchFamily="34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790369" y="1855298"/>
            <a:ext cx="10942820" cy="4310747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2714" y="2188475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16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Скорректированы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ОПОП по направлениям подготовки </a:t>
            </a:r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6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уровня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аспирантуры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*47.06.01 - Философия, этика и религиоведение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09.00.01 Онтология и теория познания.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09.00.13 Философская антропология, философия культуры.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*44.06.01 – Образование и педагогические науки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13.00.08 Теория и методика профессионального образования 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Fedra Sans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9793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08667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Образовательная деятельность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Аспирантура.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29112" y="1930396"/>
            <a:ext cx="10942820" cy="4310747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2714" y="2188475"/>
            <a:ext cx="10515600" cy="4351338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лан приема в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аспирантуру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ПЕРЕВЫПОЛНЕН: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Поступили на специальности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47.06.01 - Философия, этика 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религиоведение –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план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1/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факт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5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человек  (Всего:  10 человек)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44.06.01 – Образование и педагогические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науки –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план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1/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факт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 человека (Всего: 4 человека)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Окончили аспирантуру с представлением диссертации к защите по специальности 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*47.06.01 - Философия, этика 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религиоведение: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2018 год - 1 человек (Зверева П.К)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2019 год – 1 человек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Шалагина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С.Н)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endParaRPr lang="ru-RU" dirty="0">
              <a:latin typeface="Fedra Sans Pro" pitchFamily="34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Fedra Sans Pro" pitchFamily="34" charset="0"/>
              </a:rPr>
              <a:t>  </a:t>
            </a:r>
            <a:endParaRPr lang="ru-RU" dirty="0">
              <a:latin typeface="Fedra Sans Pro" pitchFamily="34" charset="0"/>
            </a:endParaRPr>
          </a:p>
          <a:p>
            <a:pPr algn="just"/>
            <a:endParaRPr lang="ru-RU" dirty="0">
              <a:latin typeface="Fedra Sans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756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08667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Образовательная деятельность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Аспирантура.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29112" y="1930396"/>
            <a:ext cx="10942820" cy="4310747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2714" y="2188475"/>
            <a:ext cx="10515600" cy="4351338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dirty="0" smtClean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5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itchFamily="18" charset="0"/>
              </a:rPr>
              <a:t>Организация работы с аспирантами кафедры: 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утверждены 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научные руководители, темы диссертационных исследований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Индивидуальные учебные планы аспирантов кафедры ГНТ первого года обучения (сентябрь 2019г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.).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проведена 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практика аспирантов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кафедры ГНТ всех направлений подготовки 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приняты 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отчеты о научных исследованиях аспирантов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кафедры ГНТ за осенний и весенний семестры 2018-2019 учебного года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 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 кандидатских экзаменов по Истории и философии науки аспирантов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ТИУ (25.01.2019г.)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приняли 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международной научно-практической конференции для молодых ученых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"Векторы развития современной России" (18-20.04.2019г. Москва. Московская высшая школа). аспиранты кафедры ГНТ: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Кальва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Инна Сергеевна, гр. ФАаз-17-1 (очно)</a:t>
            </a:r>
            <a:b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Язовских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Антон Владимирович, гр. ФАаз-18-1 (очно) </a:t>
            </a:r>
            <a:b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Еренчинова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Евгения Борисовна, гр. ФАаз-16-1 (очно) </a:t>
            </a:r>
            <a:b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Шалагина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Светлана Николаевна, гр. ФАаз-15-1 (заочно)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провели  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научно-методологическую конференцию аспирантов и магистров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«Проблемы истории и философии науки и техники» (24.04. 2019 г.)  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провели 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ГИА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аспиранта кафедры ГНТ </a:t>
            </a:r>
            <a:r>
              <a:rPr lang="ru-RU" sz="5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Шалагиной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Т.Н. (31.05.2019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г.) 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провели 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 кандидатского экзамена для аспирантов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ТИУ по дисциплине «История и философия науки» (июнь 2019 г.)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провели 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защиту научного доклада аспиранта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выпускника кафедры ГНТ </a:t>
            </a:r>
            <a:r>
              <a:rPr lang="ru-RU" sz="5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Шалагиной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С.Н. (28.06.2019г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  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>
              <a:latin typeface="Fedra Sans Pro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Fedra Sans Pro" pitchFamily="34" charset="0"/>
              </a:rPr>
              <a:t>  </a:t>
            </a:r>
            <a:endParaRPr lang="ru-RU" dirty="0">
              <a:latin typeface="Fedra Sans Pro" pitchFamily="34" charset="0"/>
            </a:endParaRPr>
          </a:p>
          <a:p>
            <a:pPr marL="0" algn="just">
              <a:lnSpc>
                <a:spcPct val="120000"/>
              </a:lnSpc>
              <a:spcBef>
                <a:spcPts val="0"/>
              </a:spcBef>
            </a:pPr>
            <a:endParaRPr lang="ru-RU" dirty="0">
              <a:latin typeface="Fedra Sans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3073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08667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Учебно-методическая работа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bg1"/>
              </a:solidFill>
              <a:latin typeface="Fedra Sans Pro" pitchFamily="34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29112" y="1930396"/>
            <a:ext cx="10942820" cy="4310747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2714" y="2188475"/>
            <a:ext cx="10515600" cy="4351338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ru-RU" dirty="0" smtClean="0"/>
              <a:t>  </a:t>
            </a:r>
            <a: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Издано:</a:t>
            </a:r>
          </a:p>
          <a:p>
            <a:pPr lvl="0">
              <a:spcBef>
                <a:spcPts val="0"/>
              </a:spcBef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Методических указаний -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  <a:p>
            <a:pPr lvl="0">
              <a:spcBef>
                <a:spcPts val="0"/>
              </a:spcBef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Электронное учебно-методическое пособие — 1</a:t>
            </a:r>
          </a:p>
          <a:p>
            <a:pPr lvl="0">
              <a:spcBef>
                <a:spcPts val="0"/>
              </a:spcBef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Учебное пособие -2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 плану) + вне плана 1</a:t>
            </a:r>
          </a:p>
          <a:p>
            <a:pPr lvl="0">
              <a:spcBef>
                <a:spcPts val="0"/>
              </a:spcBef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Учебник 1 (вне плана)</a:t>
            </a:r>
          </a:p>
          <a:p>
            <a:pPr lvl="0">
              <a:spcBef>
                <a:spcPts val="0"/>
              </a:spcBef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Электронное учебное пособие -7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Электронный учебник -1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Перенесено издание:</a:t>
            </a:r>
            <a:endParaRPr lang="ru-RU" sz="2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Электронный учебник -1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Убран из плана издания:</a:t>
            </a:r>
            <a:endParaRPr lang="ru-RU" sz="2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Электронное учебное пособие -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Итого: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УМ изданий, в основном, выполнен</a:t>
            </a: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0686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Издание учебно-методической литературы </a:t>
            </a:r>
            <a:r>
              <a:rPr lang="ru-RU" b="1" dirty="0">
                <a:solidFill>
                  <a:schemeClr val="bg1"/>
                </a:solidFill>
                <a:latin typeface="Fedra Sans Pro" pitchFamily="34" charset="0"/>
              </a:rPr>
              <a:t/>
            </a:r>
            <a:br>
              <a:rPr lang="ru-RU" b="1" dirty="0">
                <a:solidFill>
                  <a:schemeClr val="bg1"/>
                </a:solidFill>
                <a:latin typeface="Fedra Sans Pro" pitchFamily="34" charset="0"/>
              </a:rPr>
            </a:br>
            <a:endParaRPr lang="ru-RU" b="1" dirty="0">
              <a:solidFill>
                <a:schemeClr val="bg1"/>
              </a:solidFill>
              <a:latin typeface="Fedra Sans Pro" pitchFamily="34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72654" y="1480458"/>
            <a:ext cx="10942820" cy="5086660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7128752"/>
              </p:ext>
            </p:extLst>
          </p:nvPr>
        </p:nvGraphicFramePr>
        <p:xfrm>
          <a:off x="2178936" y="2185059"/>
          <a:ext cx="6858184" cy="35522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14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4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4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9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989">
                  <a:extLst>
                    <a:ext uri="{9D8B030D-6E8A-4147-A177-3AD203B41FA5}">
                      <a16:colId xmlns:a16="http://schemas.microsoft.com/office/drawing/2014/main" val="2531439870"/>
                    </a:ext>
                  </a:extLst>
                </a:gridCol>
              </a:tblGrid>
              <a:tr h="4398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изд.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сдано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Вне плана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8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8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ЭУМП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8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8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Учебник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98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ЭУП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(в процессе подготовки и оформления)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98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ЭУ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20064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Программы дополнительного профессионального образования</a:t>
            </a:r>
            <a:r>
              <a:rPr lang="ru-RU" dirty="0">
                <a:solidFill>
                  <a:schemeClr val="bg1"/>
                </a:solidFill>
                <a:latin typeface="Fedra Sans Pro" pitchFamily="34" charset="0"/>
              </a:rPr>
              <a:t/>
            </a:r>
            <a:br>
              <a:rPr lang="ru-RU" dirty="0">
                <a:solidFill>
                  <a:schemeClr val="bg1"/>
                </a:solidFill>
                <a:latin typeface="Fedra Sans Pro" pitchFamily="34" charset="0"/>
              </a:rPr>
            </a:br>
            <a:endParaRPr lang="ru-RU" dirty="0">
              <a:solidFill>
                <a:schemeClr val="bg1"/>
              </a:solidFill>
              <a:latin typeface="Fedra Sans Pro" pitchFamily="34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72654" y="1480458"/>
            <a:ext cx="10942820" cy="5086660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2368" y="1491802"/>
            <a:ext cx="10515600" cy="5032376"/>
          </a:xfrm>
        </p:spPr>
        <p:txBody>
          <a:bodyPr>
            <a:normAutofit fontScale="925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/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провели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курсы повышения квалификации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«Современные образовательные технологии и методы обучения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Толстоухова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И.В., Васильева Л.В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(14-17.12. 2018г.)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риняли участие в реализации программы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«Социальная политика, социальная работа на предприятиях НГ комплекса»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формате сетевого взаимодействия подготовлена для реализации программа ДПО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«Современные образовательные технологии в профессиональной деятельности преподавателей высшей технической школы»  совместно с ГАОУ ВО ЛО «ЛГУ им. А.С.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Пушкина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согласовании вопрос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получении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 реализации в ТИУ программы по обучению ППС университета технологии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Геймификации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>
              <a:latin typeface="Fedra Sans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472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Стратегии 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развития кафедры ГНТ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99606" y="1394086"/>
            <a:ext cx="10942820" cy="4751882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3170" y="1825625"/>
            <a:ext cx="10515600" cy="4351338"/>
          </a:xfrm>
          <a:noFill/>
        </p:spPr>
        <p:txBody>
          <a:bodyPr>
            <a:normAutofit/>
          </a:bodyPr>
          <a:lstStyle/>
          <a:p>
            <a:pPr marL="514350" indent="-514350" algn="just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Гуманитаризация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инженерного образования опорного университета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(Отчет: заседание кафедры от 26.06.2019 г., протокол №10)</a:t>
            </a:r>
            <a:endParaRPr lang="en-US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«Арктическая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цивилизация»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(Отчет: заседание кафедры ГНТ от 05.09.2019 г., протокол №1)</a:t>
            </a:r>
            <a:endParaRPr lang="en-US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Вошли в стратегический проект «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Smart City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(Составлен план работы по теме «Философия города»)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ru-RU" dirty="0">
              <a:latin typeface="Fedra Sans Pro" pitchFamily="34" charset="0"/>
            </a:endParaRPr>
          </a:p>
          <a:p>
            <a:endParaRPr lang="ru-RU" dirty="0">
              <a:latin typeface="Fedra Sans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8993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1838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Научная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деятельность. Конференции</a:t>
            </a:r>
            <a:r>
              <a:rPr lang="ru-RU" dirty="0">
                <a:solidFill>
                  <a:schemeClr val="bg1"/>
                </a:solidFill>
                <a:latin typeface="Fedra Sans Pro" pitchFamily="34" charset="0"/>
              </a:rPr>
              <a:t/>
            </a:r>
            <a:br>
              <a:rPr lang="ru-RU" dirty="0">
                <a:solidFill>
                  <a:schemeClr val="bg1"/>
                </a:solidFill>
                <a:latin typeface="Fedra Sans Pro" pitchFamily="34" charset="0"/>
              </a:rPr>
            </a:br>
            <a:endParaRPr lang="ru-RU" dirty="0">
              <a:solidFill>
                <a:schemeClr val="bg1"/>
              </a:solidFill>
              <a:latin typeface="Fedra Sans Pro" pitchFamily="34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563798" y="914400"/>
            <a:ext cx="10942820" cy="5625891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9972" y="1043222"/>
            <a:ext cx="10515600" cy="508476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исследовательской школе «Иллюминации».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Карнаухов  И.А. (август 2018г., ТГУ, Тюмень)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провели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секцию в рамках международной научно-практической конференции «Информационные и графические технологии в профессиональной и научной деятельности»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(ТИУ, 30.11.2018г).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место О.В. Землянова (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руков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Мехришвили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ЛЛ)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Национальной научно-технической конференции «Геология и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нефтегазоносность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Западно-Сибирского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мегабассейна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(опыт, инновации)».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(ТИУ 11-12.12. 2018 г.)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научно-практической конференции «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Обдория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Современные научные исследования в Арктике»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(ЯНАО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Салехард).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Карпов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В.П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Колева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Г.Ю, члены СНО (ноябрь 2018г).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провели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секцию  «Религия и культура в условиях современности: культурно-образовательный аспект» в рамках Х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VII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Филофеевских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образовательных чтениях «Молодежь: свобода и ответственность»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(19-20.10.2018г)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Всероссийской научно-практической конференции «Советская молодежь в исторической памяти России»,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100-летию комсомола. Карпов В.П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Колева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Г.Ю. 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(19-20 октября 2018 г. на базе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Сургутского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государственного университета, г. Сургут)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научном семинаре "Историческая экология, история и антропология науки и техники".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отечественной истории Института социально-гуманитарных наук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ТюмГУ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Колева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Г.Ю. (9-10.11. 2018г)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Международной научно-практической конференции «Вузовская наука: проблемы подготовки специалистов»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(Кафедра маркетинга и муниципального управления  ТИУ (04.12. 2018 г.)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место магистры доцента кафедры ГНТ В.П. Богдановой.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Аспиранты доцента кафедры ГНТ Н.В. Гаврилюк  </a:t>
            </a:r>
          </a:p>
        </p:txBody>
      </p:sp>
    </p:spTree>
    <p:extLst>
      <p:ext uri="{BB962C8B-B14F-4D97-AF65-F5344CB8AC3E}">
        <p14:creationId xmlns:p14="http://schemas.microsoft.com/office/powerpoint/2010/main" val="14074001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1838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Научная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деятельность. Конференции</a:t>
            </a:r>
            <a:r>
              <a:rPr lang="ru-RU" dirty="0">
                <a:solidFill>
                  <a:schemeClr val="bg1"/>
                </a:solidFill>
                <a:latin typeface="Fedra Sans Pro" pitchFamily="34" charset="0"/>
              </a:rPr>
              <a:t/>
            </a:r>
            <a:br>
              <a:rPr lang="ru-RU" dirty="0">
                <a:solidFill>
                  <a:schemeClr val="bg1"/>
                </a:solidFill>
                <a:latin typeface="Fedra Sans Pro" pitchFamily="34" charset="0"/>
              </a:rPr>
            </a:br>
            <a:endParaRPr lang="ru-RU" dirty="0">
              <a:solidFill>
                <a:schemeClr val="bg1"/>
              </a:solidFill>
              <a:latin typeface="Fedra Sans Pro" pitchFamily="34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563798" y="914400"/>
            <a:ext cx="10942820" cy="5625891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9972" y="1043222"/>
            <a:ext cx="10515600" cy="508476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14 Тюменских родословных чтениях «Генеалогия в контексте изменений культуры жизненного пути»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Всероссийская научно-практическая конференция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Булгакова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И.А., Карпов В.П.,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Комгорт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М.В., Шляков А.В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(23-24.11. 2018 г.)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провели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работу Секции «Гуманитарные проекции развития Сибири и Арктики»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XXI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Международной научно-практической конференции «Водные ресурсы – основа устойчивого развития поселений Сибири и Арктики в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XXI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веке»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Сарпова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О.В. (22.03.2019 г.).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Международных Рождественских образовательных чтениях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(г. Москва) Батурин Д.А.(с 27 -31.01.2019, г.)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втором Международном  молодежном научно-практическом форуме  «Нефтяная столица»,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одной из площадок которого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явился 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Международный нефтяной академической конгресс имени Ф.К. Салманова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(г. Ханты-Мансийск). Участник: Карпов В.П.  (21-22.02.2019 г.)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провели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методологический семинар кафедры ГНТ «Арктическая цивилизация: за и против».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Кондаков В.А.,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Касимов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Р.Х.,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Колева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Г.Ю. (07.03.2019г)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международном форуме  “Диалог культур России и Франции: ментальная история” ,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Фестиваль русской культуры (4-5 мая  2019 года) Франция, в рамках Договора о сотрудничестве между федеральным государственным бюджетным образовательным учреждением высшего образования «Тюменский индустриальный университет» и  Образовательной некоммерческой ассоциацией «Центр культуры и познания» (Франция).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(02-03.05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2019 г.)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8724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1838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Научная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деятельность. Конференции</a:t>
            </a:r>
            <a:r>
              <a:rPr lang="ru-RU" dirty="0">
                <a:solidFill>
                  <a:schemeClr val="bg1"/>
                </a:solidFill>
                <a:latin typeface="Fedra Sans Pro" pitchFamily="34" charset="0"/>
              </a:rPr>
              <a:t/>
            </a:r>
            <a:br>
              <a:rPr lang="ru-RU" dirty="0">
                <a:solidFill>
                  <a:schemeClr val="bg1"/>
                </a:solidFill>
                <a:latin typeface="Fedra Sans Pro" pitchFamily="34" charset="0"/>
              </a:rPr>
            </a:br>
            <a:endParaRPr lang="ru-RU" dirty="0">
              <a:solidFill>
                <a:schemeClr val="bg1"/>
              </a:solidFill>
              <a:latin typeface="Fedra Sans Pro" pitchFamily="34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563798" y="914400"/>
            <a:ext cx="10942820" cy="5625891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9972" y="1043222"/>
            <a:ext cx="10515600" cy="5084763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провели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Секцию «Гуманитарные проекции развития Сибири и Арктики»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в рамках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XX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международной научно-практической конференции «Северный морской путь, водные и сухопутные транспортные коридоры как основа развития Сибири и Арктики в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XXI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веке» ТИУ (23 марта 2018 г)  (руководитель секции –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Сарпова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О.В.)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Третьем российском гуманитарном форуме «Гуманитарные науки как ресурс консолидации общества и укрепления российской идентичности»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(г. Москва, Московский государственный институт культуры при поддержке Министерства культуры РФ).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Сарпова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О.В. (16-17.05.2019 г.)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ровели 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Секцию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Гуманитаризация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инженерного образования: методологические основы и практика»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(Диалоговая площадка опорных университетов) в рамках международной научно-методической конференции «Проблемы инженерного и социально-экономического образования в техническом вузе в условиях модернизации высшего образования». (30.05.2019 г.)  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Международной научной конференции «Образ/имидж как категория теории коммуникации, антропологии культуры и семиотики текста»,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организуемой Центром исследования Восточной Европы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Варминско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-Мазурского университета. (г.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Ольштын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Польша). Шляков А.В. (26-28.06. 2019 г.)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форуме гуманитарных наук  “Тюркская цивилизация: от истоков к современности».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Международная Тюркская академия (г. Нурсултан, Казахстан).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Касимов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Р.Х. (24.06.2019 г.)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провели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Международную  научно-методологическую конференцию «</a:t>
            </a:r>
            <a:r>
              <a:rPr lang="ru-RU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Селивановские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чтения – 2019»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(27.06.2019 г.)</a:t>
            </a:r>
          </a:p>
          <a:p>
            <a:endParaRPr lang="ru-RU" dirty="0">
              <a:latin typeface="Fedra Sans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7681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89359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Монографии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58140" y="1349590"/>
            <a:ext cx="10942820" cy="5246557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84442"/>
            <a:ext cx="10515600" cy="435133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Шабатура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Л.Н. -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коллективная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монография «Новые методы и результаты исследований ландшафтов в Европе, Центральной Азии и Сибири» (в пяти томах). Том 5. Планирование, управление и реабилитация ландшафтов /под редакцией академика РАН В.Г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Сычева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Л. Мюллера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Шлякова А.В.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монография  "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Номадизм постмодерна: методология и рефлексия"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Коллективная монография - 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"Культура и антикультура: истина и заблуждение. Красота и благо" по материалам Международной научно-методологической конференции "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Селивановские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чтения" - 2018г.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Кондаков В.А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монография «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иерархии в религиозно-философских концепциях русских мыслителей Серебряного века»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Комгорт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М.В.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монография «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Тюменская геология до эпохи «великих геологических открытий»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Сборник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научных статей по материалам региональной научной конференции с международным участием студентов, магистрантов, аспирантов «Культура, традиции и обычаи народов мира» (отв.  ред. Н.Ю. Гаврилова). (2018 год)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dirty="0" err="1" smtClean="0">
                <a:latin typeface="Times New Roman" pitchFamily="18" charset="0"/>
                <a:cs typeface="Times New Roman" panose="02020603050405020304" pitchFamily="18" charset="0"/>
              </a:rPr>
              <a:t>Жулева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М.С., Игнатов С.Б., Изюмов И.В., Шулер И.В.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коллективная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монография «Правовые проблемы современности»  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Алланина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Л.М. –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монография «Правовые основы недропользования»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Алланина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Л.М. –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монография «Актуальные проблемы горного права»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Исаченко Н.Н. -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монография «Северная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цивилизация: прошлое, настоящее,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будущее»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Сарпова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О.В.,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Иоголевич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Н.И., Муратова И.А. –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коллективная монография «Реализация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компетентностного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подхода в инженерно-техническом образовании» 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3857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1303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Публикационная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активность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72654" y="1524000"/>
            <a:ext cx="10942820" cy="4151084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6628" y="1825625"/>
            <a:ext cx="9782629" cy="384945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Всего публикаций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101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Монографий - 10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Scopus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17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Web of Science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13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ВАК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Всего статей – 101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Участие в международных конференциях – 25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ФАКТ выполнения НИР по кафедре – 290 %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99967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Конкурсы. Гранты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72654" y="1480458"/>
            <a:ext cx="10942820" cy="5086660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2368" y="1491802"/>
            <a:ext cx="10515600" cy="5032376"/>
          </a:xfrm>
        </p:spPr>
        <p:txBody>
          <a:bodyPr>
            <a:normAutofit fontScale="25000" lnSpcReduction="20000"/>
          </a:bodyPr>
          <a:lstStyle/>
          <a:p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I Международном первенстве "Качество образования - 2018":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уровень: высшее образование. </a:t>
            </a:r>
            <a:r>
              <a:rPr lang="ru-RU" sz="5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место в конкурсе по философии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(руководитель – Т.В.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Лазутина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3 Международном профессиональном конкурсе преподавателей вузов (в рамках требований ФГОС) «Формирование компетенций в профессиональном образовании – 2018»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Награда - монография Дягилевой Т.В. «Язык музыки» Диплом за  1 место (15.09.2018г., МЦНИП).</a:t>
            </a:r>
          </a:p>
          <a:p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Международном конкурсе научно-исследовательских проектов преподавателей ВУЗов и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ССУЗов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Диплом 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Степени получил к.ф.н., доцент каф. ГНТ Карнаухов Игорь Александрович за монографию «Представление о посмертном существовании в философской картине мира в рамках анализа христианской культуры» (25.06. 2018 г., Нижний Новгород) </a:t>
            </a:r>
          </a:p>
          <a:p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заявка 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грант Президента РФ для молодых ученых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(Карнаухов И.А., Лукьяненко А.А.)</a:t>
            </a:r>
          </a:p>
          <a:p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II Международном конкурсе  обучающихся и педагогов "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Professional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stars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-2018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(3 сессии сезона 2018-2019). Аспирант кафедры ГНТ Кальве Инна Сергеевна - </a:t>
            </a:r>
            <a:r>
              <a:rPr lang="en-US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место.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Конкурсная работа: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Philosophical Aspects of Modern Engineering Education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Руководитель  - Дягилева Т.В.</a:t>
            </a:r>
          </a:p>
          <a:p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en-US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VIII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Сибирском межрегиональном конкурсе «Университетская книга – 2019»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Евразийский мир: наука, образование, культура с международным участием. (Иркутск 2019)</a:t>
            </a:r>
          </a:p>
          <a:p>
            <a:pPr marL="0" indent="0">
              <a:buNone/>
            </a:pPr>
            <a:r>
              <a:rPr lang="ru-RU" sz="5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Диплом победителя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Аланина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Лилия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Мансуровна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книгу «Правовое обеспечение инновационной деятельности. Общая часть: учебник», «Правовое обеспечение инновационной деятельности. Особенная часть: учебник» </a:t>
            </a:r>
            <a:r>
              <a:rPr lang="ru-RU" sz="5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номинации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«Лучшее научное (учебное) издание по юридическим наукам»</a:t>
            </a:r>
          </a:p>
          <a:p>
            <a:pPr marL="0" indent="0">
              <a:buNone/>
            </a:pPr>
            <a:r>
              <a:rPr lang="ru-RU" sz="5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Диплом победителя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Аланина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Лилия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Мансуровна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книгу «Правовое обеспечение управления качеством: учебник»  </a:t>
            </a:r>
            <a:r>
              <a:rPr lang="ru-RU" sz="5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номинации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«Лучшее научное (учебное) издание по юридическим наукам»</a:t>
            </a:r>
          </a:p>
          <a:p>
            <a:pPr marL="0" indent="0">
              <a:buNone/>
            </a:pPr>
            <a:r>
              <a:rPr lang="ru-RU" sz="5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Диплом призера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Гаврилюк Наталья Петровна за учебное издание «Инженерная психология» </a:t>
            </a:r>
            <a:r>
              <a:rPr lang="ru-RU" sz="5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номинации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«Лучшее научное (учебное) издание по гуманитарным наукам»</a:t>
            </a:r>
          </a:p>
          <a:p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IV Международном профессиональном конкурсе преподавателей вузов "Учебно-методический комплекс дисциплины - 2019"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(в рамках требований ФГОС).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Алланина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Лилия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Мансуровна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- 2е призовое место по направлению «Юридические науки» за учебную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программму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«правовое регулирование профессиональной деятельности» (февраль 2019г.)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    </a:t>
            </a:r>
            <a:endParaRPr lang="ru-RU" dirty="0">
              <a:latin typeface="Fedra Sans Pro" pitchFamily="34" charset="0"/>
            </a:endParaRPr>
          </a:p>
          <a:p>
            <a:pPr>
              <a:lnSpc>
                <a:spcPct val="170000"/>
              </a:lnSpc>
            </a:pPr>
            <a:endParaRPr lang="ru-RU" dirty="0">
              <a:latin typeface="Fedra Sans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1664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Сотрудничество с ВУЗами, предприятиями, организациями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72654" y="1480458"/>
            <a:ext cx="10942820" cy="5086660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ctr">
              <a:lnSpc>
                <a:spcPct val="120000"/>
              </a:lnSpc>
              <a:buNone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Договоры </a:t>
            </a: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сотрудничестве</a:t>
            </a:r>
          </a:p>
          <a:p>
            <a:pPr algn="ctr">
              <a:lnSpc>
                <a:spcPct val="120000"/>
              </a:lnSpc>
              <a:buNone/>
            </a:pPr>
            <a:r>
              <a:rPr lang="ru-RU" sz="7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Заключены:</a:t>
            </a:r>
          </a:p>
          <a:p>
            <a:pPr marL="0" lvl="0">
              <a:lnSpc>
                <a:spcPct val="120000"/>
              </a:lnSpc>
              <a:spcBef>
                <a:spcPts val="0"/>
              </a:spcBef>
            </a:pP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Западно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- Сибирским 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филиалом Федерального государственного бюджетного учреждения науки Федерального научно-исследовательского социологического центра Российской академии 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наук (Москва-Тюмень);</a:t>
            </a:r>
            <a:endParaRPr lang="ru-RU" sz="5600" dirty="0">
              <a:latin typeface="Times New Roman" pitchFamily="18" charset="0"/>
              <a:cs typeface="Times New Roman" pitchFamily="18" charset="0"/>
            </a:endParaRPr>
          </a:p>
          <a:p>
            <a:pPr marL="0" lvl="0">
              <a:lnSpc>
                <a:spcPct val="120000"/>
              </a:lnSpc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Федеральным государственным бюджетным научным учреждением Федеральный исследовательский центр «Тюменский научный центр Сибирского отделения Российской академии наук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» (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Тюмеь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5600" dirty="0">
              <a:latin typeface="Times New Roman" pitchFamily="18" charset="0"/>
              <a:cs typeface="Times New Roman" pitchFamily="18" charset="0"/>
            </a:endParaRPr>
          </a:p>
          <a:p>
            <a:pPr marL="0" lvl="0">
              <a:lnSpc>
                <a:spcPct val="120000"/>
              </a:lnSpc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Образовательной Ассоциацией «Центр культуры и познания» (Франция, г. Тулон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>
              <a:lnSpc>
                <a:spcPct val="120000"/>
              </a:lnSpc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Некоммерческим партнерством «Российский Центр освоения Арктики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. Салехард, 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ЯНАО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5600" dirty="0">
              <a:latin typeface="Times New Roman" pitchFamily="18" charset="0"/>
              <a:cs typeface="Times New Roman" pitchFamily="18" charset="0"/>
            </a:endParaRPr>
          </a:p>
          <a:p>
            <a:pPr marL="0" lvl="0">
              <a:lnSpc>
                <a:spcPct val="120000"/>
              </a:lnSpc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Государственным казенным учреждением ЯНАО «Научный Центр изучение Арктики» 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. Салехард, 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ЯНАО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5600" dirty="0">
              <a:latin typeface="Times New Roman" pitchFamily="18" charset="0"/>
              <a:cs typeface="Times New Roman" pitchFamily="18" charset="0"/>
            </a:endParaRPr>
          </a:p>
          <a:p>
            <a:pPr marL="228600" lvl="1" indent="0" algn="ctr">
              <a:lnSpc>
                <a:spcPct val="120000"/>
              </a:lnSpc>
              <a:buNone/>
            </a:pPr>
            <a:r>
              <a:rPr lang="ru-RU" sz="7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стадии заключения:</a:t>
            </a:r>
            <a:endParaRPr lang="ru-RU" sz="7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 о сотрудничестве в области образовательной и научной деятельности между </a:t>
            </a:r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ТИУ и Общественным 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объединением «Южное философское общество </a:t>
            </a:r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Кыргызстана» (Кыргызстан)</a:t>
            </a:r>
            <a:endParaRPr lang="ru-RU" sz="5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Соглашение 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сотрудничестве между </a:t>
            </a:r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ТИУ (в лице кафедры ГНТ) и Институтом 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философии  РАН </a:t>
            </a:r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(Москва)</a:t>
            </a:r>
            <a:endParaRPr lang="ru-RU" sz="5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оговор 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сотрудничестве </a:t>
            </a:r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 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региональным отделение </a:t>
            </a:r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РФО и Российским 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философским обществом </a:t>
            </a:r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(Тюмень-Москва)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6760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Международная деятельность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72654" y="1480458"/>
            <a:ext cx="10942820" cy="5086660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2368" y="1491802"/>
            <a:ext cx="10515600" cy="5032376"/>
          </a:xfrm>
        </p:spPr>
        <p:txBody>
          <a:bodyPr>
            <a:normAutofit/>
          </a:bodyPr>
          <a:lstStyle/>
          <a:p>
            <a:pPr indent="450215" algn="just">
              <a:spcBef>
                <a:spcPts val="240"/>
              </a:spcBef>
              <a:spcAft>
                <a:spcPts val="240"/>
              </a:spcAft>
            </a:pPr>
            <a:endParaRPr lang="ru-RU" b="1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0000"/>
              </a:lnSpc>
              <a:spcBef>
                <a:spcPts val="240"/>
              </a:spcBef>
              <a:spcAft>
                <a:spcPts val="240"/>
              </a:spcAft>
              <a:buNone/>
            </a:pP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2017-18 уч.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 - Заключено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соглашение о сотрудничестве: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tabLst>
                <a:tab pos="457200" algn="l"/>
              </a:tabLst>
            </a:pP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Образовательной Ассоциацией «Центр культуры и познания» (Франция, г. Тулон</a:t>
            </a:r>
            <a: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lvl="0" indent="0">
              <a:lnSpc>
                <a:spcPct val="100000"/>
              </a:lnSpc>
              <a:buNone/>
              <a:tabLst>
                <a:tab pos="457200" algn="l"/>
              </a:tabLst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2019-19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уч. год - 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Достигнуты соглашения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 сотрудничестве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800" b="1" dirty="0" smtClean="0">
                <a:latin typeface="Times New Roman" pitchFamily="18" charset="0"/>
                <a:cs typeface="Times New Roman" panose="02020603050405020304" pitchFamily="18" charset="0"/>
              </a:rPr>
              <a:t>Кыргызстан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Шарипова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Эркайым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Козуевна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д.ф.н., профессор, профессор кафедры философии и политологии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Ошского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государственного университета, г.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Ош.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Франция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Пьер Бордо, доцент Университета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Кретей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Валь де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Марнь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Казахстан   -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Институт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философии, политологии </a:t>
            </a:r>
            <a:r>
              <a:rPr lang="ru-RU" sz="180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религоведения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Алматы</a:t>
            </a:r>
            <a:endPara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- Институт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востоковедения имени Абу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Райхана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Бируни АН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РУз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(Узбекистан)</a:t>
            </a:r>
            <a:endPara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Польша</a:t>
            </a:r>
          </a:p>
        </p:txBody>
      </p:sp>
    </p:spTree>
    <p:extLst>
      <p:ext uri="{BB962C8B-B14F-4D97-AF65-F5344CB8AC3E}">
        <p14:creationId xmlns:p14="http://schemas.microsoft.com/office/powerpoint/2010/main" val="34344218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Организация работы с обучающимися </a:t>
            </a:r>
            <a:br>
              <a:rPr lang="ru-RU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(олимпиады, конкурсы, конференции, форумы)</a:t>
            </a:r>
            <a: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72654" y="1480458"/>
            <a:ext cx="10942820" cy="5086660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2368" y="1491802"/>
            <a:ext cx="10515600" cy="5032376"/>
          </a:xfrm>
        </p:spPr>
        <p:txBody>
          <a:bodyPr>
            <a:normAutofit fontScale="25000" lnSpcReduction="20000"/>
          </a:bodyPr>
          <a:lstStyle/>
          <a:p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первом туре «Открытых международных студенческих Интернет-олимпиадах» (OIIO – </a:t>
            </a:r>
            <a:r>
              <a:rPr lang="ru-RU" sz="6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Open</a:t>
            </a:r>
            <a:r>
              <a:rPr lang="ru-RU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6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</a:t>
            </a:r>
            <a:r>
              <a:rPr lang="ru-RU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Internet-Olympiad</a:t>
            </a:r>
            <a:r>
              <a:rPr lang="ru-RU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направлениям: философия, история, культурология, право. (11.09.2018 – 13.10.2018)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втором туре открытых международных студенческих Интернет-олимпиадах 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(OIIO –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Open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Internet-Olympiad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)». </a:t>
            </a:r>
            <a:r>
              <a:rPr lang="ru-RU" sz="6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Булгакова И.А. (09.11.2018 – 10.11.2018, г. Екатеринбург)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 IV Всероссийском конкурсе научно-исследовательских работ студентов и аспирантов ВУЗов России по естественным, техническим и гуманитарным наукам «Шаг в науку».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 </a:t>
            </a:r>
            <a:r>
              <a:rPr lang="ru-RU" sz="6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«Фестивале </a:t>
            </a:r>
            <a:r>
              <a:rPr lang="ru-RU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науки» 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(октябрь 2018г.)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</a:t>
            </a:r>
            <a:r>
              <a:rPr lang="ru-RU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научного студенческого общества «</a:t>
            </a:r>
            <a:r>
              <a:rPr lang="ru-RU" sz="6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Койнония</a:t>
            </a:r>
            <a:r>
              <a:rPr lang="ru-RU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 </a:t>
            </a:r>
            <a:r>
              <a:rPr lang="ru-RU" sz="6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региональная 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площадка молодежного философского сообщества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студенческой олимпиаде «Я профессионал». 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агистранты 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профессора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Шабатура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Л.Н. ( с 24.11 по 09.12.2018г.)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творческой встрече студентов ТИУ с писателем-историком </a:t>
            </a:r>
            <a:r>
              <a:rPr lang="ru-RU" sz="6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С.Е. </a:t>
            </a:r>
            <a:r>
              <a:rPr lang="ru-RU" sz="6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Михеенковым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посв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изданию библиографическому роману нашего земляка генерала И.И.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Федюнинского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(организатор ОА «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Транснефть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-Сибирь». Прокопьева А.В. (13.09.2018г.)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6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организовали </a:t>
            </a:r>
            <a:r>
              <a:rPr lang="ru-RU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работу 3-х Секций в рамках проведения конкурса студенческих научных работ им. В.И. Муравленко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(ТИУ 13-16.11.2018г.):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Философия, культурология;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Педагогика и методика преподавания дисциплин, психология      </a:t>
            </a:r>
          </a:p>
        </p:txBody>
      </p:sp>
    </p:spTree>
    <p:extLst>
      <p:ext uri="{BB962C8B-B14F-4D97-AF65-F5344CB8AC3E}">
        <p14:creationId xmlns:p14="http://schemas.microsoft.com/office/powerpoint/2010/main" val="17826143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Организация работы с обучающимися </a:t>
            </a:r>
            <a:br>
              <a:rPr lang="ru-RU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(олимпиады, конкурсы, конференции, форумы)</a:t>
            </a:r>
            <a: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72654" y="1480458"/>
            <a:ext cx="10942820" cy="5086660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2368" y="1491802"/>
            <a:ext cx="10515600" cy="503237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первом туре «Открытых международных студенческих Интернет-олимпиадах»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(OIIO –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Open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Internet-Olympiad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по направлениям: философия, история, культурология, право. (11.09.2018 – 13.10.2018)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втором туре открытых международных студенческих Интернет-олимпиадах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(OIIO –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Open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Internet-Olympiad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)».  Булгакова И.А. (09.11.2018 – 10.11.2018, г. Екатеринбург)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 IV Всероссийском конкурсе научно-исследовательских работ студентов и аспирантов ВУЗов России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по естественным, техническим и гуманитарным наукам «Шаг в науку».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 проведении «Фестиваля науки»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(октябрь 2018г.)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научного студенческого общества «</a:t>
            </a:r>
            <a:r>
              <a:rPr lang="ru-RU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йнония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региональная площадка молодежного философского сообщества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студенческой олимпиаде «Я профессионал».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магистранты профессора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Шабатура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Л.Н. ( с 24.11 по 09.12.2018г.)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творческой встрече студентов ТИУ с писателем-историком Сергеем Егоровичем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Михеенковым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изданию библиографическому роману нашего земляка генерала И.И.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Федюнинского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(организатор ОА «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Транснефть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-Сибирь». Прокопьева А.В. (13.09.2018г.)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организовали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работу 3-х Секций в рамках проведения конкурса студенческих научных работ им. В.И. Муравленко. 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(ТИУ 13-16.11.2018г.):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Философия, культурология;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История;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Педагогика и методика преподавания дисциплин, психология      </a:t>
            </a:r>
          </a:p>
        </p:txBody>
      </p:sp>
    </p:spTree>
    <p:extLst>
      <p:ext uri="{BB962C8B-B14F-4D97-AF65-F5344CB8AC3E}">
        <p14:creationId xmlns:p14="http://schemas.microsoft.com/office/powerpoint/2010/main" val="818165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49967" y="121042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Кадровый потенциал</a:t>
            </a:r>
            <a:b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74557" y="1334124"/>
            <a:ext cx="10942820" cy="5246557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8140" y="1840615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Кадровый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состав кафедры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39 человек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Докторов наук (профессоров) – 8</a:t>
            </a:r>
            <a:endParaRPr lang="ru-RU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Кандидатов наук (доцентов) – 28</a:t>
            </a:r>
            <a:endParaRPr lang="ru-RU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остепененных (ассистентов) – 1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Научных консультанта - 2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Кадровый резерв кафедры: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Жулева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М.С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Лукьяненко А.А. 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Касимов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Р.Х. </a:t>
            </a:r>
          </a:p>
          <a:p>
            <a:pPr algn="just"/>
            <a:endParaRPr lang="ru-RU" dirty="0">
              <a:latin typeface="Fedra Sans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3041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Организация работы с обучающимися </a:t>
            </a:r>
            <a:br>
              <a:rPr lang="ru-RU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(олимпиады, конкурсы, конференции, форумы)</a:t>
            </a:r>
            <a: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72654" y="1480458"/>
            <a:ext cx="10942820" cy="5086660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2368" y="1491802"/>
            <a:ext cx="10515600" cy="503237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dirty="0"/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международной научно-практической  конференции студентов, аспирантов и молодых ученых «Новые технологии – Нефтегазовому региону» -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секция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«Становление и развитие нефтегазовой отрасли. Социально-гуманитарные исследования»). (15-17.05.2019 г)</a:t>
            </a:r>
          </a:p>
          <a:p>
            <a:pPr>
              <a:lnSpc>
                <a:spcPct val="100000"/>
              </a:lnSpc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«Всероссийском конкурсе на лучшую студенческую научную работу за 2018/2019 учебный год»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 конкурсные работы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  руководством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к.ю.н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доцента каф ГНТ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Алланиной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Л.М. (июнь 2019 г)</a:t>
            </a:r>
          </a:p>
          <a:p>
            <a:pPr>
              <a:lnSpc>
                <a:spcPct val="100000"/>
              </a:lnSpc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международной акции «Тест по истории Великой Отечественной войны»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(организаторы: Молодежный парламент при Государственной Думе Федерального собрания РФ, Общественная молодежная палата при Тюменской областной Думе). Гаврилова Н.Ю. (26.04.2019 г.)</a:t>
            </a:r>
          </a:p>
          <a:p>
            <a:endParaRPr lang="ru-RU" dirty="0">
              <a:latin typeface="Fedra Sans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3929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Конкурсы. Гранты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72654" y="1480458"/>
            <a:ext cx="10942820" cy="5086660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2368" y="1491802"/>
            <a:ext cx="10515600" cy="5032376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I Международном первенстве "Качество образования - 2018":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уровень: высшее образование. </a:t>
            </a:r>
            <a:endParaRPr lang="ru-RU" sz="5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5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 в конкурсе по философии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(руководитель – Т.В.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Лазутина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3 Международном профессиональном конкурсе преподавателей вузов (в рамках требований ФГОС) «Формирование компетенций в профессиональном образовании – 2018»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Награда - монография Дягилевой Т.В. «Язык музыки» Диплом за  1 место (15.09.2018г., МЦНИП).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Международном конкурсе научно-исследовательских проектов преподавателей ВУЗов и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ССУЗов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5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Диплом 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Степени получил к.ф.н., доцент каф. ГНТ Карнаухов Игорь Александрович за монографию «Представление о посмертном существовании в философской картине мира в рамках анализа христианской культуры» (25.06. 2018 г., Нижний Новгород)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заявка 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грант Президента РФ для молодых ученых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(Карнаухов И.А., Лукьяненко А.А.)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II Международном конкурсе  обучающихся и педагогов "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Professional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stars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-2018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(3 сессии сезона 2018-2019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Аспирант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кафедры ГНТ Кальве Инна Сергеевна - </a:t>
            </a:r>
            <a:r>
              <a:rPr lang="en-US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место.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Конкурсная работа: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Philosophical Aspects of Modern Engineering Education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Руководитель  - Дягилева Т.В.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en-US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VIII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Сибирском межрегиональном конкурсе «Университетская книга – 2019»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Евразийский мир: наука, образование, культура с международным участием. (Иркутск 2019)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Диплом победителя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Аланина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Лилия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Мансуровна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книгу «Правовое обеспечение инновационной деятельности. Общая часть: учебник», «Правовое обеспечение инновационной деятельности. Особенная часть: учебник» </a:t>
            </a:r>
            <a:r>
              <a:rPr lang="ru-RU" sz="5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номинации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«Лучшее научное (учебное) издание по юридическим наукам»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Диплом победителя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Аланина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Лилия </a:t>
            </a:r>
            <a:r>
              <a:rPr lang="ru-RU" sz="5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Мансуровна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книгу «Правовое обеспечение управления качеством: учебник»  </a:t>
            </a:r>
            <a:r>
              <a:rPr lang="ru-RU" sz="5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номинации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«Лучшее научное (учебное) издание по юридическим наукам»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Диплом призера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Гаврилюк Наталья Петровна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учебное издание «Инженерная психология» </a:t>
            </a:r>
            <a:r>
              <a:rPr lang="ru-RU" sz="5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номинации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«Лучшее научное (учебное) издание по гуманитарным наукам»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sz="5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IV Международном профессиональном конкурсе преподавателей вузов "Учебно-методический комплекс дисциплины - 2019"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(в рамках требований ФГОС).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Алланина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Лилия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Мансуровна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2е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призовое место по направлению «Юридические науки» за учебную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программу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«правовое регулирование профессиональной деятельности» (февраль 2019г.)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1204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Общественная деятельность</a:t>
            </a:r>
            <a:r>
              <a:rPr lang="ru-RU" b="1" dirty="0">
                <a:solidFill>
                  <a:schemeClr val="bg1"/>
                </a:solidFill>
                <a:latin typeface="Fedra Sans Pro" pitchFamily="34" charset="0"/>
              </a:rPr>
              <a:t/>
            </a:r>
            <a:br>
              <a:rPr lang="ru-RU" b="1" dirty="0">
                <a:solidFill>
                  <a:schemeClr val="bg1"/>
                </a:solidFill>
                <a:latin typeface="Fedra Sans Pro" pitchFamily="34" charset="0"/>
              </a:rPr>
            </a:br>
            <a:endParaRPr lang="ru-RU" b="1" dirty="0">
              <a:solidFill>
                <a:schemeClr val="bg1"/>
              </a:solidFill>
              <a:latin typeface="Fedra Sans Pro" pitchFamily="34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24590" y="1480458"/>
            <a:ext cx="10942820" cy="5086660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 фестивале ТИУ «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Industrial family fest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(08.09.2018г.)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участие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курсах по подготовке участников Конкурса ТИУ «ПЕДАГОГ ГОДА»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Курс "Психологические барьеры публичного выступления" (Гаврилюк Н.П., эксперт –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Лазутина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ТВ)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участие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«Тюменском нефтегазовом Форуме – 2018».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Мехришвили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Л.Л.,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Колева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Г.Ю., Карпов В.П., Батурин Д.А.,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Иоголевич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Н.И.,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Лазутина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Т.В.,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Касимов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Р.М.,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Толстоухова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И.В. (20.09.2018)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Всемирного дня философии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(15.11.2018г.)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организация участия членов кафедры и работников университета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Фестивале Дениса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Мацуева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(Булгакова И.А.)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участия членов кафедры и работников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университета в Фестивале Владимира Спивакова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(Булгакова И.А.)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посещения членов кафедры, работников и обучающихся университета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премьерных постановок театра «Европа»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(Булгакова И.А.)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3035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Профориентационная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работа. 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Имидж кафедры и университета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24590" y="1480458"/>
            <a:ext cx="10942820" cy="5086660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XXI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областном научном форуме молодых исследователей «Шаг в будущее»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качестве председателя жюри секции «Культурология» к.ф.н., доцента кафедры ГНТ Булгаковой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И.А. (27.10.2018 г.)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Исторических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чтениях: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Прошлое. Настоящее.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Будущее «Сибирский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Кембридж: университетский Томск в 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веке»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(лектор: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к.и.н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зав кафедрой Отечественной истории ТГУ Сорокин Александр Николаевич) – 20.12.2018г. . Секция истории и обучающиеся ТИУ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Всероссийском историческом диктанте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(30.11.2018)  Организатор: Общественная палата г. Тюмени.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Всероссийском Профессорском  Форуме – 2019 «Наука. Образование. Регионы»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Зав. каф ГНТ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Мехришвили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Л.Л (г. Москва, 6-7.02.2019г)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Исторических чтений: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Прошлое. Настоящее. Будущее» совместно с ФИЦ СО РАН. Тема: «Создание Западно-Сибирского нефтегазового комплекса: расчеты и просчеты»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Выступающий д.и.н., профессор кафедры ГНТ Карпов В.П.  (22.03.2019г.)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презентации концепции дизайн-проекта постоянной экспозиции в Музейном комплексе им. И.Я.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Словцова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ГАУК ТО «Тюменское музейно-просветительское объединение». Карпов В.П., Гаврилова Н.Ю. (28.03.2019г.)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межшкольной профильной научно-практической конференции «Открытие – 2019».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 жюри –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к.п.н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доцент кафедры ГНТ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Крючева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Я.В. (20.04. 2019г.)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работе «Академического собрания»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базе ФИЦ СО РАН.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Мехришвили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Л.Л.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работе Тюменского регионального отделения Общероссийской общественной организации  «Российское профессорское собрание».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Мехришвили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Л.Л.,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Шабатура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Л.Н.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Общероссийском общественном объединении преподавателей истории в вузах России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Карпов В.П.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работе Общественного совета Счетной палаты Тюменской области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(качестве эксперта)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Мехришвили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ЛЛ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работе «Круглого стола» в Доме науки и техники по теме: «Смарт научные сообщества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Шабатура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Л.Н., Карнаухов И.А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1082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18387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Награды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72654" y="1480458"/>
            <a:ext cx="10942820" cy="5086660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Шабатура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Любовь Николаевна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Благодарность Ученого совета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ТИУ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Гаврилова Надежда Юрьевна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Грамота   Ученого совета ТИУ 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Стефашов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Александр Евгеньевич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Почетное звание «Почетный работник сферы образования РФ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Герасимов Вячеслав Михайлович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Почетное звание «Почетный работник сферы образования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РФ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Лезьер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Виктория Александровна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Грамота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Ученого совета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ТИУ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279641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72654" y="1480458"/>
            <a:ext cx="10942820" cy="5086660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Выполнение решений 2018-19 уч. года .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78886"/>
            <a:ext cx="10515600" cy="4676775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Исполнение решений по отчету работы кафедры ГНТ за 2018 – 19 уч. год: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800" dirty="0" smtClean="0">
                <a:latin typeface="Times New Roman" panose="02020603050405020304" pitchFamily="18" charset="0"/>
                <a:cs typeface="Times New Roman" pitchFamily="18" charset="0"/>
              </a:rPr>
              <a:t>Продолжить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реализацию Стратегии развития кафедры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ГНТ -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Выполнено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2. Продолжить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реализацию стратегических проектов кафедры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ГНТ -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Выполнено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3. Повысить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качественную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остепененность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кафедры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ГНТ –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Выполнено (2 защиты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докторск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иссерт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. 26.11.19).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4. Акцентировать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внимание на получение ученых званий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ППС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кафедры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ГНТ -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Выполнено.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5. Интегрироваться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 стратегическую программу ТИУ «Высшая инженерная школа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» -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Выполнено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6. Активизировать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грантовую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деятельность кафедры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ГНТ –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 процессе выполнения. Подана заявка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грант Президента РФ для молодых ученых (Карнаухов И.А., Лукьяненко А.А.)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7. Подготовить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пакет документов и начать подготовку по направлению подготовки уровня аспирантуры 46.06.01 – Исторические науки 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археология –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Не выполнено. Признано нецелесообразным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8. Участие в формате сетевого взаимодействия: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рамках организации работы Арктического СНО – с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Северным (Арктическим) федеральным университетом имени М.В.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Ломоносова (г. Архангельск) –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Выполнено частично. Реализуется в рамках работы СНО Арктического сообщества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рамках развития системы ДПО  - с ГАОУ ВО ЛО «ЛГУ им. А.С. Пушкина (г. С-Петербург) –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Выполнено частично. Разработана совместная программа.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 рамках ИДО решается вопрос о реализации программы.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800" dirty="0"/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09620738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72654" y="1480458"/>
            <a:ext cx="10942820" cy="5086660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Решение 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78886"/>
            <a:ext cx="10515600" cy="4676775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2000" dirty="0" smtClean="0">
              <a:latin typeface="Fedra Sans Pro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   Продолжить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реализацию Стратегии развития кафедры ГНТ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lnSpc>
                <a:spcPct val="100000"/>
              </a:lnSpc>
              <a:spcBef>
                <a:spcPts val="0"/>
              </a:spcBef>
              <a:buAutoNum type="arabicPeriod" startAt="2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Актуализировать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грантовую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деятельность кафедры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ГНТ.</a:t>
            </a:r>
          </a:p>
          <a:p>
            <a:pPr marL="457200" lvl="0" indent="-457200" algn="just">
              <a:lnSpc>
                <a:spcPct val="100000"/>
              </a:lnSpc>
              <a:spcBef>
                <a:spcPts val="0"/>
              </a:spcBef>
              <a:buAutoNum type="arabicPeriod" startAt="2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Активизировать деятельность по развитию образовательного и научного взаимодействия с профильными кафедрами (структурами) опорных (технических) Вузов России. </a:t>
            </a:r>
          </a:p>
          <a:p>
            <a:pPr marL="457200" lvl="0" indent="-457200" algn="just">
              <a:lnSpc>
                <a:spcPct val="100000"/>
              </a:lnSpc>
              <a:spcBef>
                <a:spcPts val="0"/>
              </a:spcBef>
              <a:buAutoNum type="arabicPeriod" startAt="2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Акцентировать внимание на развитие международной деятельности и международного сотрудничества кафедры.</a:t>
            </a:r>
          </a:p>
          <a:p>
            <a:pPr marL="457200" lvl="0" indent="-457200" algn="just">
              <a:lnSpc>
                <a:spcPct val="100000"/>
              </a:lnSpc>
              <a:spcBef>
                <a:spcPts val="0"/>
              </a:spcBef>
              <a:buAutoNum type="arabicPeriod" startAt="2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Обеспечить прохождение аккредитации по направлениям подготовки в аспирантуре 47.06.01 – «Философия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этика 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религиоведение», 44.06.01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«Образование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педагогические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науки».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023989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Научный потенциал</a:t>
            </a:r>
            <a:r>
              <a:rPr lang="ru-RU" dirty="0">
                <a:solidFill>
                  <a:schemeClr val="bg1"/>
                </a:solidFill>
                <a:latin typeface="Fedra Sans Pro" pitchFamily="34" charset="0"/>
              </a:rPr>
              <a:t/>
            </a:r>
            <a:br>
              <a:rPr lang="ru-RU" dirty="0">
                <a:solidFill>
                  <a:schemeClr val="bg1"/>
                </a:solidFill>
                <a:latin typeface="Fedra Sans Pro" pitchFamily="34" charset="0"/>
              </a:rPr>
            </a:br>
            <a:endParaRPr lang="ru-RU" dirty="0">
              <a:solidFill>
                <a:schemeClr val="bg1"/>
              </a:solidFill>
              <a:latin typeface="Fedra Sans Pro" pitchFamily="34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99608" y="1214202"/>
            <a:ext cx="10942820" cy="5246557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720695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Защита диссертаций: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Шляков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Алексей Владими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рович –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защита докторской диссертации (ноябрь 2019 г.)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Касимов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Руслан 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Харисович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защита докторской диссертации (ноябрь 2019г.)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Запланированные защиты диссертаций:</a:t>
            </a:r>
            <a:endParaRPr lang="ru-RU" sz="2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Исаченко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Надежда Николаевна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– докторская диссертация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Комгорт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Марина Валерьевна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– докторская диссертация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Жаринов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Семен Александрович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– кандидатская диссертация</a:t>
            </a:r>
          </a:p>
          <a:p>
            <a:pPr>
              <a:lnSpc>
                <a:spcPct val="120000"/>
              </a:lnSpc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Осинцева Надежда Владимировна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на согласовании вопрос о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подготовке диссертации  на соискание степени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PhD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Карнаухов Игорь  Александрович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рекомендован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поступления в докторантуру </a:t>
            </a:r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ТюмГУ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специальности 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09.00.01 – Онтология и теория познания.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Fedra Sans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15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ученых званий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99608" y="1214202"/>
            <a:ext cx="10942820" cy="5246557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720695"/>
            <a:ext cx="10515600" cy="4351338"/>
          </a:xfrm>
        </p:spPr>
        <p:txBody>
          <a:bodyPr>
            <a:normAutofit/>
          </a:bodyPr>
          <a:lstStyle/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Получены ученые звания: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Шляков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Алексей Владими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рович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присуждено ученое звание доцента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Касимов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Руслан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Харисович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присуждено ученое звание доцента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Поданы (готовятся) документы на получение ученого звания: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Шулер Ирина Владимировна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ученое звание доцента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Гаврилюк Наталья Петровна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ученое звание доцента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Муратова Ирина Анатольевна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ученое звание доцента</a:t>
            </a:r>
          </a:p>
          <a:p>
            <a:pPr marL="0" indent="0" algn="just">
              <a:buNone/>
            </a:pPr>
            <a:endParaRPr lang="ru-RU" dirty="0">
              <a:latin typeface="Fedra Sans Pro" pitchFamily="34" charset="0"/>
            </a:endParaRPr>
          </a:p>
          <a:p>
            <a:pPr algn="just"/>
            <a:endParaRPr lang="ru-RU" dirty="0">
              <a:latin typeface="Fedra Sans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357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08667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Повышение квалификации</a:t>
            </a:r>
            <a:endParaRPr lang="ru-RU" sz="2800" b="1" dirty="0">
              <a:solidFill>
                <a:schemeClr val="bg1"/>
              </a:solidFill>
              <a:latin typeface="Fedra Sans Pro" pitchFamily="34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29112" y="1930396"/>
            <a:ext cx="10942820" cy="4310747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2714" y="218847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работники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кафедры прошли курсы повышения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«Оказание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первой помощи пострадавшим»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(8 часов)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«Электронные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 ресурсы в информационной среде технического вуза. Базовая модель: Современные информационные технологии в образовательном процессе»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(20 часов).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050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08667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Повышение квалификации</a:t>
            </a:r>
            <a:endParaRPr lang="ru-RU" sz="2800" b="1" dirty="0">
              <a:solidFill>
                <a:schemeClr val="bg1"/>
              </a:solidFill>
              <a:latin typeface="Fedra Sans Pro" pitchFamily="34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29112" y="1930396"/>
            <a:ext cx="10942820" cy="4310747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2714" y="2188475"/>
            <a:ext cx="10515600" cy="435133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        </a:t>
            </a:r>
            <a:r>
              <a:rPr lang="ru-RU" sz="7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Обучающие семинары:</a:t>
            </a:r>
            <a:endParaRPr lang="ru-RU" sz="7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 </a:t>
            </a:r>
            <a:r>
              <a:rPr lang="ru-RU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«База данных </a:t>
            </a:r>
            <a:r>
              <a:rPr lang="ru-RU" sz="6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Scopus</a:t>
            </a:r>
            <a:r>
              <a:rPr lang="ru-RU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ее использование 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подготовке публикаций в международных журналах»</a:t>
            </a:r>
          </a:p>
          <a:p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базе кафедры ГНТ </a:t>
            </a:r>
            <a:r>
              <a:rPr lang="ru-RU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квалификации в форме стажировки д.и.н., профессор кафедры</a:t>
            </a:r>
            <a:r>
              <a:rPr lang="ru-RU" sz="6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гуманитарно-экономических и естественнонаучных дисциплин (филиал ТИУ в г. Нижневартовске)</a:t>
            </a:r>
            <a:r>
              <a:rPr lang="ru-RU" sz="6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Мауль</a:t>
            </a:r>
            <a:r>
              <a:rPr lang="ru-RU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Виктор Яковлевич. 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 «Методика преподавания исторических дисциплин в техническом ВУЗе»  (28-29.11. 2018г)</a:t>
            </a:r>
          </a:p>
          <a:p>
            <a:r>
              <a:rPr lang="ru-RU" sz="6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 </a:t>
            </a:r>
            <a:r>
              <a:rPr lang="en-US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Connect</a:t>
            </a:r>
            <a:r>
              <a:rPr lang="ru-RU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к.ф.н., доцент кафедры ГНТ. Осинцева Н.В., Карнаухов И.А. (3-5.12.2018г.)</a:t>
            </a:r>
          </a:p>
          <a:p>
            <a:pPr>
              <a:spcBef>
                <a:spcPts val="0"/>
              </a:spcBef>
            </a:pP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рамках программы подготовки кадрового резерва ТИУ) «Ключевые навыки эффективного управления».  А.А. Лукьяненко  (6-8.12.2018г)       </a:t>
            </a:r>
          </a:p>
          <a:p>
            <a:r>
              <a:rPr lang="ru-RU" sz="6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семинаре по подготовке авторского оригинал-макета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Узлова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Н.В.  (07.12.2018) </a:t>
            </a:r>
          </a:p>
          <a:p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встреча с  наставником </a:t>
            </a:r>
            <a:r>
              <a:rPr lang="ru-RU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обучающий семинар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молодых преподавателей кафедры ГНТ. Герасимов В.М. (04.12.2018г.)</a:t>
            </a:r>
          </a:p>
          <a:p>
            <a:r>
              <a:rPr lang="ru-RU" sz="6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обучающий </a:t>
            </a:r>
            <a:r>
              <a:rPr lang="ru-RU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 «Применение проектов НИИ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мониторинга качества образования в образовательном процессе» (30.11.2018г)</a:t>
            </a:r>
          </a:p>
          <a:p>
            <a:r>
              <a:rPr lang="ru-RU" sz="6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</a:t>
            </a:r>
            <a:r>
              <a:rPr lang="ru-RU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на тему "Электронные образовательные ресурсы в информационной среде технического вуза. 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Базовый модель: Современные информационные технологии в образовательном процессе ".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Толстоухова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И.В., Гаврилюк Н.П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(19.03.2019 г.)  </a:t>
            </a:r>
          </a:p>
          <a:p>
            <a:pPr marL="0" indent="0">
              <a:buNone/>
            </a:pPr>
            <a:endParaRPr lang="ru-RU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689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08667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Повышение квалификации</a:t>
            </a:r>
            <a:endParaRPr lang="ru-RU" sz="2800" b="1" dirty="0">
              <a:solidFill>
                <a:schemeClr val="bg1"/>
              </a:solidFill>
              <a:latin typeface="Fedra Sans Pro" pitchFamily="34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29112" y="1930396"/>
            <a:ext cx="10942820" cy="4310747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2714" y="2188475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  </a:t>
            </a:r>
            <a:r>
              <a:rPr lang="ru-RU" sz="2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Повышение квалификации: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Шулер И.В.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«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Коммуникативная структура организации: эффективные модели общения в профессиональной среде в соответствии с требованиями ФГОС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», Москва (в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объеме 72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ч.)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«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Профессиональная этика: Современные подходы использования в психолого-педагогической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деятельности», Москва  (в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объеме 72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ч.)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b="1" dirty="0" err="1" smtClean="0">
                <a:latin typeface="Times New Roman" pitchFamily="18" charset="0"/>
                <a:cs typeface="Times New Roman" panose="02020603050405020304" pitchFamily="18" charset="0"/>
              </a:rPr>
              <a:t>Сарпова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О.В.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«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Гуманитарные науки как ресурс консолидации общества и укрепления российской идентичности» 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Москва (в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объеме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20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Гаврилюк Н.П. –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«Мотивационная образовательная среда» Тюмень, ТОГИРРО (в объеме 56 часов)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Профессиональная переподготовка работниками кафедры ГНТ:</a:t>
            </a:r>
            <a:endParaRPr lang="ru-RU" sz="1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Васильева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Л.В.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ТГУ,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Тюмень, практический психолог (в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объеме 572ч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Шляков А.В.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ОГПУ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Омск, «Преподаватель философии в высшей школе»  (в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объеме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500 ч).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Стажировка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Шабатура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Л.Н. </a:t>
            </a:r>
            <a:endPara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Карнаухов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И.А.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Франция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«Диалог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культур: традиции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инновации»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 объеме 20ч).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solidFill>
                <a:srgbClr val="FF0000"/>
              </a:solidFill>
              <a:latin typeface="Fedra Sans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426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:\Док-ты\ТИУ\конференция\фон.jpg"/>
          <p:cNvPicPr>
            <a:picLocks noChangeAspect="1" noChangeArrowheads="1"/>
          </p:cNvPicPr>
          <p:nvPr/>
        </p:nvPicPr>
        <p:blipFill>
          <a:blip r:embed="rId2" cstate="print"/>
          <a:srcRect b="24570"/>
          <a:stretch>
            <a:fillRect/>
          </a:stretch>
        </p:blipFill>
        <p:spPr bwMode="auto">
          <a:xfrm>
            <a:off x="0" y="2289"/>
            <a:ext cx="12192000" cy="68707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Повышение квалификации</a:t>
            </a:r>
            <a:r>
              <a:rPr lang="ru-RU" b="1" dirty="0">
                <a:solidFill>
                  <a:schemeClr val="bg1"/>
                </a:solidFill>
                <a:latin typeface="Fedra Sans Pro" pitchFamily="34" charset="0"/>
              </a:rPr>
              <a:t/>
            </a:r>
            <a:br>
              <a:rPr lang="ru-RU" b="1" dirty="0">
                <a:solidFill>
                  <a:schemeClr val="bg1"/>
                </a:solidFill>
                <a:latin typeface="Fedra Sans Pro" pitchFamily="34" charset="0"/>
              </a:rPr>
            </a:br>
            <a:endParaRPr lang="ru-RU" b="1" dirty="0">
              <a:solidFill>
                <a:schemeClr val="bg1"/>
              </a:solidFill>
              <a:latin typeface="Fedra Sans Pro" pitchFamily="34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72654" y="1480458"/>
            <a:ext cx="10942820" cy="5086660"/>
          </a:xfrm>
          <a:prstGeom prst="round2DiagRect">
            <a:avLst/>
          </a:prstGeom>
          <a:solidFill>
            <a:schemeClr val="bg1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Вне плана прошли: 6 сотрудников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Переподготовку: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Сарпова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Осинцева, Лукьяненко прошли,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ИоголевиВнеч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не знаю.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505181"/>
              </p:ext>
            </p:extLst>
          </p:nvPr>
        </p:nvGraphicFramePr>
        <p:xfrm>
          <a:off x="1551712" y="1852551"/>
          <a:ext cx="8146470" cy="34689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64324">
                  <a:extLst>
                    <a:ext uri="{9D8B030D-6E8A-4147-A177-3AD203B41FA5}">
                      <a16:colId xmlns:a16="http://schemas.microsoft.com/office/drawing/2014/main" val="865246535"/>
                    </a:ext>
                  </a:extLst>
                </a:gridCol>
                <a:gridCol w="15101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9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3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9294">
                  <a:extLst>
                    <a:ext uri="{9D8B030D-6E8A-4147-A177-3AD203B41FA5}">
                      <a16:colId xmlns:a16="http://schemas.microsoft.com/office/drawing/2014/main" val="588598143"/>
                    </a:ext>
                  </a:extLst>
                </a:gridCol>
              </a:tblGrid>
              <a:tr h="3731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Вид деятельности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рошли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прошли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Вне плана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51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Повышение квалификации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41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53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Профессиональная переподготовка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53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Стажировка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10356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91365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2811</TotalTime>
  <Words>2880</Words>
  <Application>Microsoft Office PowerPoint</Application>
  <PresentationFormat>Широкоэкранный</PresentationFormat>
  <Paragraphs>432</Paragraphs>
  <Slides>36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42" baseType="lpstr">
      <vt:lpstr>Arial</vt:lpstr>
      <vt:lpstr>Calibri</vt:lpstr>
      <vt:lpstr>Calibri Light</vt:lpstr>
      <vt:lpstr>Fedra Sans Pro</vt:lpstr>
      <vt:lpstr>Times New Roman</vt:lpstr>
      <vt:lpstr>Тема Office</vt:lpstr>
      <vt:lpstr>Отчет о работе кафедры ГНТ в 2018-19 уч. году </vt:lpstr>
      <vt:lpstr>Стратегии развития кафедры ГНТ  </vt:lpstr>
      <vt:lpstr>Кадровый потенциал </vt:lpstr>
      <vt:lpstr>Научный потенциал </vt:lpstr>
      <vt:lpstr>Получение ученых званий </vt:lpstr>
      <vt:lpstr>Повышение квалификации</vt:lpstr>
      <vt:lpstr>Повышение квалификации</vt:lpstr>
      <vt:lpstr>Повышение квалификации</vt:lpstr>
      <vt:lpstr>Повышение квалификации </vt:lpstr>
      <vt:lpstr>Образовательная деятельность </vt:lpstr>
      <vt:lpstr>Образовательная деятельность </vt:lpstr>
      <vt:lpstr>Преподавание на английском языке  </vt:lpstr>
      <vt:lpstr>Модернизация образовательной деятельность в рамках программы развития ТИУ </vt:lpstr>
      <vt:lpstr>Образовательная деятельность Основные профессиональные образовательные программы по уровням образования: программы аспирантуры. </vt:lpstr>
      <vt:lpstr>Образовательная деятельность Аспирантура. </vt:lpstr>
      <vt:lpstr>Образовательная деятельность Аспирантура. </vt:lpstr>
      <vt:lpstr>Учебно-методическая работа  </vt:lpstr>
      <vt:lpstr>Издание учебно-методической литературы  </vt:lpstr>
      <vt:lpstr>Программы дополнительного профессионального образования </vt:lpstr>
      <vt:lpstr>Научная деятельность. Конференции </vt:lpstr>
      <vt:lpstr>Научная деятельность. Конференции </vt:lpstr>
      <vt:lpstr>Научная деятельность. Конференции </vt:lpstr>
      <vt:lpstr>Монографии</vt:lpstr>
      <vt:lpstr>Публикационная активность</vt:lpstr>
      <vt:lpstr>Конкурсы. Гранты </vt:lpstr>
      <vt:lpstr>Сотрудничество с ВУЗами, предприятиями, организациями </vt:lpstr>
      <vt:lpstr>Международная деятельность </vt:lpstr>
      <vt:lpstr>Организация работы с обучающимися  (олимпиады, конкурсы, конференции, форумы) </vt:lpstr>
      <vt:lpstr>Организация работы с обучающимися  (олимпиады, конкурсы, конференции, форумы) </vt:lpstr>
      <vt:lpstr>Организация работы с обучающимися  (олимпиады, конкурсы, конференции, форумы) </vt:lpstr>
      <vt:lpstr>Конкурсы. Гранты </vt:lpstr>
      <vt:lpstr>Общественная деятельность </vt:lpstr>
      <vt:lpstr>Профориентационная работа.  Имидж кафедры и университета</vt:lpstr>
      <vt:lpstr>Награды</vt:lpstr>
      <vt:lpstr>Выполнение решений 2018-19 уч. года . </vt:lpstr>
      <vt:lpstr>Решение 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 работе кафедры ГНТ в 2017-18 уч. году</dc:title>
  <dc:creator>Irene</dc:creator>
  <cp:lastModifiedBy>Ноутбук</cp:lastModifiedBy>
  <cp:revision>196</cp:revision>
  <cp:lastPrinted>2019-09-02T11:23:55Z</cp:lastPrinted>
  <dcterms:created xsi:type="dcterms:W3CDTF">2018-08-28T17:55:37Z</dcterms:created>
  <dcterms:modified xsi:type="dcterms:W3CDTF">2020-07-15T17:24:03Z</dcterms:modified>
</cp:coreProperties>
</file>