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441" r:id="rId2"/>
  </p:sldMasterIdLst>
  <p:notesMasterIdLst>
    <p:notesMasterId r:id="rId35"/>
  </p:notesMasterIdLst>
  <p:handoutMasterIdLst>
    <p:handoutMasterId r:id="rId36"/>
  </p:handoutMasterIdLst>
  <p:sldIdLst>
    <p:sldId id="256" r:id="rId3"/>
    <p:sldId id="458" r:id="rId4"/>
    <p:sldId id="462" r:id="rId5"/>
    <p:sldId id="463" r:id="rId6"/>
    <p:sldId id="464" r:id="rId7"/>
    <p:sldId id="483" r:id="rId8"/>
    <p:sldId id="484" r:id="rId9"/>
    <p:sldId id="465" r:id="rId10"/>
    <p:sldId id="466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85" r:id="rId20"/>
    <p:sldId id="476" r:id="rId21"/>
    <p:sldId id="477" r:id="rId22"/>
    <p:sldId id="478" r:id="rId23"/>
    <p:sldId id="486" r:id="rId24"/>
    <p:sldId id="487" r:id="rId25"/>
    <p:sldId id="488" r:id="rId26"/>
    <p:sldId id="489" r:id="rId27"/>
    <p:sldId id="479" r:id="rId28"/>
    <p:sldId id="480" r:id="rId29"/>
    <p:sldId id="490" r:id="rId30"/>
    <p:sldId id="491" r:id="rId31"/>
    <p:sldId id="492" r:id="rId32"/>
    <p:sldId id="482" r:id="rId33"/>
    <p:sldId id="493" r:id="rId34"/>
  </p:sldIdLst>
  <p:sldSz cx="12192000" cy="6858000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0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08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1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1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214" algn="l" defTabSz="91408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246" algn="l" defTabSz="91408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280" algn="l" defTabSz="91408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315" algn="l" defTabSz="91408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1F497D"/>
    <a:srgbClr val="CCFFCC"/>
    <a:srgbClr val="FFFFCC"/>
    <a:srgbClr val="CCECFF"/>
    <a:srgbClr val="993300"/>
    <a:srgbClr val="CCFFFF"/>
    <a:srgbClr val="B90000"/>
    <a:srgbClr val="558ED5"/>
    <a:srgbClr val="99A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49" autoAdjust="0"/>
    <p:restoredTop sz="90568" autoAdjust="0"/>
  </p:normalViewPr>
  <p:slideViewPr>
    <p:cSldViewPr snapToGrid="0">
      <p:cViewPr varScale="1">
        <p:scale>
          <a:sx n="83" d="100"/>
          <a:sy n="83" d="100"/>
        </p:scale>
        <p:origin x="-108" y="-426"/>
      </p:cViewPr>
      <p:guideLst>
        <p:guide orient="horz" pos="2115"/>
        <p:guide pos="3863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16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71800" cy="498475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6" y="4"/>
            <a:ext cx="2971800" cy="498475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9CF5B1A5-00FF-49A8-8E68-34B145C98566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8806"/>
            <a:ext cx="2971800" cy="498475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6" y="9448806"/>
            <a:ext cx="2971800" cy="498475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8ACD3D90-ACD7-4D15-B056-EFCE00917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27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97364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2A610B-EB31-4C74-9B76-46274AAAF7C1}" type="datetimeFigureOut">
              <a:rPr lang="ru-RU"/>
              <a:pPr>
                <a:defRPr/>
              </a:pPr>
              <a:t>19.06.2019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8"/>
            <a:ext cx="5486400" cy="4476274"/>
          </a:xfrm>
          <a:prstGeom prst="rect">
            <a:avLst/>
          </a:prstGeom>
        </p:spPr>
        <p:txBody>
          <a:bodyPr vert="horz" lIns="91418" tIns="45708" rIns="91418" bIns="4570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48185"/>
            <a:ext cx="2971800" cy="497364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8E1ED0-945E-46B9-A0FE-77AEB4AC1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308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8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2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14" algn="l" defTabSz="914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46" algn="l" defTabSz="914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80" algn="l" defTabSz="914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15" algn="l" defTabSz="914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" y="746125"/>
            <a:ext cx="6629400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767" indent="-28568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718" indent="-22854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9804" indent="-22854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6892" indent="-22854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3978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066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154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240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1F8F0C3-A9DC-4B2B-AE82-60E11B568F5F}" type="slidenum">
              <a:rPr lang="ru-RU" altLang="ru-RU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7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8E1ED0-945E-46B9-A0FE-77AEB4AC17C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1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35" indent="0" algn="ctr">
              <a:buNone/>
              <a:defRPr sz="2000"/>
            </a:lvl2pPr>
            <a:lvl3pPr marL="914082" indent="0" algn="ctr">
              <a:buNone/>
              <a:defRPr sz="1900"/>
            </a:lvl3pPr>
            <a:lvl4pPr marL="1371124" indent="0" algn="ctr">
              <a:buNone/>
              <a:defRPr sz="1600"/>
            </a:lvl4pPr>
            <a:lvl5pPr marL="1828165" indent="0" algn="ctr">
              <a:buNone/>
              <a:defRPr sz="1600"/>
            </a:lvl5pPr>
            <a:lvl6pPr marL="2285214" indent="0" algn="ctr">
              <a:buNone/>
              <a:defRPr sz="1600"/>
            </a:lvl6pPr>
            <a:lvl7pPr marL="2742246" indent="0" algn="ctr">
              <a:buNone/>
              <a:defRPr sz="1600"/>
            </a:lvl7pPr>
            <a:lvl8pPr marL="3199280" indent="0" algn="ctr">
              <a:buNone/>
              <a:defRPr sz="1600"/>
            </a:lvl8pPr>
            <a:lvl9pPr marL="365631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09DD-8CB1-4747-935D-1D624A3B1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14959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9E8C-D0AD-48B3-9081-E46905ABB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0231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4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4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4CD3-14A1-4F1D-B6DE-4D6C1E430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44142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6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0587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97808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7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36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75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1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49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68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2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56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497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263678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49894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63" indent="0">
              <a:buNone/>
              <a:defRPr sz="2700" b="1"/>
            </a:lvl2pPr>
            <a:lvl3pPr marL="1218750" indent="0">
              <a:buNone/>
              <a:defRPr sz="2400" b="1"/>
            </a:lvl3pPr>
            <a:lvl4pPr marL="1828120" indent="0">
              <a:buNone/>
              <a:defRPr sz="2100" b="1"/>
            </a:lvl4pPr>
            <a:lvl5pPr marL="2437498" indent="0">
              <a:buNone/>
              <a:defRPr sz="2100" b="1"/>
            </a:lvl5pPr>
            <a:lvl6pPr marL="3046860" indent="0">
              <a:buNone/>
              <a:defRPr sz="2100" b="1"/>
            </a:lvl6pPr>
            <a:lvl7pPr marL="3656223" indent="0">
              <a:buNone/>
              <a:defRPr sz="2100" b="1"/>
            </a:lvl7pPr>
            <a:lvl8pPr marL="4265600" indent="0">
              <a:buNone/>
              <a:defRPr sz="2100" b="1"/>
            </a:lvl8pPr>
            <a:lvl9pPr marL="4874971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401" y="1535117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63" indent="0">
              <a:buNone/>
              <a:defRPr sz="2700" b="1"/>
            </a:lvl2pPr>
            <a:lvl3pPr marL="1218750" indent="0">
              <a:buNone/>
              <a:defRPr sz="2400" b="1"/>
            </a:lvl3pPr>
            <a:lvl4pPr marL="1828120" indent="0">
              <a:buNone/>
              <a:defRPr sz="2100" b="1"/>
            </a:lvl4pPr>
            <a:lvl5pPr marL="2437498" indent="0">
              <a:buNone/>
              <a:defRPr sz="2100" b="1"/>
            </a:lvl5pPr>
            <a:lvl6pPr marL="3046860" indent="0">
              <a:buNone/>
              <a:defRPr sz="2100" b="1"/>
            </a:lvl6pPr>
            <a:lvl7pPr marL="3656223" indent="0">
              <a:buNone/>
              <a:defRPr sz="2100" b="1"/>
            </a:lvl7pPr>
            <a:lvl8pPr marL="4265600" indent="0">
              <a:buNone/>
              <a:defRPr sz="2100" b="1"/>
            </a:lvl8pPr>
            <a:lvl9pPr marL="4874971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40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656245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54569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03992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363" indent="0">
              <a:buNone/>
              <a:defRPr sz="1600"/>
            </a:lvl2pPr>
            <a:lvl3pPr marL="1218750" indent="0">
              <a:buNone/>
              <a:defRPr sz="1300"/>
            </a:lvl3pPr>
            <a:lvl4pPr marL="1828120" indent="0">
              <a:buNone/>
              <a:defRPr sz="1200"/>
            </a:lvl4pPr>
            <a:lvl5pPr marL="2437498" indent="0">
              <a:buNone/>
              <a:defRPr sz="1200"/>
            </a:lvl5pPr>
            <a:lvl6pPr marL="3046860" indent="0">
              <a:buNone/>
              <a:defRPr sz="1200"/>
            </a:lvl6pPr>
            <a:lvl7pPr marL="3656223" indent="0">
              <a:buNone/>
              <a:defRPr sz="1200"/>
            </a:lvl7pPr>
            <a:lvl8pPr marL="4265600" indent="0">
              <a:buNone/>
              <a:defRPr sz="1200"/>
            </a:lvl8pPr>
            <a:lvl9pPr marL="4874971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0137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6571"/>
            <a:ext cx="12192000" cy="28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81781" y="0"/>
            <a:ext cx="11181899" cy="924232"/>
          </a:xfrm>
        </p:spPr>
        <p:txBody>
          <a:bodyPr>
            <a:normAutofit/>
          </a:bodyPr>
          <a:lstStyle>
            <a:lvl1pPr>
              <a:defRPr sz="2400">
                <a:latin typeface="Century Gothic" panose="020B0502020202020204" pitchFamily="34" charset="0"/>
              </a:defRPr>
            </a:lvl1pPr>
          </a:lstStyle>
          <a:p>
            <a:r>
              <a:rPr lang="ru-RU" altLang="ru-RU" dirty="0"/>
              <a:t>ЦЕЛИ И ЗАДАЧИ ТЕХНОЛОГИИ МОДУЛЬНОГО ОБУЧЕНИЯ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175FC-5A3E-4770-A8BF-FE9DAE4F9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70095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17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363" indent="0">
              <a:buNone/>
              <a:defRPr sz="3700"/>
            </a:lvl2pPr>
            <a:lvl3pPr marL="1218750" indent="0">
              <a:buNone/>
              <a:defRPr sz="3200"/>
            </a:lvl3pPr>
            <a:lvl4pPr marL="1828120" indent="0">
              <a:buNone/>
              <a:defRPr sz="2700"/>
            </a:lvl4pPr>
            <a:lvl5pPr marL="2437498" indent="0">
              <a:buNone/>
              <a:defRPr sz="2700"/>
            </a:lvl5pPr>
            <a:lvl6pPr marL="3046860" indent="0">
              <a:buNone/>
              <a:defRPr sz="2700"/>
            </a:lvl6pPr>
            <a:lvl7pPr marL="3656223" indent="0">
              <a:buNone/>
              <a:defRPr sz="2700"/>
            </a:lvl7pPr>
            <a:lvl8pPr marL="4265600" indent="0">
              <a:buNone/>
              <a:defRPr sz="2700"/>
            </a:lvl8pPr>
            <a:lvl9pPr marL="4874971" indent="0">
              <a:buNone/>
              <a:defRPr sz="27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74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363" indent="0">
              <a:buNone/>
              <a:defRPr sz="1600"/>
            </a:lvl2pPr>
            <a:lvl3pPr marL="1218750" indent="0">
              <a:buNone/>
              <a:defRPr sz="1300"/>
            </a:lvl3pPr>
            <a:lvl4pPr marL="1828120" indent="0">
              <a:buNone/>
              <a:defRPr sz="1200"/>
            </a:lvl4pPr>
            <a:lvl5pPr marL="2437498" indent="0">
              <a:buNone/>
              <a:defRPr sz="1200"/>
            </a:lvl5pPr>
            <a:lvl6pPr marL="3046860" indent="0">
              <a:buNone/>
              <a:defRPr sz="1200"/>
            </a:lvl6pPr>
            <a:lvl7pPr marL="3656223" indent="0">
              <a:buNone/>
              <a:defRPr sz="1200"/>
            </a:lvl7pPr>
            <a:lvl8pPr marL="4265600" indent="0">
              <a:buNone/>
              <a:defRPr sz="1200"/>
            </a:lvl8pPr>
            <a:lvl9pPr marL="4874971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0173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01528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06374"/>
            <a:ext cx="27432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6374"/>
            <a:ext cx="80264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178769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5620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224864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756868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791318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217633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671026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035229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07669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8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3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0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1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2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2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3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D9327-26A6-4469-A3AD-FF2B1128F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849362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342409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454889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559716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216248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962396"/>
      </p:ext>
    </p:extLst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636922"/>
      </p:ext>
    </p:extLst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193394"/>
      </p:ext>
    </p:extLst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923048"/>
      </p:ext>
    </p:extLst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447146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8860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4CBDA-17AC-4F75-BE61-91004339E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79113"/>
      </p:ext>
    </p:extLst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316114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538208"/>
      </p:ext>
    </p:extLst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500362"/>
      </p:ext>
    </p:extLst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049396"/>
      </p:ext>
    </p:extLst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57373"/>
      </p:ext>
    </p:extLst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500535"/>
      </p:ext>
    </p:extLst>
  </p:cSld>
  <p:clrMapOvr>
    <a:masterClrMapping/>
  </p:clrMapOvr>
  <p:transition spd="slow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867845"/>
      </p:ext>
    </p:extLst>
  </p:cSld>
  <p:clrMapOvr>
    <a:masterClrMapping/>
  </p:clrMapOvr>
  <p:transition spd="slow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140054"/>
      </p:ext>
    </p:extLst>
  </p:cSld>
  <p:clrMapOvr>
    <a:masterClrMapping/>
  </p:clrMapOvr>
  <p:transition spd="slow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692006"/>
      </p:ext>
    </p:extLst>
  </p:cSld>
  <p:clrMapOvr>
    <a:masterClrMapping/>
  </p:clrMapOvr>
  <p:transition spd="slow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00680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82" indent="0">
              <a:buNone/>
              <a:defRPr sz="1900" b="1"/>
            </a:lvl3pPr>
            <a:lvl4pPr marL="1371124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214" indent="0">
              <a:buNone/>
              <a:defRPr sz="1600" b="1"/>
            </a:lvl6pPr>
            <a:lvl7pPr marL="2742246" indent="0">
              <a:buNone/>
              <a:defRPr sz="1600" b="1"/>
            </a:lvl7pPr>
            <a:lvl8pPr marL="3199280" indent="0">
              <a:buNone/>
              <a:defRPr sz="1600" b="1"/>
            </a:lvl8pPr>
            <a:lvl9pPr marL="365631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82" indent="0">
              <a:buNone/>
              <a:defRPr sz="1900" b="1"/>
            </a:lvl3pPr>
            <a:lvl4pPr marL="1371124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214" indent="0">
              <a:buNone/>
              <a:defRPr sz="1600" b="1"/>
            </a:lvl6pPr>
            <a:lvl7pPr marL="2742246" indent="0">
              <a:buNone/>
              <a:defRPr sz="1600" b="1"/>
            </a:lvl7pPr>
            <a:lvl8pPr marL="3199280" indent="0">
              <a:buNone/>
              <a:defRPr sz="1600" b="1"/>
            </a:lvl8pPr>
            <a:lvl9pPr marL="365631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5CB58-66F7-4B14-837D-9B712A4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951724"/>
      </p:ext>
    </p:extLst>
  </p:cSld>
  <p:clrMapOvr>
    <a:masterClrMapping/>
  </p:clrMapOvr>
  <p:transition spd="slow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565483"/>
      </p:ext>
    </p:extLst>
  </p:cSld>
  <p:clrMapOvr>
    <a:masterClrMapping/>
  </p:clrMapOvr>
  <p:transition spd="slow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81599"/>
      </p:ext>
    </p:extLst>
  </p:cSld>
  <p:clrMapOvr>
    <a:masterClrMapping/>
  </p:clrMapOvr>
  <p:transition spd="slow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552609"/>
      </p:ext>
    </p:extLst>
  </p:cSld>
  <p:clrMapOvr>
    <a:masterClrMapping/>
  </p:clrMapOvr>
  <p:transition spd="slow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008387"/>
      </p:ext>
    </p:extLst>
  </p:cSld>
  <p:clrMapOvr>
    <a:masterClrMapping/>
  </p:clrMapOvr>
  <p:transition spd="slow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5620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981655"/>
      </p:ext>
    </p:extLst>
  </p:cSld>
  <p:clrMapOvr>
    <a:masterClrMapping/>
  </p:clrMapOvr>
  <p:transition spd="slow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819819" y="649289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300">
                <a:solidFill>
                  <a:srgbClr val="1F497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5620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29375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32B4-7158-4604-90E0-865679E31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05018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BE29E-8CE1-432F-97D2-054822ED2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20557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35" indent="0">
              <a:buNone/>
              <a:defRPr sz="1500"/>
            </a:lvl2pPr>
            <a:lvl3pPr marL="914082" indent="0">
              <a:buNone/>
              <a:defRPr sz="1200"/>
            </a:lvl3pPr>
            <a:lvl4pPr marL="1371124" indent="0">
              <a:buNone/>
              <a:defRPr sz="1100"/>
            </a:lvl4pPr>
            <a:lvl5pPr marL="1828165" indent="0">
              <a:buNone/>
              <a:defRPr sz="1100"/>
            </a:lvl5pPr>
            <a:lvl6pPr marL="2285214" indent="0">
              <a:buNone/>
              <a:defRPr sz="1100"/>
            </a:lvl6pPr>
            <a:lvl7pPr marL="2742246" indent="0">
              <a:buNone/>
              <a:defRPr sz="1100"/>
            </a:lvl7pPr>
            <a:lvl8pPr marL="3199280" indent="0">
              <a:buNone/>
              <a:defRPr sz="1100"/>
            </a:lvl8pPr>
            <a:lvl9pPr marL="3656315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3E1B5-FD1F-4187-97B5-24307DB68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29330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82" indent="0">
              <a:buNone/>
              <a:defRPr sz="2400"/>
            </a:lvl3pPr>
            <a:lvl4pPr marL="1371124" indent="0">
              <a:buNone/>
              <a:defRPr sz="2000"/>
            </a:lvl4pPr>
            <a:lvl5pPr marL="1828165" indent="0">
              <a:buNone/>
              <a:defRPr sz="2000"/>
            </a:lvl5pPr>
            <a:lvl6pPr marL="2285214" indent="0">
              <a:buNone/>
              <a:defRPr sz="2000"/>
            </a:lvl6pPr>
            <a:lvl7pPr marL="2742246" indent="0">
              <a:buNone/>
              <a:defRPr sz="2000"/>
            </a:lvl7pPr>
            <a:lvl8pPr marL="3199280" indent="0">
              <a:buNone/>
              <a:defRPr sz="2000"/>
            </a:lvl8pPr>
            <a:lvl9pPr marL="3656315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35" indent="0">
              <a:buNone/>
              <a:defRPr sz="1500"/>
            </a:lvl2pPr>
            <a:lvl3pPr marL="914082" indent="0">
              <a:buNone/>
              <a:defRPr sz="1200"/>
            </a:lvl3pPr>
            <a:lvl4pPr marL="1371124" indent="0">
              <a:buNone/>
              <a:defRPr sz="1100"/>
            </a:lvl4pPr>
            <a:lvl5pPr marL="1828165" indent="0">
              <a:buNone/>
              <a:defRPr sz="1100"/>
            </a:lvl5pPr>
            <a:lvl6pPr marL="2285214" indent="0">
              <a:buNone/>
              <a:defRPr sz="1100"/>
            </a:lvl6pPr>
            <a:lvl7pPr marL="2742246" indent="0">
              <a:buNone/>
              <a:defRPr sz="1100"/>
            </a:lvl7pPr>
            <a:lvl8pPr marL="3199280" indent="0">
              <a:buNone/>
              <a:defRPr sz="1100"/>
            </a:lvl8pPr>
            <a:lvl9pPr marL="3656315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51CAA-E95E-4A1C-AF11-09AA6BC97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9936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5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3000">
              <a:schemeClr val="accent5">
                <a:lumMod val="40000"/>
                <a:lumOff val="60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2" tIns="45718" rIns="91412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4"/>
            <a:ext cx="105156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2" tIns="45718" rIns="91412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8"/>
            <a:ext cx="2743200" cy="365125"/>
          </a:xfrm>
          <a:prstGeom prst="rect">
            <a:avLst/>
          </a:prstGeom>
        </p:spPr>
        <p:txBody>
          <a:bodyPr vert="horz" lIns="91412" tIns="45718" rIns="91412" bIns="4571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8"/>
            <a:ext cx="4114800" cy="365125"/>
          </a:xfrm>
          <a:prstGeom prst="rect">
            <a:avLst/>
          </a:prstGeom>
        </p:spPr>
        <p:txBody>
          <a:bodyPr vert="horz" lIns="91412" tIns="45718" rIns="91412" bIns="4571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8"/>
            <a:ext cx="2743200" cy="365125"/>
          </a:xfrm>
          <a:prstGeom prst="rect">
            <a:avLst/>
          </a:prstGeom>
        </p:spPr>
        <p:txBody>
          <a:bodyPr vert="horz" lIns="91412" tIns="45718" rIns="91412" bIns="4571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A07515-5AEE-4356-8EB7-0570394B6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430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28" r:id="rId10"/>
    <p:sldLayoutId id="2147484329" r:id="rId11"/>
  </p:sldLayoutIdLst>
  <p:transition spd="slow"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035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08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12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165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525" indent="-228525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574" indent="-22852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06" indent="-22852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40" indent="-22852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6675" indent="-22852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3722" indent="-228525" algn="l" defTabSz="9140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64" indent="-228525" algn="l" defTabSz="9140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05" indent="-228525" algn="l" defTabSz="9140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54" indent="-228525" algn="l" defTabSz="91408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2" algn="l" defTabSz="9140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24" algn="l" defTabSz="9140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0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14" algn="l" defTabSz="9140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46" algn="l" defTabSz="9140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80" algn="l" defTabSz="9140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15" algn="l" defTabSz="91408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3000">
              <a:schemeClr val="accent5">
                <a:lumMod val="40000"/>
                <a:lumOff val="60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karovaoa\Desktop\шаблон презентации.jpg"/>
          <p:cNvPicPr>
            <a:picLocks noChangeAspect="1" noChangeArrowheads="1"/>
          </p:cNvPicPr>
          <p:nvPr userDrawn="1"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4213" cy="688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121880" tIns="60940" rIns="121880" bIns="6094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121880" tIns="60940" rIns="121880" bIns="6094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8"/>
            <a:ext cx="2844800" cy="365125"/>
          </a:xfrm>
          <a:prstGeom prst="rect">
            <a:avLst/>
          </a:prstGeom>
        </p:spPr>
        <p:txBody>
          <a:bodyPr vert="horz" lIns="121880" tIns="60940" rIns="121880" bIns="6094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75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8"/>
            <a:ext cx="3860800" cy="365125"/>
          </a:xfrm>
          <a:prstGeom prst="rect">
            <a:avLst/>
          </a:prstGeom>
        </p:spPr>
        <p:txBody>
          <a:bodyPr vert="horz" lIns="121880" tIns="60940" rIns="121880" bIns="6094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75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8"/>
            <a:ext cx="2844800" cy="365125"/>
          </a:xfrm>
          <a:prstGeom prst="rect">
            <a:avLst/>
          </a:prstGeom>
        </p:spPr>
        <p:txBody>
          <a:bodyPr vert="horz" lIns="121880" tIns="60940" rIns="121880" bIns="6094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750"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21875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81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  <p:sldLayoutId id="2147484453" r:id="rId12"/>
    <p:sldLayoutId id="2147484454" r:id="rId13"/>
    <p:sldLayoutId id="2147484455" r:id="rId14"/>
    <p:sldLayoutId id="2147484456" r:id="rId15"/>
    <p:sldLayoutId id="2147484457" r:id="rId16"/>
    <p:sldLayoutId id="2147484458" r:id="rId17"/>
    <p:sldLayoutId id="2147484459" r:id="rId18"/>
    <p:sldLayoutId id="2147484460" r:id="rId19"/>
    <p:sldLayoutId id="2147484461" r:id="rId20"/>
    <p:sldLayoutId id="2147484462" r:id="rId21"/>
    <p:sldLayoutId id="2147484463" r:id="rId22"/>
    <p:sldLayoutId id="2147484464" r:id="rId23"/>
    <p:sldLayoutId id="2147484465" r:id="rId24"/>
    <p:sldLayoutId id="2147484466" r:id="rId25"/>
    <p:sldLayoutId id="2147484467" r:id="rId26"/>
    <p:sldLayoutId id="2147484468" r:id="rId27"/>
    <p:sldLayoutId id="2147484469" r:id="rId28"/>
    <p:sldLayoutId id="2147484470" r:id="rId29"/>
    <p:sldLayoutId id="2147484471" r:id="rId30"/>
    <p:sldLayoutId id="2147484472" r:id="rId31"/>
    <p:sldLayoutId id="2147484473" r:id="rId32"/>
    <p:sldLayoutId id="2147484474" r:id="rId33"/>
    <p:sldLayoutId id="2147484475" r:id="rId34"/>
    <p:sldLayoutId id="2147484476" r:id="rId35"/>
    <p:sldLayoutId id="2147484477" r:id="rId36"/>
    <p:sldLayoutId id="2147484478" r:id="rId37"/>
    <p:sldLayoutId id="2147484479" r:id="rId38"/>
    <p:sldLayoutId id="2147484480" r:id="rId39"/>
    <p:sldLayoutId id="2147484481" r:id="rId40"/>
    <p:sldLayoutId id="2147484482" r:id="rId41"/>
    <p:sldLayoutId id="2147484483" r:id="rId42"/>
    <p:sldLayoutId id="2147484484" r:id="rId43"/>
    <p:sldLayoutId id="2147484485" r:id="rId44"/>
  </p:sldLayoutIdLst>
  <p:transition spd="slow">
    <p:fade/>
  </p:transition>
  <p:hf hdr="0" ftr="0" dt="0"/>
  <p:txStyles>
    <p:titleStyle>
      <a:lvl1pPr algn="ctr" defTabSz="121875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23" indent="-457023" algn="l" defTabSz="121875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238" indent="-380860" algn="l" defTabSz="1218750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431" indent="-304680" algn="l" defTabSz="12187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800" indent="-304680" algn="l" defTabSz="121875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178" indent="-304680" algn="l" defTabSz="121875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1540" indent="-304680" algn="l" defTabSz="12187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0920" indent="-304680" algn="l" defTabSz="12187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290" indent="-304680" algn="l" defTabSz="12187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9660" indent="-304680" algn="l" defTabSz="12187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63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5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2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498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86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223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600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971" algn="l" defTabSz="12187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yuiu.ru/velikopolskomu-80-v-tiu-proshla-teplaya-vstrecha-s-yubilyarom/" TargetMode="Externa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99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D:\Design\Для профориентации\шаблон презентации\лого титул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047" y="790575"/>
            <a:ext cx="9045879" cy="51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6"/>
          <p:cNvSpPr/>
          <p:nvPr/>
        </p:nvSpPr>
        <p:spPr>
          <a:xfrm>
            <a:off x="5586437" y="6081733"/>
            <a:ext cx="1087101" cy="323161"/>
          </a:xfrm>
          <a:prstGeom prst="rect">
            <a:avLst/>
          </a:prstGeom>
        </p:spPr>
        <p:txBody>
          <a:bodyPr wrap="none" lIns="91412" tIns="45718" rIns="91412" bIns="4571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500" kern="0" dirty="0">
                <a:solidFill>
                  <a:sysClr val="window" lastClr="FFFFFF">
                    <a:lumMod val="85000"/>
                  </a:sysClr>
                </a:solidFill>
                <a:latin typeface="Arial Narrow"/>
                <a:cs typeface="Arial Narrow"/>
              </a:rPr>
              <a:t>www.tyuiu.ru</a:t>
            </a:r>
            <a:endParaRPr lang="en-US" sz="1500" kern="0" dirty="0">
              <a:solidFill>
                <a:sysClr val="window" lastClr="FFFFFF">
                  <a:lumMod val="85000"/>
                </a:sysClr>
              </a:solidFill>
              <a:latin typeface="Arial Narrow"/>
              <a:cs typeface="Arial Narrow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110047" y="2028481"/>
            <a:ext cx="8138159" cy="403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2" tIns="45718" rIns="91412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2800" dirty="0"/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 </a:t>
            </a:r>
            <a:r>
              <a:rPr lang="ru-RU" sz="2800" b="1" dirty="0">
                <a:solidFill>
                  <a:schemeClr val="bg1"/>
                </a:solidFill>
              </a:rPr>
              <a:t>промежуточных результатах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 </a:t>
            </a:r>
            <a:r>
              <a:rPr lang="ru-RU" sz="2800" b="1" dirty="0">
                <a:solidFill>
                  <a:schemeClr val="bg1"/>
                </a:solidFill>
              </a:rPr>
              <a:t>ходе реализации </a:t>
            </a:r>
            <a:r>
              <a:rPr lang="ru-RU" sz="2800" b="1" dirty="0" smtClean="0">
                <a:solidFill>
                  <a:schemeClr val="bg1"/>
                </a:solidFill>
              </a:rPr>
              <a:t>стратегического проекта </a:t>
            </a:r>
            <a:r>
              <a:rPr lang="ru-RU" sz="2800" b="1" dirty="0">
                <a:solidFill>
                  <a:schemeClr val="bg1"/>
                </a:solidFill>
              </a:rPr>
              <a:t>развития кафедры ГНТ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«</a:t>
            </a:r>
            <a:r>
              <a:rPr lang="ru-RU" sz="2800" b="1" dirty="0" err="1">
                <a:solidFill>
                  <a:schemeClr val="bg1"/>
                </a:solidFill>
              </a:rPr>
              <a:t>Гуманитаризация</a:t>
            </a:r>
            <a:r>
              <a:rPr lang="ru-RU" sz="2800" b="1" dirty="0">
                <a:solidFill>
                  <a:schemeClr val="bg1"/>
                </a:solidFill>
              </a:rPr>
              <a:t> инженерного образования».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Заседание кафедры ГНТ от 20.06.2019</a:t>
            </a:r>
          </a:p>
          <a:p>
            <a:pPr algn="r"/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Мехришвили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Л.Л.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 кафедрой ГНТ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9263" y="363974"/>
            <a:ext cx="56284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уманитарный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1470" y="1071860"/>
            <a:ext cx="1167003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12.03.04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«Биотехнические системы и технологии (Биотехнические и медицинские аппараты и системы)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1. Технологии эффективной деловой коммуникации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«Психология профессионального развития»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«Ораторское искусство»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«Мастерство презентации»</a:t>
            </a: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2. Практика организации трудовой деятельности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«Право интеллектуальной собственности»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«Регулирование инновационной деятельности»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«Язык нормативно-правовых текстов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15.03.01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«Машиностроение (Системы автоматизированного проектирования и технологической подготовки производства)»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1. Организация эффективной системы взаимодействия в трудовом коллективе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«Психология управления коллективом»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«Основы деловой этики и корпоративной культуры»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«Русский язык в сфере профессиональной коммуникации»</a:t>
            </a: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2. Практика организации трудовой деятельности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«Право интеллектуальной собственности»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«Регулирование инновационной деятельности»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«Язык нормативно-правовых текстов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79994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0070" y="1742361"/>
            <a:ext cx="111213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23.03.01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«Технология транспортных процессов (Логистика и управление цепями поставок)»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1. Технологии профессиональных коммуникаций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«Психология делового общения»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«Этика публичного выступления»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«Деловая коммуникация»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2. Технологии профессионального развития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«Психология профессионального развития»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«Лидерство и личная эффективность»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«Технологии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спичрайтинга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современного лидера»</a:t>
            </a:r>
          </a:p>
        </p:txBody>
      </p:sp>
    </p:spTree>
    <p:extLst>
      <p:ext uri="{BB962C8B-B14F-4D97-AF65-F5344CB8AC3E}">
        <p14:creationId xmlns:p14="http://schemas.microsoft.com/office/powerpoint/2010/main" val="164813542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2910" y="1201222"/>
            <a:ext cx="114871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23.03.03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«Эксплуатация транспортно-технологических машин и комплексов (Автотранспортная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мехатроника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1. Практика эффективных коммуникаций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«Психология коллектива»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«Этика и этикет деловых коммуникаций»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«Основы корпоративной культуры»</a:t>
            </a: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2. Технологии профессионального развития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«Психология профессионального развития»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«Лидерство и личная эффективность»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«Технологии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спичрайтинга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современного лидера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38.03.06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«Торговое дело (Управление процессами и проектирование в коммерческой деятельности)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1.Технологии эффективной деловой коммуникации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«Психология публичного выступления»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«Техники коммуникативного взаимодействия»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«Бизнес-презентации»</a:t>
            </a:r>
          </a:p>
        </p:txBody>
      </p:sp>
    </p:spTree>
    <p:extLst>
      <p:ext uri="{BB962C8B-B14F-4D97-AF65-F5344CB8AC3E}">
        <p14:creationId xmlns:p14="http://schemas.microsoft.com/office/powerpoint/2010/main" val="3134843655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8640" y="898307"/>
            <a:ext cx="1096137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Новые ФГОС № 3 ++ :</a:t>
            </a:r>
          </a:p>
          <a:p>
            <a:pPr indent="450215" algn="ctr">
              <a:spcBef>
                <a:spcPts val="0"/>
              </a:spcBef>
              <a:spcAft>
                <a:spcPts val="0"/>
              </a:spcAft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*направление подготовки - 08.03.01 «Строительство», 08.05.02 «Строительство, эксплуатация, восстановление и техническое покрытие автомобильных дорог, мостов и тоннелей»,    08.04.01 «Строительство»:  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«Социальное взаимодействие в отрасли»,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«Социальное взаимодействие в строительстве»,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«Социальные коммуникации»,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«Психология»,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«Деловое общение»,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«Основы научных исследований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*направления подготовки (РОП) – 23.03.01 «Технология транспортных процессов (Логистика и управление цепями поставок)», 23.03.02 «Наземные транспортно-технологические комплексы», 23.03.03 «Эксплуатация  транспортно-технологических машин и комплексов», 23.03.03 «Эксплуатация транспортно-технологических машин и комплексов (Организация и технологии автобизнеса), 23.05.01 «Наземные транспортно-технологические средства»: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«Основы публичного выступления и ораторское искусств»,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«Деловое общение»;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1095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" y="182205"/>
            <a:ext cx="1157859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*</a:t>
            </a:r>
            <a:r>
              <a:rPr lang="ru-RU" b="1" dirty="0">
                <a:solidFill>
                  <a:srgbClr val="C00000"/>
                </a:solidFill>
                <a:latin typeface="Times New Roman"/>
              </a:rPr>
              <a:t>направления подготовки – 12.03.01 «Приборостроение»: </a:t>
            </a:r>
            <a:endParaRPr lang="ru-RU" dirty="0">
              <a:solidFill>
                <a:srgbClr val="C0000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«Личностное развитие», </a:t>
            </a: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</a:t>
            </a:r>
            <a:r>
              <a:rPr lang="ru-RU" dirty="0" err="1">
                <a:solidFill>
                  <a:srgbClr val="002060"/>
                </a:solidFill>
                <a:latin typeface="Times New Roman"/>
              </a:rPr>
              <a:t>Командообразование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»;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/>
              </a:rPr>
              <a:t>* направление подготовки – 22.04.01 «Материаловедение и технологии материалов»: </a:t>
            </a:r>
            <a:endParaRPr lang="ru-RU" dirty="0">
              <a:solidFill>
                <a:srgbClr val="C0000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«Правовое регулирование инновационной деятельности (дисциплина по выбору)», </a:t>
            </a: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«Социальное взаимодействие и профессионально-личностное развитие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»;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/>
              </a:rPr>
              <a:t>* направление подготовки – 13.03.02 «Электроэнергетика и электротехника»: </a:t>
            </a:r>
            <a:endParaRPr lang="ru-RU" dirty="0">
              <a:solidFill>
                <a:srgbClr val="C0000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«Тайм-менеджмент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»;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/>
              </a:rPr>
              <a:t>*направление подготовки – 13.04.02 «Электроэнергетика и электротехника»: </a:t>
            </a:r>
            <a:endParaRPr lang="ru-RU" dirty="0">
              <a:solidFill>
                <a:srgbClr val="C0000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«Основы самоорганизации и профессионально-личностного развития»;</a:t>
            </a: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*направление подготовки – 38.03.06 «Торговое дело» (РОП): </a:t>
            </a: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«Психология публичного выступления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»;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/>
              </a:rPr>
              <a:t>*направление подготовки – 09.04.01 «Информатика и вычислительная техника»: </a:t>
            </a:r>
            <a:endParaRPr lang="ru-RU" dirty="0">
              <a:solidFill>
                <a:srgbClr val="C0000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«Психология профессиональной деятельности (факультатив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)»;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/>
              </a:rPr>
              <a:t>*направление подготовки – 21.04.01 «Нефтегазовое дело» (РОП) (Технологические решения строительства скважин на месторождениях со сложными геолого-технологическими условиями их разработки): </a:t>
            </a:r>
            <a:endParaRPr lang="ru-RU" dirty="0">
              <a:solidFill>
                <a:srgbClr val="C0000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«Философские проблемы в науке и технике», </a:t>
            </a: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«Информационно-коммуникативные технологии», </a:t>
            </a:r>
            <a:endParaRPr lang="ru-RU" dirty="0">
              <a:solidFill>
                <a:srgbClr val="002060"/>
              </a:solidFill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</a:rPr>
              <a:t>«Педагогика и психология» и т.д.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6860511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54480" y="816828"/>
            <a:ext cx="82410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Проектное обучение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образовательном процессе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490" y="1808232"/>
            <a:ext cx="1036701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Апробация эксперимента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включению в образовательный процесс проектного обучения, в том числе, с использованием интерактивных технологий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рамках преподавания дисциплины «История» в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разделе «История развития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нефтяной и газовой промышленности»)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базе Высшей инженерной школы EG ТИУ. 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135678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17537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Междисциплинарный подход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0060" y="2264212"/>
            <a:ext cx="11109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Междисциплинарный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подход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студентов нестандартности мышления, способности решать комплексные проблемы, возникающие на стыке различных областей научно-практической или профессиональной деятельности. 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Экспериментальный проект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базовой кафедры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«Мостострой-11» 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-компетенций у обучающихся уровня магистратуры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самопрезентации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рамках дисциплины «Этика и психология профессиональной деятельности».</a:t>
            </a:r>
            <a:endParaRPr lang="ru-RU" sz="24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87352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40" y="297497"/>
            <a:ext cx="109728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ринцип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междисциплинарности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учебном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1530" y="1935222"/>
            <a:ext cx="102755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Ежегодная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научно-методологической конференции аспирантов и магистрантов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«Проблемы истории и философии науки и техники».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ctr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Итоговые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научно-образовательные проекты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</a:t>
            </a:r>
          </a:p>
          <a:p>
            <a:pPr indent="450215" algn="ctr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примеры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интегративности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технических, естественно-научных и социально-гуманитарных исследований.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ctr"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 </a:t>
            </a:r>
            <a:endParaRPr lang="ru-RU" sz="28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886144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технологии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  инженерного образования -  виртуализации учебного процесса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2136339"/>
            <a:ext cx="10972800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виртуальной образовательной среды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разработке </a:t>
            </a:r>
            <a:r>
              <a:rPr lang="ru-RU" sz="24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</a:t>
            </a:r>
            <a:r>
              <a:rPr lang="ru-RU" sz="2400" b="1" spc="-3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sz="24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spc="-3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offline</a:t>
            </a:r>
            <a:r>
              <a:rPr lang="ru-RU" sz="2400" b="1" spc="-3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-лекций по дисциплинам гуманитарного цикла</a:t>
            </a:r>
            <a:r>
              <a:rPr lang="ru-RU" sz="2400" b="1" spc="-3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sz="2400" b="1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400" spc="-3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апробация </a:t>
            </a:r>
            <a:r>
              <a:rPr lang="ru-RU" sz="2400" spc="-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-3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открытого </a:t>
            </a:r>
            <a:r>
              <a:rPr lang="ru-RU" sz="2400" spc="-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</a:t>
            </a:r>
            <a:r>
              <a:rPr lang="ru-RU" sz="2400" spc="-3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курса 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400" spc="-3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spc="-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дисциплине «История» </a:t>
            </a:r>
            <a:endParaRPr lang="ru-RU" sz="2400" spc="-3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400" spc="-3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spc="-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направлений подготовки обучающихся </a:t>
            </a:r>
            <a:endParaRPr lang="ru-RU" sz="2400" spc="-3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400" spc="-3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очной </a:t>
            </a:r>
            <a:r>
              <a:rPr lang="ru-RU" sz="2400" spc="-3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заочной форм обучения.</a:t>
            </a:r>
            <a:endParaRPr lang="ru-RU" sz="24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07903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570" y="503237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Программы магистерской подготовки </a:t>
            </a:r>
            <a:b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по дисциплинам гуманитарного цикла на английском языке.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330" y="1987640"/>
            <a:ext cx="11407140" cy="498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 преподавание на английском языке по программе магистратуры на английском языке: «Морское бурение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)», «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Геонавигация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программа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магистратуры по дисциплинам «Философия и методология науки» по направлению подготовки 23.04.01. Технология транспортных процессов (Логистический аудит транспортных процессов и систем»)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программа «Философия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рамках проекта ТИУ Высшая инженерная школа.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изданию: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пособие на английском языке «Философия».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4371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уманитаризация 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040" y="1376988"/>
            <a:ext cx="1153287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современном научно-теоретическом поле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рассматривается: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путь к ценностно ориентированному познанию;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способ формирования сложносистемного мышления (К. Майнцер, Э. Морен);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*** в-третьих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как способ приобщения человека к духовным ценностям цивилизованного мира.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sz="2400" dirty="0" smtClean="0">
              <a:solidFill>
                <a:srgbClr val="00206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4412495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290" y="480377"/>
            <a:ext cx="109728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Экспериментальная модель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подготовки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вариативного  обучения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основе индивидуальных траекторий развития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5810" y="2049362"/>
            <a:ext cx="10915650" cy="6073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Модернизация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образовательной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деятельности 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реализация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экспериментальной модели подготовки вариативного  обучения на основе индивидуальных траекторий развития обучающихся,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базе института транспорта ТИУ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рамках преподавания академической дисциплины «История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»: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Личности в истории к.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н.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Социально-экономические процессы, труд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предпринимательство 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Геополитическое положение и внешняя политика Российского государства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История российской государственности и общественно-политической жизни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История культуры России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4646429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170" y="331787"/>
            <a:ext cx="109728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ереход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информационно-трансляционного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формата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к личностно-созидательному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2460" y="1474787"/>
            <a:ext cx="1090422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Геймификация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образовании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sz="24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*это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**это включение игровых элементов в образовательный процесс,</a:t>
            </a:r>
          </a:p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сообщества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участники которого помогают друг другу, соревнуются друг с другом и мотивируют друг друга.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Элементы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образовательной технологии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геймификации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используются преподавателями университета (кафедры) в рамках преподавания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дисциплин –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«Ф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илософия»,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и философия науки»,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и педагогика высшей школы» 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63949749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процесса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гуманитаризации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1" y="2348192"/>
            <a:ext cx="10522856" cy="351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Методологические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семинары и Круглые столы:</a:t>
            </a:r>
          </a:p>
          <a:p>
            <a:pPr indent="450215" algn="ctr">
              <a:spcBef>
                <a:spcPts val="240"/>
              </a:spcBef>
              <a:spcAft>
                <a:spcPts val="240"/>
              </a:spcAft>
            </a:pP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Дисциплинарность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Междисциплинарность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Трасдисциплинарность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(12.10.2017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«Социальные и гуманитарные технологии в контексте российской действительности» (01.02.2018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Арктическая цивилизация: за и против». (07.03.2019г)</a:t>
            </a:r>
            <a:endParaRPr lang="ru-RU" sz="24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22569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Совершенствовании </a:t>
            </a:r>
            <a:r>
              <a:rPr lang="ru-RU" sz="31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изменении системы  </a:t>
            </a:r>
            <a:r>
              <a:rPr lang="ru-RU" sz="31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sz="31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кадров.</a:t>
            </a:r>
            <a:r>
              <a:rPr lang="ru-RU" sz="3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16000" y="2277403"/>
            <a:ext cx="9855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Дополнительное образование, переподготовка, повышение квалификации ППС в контексте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гуманитаризации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провели 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курсы повышения квалификации «Современные образовательные технологии и методы обучения». ( 14-17.05. 2018г.) </a:t>
            </a:r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 в 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формате сетевого взаимодействия подготовлена для реализации программа ДПО  «Современные образовательные технологии в профессиональной деятельности преподавателей высшей технической школы»  совместно с ГАОУ ВО ЛО «ЛГУ им. А.С. Пушкина» </a:t>
            </a:r>
            <a:endParaRPr lang="ru-R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*** согласован 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вопрос  о реализации программы ДПО 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технологиям </a:t>
            </a:r>
            <a:r>
              <a:rPr lang="ru-R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игротехники</a:t>
            </a:r>
            <a:r>
              <a:rPr 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Геймификации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/>
              <a:t> </a:t>
            </a:r>
            <a:endParaRPr lang="ru-RU" sz="2400" dirty="0"/>
          </a:p>
          <a:p>
            <a:pPr algn="just">
              <a:spcAft>
                <a:spcPts val="0"/>
              </a:spcAft>
            </a:pPr>
            <a:endParaRPr lang="ru-RU" sz="24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99979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Научно-исследовательская деятельность 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486" y="-3542728"/>
            <a:ext cx="10871200" cy="11326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организация Конференций по проблематике стратегической программы кафедры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Приняли участие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Международной научно-практической конференции по вопросам инженерного образования «Новые стандарты и технологии инженерного образования возможности вузов и потребности нефтегазовой отрасли – СИНЕРГИЯ – 2017» (09.11.2017).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Приняли участие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Круглом столе «Гуманитарная составляющая инженерного образования». (Российская академия образования, Российский государственный университет нефти и газа имени И. М. Губкина).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Приняли участие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Международном форуме «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Гуманизация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инженерного образования» (организаторы: Российская Академия образования, Российский государственный университет нефти и газа (НИУ) имени И.М. Губкина, Научно-образовательный Центр инженерного образования РАО), Москва, (07.06.2018).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Приняли участие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Третьем российском гуманитарном форуме «Гуманитарные науки как ресурс консолидации общества и укрепления российской идентичности» (г. Москва, Московский государственный институт культуры при поддержке Министерства культуры РФ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Организована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проведена Международная научно-методическая конференция «</a:t>
            </a:r>
            <a:r>
              <a:rPr lang="ru-RU" sz="1600" b="1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Гуманитаризация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инженерного образования: методологические основы и практика (диалоговая площадка опорных университетов)»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19.04.2018).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Организована и проведена Секция «</a:t>
            </a:r>
            <a:r>
              <a:rPr lang="ru-RU" sz="1600" b="1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Гуманитаризация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инженерного образования: методологические основы и практика» (Диалоговая площадка опорных университетов) в рамках международной научно-методической конференции «Проблемы инженерного и социально-экономического образования в техническом вузе в условиях модернизации высшего образования» (30.05.2019).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34606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еализации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междисциплинарных общетехнических и социально-гуманитарных исследований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43" y="-2711142"/>
            <a:ext cx="11214675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Проведена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секция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«Социально-гуманитарные аспекты развития нефтегазового региона» в рамках Международной научно-технической конференции «Нефть и газ Западной Сибири» (2-3.11.2017).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Проведена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секция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«Философские аспекты информационных технологий» в рамках  Международной научно-практической конференции «Информационные и графические технологии в профессиональной и научной деятельности» (04.11.2017, ТИУ).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Проведена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Международная научно-практическая конференция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«Экология и культура», посвященная году экологии в РФ  (14.12.2017) с участием иностранных студентов ТИУ.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Приняли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XVI Международной научно-практической конференции студентов, аспирантов, учёных, педагогических работников и специалистов-практиков «Инновационные процессы в науке и технике XXI века» филиал ТИУ в г. Нижневартовске (20.04.2018).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Проведена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секция: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«Преподавание социально-гуманитарных дисциплин и аспекты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деятельности в техническом вузе» в рамках конференции «Проблемы инженерного и социально-экономического образования в техническом ВУЗе в условиях модернизации высшего образования» ТИУ(26.04.2018).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Проведена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секция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рамках международной научно-практической конференции «Информационные и графические технологии в профессиональной и научной деятельности» (ТИУ, 30 ноября 2018г).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Приняли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Национальной научно-технической конференции «Геология и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нефтегазоносность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Западно-Сибирского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мегабассейна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(опыт, инновации)».(ТИУ 11-12.12.2018.) 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Приняли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научно-практической конференции «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Обдория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Современные научные исследования в Арктике» (ноябрь 2018г., ЯНАО, Салехард).)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Проведена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секция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«Гуманитарные проекции развития Сибири и Арктики» в рамках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Международной научно-практической конференции «Водные ресурсы – основа устойчивого развития поселений Сибири и Арктики в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веке» ( 22.03.2019 г., Тюмень).</a:t>
            </a: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Приняли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Международном нефтяном академическом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конгрессм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имени Ф.К. Салманова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(г. Ханты-Мансийск, 21-22.02.2019).   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3386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72208" y="357395"/>
            <a:ext cx="69569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Технологии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/>
                <a:ea typeface="Times New Roman"/>
              </a:rPr>
              <a:t>гуманитаризации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в процессе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обучения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 воспитания обучающихся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220" y="1396326"/>
            <a:ext cx="108127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Спектр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дополнительных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образовательных технологий посредством участия: 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«Общественные и гуманитарные науки» в рамках ежегодной Международной научно-практической конференции молодых исследователей им. Д.И. Менделеева (20.10.2017; 22-26 октября 2018 года).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Секции: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«Философия, культурология , история», «Педагогика и методика преподавания дисциплин, психология» 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акции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«Исторический диктант»,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акции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«Тест по истории Великой Отечественной войны» (организаторы: Молодежный парламент при Государственной Думе Федерального собрания РФ, Общественная молодежная палата при Тюменской областной Думе);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ежегодном Тюменском областном конкурсе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Краеведческих работ; 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 ТИУ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студенческих научных работ им. В.И. Муравленко (по направлениям: философия, культурология; История; Педагогика и методика преподавания дисциплин,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психология);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торжественных мероприятиях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посвященных юбилейным датам деятелей, внесших заметный вклад в развитие региона (Президента общественного фонда имени В.И. Муравленко </a:t>
            </a: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Сергея Дмитриевича Великопольского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встречах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писателем-историком Сергеем Егоровичем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Михеенковым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 </a:t>
            </a:r>
          </a:p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«Фестивале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науки»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75777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8640" y="855812"/>
            <a:ext cx="111556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ежегодном конкурсе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студенческих научных работ им. В.И. Муравленко. 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Секции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«Философия, культурология»; «История»; «Педагогика и методика преподавания дисциплин, психология»      </a:t>
            </a: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ежегодной международной научно-практической  конференции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студентов, аспирантов и молодых ученых «Новые технологии – Нефтегазовому региону» - 2019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(секция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«Становление и развитие нефтегазовой отрасли. Социально-гуманитарные исследования»). (18.05.2018г., 15-17.05.2019 г)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региональном конкурсе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студенческих научных работ по направлениям: «Философия и культурология», «Политика, история, политология», «Педагогика, методика преподавания дисциплин»,  «Психология»;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всероссийских конкурсах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молодежных авторских проектов в сфере образования, направленных на социально-экономическое развитие российских территорий «Моя страна – моя Россия»,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всероссийском конкурсе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 лучшую студенческую научную работу за 2018/2019 учебный год»,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всероссийском  конкурсе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студенческих работ «Моя законотворческая инициатива»,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IV Всероссийском конкурсе 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научно-исследовательских работ студентов и аспирантов ВУЗов России по естественным, техническим и гуманитарным наукам «Шаг в науку»;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 Всероссийском форуме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молодежи «Богатство России» и т.д.; 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философского клуба «</a:t>
            </a:r>
            <a:r>
              <a:rPr lang="ru-RU" sz="1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Койнония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региональной площадке молодежного философского сообщества;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открытых лекториях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Исторические чтения «Настоящее. Прошлое» (в рамках договора о сотрудничестве между ТИУ и  СО РАН);</a:t>
            </a:r>
          </a:p>
          <a:p>
            <a:pPr algn="just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«Открытых международных студенческих Интернет-олимпиадах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 дисциплинам история, философия, культурология, право; в студенческой олимпиаде «Я профессионал»;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   Всероссийской олимпиаде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«Философии» «Философии и методологии науки»;  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Всероссийской интернет-олимпиаде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философии;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областном научном форуме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исследователей «Шаг в будущее»;  в городском форуме «Молодежь Тюмени» т.д.</a:t>
            </a:r>
            <a:endParaRPr lang="ru-RU" sz="16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17006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Внеучебная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1" y="2551837"/>
            <a:ext cx="10726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организован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 Всемирный день философии (15.11. 2018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 организовали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Фестивалях Дениса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Мацуева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Владимира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Спивакова;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*** организовано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систематическое участи преподавателей и обучающихся ТИУ в театральных премьерах.</a:t>
            </a:r>
            <a:endParaRPr lang="ru-RU" sz="24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37663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академической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мобильности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сетевого партнерства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70857" y="1231476"/>
            <a:ext cx="9840685" cy="470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Заключены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договоры и соглашения о сотрудничестве: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Западно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Сибирским филиалом Федерального государственного бюджетного учреждения науки Федерального научно-исследовательского социологического центра Российской академии наук;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бюджетным научным учреждением Федеральный исследовательский центр «Тюменский научный центр Сибирского отделения Российской академии наук»;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Некоммерческим партнерством «Российский Центр освоения Арктики» – г. Салехард, ЯНАО.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Еще одна организация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84493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" y="0"/>
            <a:ext cx="949833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 проблемы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гуманитаризации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040" y="1069241"/>
            <a:ext cx="115100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номенклатуры дисциплин гуманитарного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модуля;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взаимопроникновения гуманитарного знания и негуманитарных дисциплин (естественнонаучные и технические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междисциплинарность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образовании;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решению научно-технических проблем на границе технической и гуманитарной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сфер;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получения студентами в техническом университете второй гуманитарной или социально-экономической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специальности;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подготовки инженеров в правовой, языковой и т.д.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личностно-ориентированное обучение;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в университете гуманитарной среды.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032942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571" y="347209"/>
            <a:ext cx="109728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системы сетевого взаимодействия с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зарубежными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академическими структурами.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1143" y="597456"/>
            <a:ext cx="9927771" cy="5011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соглашение о сотрудничестве: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Ассоциацией «Центр культуры и познания» (Франция, г. Тулон).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***19-24.04.2018г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ТИУ посетил 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Djamel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Benkrid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kern="50" dirty="0" smtClean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*** 2-3.05</a:t>
            </a:r>
            <a:r>
              <a:rPr lang="ru-RU" sz="2400" kern="50" dirty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2019 года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 участие в международном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Форуме </a:t>
            </a:r>
            <a:r>
              <a:rPr lang="ru-RU" sz="2400" kern="5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50" dirty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ru-RU" sz="2400" kern="5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50" dirty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Диалог культур России и Франции: ментальная история” , </a:t>
            </a:r>
            <a:endParaRPr lang="ru-RU" sz="2400" kern="50" dirty="0" smtClean="0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kern="50" dirty="0" smtClean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Фестивале </a:t>
            </a:r>
            <a:r>
              <a:rPr lang="ru-RU" sz="2400" kern="50" dirty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русской культуры (</a:t>
            </a:r>
            <a:r>
              <a:rPr lang="ru-RU" sz="2400" kern="5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мая</a:t>
            </a:r>
            <a:r>
              <a:rPr lang="ru-RU" sz="2400" kern="50" dirty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2019 года) </a:t>
            </a:r>
            <a:r>
              <a:rPr lang="ru-RU" sz="2400" kern="50" dirty="0" smtClean="0">
                <a:solidFill>
                  <a:schemeClr val="tx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(Франция). </a:t>
            </a:r>
          </a:p>
          <a:p>
            <a:pPr algn="just">
              <a:spcAft>
                <a:spcPts val="0"/>
              </a:spcAft>
            </a:pPr>
            <a:endParaRPr lang="ru-RU" sz="2400" b="1" kern="50" dirty="0">
              <a:solidFill>
                <a:schemeClr val="tx2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Ведутся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переговоры об сетевом взаимодействии с ВУЗами и их представителями из Франции, Польши, Казахстана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63016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2950" y="912247"/>
            <a:ext cx="10344150" cy="578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реализации программы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гуманитаризации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инженерного образования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Формирование: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40"/>
              </a:spcBef>
              <a:spcAft>
                <a:spcPts val="24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 новой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парадигмы инженерного образования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подготовка специалистов инженерного профиля, владеющих широким спектром ключевых компетенций (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hard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skills и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oft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skills), конкурентоспособных на региональном рынке труда, владеющих социокультурными навыками и транслирующих гуманистические ценности в профессиональную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среду)</a:t>
            </a:r>
          </a:p>
          <a:p>
            <a:pPr algn="just">
              <a:spcBef>
                <a:spcPts val="240"/>
              </a:spcBef>
              <a:spcAft>
                <a:spcPts val="24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**соответствующей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культурно-образовательной среды </a:t>
            </a:r>
            <a:endParaRPr lang="ru-RU" sz="20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Bef>
                <a:spcPts val="240"/>
              </a:spcBef>
              <a:spcAft>
                <a:spcPts val="240"/>
              </a:spcAft>
            </a:pPr>
            <a:r>
              <a:rPr lang="ru-RU" sz="20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способствующей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самоактуализации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личности студента, превращение её из средства в цель, из объекта в субъект культурно-образовательной деятельности; культурно-образовательного пространства (формирующего условия для построения индивидуальной траектории профессионального развития и успеха обучающихся и выпускников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40"/>
              </a:spcBef>
              <a:spcAft>
                <a:spcPts val="24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***новой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модели выпускника инженерного вуза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(личности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культурно адаптированной в глобальном мире; специалиста творческой и социальной активности, социально-гуманитарной направленности инженерной деятельности, в том числе предпринимательского мышления). 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05716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115" y="-1049149"/>
            <a:ext cx="11548504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Продолжить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реализацию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Стратегической программы кафедры ГНТ 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гуманитаризации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инженерного образования опорного университета.</a:t>
            </a:r>
            <a:endParaRPr lang="ru-RU" dirty="0">
              <a:solidFill>
                <a:schemeClr val="tx2"/>
              </a:solidFill>
            </a:endParaRPr>
          </a:p>
          <a:p>
            <a:pPr marR="291465" algn="just"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Продолжить процесс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интеграции в стратегические проекты ТИУ «Университет – территория профессионального успеха и развития»,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</a:rPr>
              <a:t>«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Smart City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</a:rPr>
              <a:t>».</a:t>
            </a:r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Инициировать проведение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ТИУ мониторинга работодателей по оценке уровня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сформированности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skills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компетенций инженеров нового поколения ТИУ и востребованности модели выпускника нового типа.</a:t>
            </a:r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Развивать работу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апробации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новационных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форм образовательной, методической.  научной деятельности в рамках процесса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гуманитаризации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инженерного образования.</a:t>
            </a:r>
            <a:endParaRPr lang="ru-RU" dirty="0">
              <a:solidFill>
                <a:schemeClr val="tx2"/>
              </a:solidFill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Актуализировать направления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работы по гуманитарной переподготовке и повышению квалификации  профессорско-преподавательского состава технического профиля университета, в том числе, инновационным педагогическим методам и технологиям.</a:t>
            </a:r>
            <a:endParaRPr lang="ru-RU" dirty="0">
              <a:solidFill>
                <a:schemeClr val="tx2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Сохранить традицию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и проведения научно-практических форумов по проблеме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гуманитаризации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технического образования (конференции /секции конференции «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Гуманитаризация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инженерного образования: методологические основы и практика».</a:t>
            </a:r>
            <a:endParaRPr lang="ru-RU" dirty="0">
              <a:solidFill>
                <a:schemeClr val="tx2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  Активизировать деятельность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 развитию  формата сетевого партнёрства с опорными (техническими) университетами, российскими и зарубежными ВУЗами и академическими структурами в рамках образовательного и научного взаимодействия.</a:t>
            </a:r>
            <a:endParaRPr lang="ru-RU" dirty="0">
              <a:solidFill>
                <a:schemeClr val="tx2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 Привлекать к процессу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гуманитаризации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технического образования обучающихся всех уровней подготовки, в том числе, общеобразовательного Лицея ТИУ.</a:t>
            </a:r>
            <a:endParaRPr lang="ru-RU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297740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5760" y="1008256"/>
            <a:ext cx="11315700" cy="6211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Концепт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гуманитаризации инженерного образования опорного университета (ТИУ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 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Принципы Программы: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*фундаментальности 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** целостности.</a:t>
            </a:r>
          </a:p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целостное изменение образовательного процесса в единстве его целевого, содержательного и процессуального компонентов, а также соответствующей образовательной и гуманитарной среды технического университета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Цель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Программы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создание целостной культурно-образовательный среды в университете, формирующей условия  для подготовки современного инженера, готового к решению сложных социотехнических задач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Периоды программы: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 этап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2017-2018 уч. год - модернизация образовательной учебно-методической деятельности;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II этап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2018-2019 уч. год. - адаптация научно-методической и научно-методологической деятельности;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III этап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2019-2020 уч. год  - реализация деятельности по организации внешнего взаимодействия.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/>
              </a:rPr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61229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2920" y="847517"/>
            <a:ext cx="112242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программы «гуманитаризация инженерного образования в опорном университете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утвержден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первом заседании объединенной кафедры гуманитарных наук и технологий (протокол №1 от 25.08.2017 г.) </a:t>
            </a:r>
          </a:p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одобрен концепт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заседании Учебно-методического совета ТИУ в октябре 2017 года (протокол №1 от 25.10.2017г.)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***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рассматривается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реализуется в рамках «Программы развития опорного университета (ТИУ)».  </a:t>
            </a:r>
          </a:p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****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интегрирована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стратегические проекты Тюменского индустриального университета: </a:t>
            </a:r>
          </a:p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Университет – территория профессионального успеха и развития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освоения Арктической Зоны РФ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«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Smart City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в контексте разработки и реализации научно-прикладного проекта «Философия города»,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«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Центр урбанистки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8816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компетентностной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выпускника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315" y="1997839"/>
            <a:ext cx="11016342" cy="6196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1465"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осмыслению и решению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гуманитаризации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работодателей:  </a:t>
            </a:r>
          </a:p>
          <a:p>
            <a:pPr marL="285750" marR="291465" indent="-285750" algn="just">
              <a:spcBef>
                <a:spcPts val="240"/>
              </a:spcBef>
              <a:spcAft>
                <a:spcPts val="240"/>
              </a:spcAft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топ-менеджеров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«РН-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Уватнефтегаз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г. Тюмень и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291465" indent="-285750" algn="just">
              <a:spcBef>
                <a:spcPts val="240"/>
              </a:spcBef>
              <a:spcAft>
                <a:spcPts val="240"/>
              </a:spcAft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Корпоративного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 ООО «СИБУР» г. Тобольск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1465"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проведения Международной научно-методической конференции «</a:t>
            </a:r>
            <a:r>
              <a:rPr lang="ru-RU" sz="20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Гуманитаризация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инженерного образования: методологические основы и практика -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R="291465" indent="450215" algn="just">
              <a:spcBef>
                <a:spcPts val="240"/>
              </a:spcBef>
              <a:spcAft>
                <a:spcPts val="240"/>
              </a:spcAft>
            </a:pPr>
            <a:endParaRPr lang="ru-RU" sz="2000" b="1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R="291465" indent="450215" algn="just">
              <a:spcBef>
                <a:spcPts val="240"/>
              </a:spcBef>
              <a:spcAft>
                <a:spcPts val="240"/>
              </a:spcAft>
            </a:pPr>
            <a:endParaRPr lang="ru-RU" sz="2000" b="1" dirty="0">
              <a:latin typeface="Times New Roman" panose="02020603050405020304" pitchFamily="18" charset="0"/>
            </a:endParaRPr>
          </a:p>
          <a:p>
            <a:pPr algn="ctr"/>
            <a:r>
              <a:rPr lang="ru-RU" dirty="0"/>
              <a:t> 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рабочей группы по обеспечению подготовки обучающихся по программам высшего и среднего профессионального образования по компетенциям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Россия</a:t>
            </a:r>
          </a:p>
          <a:p>
            <a:pPr algn="ctr"/>
            <a:r>
              <a:rPr lang="ru-RU" i="1" dirty="0" smtClean="0">
                <a:solidFill>
                  <a:schemeClr val="tx2"/>
                </a:solidFill>
              </a:rPr>
              <a:t> </a:t>
            </a:r>
            <a:r>
              <a:rPr lang="ru-RU" i="1" dirty="0">
                <a:solidFill>
                  <a:schemeClr val="tx2"/>
                </a:solidFill>
              </a:rPr>
              <a:t>(приказ №291 от 15.05.2019г. «О составе рабочих групп по компетенциям </a:t>
            </a:r>
            <a:r>
              <a:rPr lang="ru-RU" i="1" dirty="0" err="1">
                <a:solidFill>
                  <a:schemeClr val="tx2"/>
                </a:solidFill>
              </a:rPr>
              <a:t>Ворлдскиллс</a:t>
            </a:r>
            <a:r>
              <a:rPr lang="ru-RU" i="1" dirty="0">
                <a:solidFill>
                  <a:schemeClr val="tx2"/>
                </a:solidFill>
              </a:rPr>
              <a:t> Россия). </a:t>
            </a:r>
          </a:p>
          <a:p>
            <a:pPr algn="ctr"/>
            <a:endParaRPr lang="ru-RU" i="1" dirty="0">
              <a:solidFill>
                <a:schemeClr val="tx2"/>
              </a:solidFill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 - по </a:t>
            </a:r>
            <a:r>
              <a:rPr lang="ru-RU" dirty="0">
                <a:solidFill>
                  <a:schemeClr val="tx2"/>
                </a:solidFill>
              </a:rPr>
              <a:t>компетенции «предпринимательство», по компетенциям «Реклама», «Администрирование отелей», «Интернет-маркетинг»)</a:t>
            </a:r>
          </a:p>
          <a:p>
            <a:pPr marR="291465" indent="450215" algn="just">
              <a:spcBef>
                <a:spcPts val="240"/>
              </a:spcBef>
              <a:spcAft>
                <a:spcPts val="240"/>
              </a:spcAft>
            </a:pPr>
            <a:endParaRPr lang="ru-RU" b="1" dirty="0">
              <a:latin typeface="Times New Roman" panose="02020603050405020304" pitchFamily="18" charset="0"/>
            </a:endParaRPr>
          </a:p>
          <a:p>
            <a:pPr marR="291465" indent="450215" algn="just">
              <a:spcBef>
                <a:spcPts val="240"/>
              </a:spcBef>
              <a:spcAft>
                <a:spcPts val="240"/>
              </a:spcAft>
            </a:pPr>
            <a:endParaRPr lang="ru-RU" b="1" dirty="0" smtClean="0">
              <a:latin typeface="Times New Roman" panose="02020603050405020304" pitchFamily="18" charset="0"/>
            </a:endParaRPr>
          </a:p>
          <a:p>
            <a:pPr marR="291465" indent="450215" algn="just">
              <a:spcBef>
                <a:spcPts val="240"/>
              </a:spcBef>
              <a:spcAft>
                <a:spcPts val="240"/>
              </a:spcAft>
            </a:pPr>
            <a:endParaRPr lang="ru-RU" b="1" dirty="0">
              <a:latin typeface="Times New Roman" panose="02020603050405020304" pitchFamily="18" charset="0"/>
            </a:endParaRPr>
          </a:p>
          <a:p>
            <a:pPr marR="291465" indent="450215" algn="just">
              <a:spcBef>
                <a:spcPts val="240"/>
              </a:spcBef>
              <a:spcAft>
                <a:spcPts val="240"/>
              </a:spcAft>
            </a:pPr>
            <a:endParaRPr lang="ru-RU" b="1" dirty="0" smtClean="0">
              <a:latin typeface="Times New Roman" panose="02020603050405020304" pitchFamily="18" charset="0"/>
            </a:endParaRPr>
          </a:p>
          <a:p>
            <a:pPr marR="291465" indent="450215" algn="just">
              <a:spcBef>
                <a:spcPts val="240"/>
              </a:spcBef>
              <a:spcAft>
                <a:spcPts val="240"/>
              </a:spcAft>
            </a:pPr>
            <a:endParaRPr lang="ru-RU" b="1" dirty="0">
              <a:latin typeface="Times New Roman" panose="02020603050405020304" pitchFamily="18" charset="0"/>
            </a:endParaRPr>
          </a:p>
          <a:p>
            <a:pPr marR="291465"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b="1" dirty="0" smtClean="0">
                <a:latin typeface="Times New Roman" panose="02020603050405020304" pitchFamily="18" charset="0"/>
              </a:rPr>
              <a:t> 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843162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Профориентационные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мероприятия, актуализирующие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конкурентные преимущества обучающихся и выпускников ТИУ, владеющих 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829" y="2413338"/>
            <a:ext cx="104357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научно-практической конференции  учащейся молодежи" Знание. Наука.  Творчество."  ЛИЦЕЙ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ТИУ;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819650" algn="l"/>
              </a:tabLs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-  участие в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областном научном форуме молодых исследователей «Шаг в будущее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spcAft>
                <a:spcPts val="0"/>
              </a:spcAft>
              <a:tabLst>
                <a:tab pos="4819650" algn="l"/>
              </a:tabLs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участие в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межшкольной профильной научно-практической конференции «Открытие – 2019».</a:t>
            </a:r>
            <a:endParaRPr lang="ru-RU" sz="2400" dirty="0">
              <a:solidFill>
                <a:schemeClr val="tx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6222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23754" y="322719"/>
            <a:ext cx="47825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уманитаризация</a:t>
            </a:r>
            <a:endParaRPr lang="ru-RU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2919" y="1172111"/>
            <a:ext cx="112242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инженерного образования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создания социокультурной среды профессиональной подготовки инженерных кадров, формирования у будущих инженеров гуманитарной культуры, универсальных компетенций (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Soft skills</a:t>
            </a:r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- необходимой составляющей профессиональной деятельности. </a:t>
            </a:r>
            <a:endPara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базовых гуманитарных компетенций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 Коммуникативные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 Исследовательские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*** Проектные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**** Педагогические</a:t>
            </a:r>
            <a:endParaRPr lang="ru-RU" sz="2400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694114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997159"/>
            <a:ext cx="10835640" cy="5283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240"/>
              </a:spcBef>
              <a:spcAft>
                <a:spcPts val="240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10 </a:t>
            </a:r>
            <a:r>
              <a:rPr lang="ru-RU" sz="2400" b="1" dirty="0">
                <a:solidFill>
                  <a:schemeClr val="tx2"/>
                </a:solidFill>
                <a:latin typeface="Times New Roman"/>
                <a:ea typeface="Times New Roman"/>
              </a:rPr>
              <a:t>ключевых компетенций, наиболее востребованных к 2020г</a:t>
            </a:r>
            <a:r>
              <a:rPr lang="ru-RU" sz="24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.:</a:t>
            </a:r>
            <a:endParaRPr lang="ru-RU" sz="2400" b="1" dirty="0">
              <a:solidFill>
                <a:schemeClr val="tx2"/>
              </a:solidFill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К1 - решение сложных задач (умение брать на себя ответственность, уверенность в себе)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К2 - критическое мышление (умение бороться за себя и за свои идеи, умение быстро и точно ставить задачи перед людьми)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К3 - креативность (умение адаптироваться к обстоятельствам)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К4 - управление людьми (умение управлять личным развитием, своим временем, обучать других)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К5 - координация и взаимодействие (умение работать в команде, эффективно и гармонично взаимодействовать с другими людьми, проявлять гибкость)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К6 - эмоциональный интеллект (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эмерджментность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)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К7 - суждение и принятие решений (умение владеть ораторским искусством,  лидерство)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К8 -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клиентоориентированность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(умение слушать  и понимать собеседника)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К9 - ведение переговоров (умение убеждать, находить подход к людям, разрешать конфликтные ситуации, доносить свои идеи, аргументировать свою точку зрения)</a:t>
            </a:r>
            <a:endParaRPr lang="ru-RU" sz="2000" dirty="0">
              <a:solidFill>
                <a:schemeClr val="tx2"/>
              </a:solidFill>
            </a:endParaRP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К10 - когнитивная гибкость (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коммуникативность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)</a:t>
            </a:r>
            <a:endParaRPr lang="ru-RU" sz="20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184509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шаблон ТИ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pFill/>
        <a:ln w="25400" cap="flat" cmpd="sng" algn="ctr">
          <a:noFill/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i="0" u="none" strike="noStrike" kern="0" cap="none" spc="0" normalizeH="0" baseline="0" noProof="0">
            <a:ln>
              <a:noFill/>
            </a:ln>
            <a:solidFill>
              <a:srgbClr val="BB1717"/>
            </a:solidFill>
            <a:effectLst/>
            <a:uLnTx/>
            <a:uFillTx/>
            <a:latin typeface="微软雅黑" pitchFamily="34" charset="-122"/>
            <a:ea typeface="微软雅黑" pitchFamily="34" charset="-122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28954</TotalTime>
  <Words>1812</Words>
  <Application>Microsoft Office PowerPoint</Application>
  <PresentationFormat>Произвольный</PresentationFormat>
  <Paragraphs>413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шаблон ТИУ</vt:lpstr>
      <vt:lpstr>Презентация PowerPoint</vt:lpstr>
      <vt:lpstr>Гуманитаризация </vt:lpstr>
      <vt:lpstr>Решение проблемы  гуманитаризации образования </vt:lpstr>
      <vt:lpstr>Презентация PowerPoint</vt:lpstr>
      <vt:lpstr>Презентация PowerPoint</vt:lpstr>
      <vt:lpstr>Формирование компетентностной модели выпускника</vt:lpstr>
      <vt:lpstr> Профориентационные мероприятия, актуализирующие конкурентные преимущества обучающихся и выпускников ТИУ, владеющих soft skills.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Междисциплинарный подход </vt:lpstr>
      <vt:lpstr>Принцип междисциплинарности в  учебном процессе</vt:lpstr>
      <vt:lpstr>Информационные технологии в процесс  инженерного образования -  виртуализации учебного процесса</vt:lpstr>
      <vt:lpstr> Программы магистерской подготовки  по дисциплинам гуманитарного цикла на английском языке. </vt:lpstr>
      <vt:lpstr>Экспериментальная модель  подготовки вариативного  обучения  на основе индивидуальных траекторий развития обучающихся</vt:lpstr>
      <vt:lpstr>Переход от информационно-трансляционного  формата образования к личностно-созидательному</vt:lpstr>
      <vt:lpstr>Методическое сопровождение процесса гуманитаризации</vt:lpstr>
      <vt:lpstr>  Совершенствовании и изменении системы   подготовки педагогических кадров.   </vt:lpstr>
      <vt:lpstr>Научно-исследовательская деятельность </vt:lpstr>
      <vt:lpstr>Реализации направлений междисциплинарных общетехнических и социально-гуманитарных исследований</vt:lpstr>
      <vt:lpstr>Презентация PowerPoint</vt:lpstr>
      <vt:lpstr>Презентация PowerPoint</vt:lpstr>
      <vt:lpstr>Внеучебная деятельность</vt:lpstr>
      <vt:lpstr>Расширение академической мобильности/ сетевого партнерства</vt:lpstr>
      <vt:lpstr>Организация системы сетевого взаимодействия с  зарубежными академическими структурами. </vt:lpstr>
      <vt:lpstr>Презентация PowerPoint</vt:lpstr>
      <vt:lpstr>Решение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Семинар_ФГОС3++_ноябрь 2018</dc:title>
  <dc:creator>Сиротина Ирина Вадимовна</dc:creator>
  <cp:lastModifiedBy>Мехришвили Ламара Ленгизовна</cp:lastModifiedBy>
  <cp:revision>242</cp:revision>
  <cp:lastPrinted>2018-12-12T05:02:47Z</cp:lastPrinted>
  <dcterms:created xsi:type="dcterms:W3CDTF">2016-02-10T11:26:32Z</dcterms:created>
  <dcterms:modified xsi:type="dcterms:W3CDTF">2019-06-19T14:04:28Z</dcterms:modified>
</cp:coreProperties>
</file>