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1" r:id="rId1"/>
    <p:sldMasterId id="2147483652" r:id="rId2"/>
    <p:sldMasterId id="2147483653" r:id="rId3"/>
  </p:sldMasterIdLst>
  <p:notesMasterIdLst>
    <p:notesMasterId r:id="rId18"/>
  </p:notesMasterIdLst>
  <p:sldIdLst>
    <p:sldId id="256" r:id="rId4"/>
    <p:sldId id="269" r:id="rId5"/>
    <p:sldId id="267" r:id="rId6"/>
    <p:sldId id="270" r:id="rId7"/>
    <p:sldId id="258" r:id="rId8"/>
    <p:sldId id="275" r:id="rId9"/>
    <p:sldId id="259" r:id="rId10"/>
    <p:sldId id="277" r:id="rId11"/>
    <p:sldId id="260" r:id="rId12"/>
    <p:sldId id="271" r:id="rId13"/>
    <p:sldId id="272" r:id="rId14"/>
    <p:sldId id="273" r:id="rId15"/>
    <p:sldId id="278" r:id="rId16"/>
    <p:sldId id="266" r:id="rId17"/>
  </p:sldIdLst>
  <p:sldSz cx="9144000" cy="6858000" type="screen4x3"/>
  <p:notesSz cx="7559675" cy="10691813"/>
  <p:embeddedFontLst>
    <p:embeddedFont>
      <p:font typeface="Arial Narrow" panose="020B0606020202030204" pitchFamily="34" charset="0"/>
      <p:regular r:id="rId19"/>
      <p:bold r:id="rId20"/>
      <p:italic r:id="rId21"/>
      <p:boldItalic r:id="rId22"/>
    </p:embeddedFont>
    <p:embeddedFont>
      <p:font typeface="Source Sans Pro" panose="020B0604020202020204" charset="0"/>
      <p:regular r:id="rId23"/>
      <p:bold r:id="rId24"/>
      <p:italic r:id="rId25"/>
      <p:boldItalic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1BA6554-50DB-443F-8CCD-8889FC8954B4}">
  <a:tblStyle styleId="{B1BA6554-50DB-443F-8CCD-8889FC8954B4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162" autoAdjust="0"/>
  </p:normalViewPr>
  <p:slideViewPr>
    <p:cSldViewPr snapToGrid="0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26" Type="http://schemas.openxmlformats.org/officeDocument/2006/relationships/font" Target="fonts/font8.fntdata"/><Relationship Id="rId3" Type="http://schemas.openxmlformats.org/officeDocument/2006/relationships/slideMaster" Target="slideMasters/slideMaster3.xml"/><Relationship Id="rId21" Type="http://schemas.openxmlformats.org/officeDocument/2006/relationships/font" Target="fonts/font3.fntdata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font" Target="fonts/font7.fntdata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font" Target="fonts/font2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font" Target="fonts/font6.fntdata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font" Target="fonts/font5.fntdata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font" Target="fonts/font1.fntdata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font" Target="fonts/font4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sldNum" idx="12"/>
          </p:nvPr>
        </p:nvSpPr>
        <p:spPr>
          <a:xfrm>
            <a:off x="4278312" y="10156825"/>
            <a:ext cx="3279775" cy="533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l" rtl="0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‹#›</a:t>
            </a:fld>
            <a:endParaRPr lang="en-US"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2"/>
          </p:nvPr>
        </p:nvSpPr>
        <p:spPr>
          <a:xfrm>
            <a:off x="1106487" y="812800"/>
            <a:ext cx="5343525" cy="40068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6787" cy="48101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3279775" cy="53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28575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429000" marR="0" lvl="6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00600" marR="0" lvl="7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629400" marR="0" lvl="8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dt" idx="10"/>
          </p:nvPr>
        </p:nvSpPr>
        <p:spPr>
          <a:xfrm>
            <a:off x="4278312" y="0"/>
            <a:ext cx="3279775" cy="53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28575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429000" marR="0" lvl="6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00600" marR="0" lvl="7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629400" marR="0" lvl="8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ftr" idx="11"/>
          </p:nvPr>
        </p:nvSpPr>
        <p:spPr>
          <a:xfrm>
            <a:off x="0" y="10156825"/>
            <a:ext cx="3279775" cy="53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lvl="1" indent="-28575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429000" marR="0" lvl="6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00600" marR="0" lvl="7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629400" marR="0" lvl="8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ldNum" idx="4"/>
          </p:nvPr>
        </p:nvSpPr>
        <p:spPr>
          <a:xfrm>
            <a:off x="4278312" y="10156825"/>
            <a:ext cx="3279775" cy="533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lnSpc>
                  <a:spcPct val="95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imes New Roman"/>
                <a:buNone/>
              </a:pPr>
              <a:t>‹#›</a:t>
            </a:fld>
            <a:endParaRPr lang="en-US" sz="1400" b="0" i="0" u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6647614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12800"/>
            <a:ext cx="5345112" cy="40084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4" cy="481171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12800"/>
            <a:ext cx="5345112" cy="40084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4" cy="481171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12800"/>
            <a:ext cx="5345112" cy="40084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4" cy="481171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  <p:extLst>
      <p:ext uri="{BB962C8B-B14F-4D97-AF65-F5344CB8AC3E}">
        <p14:creationId xmlns:p14="http://schemas.microsoft.com/office/powerpoint/2010/main" val="34541877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12800"/>
            <a:ext cx="5345112" cy="40084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4" cy="481171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  <p:extLst>
      <p:ext uri="{BB962C8B-B14F-4D97-AF65-F5344CB8AC3E}">
        <p14:creationId xmlns:p14="http://schemas.microsoft.com/office/powerpoint/2010/main" val="17493492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12800"/>
            <a:ext cx="5345112" cy="40084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4" cy="481171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  <p:extLst>
      <p:ext uri="{BB962C8B-B14F-4D97-AF65-F5344CB8AC3E}">
        <p14:creationId xmlns:p14="http://schemas.microsoft.com/office/powerpoint/2010/main" val="40248656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12800"/>
            <a:ext cx="5345112" cy="40084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4" cy="481171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12800"/>
            <a:ext cx="5345112" cy="40084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4" cy="481171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  <p:extLst>
      <p:ext uri="{BB962C8B-B14F-4D97-AF65-F5344CB8AC3E}">
        <p14:creationId xmlns:p14="http://schemas.microsoft.com/office/powerpoint/2010/main" val="27465712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12800"/>
            <a:ext cx="5345112" cy="40084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4" cy="481171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12800"/>
            <a:ext cx="5345112" cy="40084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4" cy="481171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  <p:extLst>
      <p:ext uri="{BB962C8B-B14F-4D97-AF65-F5344CB8AC3E}">
        <p14:creationId xmlns:p14="http://schemas.microsoft.com/office/powerpoint/2010/main" val="36866043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12800"/>
            <a:ext cx="5345112" cy="40084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4" cy="481171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28575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429000" marR="0" lvl="6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00600" marR="0" lvl="7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629400" marR="0" lvl="8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28575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429000" marR="0" lvl="6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00600" marR="0" lvl="7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629400" marR="0" lvl="8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l" rtl="0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‹#›</a:t>
            </a:fld>
            <a:endParaRPr lang="en-US" sz="18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557212" y="274637"/>
            <a:ext cx="6797674" cy="6270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742950" marR="0" lvl="1" indent="-28575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143000" marR="0" lvl="2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600200" marR="0" lvl="3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057400" marR="0" lvl="4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514600" marR="0" lvl="5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429000" marR="0" lvl="6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4800600" marR="0" lvl="7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6629400" marR="0" lvl="8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557212" y="1276350"/>
            <a:ext cx="8015286" cy="50514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342900" algn="l" rtl="0">
              <a:lnSpc>
                <a:spcPct val="93000"/>
              </a:lnSpc>
              <a:spcBef>
                <a:spcPts val="0"/>
              </a:spcBef>
              <a:spcAft>
                <a:spcPts val="1400"/>
              </a:spcAft>
              <a:buNone/>
              <a:defRPr sz="1600" b="0" i="0" u="none" strike="noStrike" cap="none">
                <a:solidFill>
                  <a:srgbClr val="374C8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742950" marR="0" lvl="1" indent="-285750" algn="l" rtl="0">
              <a:lnSpc>
                <a:spcPct val="93000"/>
              </a:lnSpc>
              <a:spcBef>
                <a:spcPts val="0"/>
              </a:spcBef>
              <a:spcAft>
                <a:spcPts val="1100"/>
              </a:spcAft>
              <a:buNone/>
              <a:defRPr sz="1600" b="0" i="0" u="none" strike="noStrike" cap="none">
                <a:solidFill>
                  <a:srgbClr val="374C8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143000" marR="0" lvl="2" indent="-228600" algn="l" rtl="0">
              <a:lnSpc>
                <a:spcPct val="93000"/>
              </a:lnSpc>
              <a:spcBef>
                <a:spcPts val="0"/>
              </a:spcBef>
              <a:spcAft>
                <a:spcPts val="800"/>
              </a:spcAft>
              <a:buNone/>
              <a:defRPr sz="1600" b="0" i="0" u="none" strike="noStrike" cap="none">
                <a:solidFill>
                  <a:srgbClr val="374C8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600200" marR="0" lvl="3" indent="-228600" algn="l" rtl="0">
              <a:lnSpc>
                <a:spcPct val="93000"/>
              </a:lnSpc>
              <a:spcBef>
                <a:spcPts val="0"/>
              </a:spcBef>
              <a:spcAft>
                <a:spcPts val="500"/>
              </a:spcAft>
              <a:buNone/>
              <a:defRPr sz="1600" b="0" i="0" u="none" strike="noStrike" cap="none">
                <a:solidFill>
                  <a:srgbClr val="374C8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057400" marR="0" lvl="4" indent="-22860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None/>
              <a:defRPr sz="2000" b="0" i="0" u="none" strike="noStrike" cap="none">
                <a:solidFill>
                  <a:srgbClr val="374C8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514600" marR="0" lvl="5" indent="-22860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None/>
              <a:defRPr sz="2000" b="0" i="0" u="none" strike="noStrike" cap="none">
                <a:solidFill>
                  <a:srgbClr val="374C8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429000" marR="0" lvl="6" indent="-22860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None/>
              <a:defRPr sz="2000" b="0" i="0" u="none" strike="noStrike" cap="none">
                <a:solidFill>
                  <a:srgbClr val="374C8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4800600" marR="0" lvl="7" indent="-22860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None/>
              <a:defRPr sz="2000" b="0" i="0" u="none" strike="noStrike" cap="none">
                <a:solidFill>
                  <a:srgbClr val="374C8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6629400" marR="0" lvl="8" indent="-22860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None/>
              <a:defRPr sz="2000" b="0" i="0" u="none" strike="noStrike" cap="none">
                <a:solidFill>
                  <a:srgbClr val="374C8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28575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429000" marR="0" lvl="6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00600" marR="0" lvl="7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629400" marR="0" lvl="8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28575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429000" marR="0" lvl="6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00600" marR="0" lvl="7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629400" marR="0" lvl="8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597650" y="6510337"/>
            <a:ext cx="2065337" cy="263525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800" b="0" i="0" u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‹#›</a:t>
            </a:fld>
            <a:endParaRPr lang="en-US" sz="1800" b="0" i="0" u="none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28575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429000" marR="0" lvl="6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00600" marR="0" lvl="7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629400" marR="0" lvl="8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28575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429000" marR="0" lvl="6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00600" marR="0" lvl="7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629400" marR="0" lvl="8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615111" y="6492875"/>
            <a:ext cx="2132011" cy="363536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000" b="0" i="0" u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‹#›</a:t>
            </a:fld>
            <a:endParaRPr lang="en-US" sz="1000" b="0" i="0" u="none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Shape 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80511" cy="85566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Shape 1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6757986"/>
            <a:ext cx="9251950" cy="128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Shape 1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451725" y="188911"/>
            <a:ext cx="1052511" cy="5762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Shape 1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0" y="0"/>
            <a:ext cx="9180511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Shape 15"/>
          <p:cNvSpPr txBox="1"/>
          <p:nvPr/>
        </p:nvSpPr>
        <p:spPr>
          <a:xfrm>
            <a:off x="3667125" y="6148387"/>
            <a:ext cx="1185862" cy="303211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Source Sans Pro"/>
              <a:buNone/>
            </a:pPr>
            <a:r>
              <a:rPr lang="en-US" sz="1400" b="0" i="0" u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www.tyuiu.ru</a:t>
            </a:r>
          </a:p>
        </p:txBody>
      </p:sp>
      <p:pic>
        <p:nvPicPr>
          <p:cNvPr id="16" name="Shape 1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132136" y="1231900"/>
            <a:ext cx="3095625" cy="1693862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649662" y="3322637"/>
            <a:ext cx="5080000" cy="26209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742950" marR="0" lvl="1" indent="-28575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143000" marR="0" lvl="2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600200" marR="0" lvl="3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057400" marR="0" lvl="4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514600" marR="0" lvl="5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429000" marR="0" lvl="6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4800600" marR="0" lvl="7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6629400" marR="0" lvl="8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604962"/>
            <a:ext cx="8228012" cy="45243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342900" algn="l" rtl="0">
              <a:lnSpc>
                <a:spcPct val="93000"/>
              </a:lnSpc>
              <a:spcBef>
                <a:spcPts val="0"/>
              </a:spcBef>
              <a:spcAft>
                <a:spcPts val="1400"/>
              </a:spcAft>
              <a:buNone/>
              <a:defRPr sz="1600" b="0" i="0" u="none" strike="noStrike" cap="none">
                <a:solidFill>
                  <a:srgbClr val="374C8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742950" marR="0" lvl="1" indent="-285750" algn="l" rtl="0">
              <a:lnSpc>
                <a:spcPct val="93000"/>
              </a:lnSpc>
              <a:spcBef>
                <a:spcPts val="0"/>
              </a:spcBef>
              <a:spcAft>
                <a:spcPts val="1100"/>
              </a:spcAft>
              <a:buNone/>
              <a:defRPr sz="1600" b="0" i="0" u="none" strike="noStrike" cap="none">
                <a:solidFill>
                  <a:srgbClr val="374C8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143000" marR="0" lvl="2" indent="-228600" algn="l" rtl="0">
              <a:lnSpc>
                <a:spcPct val="93000"/>
              </a:lnSpc>
              <a:spcBef>
                <a:spcPts val="0"/>
              </a:spcBef>
              <a:spcAft>
                <a:spcPts val="800"/>
              </a:spcAft>
              <a:buNone/>
              <a:defRPr sz="1600" b="0" i="0" u="none" strike="noStrike" cap="none">
                <a:solidFill>
                  <a:srgbClr val="374C8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600200" marR="0" lvl="3" indent="-228600" algn="l" rtl="0">
              <a:lnSpc>
                <a:spcPct val="93000"/>
              </a:lnSpc>
              <a:spcBef>
                <a:spcPts val="0"/>
              </a:spcBef>
              <a:spcAft>
                <a:spcPts val="500"/>
              </a:spcAft>
              <a:buNone/>
              <a:defRPr sz="1600" b="0" i="0" u="none" strike="noStrike" cap="none">
                <a:solidFill>
                  <a:srgbClr val="374C8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057400" marR="0" lvl="4" indent="-22860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None/>
              <a:defRPr sz="2000" b="0" i="0" u="none" strike="noStrike" cap="none">
                <a:solidFill>
                  <a:srgbClr val="374C8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514600" marR="0" lvl="5" indent="-22860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None/>
              <a:defRPr sz="2000" b="0" i="0" u="none" strike="noStrike" cap="none">
                <a:solidFill>
                  <a:srgbClr val="374C8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429000" marR="0" lvl="6" indent="-22860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None/>
              <a:defRPr sz="2000" b="0" i="0" u="none" strike="noStrike" cap="none">
                <a:solidFill>
                  <a:srgbClr val="374C8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4800600" marR="0" lvl="7" indent="-22860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None/>
              <a:defRPr sz="2000" b="0" i="0" u="none" strike="noStrike" cap="none">
                <a:solidFill>
                  <a:srgbClr val="374C8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6629400" marR="0" lvl="8" indent="-22860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None/>
              <a:defRPr sz="2000" b="0" i="0" u="none" strike="noStrike" cap="none">
                <a:solidFill>
                  <a:srgbClr val="374C8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Shape 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80511" cy="855661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Shape 2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6757986"/>
            <a:ext cx="9251950" cy="128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Shape 2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451725" y="188911"/>
            <a:ext cx="1052511" cy="576262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557212" y="274637"/>
            <a:ext cx="6797674" cy="6270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742950" marR="0" lvl="1" indent="-28575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143000" marR="0" lvl="2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600200" marR="0" lvl="3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057400" marR="0" lvl="4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514600" marR="0" lvl="5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429000" marR="0" lvl="6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4800600" marR="0" lvl="7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6629400" marR="0" lvl="8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557212" y="1276350"/>
            <a:ext cx="8015286" cy="50514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342900" algn="l" rtl="0">
              <a:lnSpc>
                <a:spcPct val="93000"/>
              </a:lnSpc>
              <a:spcBef>
                <a:spcPts val="0"/>
              </a:spcBef>
              <a:spcAft>
                <a:spcPts val="1400"/>
              </a:spcAft>
              <a:buNone/>
              <a:defRPr sz="1600" b="0" i="0" u="none" strike="noStrike" cap="none">
                <a:solidFill>
                  <a:srgbClr val="374C8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742950" marR="0" lvl="1" indent="-285750" algn="l" rtl="0">
              <a:lnSpc>
                <a:spcPct val="93000"/>
              </a:lnSpc>
              <a:spcBef>
                <a:spcPts val="0"/>
              </a:spcBef>
              <a:spcAft>
                <a:spcPts val="1100"/>
              </a:spcAft>
              <a:buNone/>
              <a:defRPr sz="1600" b="0" i="0" u="none" strike="noStrike" cap="none">
                <a:solidFill>
                  <a:srgbClr val="374C8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143000" marR="0" lvl="2" indent="-228600" algn="l" rtl="0">
              <a:lnSpc>
                <a:spcPct val="93000"/>
              </a:lnSpc>
              <a:spcBef>
                <a:spcPts val="0"/>
              </a:spcBef>
              <a:spcAft>
                <a:spcPts val="800"/>
              </a:spcAft>
              <a:buNone/>
              <a:defRPr sz="1600" b="0" i="0" u="none" strike="noStrike" cap="none">
                <a:solidFill>
                  <a:srgbClr val="374C8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600200" marR="0" lvl="3" indent="-228600" algn="l" rtl="0">
              <a:lnSpc>
                <a:spcPct val="93000"/>
              </a:lnSpc>
              <a:spcBef>
                <a:spcPts val="0"/>
              </a:spcBef>
              <a:spcAft>
                <a:spcPts val="500"/>
              </a:spcAft>
              <a:buNone/>
              <a:defRPr sz="1600" b="0" i="0" u="none" strike="noStrike" cap="none">
                <a:solidFill>
                  <a:srgbClr val="374C8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057400" marR="0" lvl="4" indent="-22860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None/>
              <a:defRPr sz="2000" b="0" i="0" u="none" strike="noStrike" cap="none">
                <a:solidFill>
                  <a:srgbClr val="374C8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514600" marR="0" lvl="5" indent="-22860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None/>
              <a:defRPr sz="2000" b="0" i="0" u="none" strike="noStrike" cap="none">
                <a:solidFill>
                  <a:srgbClr val="374C8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429000" marR="0" lvl="6" indent="-22860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None/>
              <a:defRPr sz="2000" b="0" i="0" u="none" strike="noStrike" cap="none">
                <a:solidFill>
                  <a:srgbClr val="374C8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4800600" marR="0" lvl="7" indent="-22860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None/>
              <a:defRPr sz="2000" b="0" i="0" u="none" strike="noStrike" cap="none">
                <a:solidFill>
                  <a:srgbClr val="374C8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6629400" marR="0" lvl="8" indent="-22860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None/>
              <a:defRPr sz="2000" b="0" i="0" u="none" strike="noStrike" cap="none">
                <a:solidFill>
                  <a:srgbClr val="374C8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6597650" y="6510337"/>
            <a:ext cx="2065337" cy="263525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Source Sans Pro"/>
              <a:buNone/>
            </a:pPr>
            <a:fld id="{00000000-1234-1234-1234-123412341234}" type="slidenum">
              <a:rPr lang="en-US" sz="1800" b="0" i="0" u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Source Sans Pro"/>
                <a:buNone/>
              </a:pPr>
              <a:t>‹#›</a:t>
            </a:fld>
            <a:endParaRPr lang="en-US" sz="1800" b="0" i="0" u="none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Shape 3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80511" cy="855661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Shape 3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6757986"/>
            <a:ext cx="9251950" cy="128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Shape 39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451725" y="188911"/>
            <a:ext cx="1052511" cy="576262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8012" cy="5603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742950" marR="0" lvl="1" indent="-28575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143000" marR="0" lvl="2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600200" marR="0" lvl="3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057400" marR="0" lvl="4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514600" marR="0" lvl="5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429000" marR="0" lvl="6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4800600" marR="0" lvl="7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6629400" marR="0" lvl="8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defRPr sz="1800" b="0" i="0" u="none" strike="noStrike" cap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6615111" y="6492875"/>
            <a:ext cx="2132011" cy="363536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Source Sans Pro"/>
              <a:buNone/>
            </a:pPr>
            <a:fld id="{00000000-1234-1234-1234-123412341234}" type="slidenum">
              <a:rPr lang="en-US" sz="1000" b="0" i="0" u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Source Sans Pro"/>
                <a:buNone/>
              </a:pPr>
              <a:t>‹#›</a:t>
            </a:fld>
            <a:endParaRPr lang="en-US" sz="1000" b="0" i="0" u="none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4962"/>
            <a:ext cx="8228012" cy="45243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342900" algn="l" rtl="0">
              <a:lnSpc>
                <a:spcPct val="93000"/>
              </a:lnSpc>
              <a:spcBef>
                <a:spcPts val="0"/>
              </a:spcBef>
              <a:spcAft>
                <a:spcPts val="1400"/>
              </a:spcAft>
              <a:buNone/>
              <a:defRPr sz="1600" b="0" i="0" u="none" strike="noStrike" cap="none">
                <a:solidFill>
                  <a:srgbClr val="374C8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742950" marR="0" lvl="1" indent="-285750" algn="l" rtl="0">
              <a:lnSpc>
                <a:spcPct val="93000"/>
              </a:lnSpc>
              <a:spcBef>
                <a:spcPts val="0"/>
              </a:spcBef>
              <a:spcAft>
                <a:spcPts val="1100"/>
              </a:spcAft>
              <a:buNone/>
              <a:defRPr sz="1600" b="0" i="0" u="none" strike="noStrike" cap="none">
                <a:solidFill>
                  <a:srgbClr val="374C8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143000" marR="0" lvl="2" indent="-228600" algn="l" rtl="0">
              <a:lnSpc>
                <a:spcPct val="93000"/>
              </a:lnSpc>
              <a:spcBef>
                <a:spcPts val="0"/>
              </a:spcBef>
              <a:spcAft>
                <a:spcPts val="800"/>
              </a:spcAft>
              <a:buNone/>
              <a:defRPr sz="1600" b="0" i="0" u="none" strike="noStrike" cap="none">
                <a:solidFill>
                  <a:srgbClr val="374C8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600200" marR="0" lvl="3" indent="-228600" algn="l" rtl="0">
              <a:lnSpc>
                <a:spcPct val="93000"/>
              </a:lnSpc>
              <a:spcBef>
                <a:spcPts val="0"/>
              </a:spcBef>
              <a:spcAft>
                <a:spcPts val="500"/>
              </a:spcAft>
              <a:buNone/>
              <a:defRPr sz="1600" b="0" i="0" u="none" strike="noStrike" cap="none">
                <a:solidFill>
                  <a:srgbClr val="374C8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057400" marR="0" lvl="4" indent="-22860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None/>
              <a:defRPr sz="2000" b="0" i="0" u="none" strike="noStrike" cap="none">
                <a:solidFill>
                  <a:srgbClr val="374C8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514600" marR="0" lvl="5" indent="-22860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None/>
              <a:defRPr sz="2000" b="0" i="0" u="none" strike="noStrike" cap="none">
                <a:solidFill>
                  <a:srgbClr val="374C8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429000" marR="0" lvl="6" indent="-22860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None/>
              <a:defRPr sz="2000" b="0" i="0" u="none" strike="noStrike" cap="none">
                <a:solidFill>
                  <a:srgbClr val="374C8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4800600" marR="0" lvl="7" indent="-22860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None/>
              <a:defRPr sz="2000" b="0" i="0" u="none" strike="noStrike" cap="none">
                <a:solidFill>
                  <a:srgbClr val="374C8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6629400" marR="0" lvl="8" indent="-228600" algn="l" rtl="0">
              <a:lnSpc>
                <a:spcPct val="93000"/>
              </a:lnSpc>
              <a:spcBef>
                <a:spcPts val="0"/>
              </a:spcBef>
              <a:spcAft>
                <a:spcPts val="200"/>
              </a:spcAft>
              <a:buNone/>
              <a:defRPr sz="2000" b="0" i="0" u="none" strike="noStrike" cap="none">
                <a:solidFill>
                  <a:srgbClr val="374C8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/>
        </p:nvSpPr>
        <p:spPr>
          <a:xfrm>
            <a:off x="1980300" y="3560618"/>
            <a:ext cx="5081700" cy="1991264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4C81"/>
              </a:buClr>
              <a:buSzPct val="25000"/>
              <a:buFont typeface="Source Sans Pro"/>
              <a:buNone/>
            </a:pPr>
            <a:r>
              <a:rPr lang="en-US" sz="2400" b="1" i="0" u="none" dirty="0" smtClean="0">
                <a:solidFill>
                  <a:schemeClr val="lt1"/>
                </a:solidFill>
                <a:latin typeface="Times New Roman" pitchFamily="18" charset="0"/>
                <a:ea typeface="Source Sans Pro"/>
                <a:cs typeface="Times New Roman" pitchFamily="18" charset="0"/>
                <a:sym typeface="Source Sans Pro"/>
              </a:rPr>
              <a:t>СТРАТЕГИЯ </a:t>
            </a:r>
            <a:r>
              <a:rPr lang="en-US" sz="2400" b="1" i="0" u="none" dirty="0">
                <a:solidFill>
                  <a:schemeClr val="lt1"/>
                </a:solidFill>
                <a:latin typeface="Times New Roman" pitchFamily="18" charset="0"/>
                <a:ea typeface="Source Sans Pro"/>
                <a:cs typeface="Times New Roman" pitchFamily="18" charset="0"/>
                <a:sym typeface="Source Sans Pro"/>
              </a:rPr>
              <a:t>РАЗВИТИЯ КАФЕДРЫ </a:t>
            </a:r>
            <a:endParaRPr lang="ru-RU" sz="2400" b="1" i="0" u="none" dirty="0" smtClean="0">
              <a:solidFill>
                <a:schemeClr val="lt1"/>
              </a:solidFill>
              <a:latin typeface="Times New Roman" pitchFamily="18" charset="0"/>
              <a:ea typeface="Source Sans Pro"/>
              <a:cs typeface="Times New Roman" pitchFamily="18" charset="0"/>
              <a:sym typeface="Source Sans Pr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4C81"/>
              </a:buClr>
              <a:buSzPct val="25000"/>
              <a:buFont typeface="Source Sans Pro"/>
              <a:buNone/>
            </a:pPr>
            <a:r>
              <a:rPr lang="ru-RU" sz="2400" b="1" dirty="0" smtClean="0">
                <a:solidFill>
                  <a:schemeClr val="lt1"/>
                </a:solidFill>
                <a:latin typeface="Times New Roman" pitchFamily="18" charset="0"/>
                <a:ea typeface="Source Sans Pro"/>
                <a:cs typeface="Times New Roman" pitchFamily="18" charset="0"/>
                <a:sym typeface="Source Sans Pro"/>
              </a:rPr>
              <a:t>гуманитарных наук и технологий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4C81"/>
              </a:buClr>
              <a:buSzPct val="25000"/>
              <a:buFont typeface="Source Sans Pro"/>
              <a:buNone/>
            </a:pPr>
            <a:endParaRPr lang="ru-RU" sz="2400" b="1" i="0" u="none" dirty="0">
              <a:solidFill>
                <a:schemeClr val="lt1"/>
              </a:solidFill>
              <a:latin typeface="Times New Roman" pitchFamily="18" charset="0"/>
              <a:ea typeface="Source Sans Pro"/>
              <a:cs typeface="Times New Roman" pitchFamily="18" charset="0"/>
              <a:sym typeface="Source Sans Pro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4C81"/>
              </a:buClr>
              <a:buSzPct val="25000"/>
              <a:buFont typeface="Source Sans Pro"/>
              <a:buNone/>
            </a:pPr>
            <a:r>
              <a:rPr lang="ru-RU" sz="2000" dirty="0" err="1" smtClean="0">
                <a:solidFill>
                  <a:schemeClr val="lt1"/>
                </a:solidFill>
                <a:latin typeface="Times New Roman" pitchFamily="18" charset="0"/>
                <a:ea typeface="Source Sans Pro"/>
                <a:cs typeface="Times New Roman" pitchFamily="18" charset="0"/>
                <a:sym typeface="Source Sans Pro"/>
              </a:rPr>
              <a:t>и.о</a:t>
            </a:r>
            <a:r>
              <a:rPr lang="ru-RU" sz="2000" dirty="0" smtClean="0">
                <a:solidFill>
                  <a:schemeClr val="lt1"/>
                </a:solidFill>
                <a:latin typeface="Times New Roman" pitchFamily="18" charset="0"/>
                <a:ea typeface="Source Sans Pro"/>
                <a:cs typeface="Times New Roman" pitchFamily="18" charset="0"/>
                <a:sym typeface="Source Sans Pro"/>
              </a:rPr>
              <a:t>. зав кафедрой </a:t>
            </a:r>
            <a:r>
              <a:rPr lang="ru-RU" sz="2000" dirty="0" err="1" smtClean="0">
                <a:solidFill>
                  <a:schemeClr val="lt1"/>
                </a:solidFill>
                <a:latin typeface="Times New Roman" pitchFamily="18" charset="0"/>
                <a:ea typeface="Source Sans Pro"/>
                <a:cs typeface="Times New Roman" pitchFamily="18" charset="0"/>
                <a:sym typeface="Source Sans Pro"/>
              </a:rPr>
              <a:t>ГНиТ</a:t>
            </a:r>
            <a:endParaRPr lang="ru-RU" sz="2000" dirty="0" smtClean="0">
              <a:solidFill>
                <a:schemeClr val="lt1"/>
              </a:solidFill>
              <a:latin typeface="Times New Roman" pitchFamily="18" charset="0"/>
              <a:ea typeface="Source Sans Pro"/>
              <a:cs typeface="Times New Roman" pitchFamily="18" charset="0"/>
              <a:sym typeface="Source Sans Pro"/>
            </a:endParaRPr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4C81"/>
              </a:buClr>
              <a:buSzPct val="25000"/>
              <a:buFont typeface="Source Sans Pro"/>
              <a:buNone/>
            </a:pPr>
            <a:r>
              <a:rPr lang="ru-RU" sz="2000" i="0" u="none" dirty="0" smtClean="0">
                <a:solidFill>
                  <a:schemeClr val="lt1"/>
                </a:solidFill>
                <a:latin typeface="Times New Roman" pitchFamily="18" charset="0"/>
                <a:ea typeface="Source Sans Pro"/>
                <a:cs typeface="Times New Roman" pitchFamily="18" charset="0"/>
                <a:sym typeface="Source Sans Pro"/>
              </a:rPr>
              <a:t>Л.Л. </a:t>
            </a:r>
            <a:r>
              <a:rPr lang="ru-RU" sz="2000" i="0" u="none" dirty="0" err="1" smtClean="0">
                <a:solidFill>
                  <a:schemeClr val="lt1"/>
                </a:solidFill>
                <a:latin typeface="Times New Roman" pitchFamily="18" charset="0"/>
                <a:ea typeface="Source Sans Pro"/>
                <a:cs typeface="Times New Roman" pitchFamily="18" charset="0"/>
                <a:sym typeface="Source Sans Pro"/>
              </a:rPr>
              <a:t>Мехришвили</a:t>
            </a:r>
            <a:r>
              <a:rPr lang="en-US" sz="2000" i="0" u="none" dirty="0" smtClean="0">
                <a:solidFill>
                  <a:srgbClr val="374C81"/>
                </a:solidFill>
                <a:latin typeface="Times New Roman" pitchFamily="18" charset="0"/>
                <a:ea typeface="Source Sans Pro"/>
                <a:cs typeface="Times New Roman" pitchFamily="18" charset="0"/>
                <a:sym typeface="Source Sans Pro"/>
              </a:rPr>
              <a:t> </a:t>
            </a:r>
            <a:endParaRPr lang="en-US" sz="2000" i="0" u="none" dirty="0">
              <a:solidFill>
                <a:srgbClr val="374C81"/>
              </a:solidFill>
              <a:latin typeface="Times New Roman" pitchFamily="18" charset="0"/>
              <a:ea typeface="Source Sans Pro"/>
              <a:cs typeface="Times New Roman" pitchFamily="18" charset="0"/>
              <a:sym typeface="Source Sans Pro"/>
            </a:endParaRPr>
          </a:p>
        </p:txBody>
      </p:sp>
      <p:sp>
        <p:nvSpPr>
          <p:cNvPr id="52" name="Shape 52"/>
          <p:cNvSpPr txBox="1"/>
          <p:nvPr/>
        </p:nvSpPr>
        <p:spPr>
          <a:xfrm>
            <a:off x="4910325" y="3063250"/>
            <a:ext cx="3776400" cy="1069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endParaRPr lang="en-US" i="1" dirty="0"/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Мероприятия кафедры </a:t>
            </a:r>
            <a:r>
              <a:rPr lang="ru-RU" sz="1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ГНиТ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реализованные в период с 01 сентября по 15 декабря 2017 года.</a:t>
            </a:r>
            <a:r>
              <a:rPr lang="ru-RU" sz="1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57212" y="942109"/>
            <a:ext cx="8015286" cy="5385665"/>
          </a:xfrm>
        </p:spPr>
        <p:txBody>
          <a:bodyPr/>
          <a:lstStyle/>
          <a:p>
            <a:pPr marL="0" algn="ctr">
              <a:lnSpc>
                <a:spcPct val="100000"/>
              </a:lnSpc>
              <a:spcAft>
                <a:spcPts val="0"/>
              </a:spcAft>
            </a:pPr>
            <a:r>
              <a:rPr lang="ru-RU" sz="1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Научно-исследовательская </a:t>
            </a:r>
            <a:r>
              <a:rPr lang="ru-RU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деятельность</a:t>
            </a:r>
          </a:p>
          <a:p>
            <a:pPr marL="0" algn="ctr">
              <a:lnSpc>
                <a:spcPct val="100000"/>
              </a:lnSpc>
              <a:spcAft>
                <a:spcPts val="0"/>
              </a:spcAft>
            </a:pPr>
            <a:endParaRPr lang="ru-RU" sz="115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00000"/>
              </a:lnSpc>
              <a:spcAft>
                <a:spcPts val="0"/>
              </a:spcAft>
              <a:buFont typeface="Arial" charset="0"/>
              <a:buChar char="•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Вышла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коллективная монография – Культура и антикультура: логика, аксиология, диалектика. (</a:t>
            </a:r>
            <a:r>
              <a:rPr lang="ru-RU" sz="1100" dirty="0" err="1">
                <a:latin typeface="Times New Roman" pitchFamily="18" charset="0"/>
                <a:cs typeface="Times New Roman" pitchFamily="18" charset="0"/>
              </a:rPr>
              <a:t>научн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100" dirty="0" err="1">
                <a:latin typeface="Times New Roman" pitchFamily="18" charset="0"/>
                <a:cs typeface="Times New Roman" pitchFamily="18" charset="0"/>
              </a:rPr>
              <a:t>редак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. Л.Н. Захарова, Л.Н. </a:t>
            </a:r>
            <a:r>
              <a:rPr lang="ru-RU" sz="1100" dirty="0" err="1">
                <a:latin typeface="Times New Roman" pitchFamily="18" charset="0"/>
                <a:cs typeface="Times New Roman" pitchFamily="18" charset="0"/>
              </a:rPr>
              <a:t>Шабатура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</a:pPr>
            <a:endParaRPr lang="ru-RU" sz="1100" dirty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00000"/>
              </a:lnSpc>
              <a:spcAft>
                <a:spcPts val="0"/>
              </a:spcAft>
              <a:buFont typeface="Arial" charset="0"/>
              <a:buChar char="•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проведен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методологический семинар кафедры </a:t>
            </a:r>
            <a:r>
              <a:rPr lang="ru-RU" sz="1100" dirty="0" err="1">
                <a:latin typeface="Times New Roman" pitchFamily="18" charset="0"/>
                <a:cs typeface="Times New Roman" pitchFamily="18" charset="0"/>
              </a:rPr>
              <a:t>ГНиТ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100" dirty="0" err="1">
                <a:latin typeface="Times New Roman" pitchFamily="18" charset="0"/>
                <a:cs typeface="Times New Roman" pitchFamily="18" charset="0"/>
              </a:rPr>
              <a:t>Дисциплинарность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100" dirty="0" err="1">
                <a:latin typeface="Times New Roman" pitchFamily="18" charset="0"/>
                <a:cs typeface="Times New Roman" pitchFamily="18" charset="0"/>
              </a:rPr>
              <a:t>Междисциплинарность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100" dirty="0" err="1">
                <a:latin typeface="Times New Roman" pitchFamily="18" charset="0"/>
                <a:cs typeface="Times New Roman" pitchFamily="18" charset="0"/>
              </a:rPr>
              <a:t>Трасдисциплинарность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» (12.10.2017г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</a:pPr>
            <a:endParaRPr lang="ru-RU" sz="1100" dirty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00000"/>
              </a:lnSpc>
              <a:spcAft>
                <a:spcPts val="0"/>
              </a:spcAft>
              <a:buFont typeface="Arial" charset="0"/>
              <a:buChar char="•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организована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и проведена секция «Духовно-нравственные ценности в образовательном пространстве высшей школы» в рамках научно-практической конференции «</a:t>
            </a:r>
            <a:r>
              <a:rPr lang="ru-RU" sz="1100" dirty="0" err="1">
                <a:latin typeface="Times New Roman" pitchFamily="18" charset="0"/>
                <a:cs typeface="Times New Roman" pitchFamily="18" charset="0"/>
              </a:rPr>
              <a:t>Филофеевские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 образовательные чтения» (26.10.2017г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</a:pPr>
            <a:endParaRPr lang="ru-RU" sz="1100" dirty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00000"/>
              </a:lnSpc>
              <a:spcAft>
                <a:spcPts val="0"/>
              </a:spcAft>
            </a:pP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* организована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и проведена секция «Социально-гуманитарные аспекты развития нефтегазового региона» в рамках международной научно-технической конференции «Нефть и газ Западной Сибири» (2-3.11.2017г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marL="0" algn="just">
              <a:lnSpc>
                <a:spcPct val="100000"/>
              </a:lnSpc>
              <a:spcAft>
                <a:spcPts val="0"/>
              </a:spcAft>
            </a:pPr>
            <a:endParaRPr lang="ru-RU" sz="1100" dirty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00000"/>
              </a:lnSpc>
              <a:spcAft>
                <a:spcPts val="0"/>
              </a:spcAft>
              <a:buFont typeface="Arial" charset="0"/>
              <a:buChar char="•"/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приняли </a:t>
            </a: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участие международной научно-практической конференции по вопросам инженерного образования «Новые стандарты и технологии инженерного образования возможности вузов и потребности нефтегазовой отрасли – СИНЕРГИЯ – 2017» (09.11.2017г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</a:pPr>
            <a:endParaRPr lang="ru-RU" sz="11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00000"/>
              </a:lnSpc>
              <a:spcAft>
                <a:spcPts val="0"/>
              </a:spcAft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* приняли участие в Круглом столе 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"Гуманитарная составляющая инженерного образования".</a:t>
            </a:r>
            <a:b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(Российская 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академия образования, 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Российский </a:t>
            </a:r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университет нефти и газа имени И. М. </a:t>
            </a:r>
            <a:r>
              <a:rPr lang="ru-RU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Губкина)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</a:pPr>
            <a:endParaRPr lang="ru-RU" sz="1100" dirty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00000"/>
              </a:lnSpc>
              <a:spcAft>
                <a:spcPts val="0"/>
              </a:spcAft>
              <a:buFont typeface="Arial" charset="0"/>
              <a:buChar char="•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организовали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и провели секцию</a:t>
            </a: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«Философские аспекты информационных технологий» в рамках  Международной научно-практической конференции «Информационные и графические технологии в профессиональной и научной деятельности» (11.2017г., ТИУ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</a:pPr>
            <a:endParaRPr lang="ru-RU" sz="1100" dirty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00000"/>
              </a:lnSpc>
              <a:spcAft>
                <a:spcPts val="0"/>
              </a:spcAft>
              <a:buFont typeface="Arial" charset="0"/>
              <a:buChar char="•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приняли 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участие во Всероссийской научной конференции «Революционная Сибирь: истоки, процессы, наследие» (</a:t>
            </a:r>
            <a:r>
              <a:rPr lang="ru-RU" sz="1100" dirty="0" err="1">
                <a:latin typeface="Times New Roman" pitchFamily="18" charset="0"/>
                <a:cs typeface="Times New Roman" pitchFamily="18" charset="0"/>
              </a:rPr>
              <a:t>СурГУ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 24-25.11.2017 г.) (</a:t>
            </a:r>
            <a:r>
              <a:rPr lang="ru-RU" sz="1100" dirty="0" err="1">
                <a:latin typeface="Times New Roman" pitchFamily="18" charset="0"/>
                <a:cs typeface="Times New Roman" pitchFamily="18" charset="0"/>
              </a:rPr>
              <a:t>Колева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Г.Ю.) 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</a:pPr>
            <a:endParaRPr lang="ru-RU" sz="1100" dirty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00000"/>
              </a:lnSpc>
              <a:spcAft>
                <a:spcPts val="0"/>
              </a:spcAft>
              <a:buFont typeface="Arial" charset="0"/>
              <a:buChar char="•"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приняли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участие в  </a:t>
            </a:r>
            <a:r>
              <a:rPr lang="en-US" sz="1100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 международной научно-практической  видеоконференции «Опорный университет в международном электронном пространстве» ТИУ ИДДО (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23.11.2017г.)  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</a:pPr>
            <a:endParaRPr lang="ru-RU" sz="1100" dirty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lnSpc>
                <a:spcPct val="100000"/>
              </a:lnSpc>
              <a:spcAft>
                <a:spcPts val="0"/>
              </a:spcAft>
            </a:pP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* организована и проведена Международная научно-практическая конференция «Экология и культура», посвященная году экологии в РФ  (14.12.2017г.) с участием иностранных студентов ТИУ</a:t>
            </a:r>
          </a:p>
          <a:p>
            <a:pPr>
              <a:lnSpc>
                <a:spcPct val="100000"/>
              </a:lnSpc>
            </a:pP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4161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Мероприятия кафедры </a:t>
            </a:r>
            <a:r>
              <a:rPr lang="ru-RU" sz="1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ГНиТ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реализованные в период с 01 сентября по 15 декабря 2017 года.</a:t>
            </a:r>
            <a:r>
              <a:rPr lang="ru-RU" sz="1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Учебно-образовательная </a:t>
            </a:r>
            <a:r>
              <a:rPr lang="ru-RU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деятельность</a:t>
            </a:r>
          </a:p>
          <a:p>
            <a:pPr algn="ctr"/>
            <a:endParaRPr lang="ru-RU" sz="1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Aft>
                <a:spcPts val="0"/>
              </a:spcAf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* идет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подготовка документов по лицензированию направления подготовки аспирантуры 46.06.01 – Исторические науки 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археология</a:t>
            </a:r>
          </a:p>
          <a:p>
            <a:pPr marL="0" algn="just">
              <a:spcAft>
                <a:spcPts val="0"/>
              </a:spcAft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Aft>
                <a:spcPts val="0"/>
              </a:spcAf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* подготовлен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 реализации  МООК по дисциплине «История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0" algn="just">
              <a:spcAft>
                <a:spcPts val="0"/>
              </a:spcAft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Aft>
                <a:spcPts val="0"/>
              </a:spcAf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* реализуется 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курс магистерской  подготовки по дисциплине «Философия и методология науки» (направление подготовки «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Геонавигация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Морское бурение») на английском языке (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Касимов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Р.Х.)</a:t>
            </a:r>
          </a:p>
          <a:p>
            <a:pPr marL="0" algn="just">
              <a:spcAft>
                <a:spcPts val="0"/>
              </a:spcAft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Aft>
                <a:spcPts val="0"/>
              </a:spcAf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* приняли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участи в 3 проектах «Исторические чтения» в рамках сотрудничества с ФИЦ СО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РАН</a:t>
            </a:r>
          </a:p>
          <a:p>
            <a:pPr marL="0" indent="0" algn="just">
              <a:spcAft>
                <a:spcPts val="0"/>
              </a:spcAft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Aft>
                <a:spcPts val="0"/>
              </a:spcAf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* разработана 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Дополнительная образовательная программа «Гражданское население в противодействии распространения идеологии терроризма» 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Aft>
                <a:spcPts val="0"/>
              </a:spcAf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по рекомендации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РФ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 algn="just">
              <a:spcAft>
                <a:spcPts val="0"/>
              </a:spcAft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Aft>
                <a:spcPts val="0"/>
              </a:spcAf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* реализуется курс ДПО – «Преподаватель среднего профессионального образования и ДПО»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Aft>
                <a:spcPts val="0"/>
              </a:spcAf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* реализуется курс ДПО – «Архивное хранение и организация технологий документационного обеспечения управления»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8821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Мероприятия кафедры </a:t>
            </a:r>
            <a:r>
              <a:rPr lang="ru-RU" sz="1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ГНиТ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реализованные в период с 01 сентября по 15 декабря 2017 года.</a:t>
            </a:r>
            <a:r>
              <a:rPr lang="ru-RU" sz="1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0" algn="ctr">
              <a:lnSpc>
                <a:spcPct val="100000"/>
              </a:lnSpc>
            </a:pPr>
            <a:r>
              <a:rPr lang="ru-RU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sz="1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работы со студентами</a:t>
            </a:r>
            <a:endParaRPr lang="ru-RU" sz="1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00000"/>
              </a:lnSpc>
              <a:spcAft>
                <a:spcPts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*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работают </a:t>
            </a:r>
            <a:r>
              <a:rPr lang="ru-RU" sz="1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 научных студенческих Клуба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>
              <a:lnSpc>
                <a:spcPct val="100000"/>
              </a:lnSpc>
              <a:spcAft>
                <a:spcPts val="0"/>
              </a:spcAft>
            </a:pP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- Философский клуб «КОЙНОНИЯ» (</a:t>
            </a:r>
            <a:r>
              <a:rPr lang="ru-RU" sz="1100" dirty="0" err="1">
                <a:latin typeface="Times New Roman" pitchFamily="18" charset="0"/>
                <a:cs typeface="Times New Roman" pitchFamily="18" charset="0"/>
              </a:rPr>
              <a:t>руков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.: к.ф.н., доцент </a:t>
            </a:r>
            <a:r>
              <a:rPr lang="ru-RU" sz="1100" dirty="0" err="1">
                <a:latin typeface="Times New Roman" pitchFamily="18" charset="0"/>
                <a:cs typeface="Times New Roman" pitchFamily="18" charset="0"/>
              </a:rPr>
              <a:t>Касимов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 Р.Х.)</a:t>
            </a:r>
          </a:p>
          <a:p>
            <a:pPr marL="0">
              <a:lnSpc>
                <a:spcPct val="100000"/>
              </a:lnSpc>
              <a:spcAft>
                <a:spcPts val="0"/>
              </a:spcAft>
            </a:pP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- Студенческий дискуссионный клуб (</a:t>
            </a:r>
            <a:r>
              <a:rPr lang="ru-RU" sz="1100" dirty="0" err="1">
                <a:latin typeface="Times New Roman" pitchFamily="18" charset="0"/>
                <a:cs typeface="Times New Roman" pitchFamily="18" charset="0"/>
              </a:rPr>
              <a:t>руков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.: к.ф.н., доцент Лукьяненко А.А.)</a:t>
            </a:r>
          </a:p>
          <a:p>
            <a:pPr marL="0">
              <a:lnSpc>
                <a:spcPct val="100000"/>
              </a:lnSpc>
              <a:spcAft>
                <a:spcPts val="0"/>
              </a:spcAft>
            </a:pP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- СНО  "Историко-культурное наследие  Западно- Сибирского региона"</a:t>
            </a: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100" dirty="0" err="1">
                <a:latin typeface="Times New Roman" pitchFamily="18" charset="0"/>
                <a:cs typeface="Times New Roman" pitchFamily="18" charset="0"/>
              </a:rPr>
              <a:t>руков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.: д.и.н., профессор Гаврилова Н.Ю.)</a:t>
            </a:r>
          </a:p>
          <a:p>
            <a:pPr marL="0">
              <a:lnSpc>
                <a:spcPct val="100000"/>
              </a:lnSpc>
              <a:spcAft>
                <a:spcPts val="0"/>
              </a:spcAft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  * приняли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участие в Тюменском областном конкурсе  Краеведческих работ, </a:t>
            </a:r>
            <a:r>
              <a:rPr lang="ru-RU" sz="1100" dirty="0" err="1">
                <a:latin typeface="Times New Roman" pitchFamily="18" charset="0"/>
                <a:cs typeface="Times New Roman" pitchFamily="18" charset="0"/>
              </a:rPr>
              <a:t>посв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. 150-летию С.И.  </a:t>
            </a:r>
            <a:r>
              <a:rPr lang="ru-RU" sz="1100" dirty="0" err="1">
                <a:latin typeface="Times New Roman" pitchFamily="18" charset="0"/>
                <a:cs typeface="Times New Roman" pitchFamily="18" charset="0"/>
              </a:rPr>
              <a:t>Колокольникова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 (04.11.2017г.)</a:t>
            </a:r>
          </a:p>
          <a:p>
            <a:pPr marL="0">
              <a:lnSpc>
                <a:spcPct val="100000"/>
              </a:lnSpc>
              <a:spcAft>
                <a:spcPts val="0"/>
              </a:spcAft>
            </a:pP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место (диплом финалиста)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в номинации "Неизвестные страницы истории Тюменского края"             </a:t>
            </a:r>
          </a:p>
          <a:p>
            <a:pPr marL="0">
              <a:lnSpc>
                <a:spcPct val="100000"/>
              </a:lnSpc>
              <a:spcAft>
                <a:spcPts val="0"/>
              </a:spcAft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  * состоялась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работа </a:t>
            </a:r>
            <a:r>
              <a:rPr lang="ru-RU" sz="1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 секций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научных работ студентов им. В.И. Муравленко –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«Философия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, культурология, история», «Педагогика, методика преподавания дисциплин, психология»</a:t>
            </a:r>
          </a:p>
          <a:p>
            <a:pPr marL="0">
              <a:lnSpc>
                <a:spcPct val="100000"/>
              </a:lnSpc>
              <a:spcAft>
                <a:spcPts val="0"/>
              </a:spcAft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  *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организована и проведена секция «Общественные и гуманитарные науки» в рамках международной научно-практической конференции молодых исследователей им. Д.И. Менделеева (20.10.2017г.)</a:t>
            </a:r>
          </a:p>
          <a:p>
            <a:pPr marL="0">
              <a:lnSpc>
                <a:spcPct val="100000"/>
              </a:lnSpc>
              <a:spcAft>
                <a:spcPts val="0"/>
              </a:spcAft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  *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организована встреча студентов ТИУ с Президентом Фонда им. В.И. Муравленко – С.Д. Великопольским (02.11.2017г.)</a:t>
            </a:r>
          </a:p>
          <a:p>
            <a:pPr marL="0">
              <a:lnSpc>
                <a:spcPct val="100000"/>
              </a:lnSpc>
              <a:spcAft>
                <a:spcPts val="0"/>
              </a:spcAft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  * приняли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участие во  Всероссийском форуме научной молодежи Богатство России – </a:t>
            </a:r>
            <a:r>
              <a:rPr lang="en-US" sz="1100" dirty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 тур (2 студента - Кузнецова П, Яркова Е.),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1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тур - 1 </a:t>
            </a:r>
            <a:r>
              <a:rPr lang="ru-RU" sz="1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место    </a:t>
            </a:r>
            <a:r>
              <a:rPr lang="en-US" sz="1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1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тур (Москва) – Дипломы</a:t>
            </a:r>
          </a:p>
          <a:p>
            <a:pPr marL="0">
              <a:lnSpc>
                <a:spcPct val="100000"/>
              </a:lnSpc>
              <a:spcAft>
                <a:spcPts val="0"/>
              </a:spcAft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  *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Приняли участие в </a:t>
            </a:r>
            <a:r>
              <a:rPr lang="en-US" sz="1100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1100" dirty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 (заключительном) турах международной  Интернет-олимпиады по философии в г. Екатеринбурге (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11-12.11.2017 г.)   </a:t>
            </a:r>
            <a:r>
              <a:rPr lang="ru-RU" sz="1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1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место регионального </a:t>
            </a:r>
            <a:r>
              <a:rPr lang="ru-RU" sz="1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тура;   2 </a:t>
            </a:r>
            <a:r>
              <a:rPr lang="ru-RU" sz="1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место международного тура </a:t>
            </a:r>
          </a:p>
          <a:p>
            <a:pPr marL="0">
              <a:lnSpc>
                <a:spcPct val="100000"/>
              </a:lnSpc>
              <a:spcAft>
                <a:spcPts val="0"/>
              </a:spcAft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  * приняли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участие в   Областной межвузовской студенческой олимпиады «Интеллект – 2017» по направлениям: Отечественная история, Философия, Педагогика, Психология, Политология, Правоведение:</a:t>
            </a:r>
          </a:p>
          <a:p>
            <a:pPr marL="0">
              <a:lnSpc>
                <a:spcPct val="100000"/>
              </a:lnSpc>
              <a:spcAft>
                <a:spcPts val="0"/>
              </a:spcAft>
            </a:pP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Отечественная история (гр. Б) – </a:t>
            </a:r>
            <a:r>
              <a:rPr lang="ru-RU" sz="1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1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место 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Философия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 и 3 </a:t>
            </a:r>
            <a:r>
              <a:rPr lang="ru-RU" sz="1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место 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Педагогика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(гр. Б) – </a:t>
            </a:r>
            <a:r>
              <a:rPr lang="ru-RU" sz="1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1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место 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Психология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(гр. Б) - </a:t>
            </a:r>
            <a:r>
              <a:rPr lang="ru-RU" sz="1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 и 3 место</a:t>
            </a:r>
          </a:p>
          <a:p>
            <a:pPr marL="0">
              <a:lnSpc>
                <a:spcPct val="100000"/>
              </a:lnSpc>
              <a:spcAft>
                <a:spcPts val="0"/>
              </a:spcAft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  *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приняли участие в Региональном конкурсе студенческих научных работ по 4 направлениям: «Философия и культурология», «Политика, история, политология», «Педагогика, методика преподавания дисциплин»,  «Психология»</a:t>
            </a:r>
          </a:p>
          <a:p>
            <a:pPr marL="0">
              <a:lnSpc>
                <a:spcPct val="100000"/>
              </a:lnSpc>
              <a:spcAft>
                <a:spcPts val="0"/>
              </a:spcAft>
            </a:pP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-  философия - </a:t>
            </a:r>
            <a:r>
              <a:rPr lang="ru-RU" sz="1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 место </a:t>
            </a:r>
          </a:p>
          <a:p>
            <a:pPr marL="0">
              <a:lnSpc>
                <a:spcPct val="100000"/>
              </a:lnSpc>
              <a:spcAft>
                <a:spcPts val="0"/>
              </a:spcAft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  * приняли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участие в 3-х  лекциях  в рамках  академического проекта – Исторические чтения «Настоящее Прошлое»;</a:t>
            </a:r>
          </a:p>
          <a:p>
            <a:pPr marL="0">
              <a:lnSpc>
                <a:spcPct val="100000"/>
              </a:lnSpc>
              <a:spcAft>
                <a:spcPts val="0"/>
              </a:spcAft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  * приняли 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участие в городском форуме «Молодежь Тюмени», </a:t>
            </a:r>
            <a:r>
              <a:rPr lang="ru-RU" sz="1100" dirty="0" err="1">
                <a:latin typeface="Times New Roman" pitchFamily="18" charset="0"/>
                <a:cs typeface="Times New Roman" pitchFamily="18" charset="0"/>
              </a:rPr>
              <a:t>организ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. администрацией г. Тюмени (08.12.2017 г.) - </a:t>
            </a:r>
            <a:r>
              <a:rPr lang="ru-RU" sz="1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подано 2 заявки</a:t>
            </a:r>
          </a:p>
          <a:p>
            <a:pPr marL="0">
              <a:lnSpc>
                <a:spcPct val="100000"/>
              </a:lnSpc>
              <a:spcAft>
                <a:spcPts val="0"/>
              </a:spcAft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  * приняли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участие в X юбилейной международной конференции "Освоение арктического шельфа: шаг за шагом". 13-14.11.2017 г. (Правительство Мурманской области) – 2 участника.</a:t>
            </a:r>
          </a:p>
          <a:p>
            <a:pPr marL="0">
              <a:lnSpc>
                <a:spcPct val="100000"/>
              </a:lnSpc>
              <a:spcAft>
                <a:spcPts val="0"/>
              </a:spcAft>
            </a:pP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lnSpc>
                <a:spcPct val="100000"/>
              </a:lnSpc>
            </a:pPr>
            <a:r>
              <a:rPr lang="ru-RU" sz="1100" b="1" dirty="0"/>
              <a:t> </a:t>
            </a:r>
            <a:endParaRPr lang="ru-RU" sz="11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49964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Мероприятия кафедры </a:t>
            </a:r>
            <a:r>
              <a:rPr lang="ru-RU" sz="14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ГНиТ</a:t>
            </a: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реализованные в период с 01 сентября по 15 декабря 2017 года.</a:t>
            </a:r>
            <a:r>
              <a:rPr lang="ru-RU" sz="1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100000"/>
              </a:lnSpc>
            </a:pPr>
            <a:r>
              <a:rPr lang="ru-RU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Другие виды деятельности</a:t>
            </a:r>
            <a:endParaRPr lang="ru-RU" sz="1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00000"/>
              </a:lnSpc>
              <a:spcAft>
                <a:spcPts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приняли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участие во Всероссийском конкурсе на лучшую научную и учебную публикацию «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Академус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0">
              <a:lnSpc>
                <a:spcPct val="100000"/>
              </a:lnSpc>
              <a:spcAft>
                <a:spcPts val="0"/>
              </a:spcAft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00000"/>
              </a:lnSpc>
              <a:spcAft>
                <a:spcPts val="0"/>
              </a:spcAf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* приняли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участие в спортивных соревнованиях  «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Industrial family fest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– 2017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0">
              <a:lnSpc>
                <a:spcPct val="100000"/>
              </a:lnSpc>
              <a:spcAft>
                <a:spcPts val="0"/>
              </a:spcAft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00000"/>
              </a:lnSpc>
              <a:spcAft>
                <a:spcPts val="0"/>
              </a:spcAf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* Приняли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участие в III Международном профессиональном конкурсе преподавателей «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University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teacher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– 2017»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>
              <a:lnSpc>
                <a:spcPct val="100000"/>
              </a:lnSpc>
              <a:spcAft>
                <a:spcPts val="0"/>
              </a:spcAft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место  -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философские науки (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Лазутина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Т.В.)  </a:t>
            </a:r>
          </a:p>
          <a:p>
            <a:pPr marL="0" indent="0">
              <a:lnSpc>
                <a:spcPct val="100000"/>
              </a:lnSpc>
              <a:spcAft>
                <a:spcPts val="0"/>
              </a:spcAft>
            </a:pPr>
            <a:r>
              <a:rPr lang="ru-RU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- 3 </a:t>
            </a:r>
            <a:r>
              <a:rPr lang="ru-RU" sz="1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место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проектно-методические компетенции (Гаврилюк Н.П.) 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00000"/>
              </a:lnSpc>
              <a:spcAft>
                <a:spcPts val="0"/>
              </a:spcAft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00000"/>
              </a:lnSpc>
              <a:spcAft>
                <a:spcPts val="0"/>
              </a:spcAft>
              <a:buFont typeface="Arial" charset="0"/>
              <a:buChar char="•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приняли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участие в Первом Всероссийском съезде преподавателей истории в ВУЗах России (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15.11.2017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г. Москва) (Карпов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В.П.)</a:t>
            </a:r>
          </a:p>
          <a:p>
            <a:pPr marL="0" indent="0">
              <a:lnSpc>
                <a:spcPct val="100000"/>
              </a:lnSpc>
              <a:spcAft>
                <a:spcPts val="0"/>
              </a:spcAft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00000"/>
              </a:lnSpc>
              <a:spcAft>
                <a:spcPts val="0"/>
              </a:spcAft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* заключены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Договоры о сотрудничестве,  начата реализация Планов совместной деятельности с:</a:t>
            </a:r>
          </a:p>
          <a:p>
            <a:pPr marL="0">
              <a:lnSpc>
                <a:spcPct val="100000"/>
              </a:lnSpc>
              <a:spcAft>
                <a:spcPts val="0"/>
              </a:spcAft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Западно-Сибирским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филиалом Федерального государственного бюджетного учреждения науки Федерального научно-исследовательского социологического центра Российской академии наук;</a:t>
            </a:r>
          </a:p>
          <a:p>
            <a:pPr marL="0">
              <a:lnSpc>
                <a:spcPct val="100000"/>
              </a:lnSpc>
              <a:spcAft>
                <a:spcPts val="0"/>
              </a:spcAft>
              <a:buFontTx/>
              <a:buChar char="-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федеральным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государственным бюджетным научным учреждением Федеральный исследовательский центр «Тюменский научный центр Сибирского отделения Российской академии наук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0" indent="0">
              <a:lnSpc>
                <a:spcPct val="100000"/>
              </a:lnSpc>
              <a:spcAft>
                <a:spcPts val="0"/>
              </a:spcAft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00000"/>
              </a:lnSpc>
              <a:spcAft>
                <a:spcPts val="0"/>
              </a:spcAft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* приняли участие  в Семинаре «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Academic Writing One Day Course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» (для авторов, самостоятельно пишущим научные труды на англ. языке) – (08.12.2017г.) (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Касимов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Р.Х.)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>
              <a:lnSpc>
                <a:spcPct val="100000"/>
              </a:lnSpc>
              <a:spcAft>
                <a:spcPts val="0"/>
              </a:spcAft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>
              <a:lnSpc>
                <a:spcPct val="100000"/>
              </a:lnSpc>
              <a:spcAft>
                <a:spcPts val="0"/>
              </a:spcAft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>
              <a:lnSpc>
                <a:spcPct val="100000"/>
              </a:lnSpc>
              <a:spcAft>
                <a:spcPts val="0"/>
              </a:spcAft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>
              <a:lnSpc>
                <a:spcPct val="100000"/>
              </a:lnSpc>
              <a:spcAft>
                <a:spcPts val="0"/>
              </a:spcAft>
            </a:pP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01071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/>
          <p:nvPr/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Shape 179"/>
          <p:cNvSpPr/>
          <p:nvPr/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0" name="Shape 18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80511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1" name="Shape 181"/>
          <p:cNvSpPr txBox="1"/>
          <p:nvPr/>
        </p:nvSpPr>
        <p:spPr>
          <a:xfrm>
            <a:off x="3760787" y="6203950"/>
            <a:ext cx="1230312" cy="303211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 Narrow"/>
              <a:buNone/>
            </a:pPr>
            <a:r>
              <a:rPr lang="en-US" sz="1400" b="0" i="0" u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rPr>
              <a:t>www.tyuiu.ru</a:t>
            </a:r>
          </a:p>
        </p:txBody>
      </p:sp>
      <p:sp>
        <p:nvSpPr>
          <p:cNvPr id="182" name="Shape 182"/>
          <p:cNvSpPr txBox="1"/>
          <p:nvPr/>
        </p:nvSpPr>
        <p:spPr>
          <a:xfrm>
            <a:off x="3176534" y="5197100"/>
            <a:ext cx="2398800" cy="7002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 Narrow"/>
              <a:buNone/>
            </a:pPr>
            <a:r>
              <a:rPr lang="ru-RU" sz="2000" b="1" i="0" u="none" dirty="0" smtClean="0">
                <a:solidFill>
                  <a:schemeClr val="lt1"/>
                </a:solidFill>
                <a:latin typeface="Times New Roman" pitchFamily="18" charset="0"/>
                <a:ea typeface="Arial Narrow"/>
                <a:cs typeface="Times New Roman" pitchFamily="18" charset="0"/>
                <a:sym typeface="Arial Narrow"/>
              </a:rPr>
              <a:t>БЛАГОДАРЮ ЗА ВНИМАНИЕ!</a:t>
            </a:r>
            <a:endParaRPr lang="en-US" sz="2000" b="1" i="0" u="none" dirty="0">
              <a:solidFill>
                <a:schemeClr val="lt1"/>
              </a:solidFill>
              <a:latin typeface="Times New Roman" pitchFamily="18" charset="0"/>
              <a:ea typeface="Arial Narrow"/>
              <a:cs typeface="Times New Roman" pitchFamily="18" charset="0"/>
              <a:sym typeface="Arial Narrow"/>
            </a:endParaRPr>
          </a:p>
        </p:txBody>
      </p:sp>
      <p:pic>
        <p:nvPicPr>
          <p:cNvPr id="183" name="Shape 18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478212" y="2943225"/>
            <a:ext cx="2398712" cy="1311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557212" y="274637"/>
            <a:ext cx="6799261" cy="628649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4C81"/>
              </a:buClr>
              <a:buSzPct val="25000"/>
              <a:buFont typeface="Source Sans Pro"/>
              <a:buNone/>
            </a:pPr>
            <a:r>
              <a:rPr lang="ru-RU" sz="2400" b="1" dirty="0" smtClean="0">
                <a:solidFill>
                  <a:srgbClr val="374C81"/>
                </a:solidFill>
                <a:latin typeface="Times New Roman" pitchFamily="18" charset="0"/>
                <a:cs typeface="Times New Roman" pitchFamily="18" charset="0"/>
              </a:rPr>
              <a:t>Стратегия развития кафедры</a:t>
            </a:r>
            <a:endParaRPr lang="en-US" sz="2400" b="1" dirty="0">
              <a:solidFill>
                <a:srgbClr val="374C8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Shape 83"/>
          <p:cNvSpPr txBox="1"/>
          <p:nvPr/>
        </p:nvSpPr>
        <p:spPr>
          <a:xfrm>
            <a:off x="6553200" y="643890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Source Sans Pro"/>
              <a:buNone/>
            </a:pPr>
            <a:fld id="{00000000-1234-1234-1234-123412341234}" type="slidenum">
              <a:rPr lang="en-US" sz="1000" b="0" i="0" u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Source Sans Pro"/>
                <a:buNone/>
              </a:pPr>
              <a:t>2</a:t>
            </a:fld>
            <a:endParaRPr lang="en-US" sz="1000" b="0" i="0" u="none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84" name="Shape 84"/>
          <p:cNvSpPr/>
          <p:nvPr/>
        </p:nvSpPr>
        <p:spPr>
          <a:xfrm>
            <a:off x="586387" y="1248925"/>
            <a:ext cx="8016900" cy="5052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85" name="Shape 85"/>
          <p:cNvGraphicFramePr/>
          <p:nvPr>
            <p:extLst>
              <p:ext uri="{D42A27DB-BD31-4B8C-83A1-F6EECF244321}">
                <p14:modId xmlns:p14="http://schemas.microsoft.com/office/powerpoint/2010/main" val="1325776239"/>
              </p:ext>
            </p:extLst>
          </p:nvPr>
        </p:nvGraphicFramePr>
        <p:xfrm>
          <a:off x="435875" y="903275"/>
          <a:ext cx="8272250" cy="1051536"/>
        </p:xfrm>
        <a:graphic>
          <a:graphicData uri="http://schemas.openxmlformats.org/drawingml/2006/table">
            <a:tbl>
              <a:tblPr>
                <a:noFill/>
                <a:tableStyleId>{B1BA6554-50DB-443F-8CCD-8889FC8954B4}</a:tableStyleId>
              </a:tblPr>
              <a:tblGrid>
                <a:gridCol w="2203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6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5774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en-US"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4A86E8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Научно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образовательное </a:t>
                      </a:r>
                      <a:r>
                        <a:rPr lang="en-US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направлени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 стратегического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развития</a:t>
                      </a:r>
                      <a:endParaRPr lang="en-US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5" marR="91425" marT="91425" marB="91425"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762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ru-RU" sz="1400" dirty="0" smtClean="0">
                          <a:solidFill>
                            <a:schemeClr val="lt1"/>
                          </a:solidFill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 – 2020 </a:t>
                      </a:r>
                      <a:r>
                        <a:rPr lang="ru-RU" sz="14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г.г</a:t>
                      </a:r>
                      <a:r>
                        <a:rPr lang="ru-RU" sz="14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endParaRPr lang="en-US" sz="1400" dirty="0">
                        <a:solidFill>
                          <a:schemeClr val="lt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5" marR="91425" marT="91425" marB="91425">
                    <a:solidFill>
                      <a:srgbClr val="4A86E8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Гуманитаризация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инженерного образования опорного университета»</a:t>
                      </a:r>
                      <a:endParaRPr lang="en-US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5" marR="91425" marT="91425" marB="91425"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6" name="Shape 86"/>
          <p:cNvSpPr/>
          <p:nvPr/>
        </p:nvSpPr>
        <p:spPr>
          <a:xfrm>
            <a:off x="481549" y="1954811"/>
            <a:ext cx="4114800" cy="2197871"/>
          </a:xfrm>
          <a:prstGeom prst="flowChartPunchedTape">
            <a:avLst/>
          </a:prstGeom>
          <a:solidFill>
            <a:srgbClr val="4A86E8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b="1" dirty="0" smtClean="0">
              <a:solidFill>
                <a:schemeClr val="bg1"/>
              </a:solidFill>
            </a:endParaRPr>
          </a:p>
          <a:p>
            <a:r>
              <a:rPr lang="en-US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этап 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2017-2018 уч. год </a:t>
            </a:r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модернизация 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образовательной учебно-методической </a:t>
            </a:r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деятельности</a:t>
            </a:r>
          </a:p>
          <a:p>
            <a:r>
              <a:rPr lang="ru-RU" sz="1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1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этап</a:t>
            </a:r>
            <a:r>
              <a:rPr lang="ru-RU" sz="1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2018-2019 уч. год </a:t>
            </a:r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адаптация 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научно-методической и научно-методологической </a:t>
            </a:r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деятельности</a:t>
            </a:r>
          </a:p>
          <a:p>
            <a:r>
              <a:rPr lang="en-US" sz="1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1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этап 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2019-2020 уч. год – </a:t>
            </a:r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реализация деятельности по организации внешнего взаимодействия 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87" name="Shape 87"/>
          <p:cNvSpPr/>
          <p:nvPr/>
        </p:nvSpPr>
        <p:spPr>
          <a:xfrm>
            <a:off x="4787625" y="1954811"/>
            <a:ext cx="4114800" cy="2060795"/>
          </a:xfrm>
          <a:prstGeom prst="flowChartPunchedTape">
            <a:avLst/>
          </a:prstGeom>
          <a:solidFill>
            <a:srgbClr val="4A86E8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 lang="ru-RU" sz="1200" dirty="0" smtClean="0"/>
          </a:p>
          <a:p>
            <a:endParaRPr lang="ru-RU" sz="1200" dirty="0"/>
          </a:p>
          <a:p>
            <a:r>
              <a:rPr lang="ru-RU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создание целостной культурно-образовательный среды в университете, формирующей условия  для подготовки современного инженера, готового к решению сложных социотехнических проблем, обладающего развитыми </a:t>
            </a:r>
            <a:r>
              <a:rPr lang="ru-RU" sz="1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Soft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skills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и имеющего сознание гуманистического типа. </a:t>
            </a:r>
          </a:p>
          <a:p>
            <a:r>
              <a:rPr lang="ru-RU" sz="1200" b="1" dirty="0">
                <a:solidFill>
                  <a:schemeClr val="bg1"/>
                </a:solidFill>
              </a:rPr>
              <a:t> 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88" name="Shape 88"/>
          <p:cNvSpPr/>
          <p:nvPr/>
        </p:nvSpPr>
        <p:spPr>
          <a:xfrm>
            <a:off x="2538949" y="3945241"/>
            <a:ext cx="3847783" cy="913327"/>
          </a:xfrm>
          <a:prstGeom prst="horizontalScroll">
            <a:avLst>
              <a:gd name="adj" fmla="val 12500"/>
            </a:avLst>
          </a:prstGeom>
          <a:solidFill>
            <a:srgbClr val="4A86E8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ru-RU" dirty="0" smtClean="0">
                <a:solidFill>
                  <a:schemeClr val="lt1"/>
                </a:solidFill>
              </a:rPr>
              <a:t> </a:t>
            </a:r>
            <a:r>
              <a:rPr lang="ru-RU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ru-RU" sz="1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гуманитаризации</a:t>
            </a:r>
            <a:r>
              <a:rPr lang="ru-RU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инженерного образования опорного университета</a:t>
            </a:r>
          </a:p>
          <a:p>
            <a:pPr lvl="0" algn="ctr"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(диалоговая площадка опорных ВУЗов) </a:t>
            </a:r>
            <a:endParaRPr lang="en-US" sz="1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9" name="Shape 89"/>
          <p:cNvGraphicFramePr/>
          <p:nvPr>
            <p:extLst>
              <p:ext uri="{D42A27DB-BD31-4B8C-83A1-F6EECF244321}">
                <p14:modId xmlns:p14="http://schemas.microsoft.com/office/powerpoint/2010/main" val="422803291"/>
              </p:ext>
            </p:extLst>
          </p:nvPr>
        </p:nvGraphicFramePr>
        <p:xfrm>
          <a:off x="435875" y="4839537"/>
          <a:ext cx="8466549" cy="1950660"/>
        </p:xfrm>
        <a:graphic>
          <a:graphicData uri="http://schemas.openxmlformats.org/drawingml/2006/table">
            <a:tbl>
              <a:tblPr>
                <a:noFill/>
                <a:tableStyleId>{B1BA6554-50DB-443F-8CCD-8889FC8954B4}</a:tableStyleId>
              </a:tblPr>
              <a:tblGrid>
                <a:gridCol w="24890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748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9026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38762">
                <a:tc>
                  <a:txBody>
                    <a:bodyPr/>
                    <a:lstStyle/>
                    <a:p>
                      <a:pPr marL="0" lvl="0">
                        <a:spcBef>
                          <a:spcPts val="0"/>
                        </a:spcBef>
                        <a:buNone/>
                      </a:pPr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1 задача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1" u="none" strike="noStrike" cap="non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  <a:sym typeface="Arial"/>
                        </a:rPr>
                        <a:t>Развитие вуза -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1425" marR="91425" marT="91425" marB="91425">
                    <a:solidFill>
                      <a:srgbClr val="4A86E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>
                        <a:spcBef>
                          <a:spcPts val="0"/>
                        </a:spcBef>
                        <a:buNone/>
                      </a:pPr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2 задача</a:t>
                      </a:r>
                    </a:p>
                    <a:p>
                      <a:pPr marL="0" rtl="0"/>
                      <a:r>
                        <a:rPr lang="ru-RU" sz="1200" b="1" i="1" u="none" strike="noStrike" cap="non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  <a:sym typeface="Arial"/>
                        </a:rPr>
                        <a:t>Развитие региона - 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1425" marR="91425" marT="91425" marB="91425">
                    <a:solidFill>
                      <a:srgbClr val="4A86E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>
                        <a:spcBef>
                          <a:spcPts val="0"/>
                        </a:spcBef>
                        <a:buNone/>
                      </a:pPr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+mj-lt"/>
                        </a:rPr>
                        <a:t>3 задача</a:t>
                      </a:r>
                    </a:p>
                    <a:p>
                      <a:pPr marL="0" rtl="0"/>
                      <a:r>
                        <a:rPr lang="ru-RU" sz="1200" b="1" i="1" u="none" strike="noStrike" cap="none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  <a:sym typeface="Arial"/>
                        </a:rPr>
                        <a:t>Развитие общества - </a:t>
                      </a:r>
                      <a:endParaRPr lang="en-US" sz="12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1425" marR="91425" marT="91425" marB="91425">
                    <a:solidFill>
                      <a:srgbClr val="4A86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76882">
                <a:tc>
                  <a:txBody>
                    <a:bodyPr/>
                    <a:lstStyle/>
                    <a:p>
                      <a:pPr marL="0" rtl="0"/>
                      <a:r>
                        <a:rPr lang="ru-RU" sz="10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  <a:sym typeface="Arial"/>
                        </a:rPr>
                        <a:t>*</a:t>
                      </a:r>
                      <a:r>
                        <a:rPr lang="ru-RU" sz="10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модернизация образовательного процесса  подготовки инженерных кадров;</a:t>
                      </a:r>
                      <a:endParaRPr lang="ru-RU" sz="1000" b="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rtl="0"/>
                      <a:r>
                        <a:rPr lang="ru-RU" sz="10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*изменение технократической поддерживающей модели инженерного образования на  гуманистическую развивающую модель.</a:t>
                      </a:r>
                      <a:endParaRPr 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5" marR="91425" marT="91425" marB="91425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rtl="0"/>
                      <a:r>
                        <a:rPr lang="ru-RU" sz="10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  <a:sym typeface="Arial"/>
                        </a:rPr>
                        <a:t>*</a:t>
                      </a:r>
                      <a:r>
                        <a:rPr lang="ru-RU" sz="10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развитие кадрового потенциала в рамках подготовки для предприятий региона специалистов инженерного профиля, владеющих широким спектром ключевых компетенций;</a:t>
                      </a:r>
                      <a:endParaRPr lang="ru-RU" sz="1000" b="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rtl="0"/>
                      <a:r>
                        <a:rPr lang="ru-RU" sz="10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*повышение конкурентоспособности будущих инженеров на региональном рынке труда.</a:t>
                      </a:r>
                      <a:endParaRPr 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5" marR="91425" marT="91425" marB="91425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rtl="0"/>
                      <a:r>
                        <a:rPr lang="ru-RU" sz="10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  <a:sym typeface="Arial"/>
                        </a:rPr>
                        <a:t>*</a:t>
                      </a:r>
                      <a:r>
                        <a:rPr lang="ru-RU" sz="10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развитие местных сообществ, городской и региональной среды через апробацию экспериментальной площадки </a:t>
                      </a:r>
                      <a:r>
                        <a:rPr lang="ru-RU" sz="1000" b="0" i="0" u="none" strike="noStrike" cap="none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гуманитаризации</a:t>
                      </a:r>
                      <a:r>
                        <a:rPr lang="ru-RU" sz="10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 инженерного образования  в опорном университете;</a:t>
                      </a:r>
                      <a:endParaRPr lang="ru-RU" sz="1000" b="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rtl="0"/>
                      <a:r>
                        <a:rPr lang="ru-RU" sz="10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*создание диалоговой площадки  опорных университетов  по вопросу </a:t>
                      </a:r>
                      <a:r>
                        <a:rPr lang="ru-RU" sz="1000" b="0" i="0" u="none" strike="noStrike" cap="none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гуманитаризации</a:t>
                      </a:r>
                      <a:r>
                        <a:rPr lang="ru-RU" sz="10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  <a:sym typeface="Arial"/>
                        </a:rPr>
                        <a:t> технического образования в России.</a:t>
                      </a:r>
                      <a:endParaRPr lang="en-US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5" marR="91425" marT="91425" marB="91425"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9370850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557212" y="274637"/>
            <a:ext cx="6799261" cy="628649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4C81"/>
              </a:buClr>
              <a:buSzPct val="25000"/>
              <a:buFont typeface="Source Sans Pro"/>
              <a:buNone/>
            </a:pPr>
            <a:r>
              <a:rPr lang="ru-RU" sz="2400" b="1" dirty="0" smtClean="0">
                <a:solidFill>
                  <a:srgbClr val="374C81"/>
                </a:solidFill>
              </a:rPr>
              <a:t>Развитие к</a:t>
            </a:r>
            <a:r>
              <a:rPr lang="en-US" sz="2400" b="1" dirty="0" err="1" smtClean="0">
                <a:solidFill>
                  <a:srgbClr val="374C81"/>
                </a:solidFill>
              </a:rPr>
              <a:t>адров</a:t>
            </a:r>
            <a:r>
              <a:rPr lang="ru-RU" sz="2400" b="1" dirty="0" smtClean="0">
                <a:solidFill>
                  <a:srgbClr val="374C81"/>
                </a:solidFill>
              </a:rPr>
              <a:t>ого</a:t>
            </a:r>
            <a:r>
              <a:rPr lang="en-US" sz="2400" b="1" dirty="0" smtClean="0">
                <a:solidFill>
                  <a:srgbClr val="374C81"/>
                </a:solidFill>
              </a:rPr>
              <a:t> </a:t>
            </a:r>
            <a:r>
              <a:rPr lang="en-US" sz="2400" b="1" dirty="0" err="1" smtClean="0">
                <a:solidFill>
                  <a:srgbClr val="374C81"/>
                </a:solidFill>
              </a:rPr>
              <a:t>потенциал</a:t>
            </a:r>
            <a:r>
              <a:rPr lang="ru-RU" sz="2400" b="1" dirty="0" smtClean="0">
                <a:solidFill>
                  <a:srgbClr val="374C81"/>
                </a:solidFill>
              </a:rPr>
              <a:t>а</a:t>
            </a:r>
            <a:r>
              <a:rPr lang="en-US" sz="2400" b="1" dirty="0" smtClean="0">
                <a:solidFill>
                  <a:srgbClr val="374C81"/>
                </a:solidFill>
              </a:rPr>
              <a:t> </a:t>
            </a:r>
            <a:r>
              <a:rPr lang="en-US" sz="2400" b="1" dirty="0" err="1">
                <a:solidFill>
                  <a:srgbClr val="374C81"/>
                </a:solidFill>
              </a:rPr>
              <a:t>кафедры</a:t>
            </a:r>
            <a:r>
              <a:rPr lang="en-US" sz="2400" b="1" dirty="0">
                <a:solidFill>
                  <a:srgbClr val="374C81"/>
                </a:solidFill>
              </a:rPr>
              <a:t> </a:t>
            </a:r>
            <a:r>
              <a:rPr lang="ru-RU" sz="2400" b="1" dirty="0" err="1" smtClean="0">
                <a:solidFill>
                  <a:srgbClr val="374C81"/>
                </a:solidFill>
              </a:rPr>
              <a:t>ГНиТ</a:t>
            </a:r>
            <a:endParaRPr lang="en-US" sz="2400" b="1" dirty="0">
              <a:solidFill>
                <a:srgbClr val="374C81"/>
              </a:solidFill>
            </a:endParaRPr>
          </a:p>
        </p:txBody>
      </p:sp>
      <p:sp>
        <p:nvSpPr>
          <p:cNvPr id="58" name="Shape 58"/>
          <p:cNvSpPr txBox="1"/>
          <p:nvPr/>
        </p:nvSpPr>
        <p:spPr>
          <a:xfrm>
            <a:off x="6553200" y="643890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Source Sans Pro"/>
              <a:buNone/>
            </a:pPr>
            <a:fld id="{00000000-1234-1234-1234-123412341234}" type="slidenum">
              <a:rPr lang="en-US" sz="1000" b="0" i="0" u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Source Sans Pro"/>
                <a:buNone/>
              </a:pPr>
              <a:t>3</a:t>
            </a:fld>
            <a:endParaRPr lang="en-US" sz="1000" b="0" i="0" u="none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59" name="Shape 59"/>
          <p:cNvSpPr/>
          <p:nvPr/>
        </p:nvSpPr>
        <p:spPr>
          <a:xfrm>
            <a:off x="557212" y="1276350"/>
            <a:ext cx="8016875" cy="50530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Shape 61"/>
          <p:cNvSpPr/>
          <p:nvPr/>
        </p:nvSpPr>
        <p:spPr>
          <a:xfrm>
            <a:off x="777250" y="4306750"/>
            <a:ext cx="7178100" cy="2022600"/>
          </a:xfrm>
          <a:prstGeom prst="foldedCorner">
            <a:avLst>
              <a:gd name="adj" fmla="val 16667"/>
            </a:avLst>
          </a:prstGeom>
          <a:solidFill>
            <a:srgbClr val="4A86E8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endParaRPr lang="ru-RU" sz="1200" b="1" dirty="0" smtClean="0">
              <a:solidFill>
                <a:schemeClr val="lt1"/>
              </a:solidFill>
            </a:endParaRPr>
          </a:p>
          <a:p>
            <a:pPr lvl="0" algn="ctr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endParaRPr lang="ru-RU" sz="1200" b="1" dirty="0" smtClean="0">
              <a:solidFill>
                <a:schemeClr val="lt1"/>
              </a:solidFill>
            </a:endParaRPr>
          </a:p>
          <a:p>
            <a:pPr lvl="0" algn="ctr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endParaRPr lang="ru-RU" b="1" dirty="0" smtClean="0">
              <a:solidFill>
                <a:schemeClr val="lt1"/>
              </a:solidFill>
            </a:endParaRPr>
          </a:p>
          <a:p>
            <a:pPr lvl="0" algn="ctr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ru-RU" b="1" dirty="0" smtClean="0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КАДРОВЫЙ РЕЗЕРВ:</a:t>
            </a:r>
            <a:endParaRPr lang="ru-RU" b="1" dirty="0">
              <a:solidFill>
                <a:schemeClr val="lt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Кадровый резерв: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ru-RU" dirty="0" smtClean="0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Батурин Даниил Антонович – </a:t>
            </a:r>
            <a:r>
              <a:rPr lang="ru-RU" dirty="0" err="1" smtClean="0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к.ф.н</a:t>
            </a:r>
            <a:r>
              <a:rPr lang="ru-RU" dirty="0" smtClean="0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, ассистент-стажер</a:t>
            </a:r>
            <a:endParaRPr lang="en-US" dirty="0">
              <a:solidFill>
                <a:schemeClr val="lt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Жаринов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Семен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Александрович – ассистент-стажер</a:t>
            </a:r>
          </a:p>
          <a:p>
            <a:endPara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Административно-управленческий резерв:</a:t>
            </a:r>
          </a:p>
          <a:p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Карнаухов Игорь Александрович</a:t>
            </a:r>
          </a:p>
          <a:p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Касимов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Руслан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Харисович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>
              <a:solidFill>
                <a:schemeClr val="bg1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dirty="0">
              <a:solidFill>
                <a:schemeClr val="lt1"/>
              </a:solidFill>
            </a:endParaRPr>
          </a:p>
        </p:txBody>
      </p:sp>
      <p:pic>
        <p:nvPicPr>
          <p:cNvPr id="1027" name="Picture 3" descr="C:\Users\User\Desktop\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" y="1429932"/>
            <a:ext cx="4168058" cy="2255803"/>
          </a:xfrm>
          <a:prstGeom prst="rect">
            <a:avLst/>
          </a:prstGeom>
          <a:noFill/>
        </p:spPr>
      </p:pic>
      <p:pic>
        <p:nvPicPr>
          <p:cNvPr id="1028" name="Picture 4" descr="C:\Users\User\Desktop\2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87426" y="1491178"/>
            <a:ext cx="4449921" cy="22086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80253096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557212" y="274637"/>
            <a:ext cx="6799261" cy="628649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4C81"/>
              </a:buClr>
              <a:buSzPct val="25000"/>
              <a:buFont typeface="Source Sans Pro"/>
              <a:buNone/>
            </a:pPr>
            <a:r>
              <a:rPr lang="ru-RU" sz="2400" b="1" dirty="0" smtClean="0">
                <a:solidFill>
                  <a:srgbClr val="374C81"/>
                </a:solidFill>
              </a:rPr>
              <a:t>Развитие научного </a:t>
            </a:r>
            <a:r>
              <a:rPr lang="en-US" sz="2400" b="1" dirty="0" err="1" smtClean="0">
                <a:solidFill>
                  <a:srgbClr val="374C81"/>
                </a:solidFill>
              </a:rPr>
              <a:t>потенциал</a:t>
            </a:r>
            <a:r>
              <a:rPr lang="ru-RU" sz="2400" b="1" dirty="0" smtClean="0">
                <a:solidFill>
                  <a:srgbClr val="374C81"/>
                </a:solidFill>
              </a:rPr>
              <a:t>а</a:t>
            </a:r>
            <a:r>
              <a:rPr lang="en-US" sz="2400" b="1" dirty="0" smtClean="0">
                <a:solidFill>
                  <a:srgbClr val="374C81"/>
                </a:solidFill>
              </a:rPr>
              <a:t> </a:t>
            </a:r>
            <a:r>
              <a:rPr lang="en-US" sz="2400" b="1" dirty="0" err="1">
                <a:solidFill>
                  <a:srgbClr val="374C81"/>
                </a:solidFill>
              </a:rPr>
              <a:t>кафедры</a:t>
            </a:r>
            <a:r>
              <a:rPr lang="en-US" sz="2400" b="1" dirty="0">
                <a:solidFill>
                  <a:srgbClr val="374C81"/>
                </a:solidFill>
              </a:rPr>
              <a:t> </a:t>
            </a:r>
            <a:r>
              <a:rPr lang="ru-RU" sz="2400" b="1" dirty="0" err="1" smtClean="0">
                <a:solidFill>
                  <a:srgbClr val="374C81"/>
                </a:solidFill>
              </a:rPr>
              <a:t>ГНиТ</a:t>
            </a:r>
            <a:endParaRPr lang="en-US" sz="2400" b="1" dirty="0">
              <a:solidFill>
                <a:srgbClr val="374C81"/>
              </a:solidFill>
            </a:endParaRPr>
          </a:p>
        </p:txBody>
      </p:sp>
      <p:sp>
        <p:nvSpPr>
          <p:cNvPr id="58" name="Shape 58"/>
          <p:cNvSpPr txBox="1"/>
          <p:nvPr/>
        </p:nvSpPr>
        <p:spPr>
          <a:xfrm>
            <a:off x="6553200" y="643890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Source Sans Pro"/>
              <a:buNone/>
            </a:pPr>
            <a:fld id="{00000000-1234-1234-1234-123412341234}" type="slidenum">
              <a:rPr lang="en-US" sz="1000" b="0" i="0" u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Source Sans Pro"/>
                <a:buNone/>
              </a:pPr>
              <a:t>4</a:t>
            </a:fld>
            <a:endParaRPr lang="en-US" sz="1000" b="0" i="0" u="none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59" name="Shape 59"/>
          <p:cNvSpPr/>
          <p:nvPr/>
        </p:nvSpPr>
        <p:spPr>
          <a:xfrm>
            <a:off x="557212" y="1276350"/>
            <a:ext cx="8016875" cy="50530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Shape 61"/>
          <p:cNvSpPr/>
          <p:nvPr/>
        </p:nvSpPr>
        <p:spPr>
          <a:xfrm>
            <a:off x="805385" y="4630307"/>
            <a:ext cx="7178100" cy="2022600"/>
          </a:xfrm>
          <a:prstGeom prst="foldedCorner">
            <a:avLst>
              <a:gd name="adj" fmla="val 16667"/>
            </a:avLst>
          </a:prstGeom>
          <a:solidFill>
            <a:srgbClr val="4A86E8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endParaRPr lang="ru-RU" sz="1200" b="1" dirty="0" smtClean="0">
              <a:solidFill>
                <a:schemeClr val="lt1"/>
              </a:solidFill>
            </a:endParaRPr>
          </a:p>
          <a:p>
            <a:pPr lvl="0" algn="ctr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endParaRPr lang="ru-RU" sz="1200" b="1" dirty="0" smtClean="0">
              <a:solidFill>
                <a:schemeClr val="lt1"/>
              </a:solidFill>
            </a:endParaRPr>
          </a:p>
          <a:p>
            <a:pPr lvl="0" algn="ctr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endParaRPr lang="ru-RU" sz="1200" b="1" dirty="0" smtClean="0">
              <a:solidFill>
                <a:schemeClr val="lt1"/>
              </a:solidFill>
            </a:endParaRPr>
          </a:p>
          <a:p>
            <a:pPr lvl="0" algn="ctr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ru-RU" sz="1200" b="1" dirty="0" smtClean="0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ПОВЫШЕНИЕ ОСТЕПЕНЕННОСТИ:</a:t>
            </a:r>
            <a:endParaRPr lang="ru-RU" sz="1200" b="1" dirty="0">
              <a:solidFill>
                <a:schemeClr val="lt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ru-RU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Докторские диссертации:</a:t>
            </a:r>
            <a:endParaRPr lang="en-US" sz="1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2018 г. -   Исаченко Надежда Николаевна</a:t>
            </a:r>
          </a:p>
          <a:p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2019 г. – Шляков Алексей Владимирович</a:t>
            </a:r>
          </a:p>
          <a:p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2020 г. - </a:t>
            </a:r>
            <a:r>
              <a:rPr lang="ru-RU" sz="1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Касимов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Руслан </a:t>
            </a:r>
            <a:r>
              <a:rPr lang="ru-RU" sz="12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Харисович</a:t>
            </a:r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2021 г. - Лукьяненко Антон Александрович</a:t>
            </a:r>
          </a:p>
          <a:p>
            <a:r>
              <a:rPr lang="ru-RU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Кандидатские диссертации:</a:t>
            </a:r>
          </a:p>
          <a:p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2019 г. – </a:t>
            </a:r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Жаринов Семен Александрович</a:t>
            </a:r>
            <a:endParaRPr lang="ru-RU" sz="1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bg1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 dirty="0">
              <a:solidFill>
                <a:schemeClr val="lt1"/>
              </a:solidFill>
            </a:endParaRPr>
          </a:p>
        </p:txBody>
      </p:sp>
      <p:pic>
        <p:nvPicPr>
          <p:cNvPr id="2050" name="Picture 2" descr="C:\Users\User\Desktop\3.png"/>
          <p:cNvPicPr>
            <a:picLocks noChangeAspect="1" noChangeArrowheads="1"/>
          </p:cNvPicPr>
          <p:nvPr/>
        </p:nvPicPr>
        <p:blipFill>
          <a:blip r:embed="rId3"/>
          <a:srcRect l="25189" b="7089"/>
          <a:stretch>
            <a:fillRect/>
          </a:stretch>
        </p:blipFill>
        <p:spPr bwMode="auto">
          <a:xfrm>
            <a:off x="5064368" y="1674048"/>
            <a:ext cx="3488789" cy="2166429"/>
          </a:xfrm>
          <a:prstGeom prst="rect">
            <a:avLst/>
          </a:prstGeom>
          <a:noFill/>
        </p:spPr>
      </p:pic>
      <p:pic>
        <p:nvPicPr>
          <p:cNvPr id="2051" name="Picture 3" descr="C:\Users\User\Desktop\5.png"/>
          <p:cNvPicPr>
            <a:picLocks noChangeAspect="1" noChangeArrowheads="1"/>
          </p:cNvPicPr>
          <p:nvPr/>
        </p:nvPicPr>
        <p:blipFill>
          <a:blip r:embed="rId4"/>
          <a:srcRect b="9450"/>
          <a:stretch>
            <a:fillRect/>
          </a:stretch>
        </p:blipFill>
        <p:spPr bwMode="auto">
          <a:xfrm>
            <a:off x="713688" y="1023503"/>
            <a:ext cx="3872377" cy="1860374"/>
          </a:xfrm>
          <a:prstGeom prst="rect">
            <a:avLst/>
          </a:prstGeom>
          <a:noFill/>
        </p:spPr>
      </p:pic>
      <p:pic>
        <p:nvPicPr>
          <p:cNvPr id="2052" name="Picture 4" descr="C:\Users\User\Desktop\4.png"/>
          <p:cNvPicPr>
            <a:picLocks noChangeAspect="1" noChangeArrowheads="1"/>
          </p:cNvPicPr>
          <p:nvPr/>
        </p:nvPicPr>
        <p:blipFill>
          <a:blip r:embed="rId5"/>
          <a:srcRect b="8884"/>
          <a:stretch>
            <a:fillRect/>
          </a:stretch>
        </p:blipFill>
        <p:spPr bwMode="auto">
          <a:xfrm>
            <a:off x="1062305" y="2906648"/>
            <a:ext cx="3495626" cy="159501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08843503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557200" y="274628"/>
            <a:ext cx="6799200" cy="4203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4C81"/>
              </a:buClr>
              <a:buSzPct val="25000"/>
              <a:buFont typeface="Source Sans Pro"/>
              <a:buNone/>
            </a:pPr>
            <a:r>
              <a:rPr lang="en-US" sz="2400" b="1">
                <a:solidFill>
                  <a:srgbClr val="374C81"/>
                </a:solidFill>
              </a:rPr>
              <a:t>Образовательная деятельность</a:t>
            </a:r>
          </a:p>
        </p:txBody>
      </p:sp>
      <p:sp>
        <p:nvSpPr>
          <p:cNvPr id="67" name="Shape 67"/>
          <p:cNvSpPr txBox="1"/>
          <p:nvPr/>
        </p:nvSpPr>
        <p:spPr>
          <a:xfrm>
            <a:off x="6553200" y="643890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Source Sans Pro"/>
              <a:buNone/>
            </a:pPr>
            <a:fld id="{00000000-1234-1234-1234-123412341234}" type="slidenum">
              <a:rPr lang="en-US" sz="1000" b="0" i="0" u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Source Sans Pro"/>
                <a:buNone/>
              </a:pPr>
              <a:t>5</a:t>
            </a:fld>
            <a:endParaRPr lang="en-US" sz="1000" b="0" i="0" u="none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68" name="Shape 68"/>
          <p:cNvSpPr/>
          <p:nvPr/>
        </p:nvSpPr>
        <p:spPr>
          <a:xfrm>
            <a:off x="557212" y="1276350"/>
            <a:ext cx="8016900" cy="5052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Shape 69"/>
          <p:cNvSpPr/>
          <p:nvPr/>
        </p:nvSpPr>
        <p:spPr>
          <a:xfrm>
            <a:off x="438925" y="1152150"/>
            <a:ext cx="3502200" cy="1426500"/>
          </a:xfrm>
          <a:prstGeom prst="roundRect">
            <a:avLst>
              <a:gd name="adj" fmla="val 16667"/>
            </a:avLst>
          </a:prstGeom>
          <a:solidFill>
            <a:srgbClr val="4A86E8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ru-RU" dirty="0" smtClean="0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dirty="0" err="1" smtClean="0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сновные</a:t>
            </a:r>
            <a:r>
              <a:rPr lang="en-US" dirty="0" smtClean="0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профессиональные</a:t>
            </a:r>
            <a:r>
              <a:rPr lang="en-US" dirty="0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образовательные</a:t>
            </a:r>
            <a:r>
              <a:rPr lang="en-US" dirty="0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программы</a:t>
            </a:r>
            <a:r>
              <a:rPr lang="en-US" dirty="0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en-US" dirty="0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уровням</a:t>
            </a:r>
            <a:r>
              <a:rPr lang="en-US" dirty="0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образования</a:t>
            </a:r>
            <a:r>
              <a:rPr lang="en-US" dirty="0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программ</a:t>
            </a:r>
            <a:r>
              <a:rPr lang="ru-RU" dirty="0" smtClean="0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r>
              <a:rPr lang="en-US" dirty="0" smtClean="0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аспирантуры</a:t>
            </a:r>
            <a:r>
              <a:rPr lang="en-US" dirty="0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0" name="Shape 70"/>
          <p:cNvSpPr/>
          <p:nvPr/>
        </p:nvSpPr>
        <p:spPr>
          <a:xfrm>
            <a:off x="438925" y="2812473"/>
            <a:ext cx="3502200" cy="1501175"/>
          </a:xfrm>
          <a:prstGeom prst="roundRect">
            <a:avLst>
              <a:gd name="adj" fmla="val 16667"/>
            </a:avLst>
          </a:prstGeom>
          <a:solidFill>
            <a:srgbClr val="4A86E8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ru-RU" dirty="0" smtClean="0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en-US" dirty="0" err="1" smtClean="0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рограммы</a:t>
            </a:r>
            <a:r>
              <a:rPr lang="en-US" dirty="0" smtClean="0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дополнительного</a:t>
            </a:r>
            <a:r>
              <a:rPr lang="en-US" dirty="0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профессионального</a:t>
            </a:r>
            <a:r>
              <a:rPr lang="en-US" dirty="0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образования</a:t>
            </a:r>
            <a:endParaRPr lang="en-US" dirty="0">
              <a:solidFill>
                <a:schemeClr val="l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Shape 71"/>
          <p:cNvSpPr/>
          <p:nvPr/>
        </p:nvSpPr>
        <p:spPr>
          <a:xfrm>
            <a:off x="4443925" y="2674135"/>
            <a:ext cx="4553700" cy="1873930"/>
          </a:xfrm>
          <a:prstGeom prst="snip1Rect">
            <a:avLst>
              <a:gd name="adj" fmla="val 16667"/>
            </a:avLst>
          </a:prstGeom>
          <a:solidFill>
            <a:srgbClr val="A4C2F4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900" dirty="0"/>
          </a:p>
        </p:txBody>
      </p:sp>
      <p:sp>
        <p:nvSpPr>
          <p:cNvPr id="72" name="Shape 72"/>
          <p:cNvSpPr/>
          <p:nvPr/>
        </p:nvSpPr>
        <p:spPr>
          <a:xfrm>
            <a:off x="4444000" y="928256"/>
            <a:ext cx="4553700" cy="1603500"/>
          </a:xfrm>
          <a:prstGeom prst="snip1Rect">
            <a:avLst>
              <a:gd name="adj" fmla="val 16667"/>
            </a:avLst>
          </a:prstGeom>
          <a:solidFill>
            <a:srgbClr val="A4C2F4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endParaRPr lang="ru-RU" sz="1100" b="1" dirty="0" smtClean="0">
              <a:solidFill>
                <a:schemeClr val="dk1"/>
              </a:solidFill>
            </a:endParaRPr>
          </a:p>
          <a:p>
            <a:pPr lvl="0" algn="ctr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endParaRPr lang="ru-RU" sz="1100" b="1" dirty="0">
              <a:solidFill>
                <a:schemeClr val="dk1"/>
              </a:solidFill>
            </a:endParaRPr>
          </a:p>
          <a:p>
            <a:pPr lvl="0" algn="ctr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endParaRPr lang="ru-RU" sz="1100" b="1" dirty="0" smtClean="0">
              <a:solidFill>
                <a:schemeClr val="dk1"/>
              </a:solidFill>
            </a:endParaRPr>
          </a:p>
          <a:p>
            <a:pPr lvl="0" algn="ctr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endParaRPr lang="ru-RU" sz="1100" b="1" dirty="0" smtClean="0">
              <a:solidFill>
                <a:srgbClr val="C00000"/>
              </a:solidFill>
            </a:endParaRPr>
          </a:p>
          <a:p>
            <a:pPr lvl="0" algn="ctr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endParaRPr lang="ru-RU" sz="1100" b="1" dirty="0">
              <a:solidFill>
                <a:srgbClr val="C00000"/>
              </a:solidFill>
            </a:endParaRPr>
          </a:p>
          <a:p>
            <a:pPr lvl="0" algn="ctr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endParaRPr lang="ru-RU" sz="1100" b="1" dirty="0" smtClean="0">
              <a:solidFill>
                <a:srgbClr val="C00000"/>
              </a:solidFill>
            </a:endParaRPr>
          </a:p>
          <a:p>
            <a:pPr lvl="0" algn="ctr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endParaRPr lang="ru-RU" sz="1100" b="1" dirty="0" smtClean="0">
              <a:solidFill>
                <a:srgbClr val="C00000"/>
              </a:solidFill>
            </a:endParaRPr>
          </a:p>
          <a:p>
            <a:pPr lvl="0" algn="ctr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endParaRPr lang="ru-RU" sz="1100" b="1" dirty="0">
              <a:solidFill>
                <a:srgbClr val="C00000"/>
              </a:solidFill>
            </a:endParaRPr>
          </a:p>
          <a:p>
            <a:pPr lvl="0" algn="ctr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endParaRPr lang="ru-RU" sz="1100" b="1" dirty="0" smtClean="0">
              <a:solidFill>
                <a:srgbClr val="C00000"/>
              </a:solidFill>
            </a:endParaRPr>
          </a:p>
          <a:p>
            <a:pPr lvl="0" algn="ctr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endParaRPr lang="ru-RU" sz="1100" b="1" dirty="0">
              <a:solidFill>
                <a:srgbClr val="C00000"/>
              </a:solidFill>
            </a:endParaRPr>
          </a:p>
          <a:p>
            <a:pPr lvl="0" algn="ctr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endParaRPr lang="ru-RU" sz="1100" b="1" dirty="0" smtClean="0">
              <a:solidFill>
                <a:srgbClr val="C00000"/>
              </a:solidFill>
            </a:endParaRPr>
          </a:p>
          <a:p>
            <a:pPr lvl="0" algn="ctr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endParaRPr lang="ru-RU" sz="1100" b="1" dirty="0" smtClean="0">
              <a:solidFill>
                <a:srgbClr val="C00000"/>
              </a:solidFill>
            </a:endParaRPr>
          </a:p>
          <a:p>
            <a:pPr lvl="0" algn="ctr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endParaRPr lang="ru-RU" sz="1100" b="1" dirty="0">
              <a:solidFill>
                <a:srgbClr val="C00000"/>
              </a:solidFill>
            </a:endParaRPr>
          </a:p>
          <a:p>
            <a:pPr lvl="0" algn="ctr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endParaRPr lang="ru-RU" sz="11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lang="ru-RU" sz="1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Реализуемые:</a:t>
            </a:r>
          </a:p>
          <a:p>
            <a:pPr lvl="0" algn="ctr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*47.06.01 </a:t>
            </a: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- Философия, этика и </a:t>
            </a:r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религиоведение</a:t>
            </a:r>
          </a:p>
          <a:p>
            <a:pPr lvl="0" algn="ctr">
              <a:buClr>
                <a:schemeClr val="dk1"/>
              </a:buClr>
              <a:buSzPct val="122222"/>
            </a:pP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09.00.01 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Онтология и теория познания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ctr">
              <a:buClr>
                <a:schemeClr val="dk1"/>
              </a:buClr>
              <a:buSzPct val="122222"/>
            </a:pP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09.00.13 Философская антропология, философия культуры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*44.06.01 </a:t>
            </a: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Образование </a:t>
            </a:r>
            <a:r>
              <a:rPr lang="ru-RU" sz="1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педагогические науки</a:t>
            </a:r>
          </a:p>
          <a:p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13.00.08 Теория и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методика профессионального </a:t>
            </a:r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образования </a:t>
            </a:r>
            <a:endParaRPr lang="ru-RU" sz="1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>
              <a:spcBef>
                <a:spcPts val="0"/>
              </a:spcBef>
              <a:buClr>
                <a:schemeClr val="dk1"/>
              </a:buClr>
              <a:buSzPct val="122222"/>
              <a:buFont typeface="Arial"/>
              <a:buNone/>
            </a:pPr>
            <a:r>
              <a:rPr lang="ru-RU" sz="1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Планируемые к реализации с 2018 года:</a:t>
            </a:r>
            <a:endParaRPr lang="ru-RU" sz="11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* 46.06.01 </a:t>
            </a:r>
            <a:r>
              <a:rPr lang="ru-RU" sz="1100" b="1" dirty="0">
                <a:latin typeface="Times New Roman" pitchFamily="18" charset="0"/>
                <a:cs typeface="Times New Roman" pitchFamily="18" charset="0"/>
              </a:rPr>
              <a:t>-  исторические науки и археология</a:t>
            </a:r>
          </a:p>
          <a:p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07.00.10 - история науки и техники</a:t>
            </a:r>
          </a:p>
          <a:p>
            <a:r>
              <a:rPr lang="ru-RU" sz="1100" dirty="0"/>
              <a:t> </a:t>
            </a:r>
          </a:p>
          <a:p>
            <a:pPr lvl="0" algn="ctr">
              <a:buClr>
                <a:schemeClr val="dk1"/>
              </a:buClr>
              <a:buSzPct val="122222"/>
            </a:pPr>
            <a:r>
              <a:rPr lang="ru-RU" sz="1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Реализуемые:</a:t>
            </a:r>
          </a:p>
          <a:p>
            <a:pPr lvl="0" algn="just">
              <a:buClr>
                <a:schemeClr val="dk1"/>
              </a:buClr>
              <a:buSzPct val="122222"/>
            </a:pP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1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Менеджмент в образовании</a:t>
            </a:r>
          </a:p>
          <a:p>
            <a:pPr marL="171450" lvl="0" indent="-171450" algn="just">
              <a:buClr>
                <a:schemeClr val="dk1"/>
              </a:buClr>
              <a:buSzPct val="122222"/>
              <a:buFont typeface="Arial" panose="020B0604020202020204" pitchFamily="34" charset="0"/>
              <a:buChar char="•"/>
            </a:pP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Преподаватель высшей школы и ДПО</a:t>
            </a:r>
          </a:p>
          <a:p>
            <a:pPr marL="171450" lvl="0" indent="-171450" algn="just">
              <a:buClr>
                <a:schemeClr val="dk1"/>
              </a:buClr>
              <a:buSzPct val="122222"/>
              <a:buFont typeface="Arial" panose="020B0604020202020204" pitchFamily="34" charset="0"/>
              <a:buChar char="•"/>
            </a:pP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Преподаватель СПО и ДПО – </a:t>
            </a:r>
            <a:r>
              <a:rPr lang="ru-RU" sz="1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435 000 руб.</a:t>
            </a:r>
          </a:p>
          <a:p>
            <a:pPr marL="171450" lvl="0" indent="-171450" algn="just">
              <a:buClr>
                <a:schemeClr val="dk1"/>
              </a:buClr>
              <a:buSzPct val="122222"/>
              <a:buFont typeface="Arial" panose="020B0604020202020204" pitchFamily="34" charset="0"/>
              <a:buChar char="•"/>
            </a:pP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Архивное хранение и организация технологий документационного обеспечения управления </a:t>
            </a:r>
            <a:r>
              <a:rPr lang="ru-RU" sz="1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52 500 руб.</a:t>
            </a:r>
          </a:p>
          <a:p>
            <a:pPr algn="ctr">
              <a:buClr>
                <a:schemeClr val="dk1"/>
              </a:buClr>
              <a:buSzPct val="122222"/>
            </a:pPr>
            <a:r>
              <a:rPr lang="ru-RU" sz="1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Планируемые </a:t>
            </a:r>
            <a:r>
              <a:rPr lang="ru-RU" sz="1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 реализации с 2018 года: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Гуманизация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гуманитаризация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инженерного образования</a:t>
            </a: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*Актуальные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вопросы модернизации высшего образования в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России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*Инновационные технологии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образовании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  <a:p>
            <a:endParaRPr lang="ru-RU" sz="1100" dirty="0">
              <a:latin typeface="Times New Roman" pitchFamily="18" charset="0"/>
              <a:cs typeface="Times New Roman" pitchFamily="18" charset="0"/>
            </a:endParaRPr>
          </a:p>
          <a:p>
            <a:pPr marL="171450" lvl="0" indent="-171450" algn="just">
              <a:buClr>
                <a:schemeClr val="dk1"/>
              </a:buClr>
              <a:buSzPct val="122222"/>
              <a:buFont typeface="Arial" panose="020B0604020202020204" pitchFamily="34" charset="0"/>
              <a:buChar char="•"/>
            </a:pPr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lvl="0" indent="-171450" algn="just">
              <a:buClr>
                <a:schemeClr val="dk1"/>
              </a:buClr>
              <a:buSzPct val="122222"/>
              <a:buFont typeface="Arial" panose="020B0604020202020204" pitchFamily="34" charset="0"/>
              <a:buChar char="•"/>
            </a:pPr>
            <a:endParaRPr lang="ru-RU" sz="1100" dirty="0" smtClean="0">
              <a:solidFill>
                <a:schemeClr val="tx1"/>
              </a:solidFill>
            </a:endParaRPr>
          </a:p>
          <a:p>
            <a:pPr lvl="0" algn="just">
              <a:buClr>
                <a:schemeClr val="dk1"/>
              </a:buClr>
              <a:buSzPct val="122222"/>
            </a:pPr>
            <a:endParaRPr lang="en-US" sz="900" dirty="0">
              <a:solidFill>
                <a:schemeClr val="dk1"/>
              </a:solidFill>
            </a:endParaRPr>
          </a:p>
        </p:txBody>
      </p:sp>
      <p:sp>
        <p:nvSpPr>
          <p:cNvPr id="73" name="Shape 73"/>
          <p:cNvSpPr/>
          <p:nvPr/>
        </p:nvSpPr>
        <p:spPr>
          <a:xfrm>
            <a:off x="438925" y="4517547"/>
            <a:ext cx="3502200" cy="1493761"/>
          </a:xfrm>
          <a:prstGeom prst="roundRect">
            <a:avLst>
              <a:gd name="adj" fmla="val 16667"/>
            </a:avLst>
          </a:prstGeom>
          <a:solidFill>
            <a:srgbClr val="4A86E8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dirty="0" err="1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Сотрудничество</a:t>
            </a:r>
            <a:r>
              <a:rPr lang="en-US" dirty="0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ru-RU" dirty="0" smtClean="0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вузами, </a:t>
            </a:r>
            <a:r>
              <a:rPr lang="en-US" dirty="0" err="1" smtClean="0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предприятиями</a:t>
            </a:r>
            <a:r>
              <a:rPr lang="en-US" dirty="0" smtClean="0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dirty="0" err="1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организациями</a:t>
            </a:r>
            <a:endParaRPr lang="en-US" dirty="0">
              <a:solidFill>
                <a:schemeClr val="l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Shape 74"/>
          <p:cNvSpPr/>
          <p:nvPr/>
        </p:nvSpPr>
        <p:spPr>
          <a:xfrm>
            <a:off x="4443925" y="4595511"/>
            <a:ext cx="4553700" cy="1924425"/>
          </a:xfrm>
          <a:prstGeom prst="snip1Rect">
            <a:avLst>
              <a:gd name="adj" fmla="val 16667"/>
            </a:avLst>
          </a:prstGeom>
          <a:solidFill>
            <a:srgbClr val="A4C2F4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/>
            <a:endParaRPr lang="ru-RU" sz="1200" b="1" dirty="0" smtClean="0">
              <a:solidFill>
                <a:srgbClr val="C00000"/>
              </a:solidFill>
            </a:endParaRPr>
          </a:p>
          <a:p>
            <a:pPr lvl="0" algn="ctr"/>
            <a:r>
              <a:rPr lang="ru-RU" sz="115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Реализуемые с ноября 2017 года:</a:t>
            </a:r>
          </a:p>
          <a:p>
            <a:pPr lvl="0"/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*Договор 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о сотрудничестве с Федеральным Исследовательским Центром Тюменский научный центр СО Российской академии </a:t>
            </a:r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наук</a:t>
            </a:r>
          </a:p>
          <a:p>
            <a:pPr lvl="0"/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*Договор </a:t>
            </a:r>
            <a:r>
              <a:rPr lang="ru-RU" sz="1150" dirty="0">
                <a:latin typeface="Times New Roman" pitchFamily="18" charset="0"/>
                <a:cs typeface="Times New Roman" pitchFamily="18" charset="0"/>
              </a:rPr>
              <a:t>о сотрудничестве с Западно-Сибирским филиалом Федерального научно-исследовательского социологического центра Российской академии наук </a:t>
            </a:r>
            <a:endParaRPr lang="ru-RU" sz="115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15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Планируемые </a:t>
            </a:r>
            <a:r>
              <a:rPr lang="ru-RU" sz="115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 реализации с 2018 года:</a:t>
            </a:r>
          </a:p>
          <a:p>
            <a:pPr lvl="0"/>
            <a:r>
              <a:rPr lang="ru-RU" sz="1150" dirty="0" smtClean="0">
                <a:latin typeface="Times New Roman" pitchFamily="18" charset="0"/>
                <a:cs typeface="Times New Roman" pitchFamily="18" charset="0"/>
              </a:rPr>
              <a:t>* Развитие сетевого взаимодействия с опорными университетами в рамках реализации  стратегической программы кафедры.</a:t>
            </a:r>
            <a:endParaRPr lang="ru-RU" sz="1150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200" dirty="0" smtClean="0"/>
          </a:p>
          <a:p>
            <a:pPr lvl="0"/>
            <a:endParaRPr sz="1200" dirty="0"/>
          </a:p>
        </p:txBody>
      </p:sp>
      <p:cxnSp>
        <p:nvCxnSpPr>
          <p:cNvPr id="75" name="Shape 75"/>
          <p:cNvCxnSpPr>
            <a:stCxn id="69" idx="3"/>
            <a:endCxn id="72" idx="2"/>
          </p:cNvCxnSpPr>
          <p:nvPr/>
        </p:nvCxnSpPr>
        <p:spPr>
          <a:xfrm flipV="1">
            <a:off x="3941125" y="1730006"/>
            <a:ext cx="502875" cy="135394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76" name="Shape 76"/>
          <p:cNvCxnSpPr>
            <a:stCxn id="70" idx="3"/>
            <a:endCxn id="71" idx="2"/>
          </p:cNvCxnSpPr>
          <p:nvPr/>
        </p:nvCxnSpPr>
        <p:spPr>
          <a:xfrm>
            <a:off x="3941125" y="3563061"/>
            <a:ext cx="502800" cy="48039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77" name="Shape 77"/>
          <p:cNvCxnSpPr>
            <a:stCxn id="73" idx="3"/>
          </p:cNvCxnSpPr>
          <p:nvPr/>
        </p:nvCxnSpPr>
        <p:spPr>
          <a:xfrm flipV="1">
            <a:off x="3941125" y="5070550"/>
            <a:ext cx="502800" cy="193878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219450" y="274625"/>
            <a:ext cx="7137000" cy="8409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4C81"/>
              </a:buClr>
              <a:buSzPct val="25000"/>
              <a:buFont typeface="Source Sans Pro"/>
              <a:buNone/>
            </a:pPr>
            <a:r>
              <a:rPr lang="en-US" sz="2000" b="1" dirty="0" err="1">
                <a:solidFill>
                  <a:srgbClr val="374C81"/>
                </a:solidFill>
                <a:latin typeface="Times New Roman" pitchFamily="18" charset="0"/>
                <a:cs typeface="Times New Roman" pitchFamily="18" charset="0"/>
              </a:rPr>
              <a:t>Модернизация</a:t>
            </a:r>
            <a:r>
              <a:rPr lang="en-US" sz="2000" b="1" dirty="0">
                <a:solidFill>
                  <a:srgbClr val="374C8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374C81"/>
                </a:solidFill>
                <a:latin typeface="Times New Roman" pitchFamily="18" charset="0"/>
                <a:cs typeface="Times New Roman" pitchFamily="18" charset="0"/>
              </a:rPr>
              <a:t>образовательной</a:t>
            </a:r>
            <a:r>
              <a:rPr lang="en-US" sz="2000" b="1" dirty="0">
                <a:solidFill>
                  <a:srgbClr val="374C8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374C81"/>
                </a:solidFill>
                <a:latin typeface="Times New Roman" pitchFamily="18" charset="0"/>
                <a:cs typeface="Times New Roman" pitchFamily="18" charset="0"/>
              </a:rPr>
              <a:t>деятельности</a:t>
            </a:r>
            <a:r>
              <a:rPr lang="en-US" sz="2000" b="1" dirty="0">
                <a:solidFill>
                  <a:srgbClr val="374C8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sz="2000" b="1" dirty="0" err="1">
                <a:solidFill>
                  <a:srgbClr val="374C81"/>
                </a:solidFill>
                <a:latin typeface="Times New Roman" pitchFamily="18" charset="0"/>
                <a:cs typeface="Times New Roman" pitchFamily="18" charset="0"/>
              </a:rPr>
              <a:t>рамках</a:t>
            </a:r>
            <a:r>
              <a:rPr lang="en-US" sz="2000" b="1" dirty="0">
                <a:solidFill>
                  <a:srgbClr val="374C8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374C81"/>
                </a:solidFill>
                <a:latin typeface="Times New Roman" pitchFamily="18" charset="0"/>
                <a:cs typeface="Times New Roman" pitchFamily="18" charset="0"/>
              </a:rPr>
              <a:t>программы</a:t>
            </a:r>
            <a:r>
              <a:rPr lang="en-US" sz="2000" b="1" dirty="0">
                <a:solidFill>
                  <a:srgbClr val="374C8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374C81"/>
                </a:solidFill>
                <a:latin typeface="Times New Roman" pitchFamily="18" charset="0"/>
                <a:cs typeface="Times New Roman" pitchFamily="18" charset="0"/>
              </a:rPr>
              <a:t>развития</a:t>
            </a:r>
            <a:r>
              <a:rPr lang="en-US" sz="2000" b="1" dirty="0">
                <a:solidFill>
                  <a:srgbClr val="374C81"/>
                </a:solidFill>
                <a:latin typeface="Times New Roman" pitchFamily="18" charset="0"/>
                <a:cs typeface="Times New Roman" pitchFamily="18" charset="0"/>
              </a:rPr>
              <a:t> ТИУ</a:t>
            </a:r>
          </a:p>
        </p:txBody>
      </p:sp>
      <p:sp>
        <p:nvSpPr>
          <p:cNvPr id="107" name="Shape 107"/>
          <p:cNvSpPr txBox="1"/>
          <p:nvPr/>
        </p:nvSpPr>
        <p:spPr>
          <a:xfrm>
            <a:off x="6553200" y="643890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Source Sans Pro"/>
              <a:buNone/>
            </a:pPr>
            <a:fld id="{00000000-1234-1234-1234-123412341234}" type="slidenum">
              <a:rPr lang="en-US" sz="1000" b="0" i="0" u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Source Sans Pro"/>
                <a:buNone/>
              </a:pPr>
              <a:t>6</a:t>
            </a:fld>
            <a:endParaRPr lang="en-US" sz="1000" b="0" i="0" u="none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08" name="Shape 108"/>
          <p:cNvSpPr/>
          <p:nvPr/>
        </p:nvSpPr>
        <p:spPr>
          <a:xfrm>
            <a:off x="563574" y="1250712"/>
            <a:ext cx="8016900" cy="5052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Shape 109"/>
          <p:cNvSpPr/>
          <p:nvPr/>
        </p:nvSpPr>
        <p:spPr>
          <a:xfrm>
            <a:off x="2176274" y="1040462"/>
            <a:ext cx="5028089" cy="974077"/>
          </a:xfrm>
          <a:prstGeom prst="roundRect">
            <a:avLst>
              <a:gd name="adj" fmla="val 16667"/>
            </a:avLst>
          </a:prstGeom>
          <a:solidFill>
            <a:srgbClr val="4A86E8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/>
            <a:endParaRPr lang="ru-RU" sz="1200" dirty="0" smtClean="0"/>
          </a:p>
          <a:p>
            <a:pPr lvl="0" algn="ctr"/>
            <a:endParaRPr lang="ru-RU" sz="1200" dirty="0" smtClean="0"/>
          </a:p>
          <a:p>
            <a:pPr lvl="0" algn="ctr"/>
            <a:endParaRPr lang="ru-RU" sz="1200" dirty="0"/>
          </a:p>
          <a:p>
            <a:pPr lvl="0" algn="ctr"/>
            <a:r>
              <a:rPr lang="ru-RU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Внедрение инновационных форм обучения:</a:t>
            </a:r>
          </a:p>
          <a:p>
            <a:pPr lvl="0"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Реализация МООК по дисциплине «История»</a:t>
            </a:r>
          </a:p>
          <a:p>
            <a:pPr lvl="0" algn="ctr"/>
            <a:r>
              <a:rPr lang="ru-RU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Разработка </a:t>
            </a: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специализированных МООК</a:t>
            </a:r>
          </a:p>
          <a:p>
            <a:pPr lvl="0" algn="ctr"/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Участие в разработке интегрированных технических МООК </a:t>
            </a:r>
          </a:p>
          <a:p>
            <a:pPr lvl="0" algn="ctr"/>
            <a:endParaRPr lang="ru-RU" sz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sz="1200" dirty="0" smtClean="0"/>
          </a:p>
          <a:p>
            <a:pPr lvl="0" algn="ctr"/>
            <a:r>
              <a:rPr lang="ru-RU" dirty="0" smtClean="0"/>
              <a:t> 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110" name="Shape 110"/>
          <p:cNvSpPr/>
          <p:nvPr/>
        </p:nvSpPr>
        <p:spPr>
          <a:xfrm>
            <a:off x="563574" y="2091986"/>
            <a:ext cx="3474600" cy="1766814"/>
          </a:xfrm>
          <a:prstGeom prst="snip1Rect">
            <a:avLst>
              <a:gd name="adj" fmla="val 16667"/>
            </a:avLst>
          </a:prstGeom>
          <a:solidFill>
            <a:srgbClr val="A4C2F4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 lang="ru-RU" sz="1200" dirty="0" smtClean="0"/>
          </a:p>
          <a:p>
            <a:endParaRPr lang="ru-RU" sz="1200" dirty="0"/>
          </a:p>
          <a:p>
            <a:pPr algn="ctr"/>
            <a:r>
              <a:rPr lang="ru-RU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1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электронной среды –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информационно-ресурсной базы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университета: создание 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электронной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интернет-площадки опорных университетов  – 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Гуманитаризация</a:t>
            </a:r>
            <a:r>
              <a:rPr lang="ru-RU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технического образования: традиции, опыт, инновации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endParaRPr lang="ru-RU" sz="900" dirty="0">
              <a:effectLst/>
            </a:endParaRPr>
          </a:p>
          <a:p>
            <a:endParaRPr lang="ru-RU" sz="900" dirty="0" smtClean="0"/>
          </a:p>
          <a:p>
            <a:endParaRPr lang="ru-RU" sz="900" dirty="0">
              <a:effectLst/>
            </a:endParaRPr>
          </a:p>
        </p:txBody>
      </p:sp>
      <p:sp>
        <p:nvSpPr>
          <p:cNvPr id="111" name="Shape 111"/>
          <p:cNvSpPr/>
          <p:nvPr/>
        </p:nvSpPr>
        <p:spPr>
          <a:xfrm>
            <a:off x="4937750" y="2055338"/>
            <a:ext cx="3398400" cy="1782371"/>
          </a:xfrm>
          <a:prstGeom prst="snip1Rect">
            <a:avLst>
              <a:gd name="adj" fmla="val 16667"/>
            </a:avLst>
          </a:prstGeom>
          <a:solidFill>
            <a:srgbClr val="A4C2F4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buClr>
                <a:schemeClr val="dk1"/>
              </a:buClr>
              <a:buSzPct val="122222"/>
            </a:pPr>
            <a:r>
              <a:rPr lang="ru-RU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Развитие системы сетевого взаимодействия:</a:t>
            </a:r>
            <a:r>
              <a:rPr lang="ru-RU" sz="1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chemeClr val="dk1"/>
              </a:buClr>
              <a:buSzPct val="122222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использование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сетевых  образовательных технологий за счет интеграции ресурсов ведущих (опорных) вузов в аспекте преподавания дисциплин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гуманитарного цикла.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buClr>
                <a:schemeClr val="dk1"/>
              </a:buClr>
              <a:buSzPct val="122222"/>
            </a:pPr>
            <a:endParaRPr lang="en-US" sz="900" dirty="0"/>
          </a:p>
        </p:txBody>
      </p:sp>
      <p:sp>
        <p:nvSpPr>
          <p:cNvPr id="114" name="Shape 114"/>
          <p:cNvSpPr/>
          <p:nvPr/>
        </p:nvSpPr>
        <p:spPr>
          <a:xfrm>
            <a:off x="2244975" y="3936247"/>
            <a:ext cx="4846200" cy="957665"/>
          </a:xfrm>
          <a:prstGeom prst="roundRect">
            <a:avLst>
              <a:gd name="adj" fmla="val 16667"/>
            </a:avLst>
          </a:prstGeom>
          <a:solidFill>
            <a:srgbClr val="4A86E8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Диверсификация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актуализация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портфеля образовательных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программ: </a:t>
            </a:r>
          </a:p>
          <a:p>
            <a:pPr lvl="0" algn="ctr"/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модульного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обучения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элективных курсов, адаптация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модели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по развитию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Soft  skills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компетенций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" name="Shape 115"/>
          <p:cNvSpPr/>
          <p:nvPr/>
        </p:nvSpPr>
        <p:spPr>
          <a:xfrm>
            <a:off x="2020824" y="5029200"/>
            <a:ext cx="5335625" cy="1523999"/>
          </a:xfrm>
          <a:prstGeom prst="snip1Rect">
            <a:avLst>
              <a:gd name="adj" fmla="val 16667"/>
            </a:avLst>
          </a:prstGeom>
          <a:solidFill>
            <a:srgbClr val="C9DAF8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/>
            <a:r>
              <a:rPr lang="ru-RU" sz="1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Развитие системы дополнительного гуманитарного образования </a:t>
            </a:r>
            <a:endParaRPr lang="ru-RU" sz="1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- приглашение к участию в образовательном процессе специалистов российских и зарубежных вузов, практиков отраслевых предприятий региона - партнеров ТИУ.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426211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557212" y="274637"/>
            <a:ext cx="6799261" cy="628649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4C81"/>
              </a:buClr>
              <a:buSzPct val="25000"/>
              <a:buFont typeface="Source Sans Pro"/>
              <a:buNone/>
            </a:pPr>
            <a:r>
              <a:rPr lang="en-US" sz="2400" b="1" dirty="0" err="1">
                <a:solidFill>
                  <a:srgbClr val="374C81"/>
                </a:solidFill>
                <a:latin typeface="Times New Roman" pitchFamily="18" charset="0"/>
                <a:cs typeface="Times New Roman" pitchFamily="18" charset="0"/>
              </a:rPr>
              <a:t>Научная</a:t>
            </a:r>
            <a:r>
              <a:rPr lang="en-US" sz="2400" b="1" dirty="0">
                <a:solidFill>
                  <a:srgbClr val="374C8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374C81"/>
                </a:solidFill>
                <a:latin typeface="Times New Roman" pitchFamily="18" charset="0"/>
                <a:cs typeface="Times New Roman" pitchFamily="18" charset="0"/>
              </a:rPr>
              <a:t>деятельность</a:t>
            </a:r>
            <a:endParaRPr lang="en-US" sz="2400" b="1" dirty="0">
              <a:solidFill>
                <a:srgbClr val="374C8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Shape 83"/>
          <p:cNvSpPr txBox="1"/>
          <p:nvPr/>
        </p:nvSpPr>
        <p:spPr>
          <a:xfrm>
            <a:off x="6553200" y="643890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Source Sans Pro"/>
              <a:buNone/>
            </a:pPr>
            <a:fld id="{00000000-1234-1234-1234-123412341234}" type="slidenum">
              <a:rPr lang="en-US" sz="1000" b="0" i="0" u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Source Sans Pro"/>
                <a:buNone/>
              </a:pPr>
              <a:t>7</a:t>
            </a:fld>
            <a:endParaRPr lang="en-US" sz="1000" b="0" i="0" u="none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84" name="Shape 84"/>
          <p:cNvSpPr/>
          <p:nvPr/>
        </p:nvSpPr>
        <p:spPr>
          <a:xfrm>
            <a:off x="586387" y="1248925"/>
            <a:ext cx="8016900" cy="5052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85" name="Shape 85"/>
          <p:cNvGraphicFramePr/>
          <p:nvPr>
            <p:extLst>
              <p:ext uri="{D42A27DB-BD31-4B8C-83A1-F6EECF244321}">
                <p14:modId xmlns:p14="http://schemas.microsoft.com/office/powerpoint/2010/main" val="3517926586"/>
              </p:ext>
            </p:extLst>
          </p:nvPr>
        </p:nvGraphicFramePr>
        <p:xfrm>
          <a:off x="469362" y="735278"/>
          <a:ext cx="8250925" cy="3402115"/>
        </p:xfrm>
        <a:graphic>
          <a:graphicData uri="http://schemas.openxmlformats.org/drawingml/2006/table">
            <a:tbl>
              <a:tblPr>
                <a:noFill/>
                <a:tableStyleId>{B1BA6554-50DB-443F-8CCD-8889FC8954B4}</a:tableStyleId>
              </a:tblPr>
              <a:tblGrid>
                <a:gridCol w="2181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6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7711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200" dirty="0" err="1">
                          <a:solidFill>
                            <a:schemeClr val="l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Научное</a:t>
                      </a:r>
                      <a:r>
                        <a:rPr lang="en-US" sz="1200" dirty="0">
                          <a:solidFill>
                            <a:schemeClr val="l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solidFill>
                            <a:schemeClr val="l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направление</a:t>
                      </a:r>
                      <a:endParaRPr lang="en-US" sz="1200" dirty="0">
                        <a:solidFill>
                          <a:schemeClr val="lt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5" marR="91425" marT="91425" marB="91425">
                    <a:solidFill>
                      <a:srgbClr val="4A86E8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200" dirty="0" err="1">
                          <a:latin typeface="Times New Roman" pitchFamily="18" charset="0"/>
                          <a:cs typeface="Times New Roman" pitchFamily="18" charset="0"/>
                        </a:rPr>
                        <a:t>Научно-исследовательская</a:t>
                      </a: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latin typeface="Times New Roman" pitchFamily="18" charset="0"/>
                          <a:cs typeface="Times New Roman" pitchFamily="18" charset="0"/>
                        </a:rPr>
                        <a:t>деятельность</a:t>
                      </a: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 в </a:t>
                      </a:r>
                      <a:r>
                        <a:rPr lang="en-US" sz="1200" dirty="0" err="1">
                          <a:latin typeface="Times New Roman" pitchFamily="18" charset="0"/>
                          <a:cs typeface="Times New Roman" pitchFamily="18" charset="0"/>
                        </a:rPr>
                        <a:t>рамках</a:t>
                      </a:r>
                      <a:r>
                        <a:rPr lang="en-US" sz="12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dirty="0" err="1">
                          <a:latin typeface="Times New Roman" pitchFamily="18" charset="0"/>
                          <a:cs typeface="Times New Roman" pitchFamily="18" charset="0"/>
                        </a:rPr>
                        <a:t>направления</a:t>
                      </a:r>
                      <a:endParaRPr lang="en-US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5" marR="91425" marT="91425" marB="91425"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552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 2017 года – </a:t>
                      </a:r>
                      <a:r>
                        <a:rPr lang="ru-RU" sz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Гуманитаризация</a:t>
                      </a:r>
                      <a:r>
                        <a:rPr lang="ru-RU" sz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инженерного образования»</a:t>
                      </a:r>
                      <a:endParaRPr lang="en-US" sz="1200" dirty="0">
                        <a:solidFill>
                          <a:schemeClr val="lt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5" marR="91425" marT="91425" marB="91425">
                    <a:solidFill>
                      <a:srgbClr val="4A86E8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Организация и проведение методологических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семинаров, круглых столов.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Участие в рамках проблематики в научных конференциях различных уровней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Публикация статей в изданиях, включенных в Перечень ВАК, индексируемых в международных базах</a:t>
                      </a:r>
                      <a:endParaRPr lang="ru-RU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Проведение международной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научной конференции</a:t>
                      </a:r>
                      <a:endParaRPr lang="ru-RU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Подача заявки на Грант РНФ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Издание тематического журнала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Организация международного сотрудничества по проблематике исследования</a:t>
                      </a:r>
                      <a:endParaRPr lang="en-US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5" marR="91425" marT="91425" marB="91425"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2096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ru-RU" sz="12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 2018 года – 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ru-RU" sz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«Арктическая цивилизация»</a:t>
                      </a:r>
                      <a:endParaRPr lang="en-US" sz="1200" dirty="0">
                        <a:solidFill>
                          <a:schemeClr val="lt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5" marR="91425" marT="91425" marB="91425">
                    <a:solidFill>
                      <a:srgbClr val="4A86E8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Организация системы взаимодействия с НИЦ СО РАН по проблематике исследования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Подача заявок на Гранты РНФ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Издание тематического журнала</a:t>
                      </a:r>
                      <a:endParaRPr lang="ru-RU" sz="11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Публикация статей в изданиях, включенных в Перечень ВАК, индексируемых в международных базах</a:t>
                      </a:r>
                      <a:endParaRPr lang="ru-RU" sz="11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en-US" sz="1100" dirty="0"/>
                    </a:p>
                  </a:txBody>
                  <a:tcPr marL="91425" marR="91425" marT="91425" marB="91425"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744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en-US" sz="900" dirty="0">
                        <a:solidFill>
                          <a:schemeClr val="lt1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4A86E8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 lang="en-US" sz="800" dirty="0"/>
                    </a:p>
                  </a:txBody>
                  <a:tcPr marL="91425" marR="91425" marT="91425" marB="91425"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6" name="Shape 86"/>
          <p:cNvSpPr/>
          <p:nvPr/>
        </p:nvSpPr>
        <p:spPr>
          <a:xfrm>
            <a:off x="446302" y="3545484"/>
            <a:ext cx="4114800" cy="1575155"/>
          </a:xfrm>
          <a:prstGeom prst="flowChartPunchedTape">
            <a:avLst/>
          </a:prstGeom>
          <a:solidFill>
            <a:srgbClr val="4A86E8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endParaRPr lang="ru-RU" sz="1200" b="1" dirty="0" smtClean="0">
              <a:solidFill>
                <a:schemeClr val="lt1"/>
              </a:solidFill>
            </a:endParaRPr>
          </a:p>
          <a:p>
            <a:pPr lvl="0" algn="ctr">
              <a:spcBef>
                <a:spcPts val="0"/>
              </a:spcBef>
              <a:buNone/>
            </a:pPr>
            <a:endParaRPr lang="ru-RU" sz="1200" b="1" dirty="0" smtClean="0">
              <a:solidFill>
                <a:schemeClr val="lt1"/>
              </a:solidFill>
            </a:endParaRPr>
          </a:p>
          <a:p>
            <a:pPr lvl="0" algn="ctr">
              <a:spcBef>
                <a:spcPts val="0"/>
              </a:spcBef>
              <a:buNone/>
            </a:pPr>
            <a:endParaRPr lang="ru-RU" sz="1200" b="1" dirty="0">
              <a:solidFill>
                <a:schemeClr val="lt1"/>
              </a:solidFill>
            </a:endParaRPr>
          </a:p>
          <a:p>
            <a:pPr lvl="0" algn="ctr">
              <a:spcBef>
                <a:spcPts val="0"/>
              </a:spcBef>
              <a:buNone/>
            </a:pPr>
            <a:r>
              <a:rPr lang="en-US" sz="1100" b="1" dirty="0" err="1" smtClean="0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Гранты</a:t>
            </a:r>
            <a:r>
              <a:rPr lang="en-US" sz="1100" b="1" dirty="0" smtClean="0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 РГНФ</a:t>
            </a:r>
            <a:r>
              <a:rPr lang="ru-RU" sz="1100" b="1" dirty="0" smtClean="0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ctr">
              <a:spcBef>
                <a:spcPts val="0"/>
              </a:spcBef>
              <a:buNone/>
            </a:pPr>
            <a:r>
              <a:rPr lang="ru-RU" sz="1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Реализуемые:</a:t>
            </a:r>
          </a:p>
          <a:p>
            <a:pPr lvl="0" algn="just">
              <a:spcBef>
                <a:spcPts val="0"/>
              </a:spcBef>
              <a:buNone/>
            </a:pP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Участие ППС кафедры в грантах вне ТИУ</a:t>
            </a:r>
          </a:p>
          <a:p>
            <a:pPr algn="ctr"/>
            <a:r>
              <a:rPr lang="ru-RU" sz="1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Планируемые </a:t>
            </a:r>
            <a:r>
              <a:rPr lang="ru-RU" sz="1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 реализации с 2018 года:</a:t>
            </a:r>
          </a:p>
          <a:p>
            <a:pPr lvl="0" algn="just"/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Гуманитаризация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инженерного образования опорных университетов»</a:t>
            </a:r>
          </a:p>
          <a:p>
            <a:pPr lvl="0" algn="just"/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«Арктическая цивилизация»</a:t>
            </a:r>
          </a:p>
          <a:p>
            <a:pPr lvl="0" algn="ctr">
              <a:spcBef>
                <a:spcPts val="0"/>
              </a:spcBef>
              <a:buNone/>
            </a:pPr>
            <a:endParaRPr lang="ru-RU" sz="900" b="1" dirty="0" smtClean="0">
              <a:solidFill>
                <a:schemeClr val="lt1"/>
              </a:solidFill>
            </a:endParaRPr>
          </a:p>
          <a:p>
            <a:pPr lvl="0" algn="ctr">
              <a:spcBef>
                <a:spcPts val="0"/>
              </a:spcBef>
              <a:buNone/>
            </a:pPr>
            <a:endParaRPr lang="ru-RU" sz="900" b="1" dirty="0" smtClean="0">
              <a:solidFill>
                <a:schemeClr val="lt1"/>
              </a:solidFill>
            </a:endParaRPr>
          </a:p>
        </p:txBody>
      </p:sp>
      <p:sp>
        <p:nvSpPr>
          <p:cNvPr id="87" name="Shape 87"/>
          <p:cNvSpPr/>
          <p:nvPr/>
        </p:nvSpPr>
        <p:spPr>
          <a:xfrm>
            <a:off x="4749744" y="3420369"/>
            <a:ext cx="4114800" cy="1615865"/>
          </a:xfrm>
          <a:prstGeom prst="flowChartPunchedTape">
            <a:avLst/>
          </a:prstGeom>
          <a:solidFill>
            <a:srgbClr val="4A86E8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 lang="ru-RU" sz="1100" b="1" dirty="0" smtClean="0">
              <a:solidFill>
                <a:schemeClr val="lt1"/>
              </a:solidFill>
            </a:endParaRPr>
          </a:p>
          <a:p>
            <a:pPr lvl="0" algn="ctr" rtl="0">
              <a:spcBef>
                <a:spcPts val="0"/>
              </a:spcBef>
              <a:buNone/>
            </a:pPr>
            <a:endParaRPr lang="ru-RU" sz="1100" b="1" dirty="0" smtClean="0">
              <a:solidFill>
                <a:schemeClr val="lt1"/>
              </a:solidFill>
            </a:endParaRPr>
          </a:p>
          <a:p>
            <a:pPr lvl="0" algn="ctr" rtl="0">
              <a:spcBef>
                <a:spcPts val="0"/>
              </a:spcBef>
              <a:buNone/>
            </a:pPr>
            <a:endParaRPr lang="ru-RU" sz="1100" b="1" dirty="0" smtClean="0">
              <a:solidFill>
                <a:schemeClr val="lt1"/>
              </a:solidFill>
            </a:endParaRPr>
          </a:p>
          <a:p>
            <a:pPr lvl="0" algn="ctr" rtl="0">
              <a:spcBef>
                <a:spcPts val="0"/>
              </a:spcBef>
              <a:buNone/>
            </a:pPr>
            <a:endParaRPr lang="ru-RU" sz="1100" b="1" dirty="0">
              <a:solidFill>
                <a:schemeClr val="lt1"/>
              </a:solidFill>
            </a:endParaRPr>
          </a:p>
          <a:p>
            <a:pPr lvl="0" algn="ctr" rtl="0">
              <a:spcBef>
                <a:spcPts val="0"/>
              </a:spcBef>
              <a:buNone/>
            </a:pPr>
            <a:endParaRPr lang="ru-RU" sz="1100" b="1" dirty="0" smtClean="0">
              <a:solidFill>
                <a:schemeClr val="lt1"/>
              </a:solidFill>
            </a:endParaRPr>
          </a:p>
          <a:p>
            <a:pPr lvl="0" algn="ctr" rtl="0">
              <a:spcBef>
                <a:spcPts val="0"/>
              </a:spcBef>
              <a:buNone/>
            </a:pPr>
            <a:r>
              <a:rPr lang="ru-RU" sz="1100" b="1" dirty="0" smtClean="0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Участие в работе </a:t>
            </a:r>
            <a:r>
              <a:rPr lang="en-US" sz="1100" b="1" dirty="0" err="1" smtClean="0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Диссертационны</a:t>
            </a:r>
            <a:r>
              <a:rPr lang="ru-RU" sz="1100" b="1" dirty="0" smtClean="0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1100" b="1" dirty="0" smtClean="0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b="1" dirty="0" err="1" smtClean="0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совет</a:t>
            </a:r>
            <a:r>
              <a:rPr lang="ru-RU" sz="1100" b="1" dirty="0" err="1" smtClean="0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ов</a:t>
            </a:r>
            <a:r>
              <a:rPr lang="ru-RU" sz="1100" b="1" dirty="0" smtClean="0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член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>
                <a:latin typeface="Times New Roman" pitchFamily="18" charset="0"/>
                <a:cs typeface="Times New Roman" pitchFamily="18" charset="0"/>
              </a:rPr>
              <a:t>диссертационного</a:t>
            </a:r>
            <a:r>
              <a:rPr lang="en-US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>
                <a:latin typeface="Times New Roman" pitchFamily="18" charset="0"/>
                <a:cs typeface="Times New Roman" pitchFamily="18" charset="0"/>
              </a:rPr>
              <a:t>совета</a:t>
            </a:r>
            <a:r>
              <a:rPr lang="en-US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Д212.273.03 – социологические науки (ТИУ)</a:t>
            </a:r>
          </a:p>
          <a:p>
            <a:pPr marL="228600" lvl="0" indent="-228600" algn="ctr">
              <a:buAutoNum type="arabicPlain" startAt="2"/>
            </a:pPr>
            <a:r>
              <a:rPr lang="en-US" sz="1100" dirty="0" err="1" smtClean="0">
                <a:latin typeface="Times New Roman" pitchFamily="18" charset="0"/>
                <a:cs typeface="Times New Roman" pitchFamily="18" charset="0"/>
              </a:rPr>
              <a:t>член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en-US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>
                <a:latin typeface="Times New Roman" pitchFamily="18" charset="0"/>
                <a:cs typeface="Times New Roman" pitchFamily="18" charset="0"/>
              </a:rPr>
              <a:t>диссертационного</a:t>
            </a:r>
            <a:r>
              <a:rPr lang="en-US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>
                <a:latin typeface="Times New Roman" pitchFamily="18" charset="0"/>
                <a:cs typeface="Times New Roman" pitchFamily="18" charset="0"/>
              </a:rPr>
              <a:t>совета</a:t>
            </a:r>
            <a:r>
              <a:rPr lang="en-US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Д212.274.02 – философские науки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ТГУ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) </a:t>
            </a:r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11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>
                <a:latin typeface="Times New Roman" pitchFamily="18" charset="0"/>
                <a:cs typeface="Times New Roman" pitchFamily="18" charset="0"/>
              </a:rPr>
              <a:t>член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en-US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>
                <a:latin typeface="Times New Roman" pitchFamily="18" charset="0"/>
                <a:cs typeface="Times New Roman" pitchFamily="18" charset="0"/>
              </a:rPr>
              <a:t>диссертационного</a:t>
            </a:r>
            <a:r>
              <a:rPr lang="en-US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>
                <a:latin typeface="Times New Roman" pitchFamily="18" charset="0"/>
                <a:cs typeface="Times New Roman" pitchFamily="18" charset="0"/>
              </a:rPr>
              <a:t>совета</a:t>
            </a:r>
            <a:r>
              <a:rPr lang="en-US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Д212.274.04 – исторические науки 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ТГУ</a:t>
            </a:r>
            <a:r>
              <a:rPr lang="ru-RU" sz="1100" dirty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lvl="0" algn="ctr"/>
            <a:endParaRPr lang="ru-RU" sz="1100" b="1" dirty="0"/>
          </a:p>
          <a:p>
            <a:pPr marL="228600" lvl="0" indent="-228600" algn="ctr">
              <a:buAutoNum type="arabicPlain" startAt="2"/>
            </a:pPr>
            <a:endParaRPr lang="ru-RU" sz="1100" b="1" dirty="0"/>
          </a:p>
          <a:p>
            <a:pPr lvl="0" algn="ctr"/>
            <a:endParaRPr lang="ru-RU" sz="1100" b="1" dirty="0"/>
          </a:p>
          <a:p>
            <a:pPr lvl="0" algn="ctr" rtl="0">
              <a:spcBef>
                <a:spcPts val="0"/>
              </a:spcBef>
              <a:buNone/>
            </a:pPr>
            <a:endParaRPr lang="ru-RU" sz="1100" b="1" dirty="0"/>
          </a:p>
        </p:txBody>
      </p:sp>
      <p:sp>
        <p:nvSpPr>
          <p:cNvPr id="88" name="Shape 88"/>
          <p:cNvSpPr/>
          <p:nvPr/>
        </p:nvSpPr>
        <p:spPr>
          <a:xfrm>
            <a:off x="2354544" y="4908687"/>
            <a:ext cx="4114800" cy="394833"/>
          </a:xfrm>
          <a:prstGeom prst="horizontalScroll">
            <a:avLst>
              <a:gd name="adj" fmla="val 12500"/>
            </a:avLst>
          </a:prstGeom>
          <a:solidFill>
            <a:srgbClr val="4A86E8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US" dirty="0" err="1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Публикационная</a:t>
            </a:r>
            <a:r>
              <a:rPr lang="en-US" dirty="0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активность</a:t>
            </a:r>
            <a:endParaRPr lang="en-US" dirty="0">
              <a:solidFill>
                <a:schemeClr val="l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9" name="Shape 89"/>
          <p:cNvGraphicFramePr/>
          <p:nvPr>
            <p:extLst>
              <p:ext uri="{D42A27DB-BD31-4B8C-83A1-F6EECF244321}">
                <p14:modId xmlns:p14="http://schemas.microsoft.com/office/powerpoint/2010/main" val="2801698946"/>
              </p:ext>
            </p:extLst>
          </p:nvPr>
        </p:nvGraphicFramePr>
        <p:xfrm>
          <a:off x="377304" y="5327917"/>
          <a:ext cx="8468850" cy="1319924"/>
        </p:xfrm>
        <a:graphic>
          <a:graphicData uri="http://schemas.openxmlformats.org/drawingml/2006/table">
            <a:tbl>
              <a:tblPr>
                <a:noFill/>
                <a:tableStyleId>{B1BA6554-50DB-443F-8CCD-8889FC8954B4}</a:tableStyleId>
              </a:tblPr>
              <a:tblGrid>
                <a:gridCol w="1411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1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58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71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14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114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50852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 sz="1000" dirty="0">
                          <a:solidFill>
                            <a:schemeClr val="l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Web of Science</a:t>
                      </a:r>
                    </a:p>
                  </a:txBody>
                  <a:tcPr marL="91425" marR="91425" marT="91425" marB="91425">
                    <a:solidFill>
                      <a:srgbClr val="4A86E8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 sz="1000" dirty="0">
                          <a:solidFill>
                            <a:schemeClr val="l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Scopus</a:t>
                      </a:r>
                    </a:p>
                  </a:txBody>
                  <a:tcPr marL="91425" marR="91425" marT="91425" marB="91425">
                    <a:solidFill>
                      <a:srgbClr val="4A86E8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137500"/>
                        <a:buFont typeface="Arial"/>
                        <a:buNone/>
                      </a:pPr>
                      <a:r>
                        <a:rPr lang="ru-RU" sz="10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Участники международных конференций, орган. университетом</a:t>
                      </a:r>
                      <a:endParaRPr lang="en-US" sz="1000" dirty="0">
                        <a:solidFill>
                          <a:schemeClr val="lt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  <a:sym typeface="Times New Roman"/>
                      </a:endParaRP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sz="1000" dirty="0">
                        <a:solidFill>
                          <a:schemeClr val="lt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5" marR="91425" marT="91425" marB="91425">
                    <a:solidFill>
                      <a:srgbClr val="4A86E8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rtl="0">
                        <a:spcBef>
                          <a:spcPts val="0"/>
                        </a:spcBef>
                        <a:buNone/>
                      </a:pPr>
                      <a:r>
                        <a:rPr lang="en-US" sz="1000" dirty="0" err="1">
                          <a:solidFill>
                            <a:schemeClr val="lt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Монографии</a:t>
                      </a:r>
                      <a:endParaRPr lang="en-US" sz="1000" dirty="0">
                        <a:solidFill>
                          <a:schemeClr val="lt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  <a:sym typeface="Times New Roman"/>
                      </a:endParaRPr>
                    </a:p>
                  </a:txBody>
                  <a:tcPr marL="91425" marR="91425" marT="91425" marB="91425">
                    <a:solidFill>
                      <a:srgbClr val="4A86E8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 sz="1000" dirty="0" err="1">
                          <a:solidFill>
                            <a:schemeClr val="l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Статьи</a:t>
                      </a:r>
                      <a:r>
                        <a:rPr lang="en-US" sz="1000" dirty="0">
                          <a:solidFill>
                            <a:schemeClr val="l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 </a:t>
                      </a:r>
                      <a:r>
                        <a:rPr lang="en-US" sz="1000" dirty="0" err="1">
                          <a:solidFill>
                            <a:schemeClr val="l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зарубежных</a:t>
                      </a:r>
                      <a:r>
                        <a:rPr lang="en-US" sz="1000" dirty="0">
                          <a:solidFill>
                            <a:schemeClr val="l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000" dirty="0" err="1">
                          <a:solidFill>
                            <a:schemeClr val="l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издательствах</a:t>
                      </a:r>
                      <a:endParaRPr lang="en-US" sz="1000" dirty="0">
                        <a:solidFill>
                          <a:schemeClr val="lt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5" marR="91425" marT="91425" marB="91425">
                    <a:solidFill>
                      <a:srgbClr val="4A86E8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ru-RU" sz="10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Участие в международных конференциях,</a:t>
                      </a:r>
                      <a:r>
                        <a:rPr lang="ru-RU" sz="10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орган. сторонними  организациями</a:t>
                      </a:r>
                      <a:endParaRPr lang="en-US" sz="1000" dirty="0">
                        <a:solidFill>
                          <a:schemeClr val="lt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5" marR="91425" marT="91425" marB="91425">
                    <a:solidFill>
                      <a:srgbClr val="4A86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074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ru-RU" sz="105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 – </a:t>
                      </a:r>
                      <a:r>
                        <a:rPr lang="en-US" sz="105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05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/ факт - 6</a:t>
                      </a:r>
                      <a:endParaRPr lang="en-US" sz="105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5" marR="91425" marT="91425" marB="91425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ru-RU" sz="105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 – </a:t>
                      </a:r>
                      <a:r>
                        <a:rPr lang="en-US" sz="105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05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/ факт - 4</a:t>
                      </a:r>
                      <a:endParaRPr lang="en-US" sz="105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5" marR="91425" marT="91425" marB="91425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ru-RU" sz="105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 - </a:t>
                      </a:r>
                      <a:r>
                        <a:rPr lang="en-US" sz="105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05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0/ факт - 47</a:t>
                      </a:r>
                      <a:endParaRPr lang="en-US" sz="105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5" marR="91425" marT="91425" marB="91425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ru-RU" sz="105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 –нет / факт - 4</a:t>
                      </a:r>
                      <a:endParaRPr lang="en-US" sz="105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5" marR="91425" marT="91425" marB="91425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ru-RU" sz="105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 – нет / факт - 4</a:t>
                      </a:r>
                      <a:endParaRPr lang="en-US" sz="105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5" marR="91425" marT="91425" marB="91425"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ru-RU" sz="105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 – 1 / факт - 16</a:t>
                      </a:r>
                      <a:endParaRPr lang="en-US" sz="105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5" marR="91425" marT="91425" marB="91425"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164600" y="274625"/>
            <a:ext cx="7233000" cy="7587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4C81"/>
              </a:buClr>
              <a:buSzPct val="25000"/>
              <a:buFont typeface="Source Sans Pro"/>
              <a:buNone/>
            </a:pPr>
            <a:r>
              <a:rPr lang="ru-RU" sz="2000" b="1" dirty="0" smtClean="0">
                <a:solidFill>
                  <a:srgbClr val="374C81"/>
                </a:solidFill>
                <a:latin typeface="Times New Roman" pitchFamily="18" charset="0"/>
                <a:cs typeface="Times New Roman" pitchFamily="18" charset="0"/>
              </a:rPr>
              <a:t>Модернизация </a:t>
            </a:r>
            <a:r>
              <a:rPr lang="en-US" sz="2000" b="1" dirty="0" err="1" smtClean="0">
                <a:solidFill>
                  <a:srgbClr val="374C81"/>
                </a:solidFill>
                <a:latin typeface="Times New Roman" pitchFamily="18" charset="0"/>
                <a:cs typeface="Times New Roman" pitchFamily="18" charset="0"/>
              </a:rPr>
              <a:t>инновационной</a:t>
            </a:r>
            <a:r>
              <a:rPr lang="en-US" sz="2000" b="1" dirty="0" smtClean="0">
                <a:solidFill>
                  <a:srgbClr val="374C8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rgbClr val="374C8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000" b="1" dirty="0" err="1">
                <a:solidFill>
                  <a:srgbClr val="374C81"/>
                </a:solidFill>
                <a:latin typeface="Times New Roman" pitchFamily="18" charset="0"/>
                <a:cs typeface="Times New Roman" pitchFamily="18" charset="0"/>
              </a:rPr>
              <a:t>научно-исследовательской</a:t>
            </a:r>
            <a:r>
              <a:rPr lang="en-US" sz="2000" b="1" dirty="0">
                <a:solidFill>
                  <a:srgbClr val="374C8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374C81"/>
                </a:solidFill>
                <a:latin typeface="Times New Roman" pitchFamily="18" charset="0"/>
                <a:cs typeface="Times New Roman" pitchFamily="18" charset="0"/>
              </a:rPr>
              <a:t>деятельности</a:t>
            </a:r>
            <a:endParaRPr lang="en-US" sz="2000" b="1" dirty="0">
              <a:solidFill>
                <a:srgbClr val="374C8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4" name="Shape 134"/>
          <p:cNvSpPr txBox="1"/>
          <p:nvPr/>
        </p:nvSpPr>
        <p:spPr>
          <a:xfrm>
            <a:off x="6553200" y="643890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Source Sans Pro"/>
              <a:buNone/>
            </a:pPr>
            <a:fld id="{00000000-1234-1234-1234-123412341234}" type="slidenum">
              <a:rPr lang="en-US" sz="1000" b="0" i="0" u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Source Sans Pro"/>
                <a:buNone/>
              </a:pPr>
              <a:t>8</a:t>
            </a:fld>
            <a:endParaRPr lang="en-US" sz="1000" b="0" i="0" u="none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35" name="Shape 135"/>
          <p:cNvSpPr/>
          <p:nvPr/>
        </p:nvSpPr>
        <p:spPr>
          <a:xfrm>
            <a:off x="563574" y="1285475"/>
            <a:ext cx="8016900" cy="5052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Shape 136"/>
          <p:cNvSpPr/>
          <p:nvPr/>
        </p:nvSpPr>
        <p:spPr>
          <a:xfrm>
            <a:off x="356625" y="1136073"/>
            <a:ext cx="3346800" cy="875527"/>
          </a:xfrm>
          <a:prstGeom prst="roundRect">
            <a:avLst>
              <a:gd name="adj" fmla="val 16667"/>
            </a:avLst>
          </a:prstGeom>
          <a:solidFill>
            <a:srgbClr val="4A86E8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-US" dirty="0" smtClean="0">
                <a:solidFill>
                  <a:schemeClr val="lt1"/>
                </a:solidFill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lang="en-US" dirty="0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dirty="0" err="1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инновационных</a:t>
            </a:r>
            <a:r>
              <a:rPr lang="en-US" dirty="0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международных</a:t>
            </a:r>
            <a:r>
              <a:rPr lang="en-US" dirty="0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проектах</a:t>
            </a:r>
            <a:endParaRPr lang="en-US" dirty="0">
              <a:solidFill>
                <a:schemeClr val="l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7" name="Shape 137"/>
          <p:cNvSpPr/>
          <p:nvPr/>
        </p:nvSpPr>
        <p:spPr>
          <a:xfrm>
            <a:off x="356625" y="2155462"/>
            <a:ext cx="3346800" cy="930139"/>
          </a:xfrm>
          <a:prstGeom prst="roundRect">
            <a:avLst>
              <a:gd name="adj" fmla="val 16667"/>
            </a:avLst>
          </a:prstGeom>
          <a:solidFill>
            <a:srgbClr val="4A86E8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dirty="0" smtClean="0">
                <a:solidFill>
                  <a:schemeClr val="lt1"/>
                </a:solidFill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Участие</a:t>
            </a:r>
            <a:r>
              <a:rPr lang="en-US" dirty="0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кафедры</a:t>
            </a:r>
            <a:r>
              <a:rPr lang="en-US" dirty="0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  в </a:t>
            </a:r>
            <a:r>
              <a:rPr lang="en-US" dirty="0" err="1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стратегических</a:t>
            </a:r>
            <a:r>
              <a:rPr lang="en-US" dirty="0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проектах</a:t>
            </a:r>
            <a:r>
              <a:rPr lang="en-US" dirty="0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развития</a:t>
            </a:r>
            <a:r>
              <a:rPr lang="en-US" dirty="0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опорного</a:t>
            </a:r>
            <a:r>
              <a:rPr lang="en-US" dirty="0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вуза</a:t>
            </a:r>
            <a:endParaRPr lang="en-US" dirty="0">
              <a:solidFill>
                <a:schemeClr val="l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8" name="Shape 138"/>
          <p:cNvSpPr/>
          <p:nvPr/>
        </p:nvSpPr>
        <p:spPr>
          <a:xfrm>
            <a:off x="391698" y="3259276"/>
            <a:ext cx="3346800" cy="1016723"/>
          </a:xfrm>
          <a:prstGeom prst="roundRect">
            <a:avLst>
              <a:gd name="adj" fmla="val 16667"/>
            </a:avLst>
          </a:prstGeom>
          <a:solidFill>
            <a:srgbClr val="4A86E8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dirty="0" smtClean="0">
                <a:solidFill>
                  <a:schemeClr val="lt1"/>
                </a:solidFill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Подготовка</a:t>
            </a:r>
            <a:r>
              <a:rPr lang="en-US" dirty="0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кадров</a:t>
            </a:r>
            <a:r>
              <a:rPr lang="en-US" dirty="0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высшей</a:t>
            </a:r>
            <a:r>
              <a:rPr lang="en-US" dirty="0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квалификации</a:t>
            </a:r>
            <a:endParaRPr lang="en-US" dirty="0">
              <a:solidFill>
                <a:schemeClr val="l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9" name="Shape 139"/>
          <p:cNvSpPr/>
          <p:nvPr/>
        </p:nvSpPr>
        <p:spPr>
          <a:xfrm>
            <a:off x="434300" y="4376525"/>
            <a:ext cx="3346800" cy="1161750"/>
          </a:xfrm>
          <a:prstGeom prst="roundRect">
            <a:avLst>
              <a:gd name="adj" fmla="val 16667"/>
            </a:avLst>
          </a:prstGeom>
          <a:solidFill>
            <a:srgbClr val="4A86E8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dirty="0" smtClean="0">
                <a:solidFill>
                  <a:schemeClr val="lt1"/>
                </a:solidFill>
              </a:rPr>
              <a:t> </a:t>
            </a:r>
            <a:r>
              <a:rPr lang="ru-RU" dirty="0" smtClean="0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Издание тематического журнала</a:t>
            </a:r>
            <a:endParaRPr lang="en-US" dirty="0">
              <a:solidFill>
                <a:schemeClr val="l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0" name="Shape 140"/>
          <p:cNvSpPr/>
          <p:nvPr/>
        </p:nvSpPr>
        <p:spPr>
          <a:xfrm>
            <a:off x="4279129" y="1111798"/>
            <a:ext cx="4398300" cy="868201"/>
          </a:xfrm>
          <a:prstGeom prst="snip1Rect">
            <a:avLst>
              <a:gd name="adj" fmla="val 16667"/>
            </a:avLst>
          </a:prstGeom>
          <a:solidFill>
            <a:srgbClr val="A4C2F4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Clr>
                <a:srgbClr val="000000"/>
              </a:buClr>
              <a:buSzPct val="122222"/>
              <a:buFont typeface="Arial"/>
              <a:buNone/>
            </a:pPr>
            <a:r>
              <a:rPr lang="ru-RU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Реализуемые с 2018 года</a:t>
            </a:r>
          </a:p>
          <a:p>
            <a:pPr lvl="0" rtl="0">
              <a:spcBef>
                <a:spcPts val="0"/>
              </a:spcBef>
              <a:buClr>
                <a:srgbClr val="000000"/>
              </a:buClr>
              <a:buSzPct val="122222"/>
              <a:buFont typeface="Arial"/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Договор О сотрудничестве с Образовательной Ассоциацией «Центр культуры и познания» (Тулон, Франция)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1" name="Shape 141"/>
          <p:cNvSpPr/>
          <p:nvPr/>
        </p:nvSpPr>
        <p:spPr>
          <a:xfrm>
            <a:off x="4300750" y="2149025"/>
            <a:ext cx="4398300" cy="936576"/>
          </a:xfrm>
          <a:prstGeom prst="snip1Rect">
            <a:avLst>
              <a:gd name="adj" fmla="val 16667"/>
            </a:avLst>
          </a:prstGeom>
          <a:solidFill>
            <a:srgbClr val="A4C2F4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228600" indent="-228600">
              <a:buAutoNum type="arabicPeriod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Стратегический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проект ПРОУ «Университет – территория профессионального успеха и развития» 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Повышение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эффективности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освоения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Арктической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зоны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РФ 	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2" name="Shape 142"/>
          <p:cNvSpPr/>
          <p:nvPr/>
        </p:nvSpPr>
        <p:spPr>
          <a:xfrm>
            <a:off x="4279425" y="3186126"/>
            <a:ext cx="4465842" cy="1190399"/>
          </a:xfrm>
          <a:prstGeom prst="snip1Rect">
            <a:avLst>
              <a:gd name="adj" fmla="val 16667"/>
            </a:avLst>
          </a:prstGeom>
          <a:solidFill>
            <a:srgbClr val="A4C2F4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На 01.12 2017г. на стадии представления к защите находится 2 докторские диссертации, на стадии подготовки к защите – 2 докторские диссертации, на стадии исследования – 2 докторские и 1 кандидатская диссертация.</a:t>
            </a:r>
          </a:p>
          <a:p>
            <a:pPr lvl="0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Планируется ежегодное представление к защите по 1 работе на присвоение ученой степени доктора наук.</a:t>
            </a:r>
          </a:p>
          <a:p>
            <a:pPr lvl="0"/>
            <a:endParaRPr lang="en-US" sz="900" dirty="0"/>
          </a:p>
        </p:txBody>
      </p:sp>
      <p:sp>
        <p:nvSpPr>
          <p:cNvPr id="143" name="Shape 143"/>
          <p:cNvSpPr/>
          <p:nvPr/>
        </p:nvSpPr>
        <p:spPr>
          <a:xfrm>
            <a:off x="4300750" y="4477050"/>
            <a:ext cx="4527674" cy="1161750"/>
          </a:xfrm>
          <a:prstGeom prst="snip1Rect">
            <a:avLst>
              <a:gd name="adj" fmla="val 16667"/>
            </a:avLst>
          </a:prstGeom>
          <a:solidFill>
            <a:srgbClr val="A4C2F4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/>
            <a:r>
              <a:rPr lang="ru-RU" sz="1200" dirty="0" smtClean="0"/>
              <a:t>*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Издание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тематического журнала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вопросам </a:t>
            </a:r>
            <a:r>
              <a:rPr lang="ru-RU" sz="1200" dirty="0" err="1">
                <a:latin typeface="Times New Roman" pitchFamily="18" charset="0"/>
                <a:cs typeface="Times New Roman" pitchFamily="18" charset="0"/>
              </a:rPr>
              <a:t>гуманитаризации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образования технических (опорных) университетов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* Издание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тематического журнала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 историко-философским и социально-гуманитарным аспектам развития Арктики.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4" name="Shape 144"/>
          <p:cNvCxnSpPr>
            <a:stCxn id="136" idx="3"/>
          </p:cNvCxnSpPr>
          <p:nvPr/>
        </p:nvCxnSpPr>
        <p:spPr>
          <a:xfrm rot="10800000" flipH="1">
            <a:off x="3703425" y="1261900"/>
            <a:ext cx="576000" cy="347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45" name="Shape 145"/>
          <p:cNvCxnSpPr/>
          <p:nvPr/>
        </p:nvCxnSpPr>
        <p:spPr>
          <a:xfrm rot="10800000" flipH="1">
            <a:off x="3690884" y="2474900"/>
            <a:ext cx="576000" cy="347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46" name="Shape 146"/>
          <p:cNvCxnSpPr/>
          <p:nvPr/>
        </p:nvCxnSpPr>
        <p:spPr>
          <a:xfrm rot="10800000" flipH="1">
            <a:off x="3815752" y="3499499"/>
            <a:ext cx="576000" cy="347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47" name="Shape 147"/>
          <p:cNvCxnSpPr/>
          <p:nvPr/>
        </p:nvCxnSpPr>
        <p:spPr>
          <a:xfrm rot="10800000" flipH="1">
            <a:off x="3815751" y="4745237"/>
            <a:ext cx="576000" cy="347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9" name="Shape 143"/>
          <p:cNvSpPr/>
          <p:nvPr/>
        </p:nvSpPr>
        <p:spPr>
          <a:xfrm>
            <a:off x="4357100" y="5737099"/>
            <a:ext cx="4395250" cy="851199"/>
          </a:xfrm>
          <a:prstGeom prst="snip1Rect">
            <a:avLst>
              <a:gd name="adj" fmla="val 16667"/>
            </a:avLst>
          </a:prstGeom>
          <a:solidFill>
            <a:srgbClr val="A4C2F4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грантовой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деятельности кафедры по стратегическим направлениям развития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Shape 147"/>
          <p:cNvCxnSpPr/>
          <p:nvPr/>
        </p:nvCxnSpPr>
        <p:spPr>
          <a:xfrm rot="10800000" flipH="1">
            <a:off x="3781100" y="5925139"/>
            <a:ext cx="576000" cy="347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1" name="Shape 139"/>
          <p:cNvSpPr/>
          <p:nvPr/>
        </p:nvSpPr>
        <p:spPr>
          <a:xfrm>
            <a:off x="391699" y="5638800"/>
            <a:ext cx="3424052" cy="940648"/>
          </a:xfrm>
          <a:prstGeom prst="roundRect">
            <a:avLst>
              <a:gd name="adj" fmla="val 16667"/>
            </a:avLst>
          </a:prstGeom>
          <a:solidFill>
            <a:srgbClr val="4A86E8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dirty="0" smtClean="0">
                <a:solidFill>
                  <a:schemeClr val="lt1"/>
                </a:solidFill>
              </a:rPr>
              <a:t> </a:t>
            </a:r>
            <a:r>
              <a:rPr lang="ru-RU" dirty="0" smtClean="0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Подача заявок на гранты</a:t>
            </a:r>
            <a:endParaRPr lang="en-US" dirty="0">
              <a:solidFill>
                <a:schemeClr val="l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067768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557212" y="274637"/>
            <a:ext cx="6799261" cy="628649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74C81"/>
              </a:buClr>
              <a:buSzPct val="25000"/>
              <a:buFont typeface="Source Sans Pro"/>
              <a:buNone/>
            </a:pPr>
            <a:r>
              <a:rPr lang="ru-RU" sz="2400" b="1" dirty="0" smtClean="0">
                <a:solidFill>
                  <a:srgbClr val="374C81"/>
                </a:solidFill>
                <a:latin typeface="Times New Roman" pitchFamily="18" charset="0"/>
                <a:cs typeface="Times New Roman" pitchFamily="18" charset="0"/>
              </a:rPr>
              <a:t>Развитие с</a:t>
            </a:r>
            <a:r>
              <a:rPr lang="en-US" sz="2400" b="1" dirty="0" err="1" smtClean="0">
                <a:solidFill>
                  <a:srgbClr val="374C81"/>
                </a:solidFill>
                <a:latin typeface="Times New Roman" pitchFamily="18" charset="0"/>
                <a:cs typeface="Times New Roman" pitchFamily="18" charset="0"/>
              </a:rPr>
              <a:t>туденческ</a:t>
            </a:r>
            <a:r>
              <a:rPr lang="ru-RU" sz="2400" b="1" dirty="0" smtClean="0">
                <a:solidFill>
                  <a:srgbClr val="374C81"/>
                </a:solidFill>
                <a:latin typeface="Times New Roman" pitchFamily="18" charset="0"/>
                <a:cs typeface="Times New Roman" pitchFamily="18" charset="0"/>
              </a:rPr>
              <a:t>ой</a:t>
            </a:r>
            <a:r>
              <a:rPr lang="en-US" sz="2400" b="1" dirty="0" smtClean="0">
                <a:solidFill>
                  <a:srgbClr val="374C8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374C81"/>
                </a:solidFill>
                <a:latin typeface="Times New Roman" pitchFamily="18" charset="0"/>
                <a:cs typeface="Times New Roman" pitchFamily="18" charset="0"/>
              </a:rPr>
              <a:t>наук</a:t>
            </a:r>
            <a:r>
              <a:rPr lang="ru-RU" sz="2400" b="1" dirty="0" smtClean="0">
                <a:solidFill>
                  <a:srgbClr val="374C8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en-US" sz="2400" b="1" dirty="0">
              <a:solidFill>
                <a:srgbClr val="374C8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Shape 95"/>
          <p:cNvSpPr txBox="1"/>
          <p:nvPr/>
        </p:nvSpPr>
        <p:spPr>
          <a:xfrm>
            <a:off x="6553200" y="643890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Source Sans Pro"/>
              <a:buNone/>
            </a:pPr>
            <a:fld id="{00000000-1234-1234-1234-123412341234}" type="slidenum">
              <a:rPr lang="en-US" sz="1000" b="0" i="0" u="none">
                <a:solidFill>
                  <a:srgbClr val="000000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Source Sans Pro"/>
                <a:buNone/>
              </a:pPr>
              <a:t>9</a:t>
            </a:fld>
            <a:endParaRPr lang="en-US" sz="1000" b="0" i="0" u="none">
              <a:solidFill>
                <a:srgbClr val="000000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96" name="Shape 96"/>
          <p:cNvSpPr/>
          <p:nvPr/>
        </p:nvSpPr>
        <p:spPr>
          <a:xfrm>
            <a:off x="557212" y="1276350"/>
            <a:ext cx="8016875" cy="50530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Shape 97"/>
          <p:cNvSpPr/>
          <p:nvPr/>
        </p:nvSpPr>
        <p:spPr>
          <a:xfrm>
            <a:off x="356625" y="1207000"/>
            <a:ext cx="2560200" cy="1225200"/>
          </a:xfrm>
          <a:prstGeom prst="roundRect">
            <a:avLst>
              <a:gd name="adj" fmla="val 16667"/>
            </a:avLst>
          </a:prstGeom>
          <a:solidFill>
            <a:srgbClr val="4A86E8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1200" dirty="0" err="1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Апробация</a:t>
            </a:r>
            <a:r>
              <a:rPr lang="en-US" sz="1200" dirty="0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научно-исследовательской</a:t>
            </a:r>
            <a:r>
              <a:rPr lang="en-US" sz="1200" dirty="0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деятельности</a:t>
            </a:r>
            <a:r>
              <a:rPr lang="en-US" sz="1200" dirty="0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бакалавров</a:t>
            </a:r>
            <a:r>
              <a:rPr lang="en-US" sz="1200" dirty="0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200" dirty="0" err="1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магистров</a:t>
            </a:r>
            <a:r>
              <a:rPr lang="en-US" sz="1200" dirty="0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1200" dirty="0" err="1">
                <a:solidFill>
                  <a:schemeClr val="lt1"/>
                </a:solidFill>
                <a:latin typeface="Times New Roman" pitchFamily="18" charset="0"/>
                <a:cs typeface="Times New Roman" pitchFamily="18" charset="0"/>
              </a:rPr>
              <a:t>аспирантов</a:t>
            </a:r>
            <a:endParaRPr lang="en-US" sz="1200" dirty="0">
              <a:solidFill>
                <a:schemeClr val="l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Shape 98"/>
          <p:cNvSpPr/>
          <p:nvPr/>
        </p:nvSpPr>
        <p:spPr>
          <a:xfrm>
            <a:off x="3410700" y="1088125"/>
            <a:ext cx="5440800" cy="1463100"/>
          </a:xfrm>
          <a:prstGeom prst="snip1Rect">
            <a:avLst>
              <a:gd name="adj" fmla="val 16667"/>
            </a:avLst>
          </a:prstGeom>
          <a:solidFill>
            <a:srgbClr val="A4C2F4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1100" dirty="0"/>
              <a:t>1</a:t>
            </a:r>
            <a:r>
              <a:rPr lang="en-US" sz="1100" dirty="0" smtClean="0"/>
              <a:t>.</a:t>
            </a:r>
            <a:r>
              <a:rPr lang="ru-RU" sz="1100" dirty="0" smtClean="0"/>
              <a:t>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Организация работы 3-х студенческих научных обществ</a:t>
            </a:r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100" dirty="0">
                <a:latin typeface="Times New Roman" pitchFamily="18" charset="0"/>
                <a:cs typeface="Times New Roman" pitchFamily="18" charset="0"/>
              </a:rPr>
            </a:br>
            <a:r>
              <a:rPr lang="en-US" sz="11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Организация работы секции студентов, магистров, аспирантов «Инженерное образование: историко-культурные традиции» в рамках международной научно-методической конференции «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Гуманитаризация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инженерного образования: методологические основы и практика» (ежегодно) </a:t>
            </a:r>
            <a:r>
              <a:rPr lang="en-US" sz="1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100" dirty="0">
                <a:latin typeface="Times New Roman" pitchFamily="18" charset="0"/>
                <a:cs typeface="Times New Roman" pitchFamily="18" charset="0"/>
              </a:rPr>
            </a:br>
            <a:r>
              <a:rPr lang="en-US" sz="1100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Организация участия обучающихся в университетских, российских, международных конференциях, семинарах, конкурсах и т.д.</a:t>
            </a:r>
            <a:endParaRPr lang="en-US" sz="11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9" name="Shape 99"/>
          <p:cNvCxnSpPr>
            <a:stCxn id="97" idx="3"/>
          </p:cNvCxnSpPr>
          <p:nvPr/>
        </p:nvCxnSpPr>
        <p:spPr>
          <a:xfrm rot="10800000" flipH="1">
            <a:off x="2916825" y="1527100"/>
            <a:ext cx="484800" cy="2925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graphicFrame>
        <p:nvGraphicFramePr>
          <p:cNvPr id="100" name="Shape 100"/>
          <p:cNvGraphicFramePr/>
          <p:nvPr>
            <p:extLst>
              <p:ext uri="{D42A27DB-BD31-4B8C-83A1-F6EECF244321}">
                <p14:modId xmlns:p14="http://schemas.microsoft.com/office/powerpoint/2010/main" val="1981866482"/>
              </p:ext>
            </p:extLst>
          </p:nvPr>
        </p:nvGraphicFramePr>
        <p:xfrm>
          <a:off x="952500" y="2667000"/>
          <a:ext cx="7239000" cy="1752510"/>
        </p:xfrm>
        <a:graphic>
          <a:graphicData uri="http://schemas.openxmlformats.org/drawingml/2006/table">
            <a:tbl>
              <a:tblPr>
                <a:noFill/>
                <a:tableStyleId>{B1BA6554-50DB-443F-8CCD-8889FC8954B4}</a:tableStyleId>
              </a:tblPr>
              <a:tblGrid>
                <a:gridCol w="6024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4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 dirty="0" err="1">
                          <a:solidFill>
                            <a:schemeClr val="l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Целевые</a:t>
                      </a:r>
                      <a:r>
                        <a:rPr lang="en-US" dirty="0">
                          <a:solidFill>
                            <a:schemeClr val="l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dirty="0" err="1">
                          <a:solidFill>
                            <a:schemeClr val="l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индикаторы</a:t>
                      </a:r>
                      <a:endParaRPr lang="en-US" dirty="0">
                        <a:solidFill>
                          <a:schemeClr val="lt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5" marR="91425" marT="91425" marB="91425">
                    <a:solidFill>
                      <a:srgbClr val="4A86E8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5" marR="91425" marT="91425" marB="91425">
                    <a:solidFill>
                      <a:srgbClr val="9FC5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 sz="1100" dirty="0" err="1">
                          <a:solidFill>
                            <a:schemeClr val="l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</a:t>
                      </a:r>
                      <a:r>
                        <a:rPr lang="en-US" sz="1100" dirty="0">
                          <a:solidFill>
                            <a:schemeClr val="l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l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студенческих</a:t>
                      </a:r>
                      <a:r>
                        <a:rPr lang="en-US" sz="1100" dirty="0">
                          <a:solidFill>
                            <a:schemeClr val="l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l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научных</a:t>
                      </a:r>
                      <a:r>
                        <a:rPr lang="en-US" sz="1100" dirty="0">
                          <a:solidFill>
                            <a:schemeClr val="l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l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публикаций</a:t>
                      </a:r>
                      <a:endParaRPr lang="en-US" sz="1100" dirty="0">
                        <a:solidFill>
                          <a:schemeClr val="lt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5" marR="91425" marT="91425" marB="91425">
                    <a:solidFill>
                      <a:srgbClr val="4A86E8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ru-RU" sz="11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 – 14 / </a:t>
                      </a:r>
                    </a:p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ru-RU" sz="11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факт - 55</a:t>
                      </a:r>
                      <a:endParaRPr lang="en-US" sz="11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5" marR="91425" marT="91425" marB="91425">
                    <a:solidFill>
                      <a:srgbClr val="9FC5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 sz="1100" dirty="0" err="1">
                          <a:solidFill>
                            <a:schemeClr val="l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</a:t>
                      </a:r>
                      <a:r>
                        <a:rPr lang="en-US" sz="1100" dirty="0">
                          <a:solidFill>
                            <a:schemeClr val="l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l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наград</a:t>
                      </a:r>
                      <a:r>
                        <a:rPr lang="en-US" sz="1100" dirty="0">
                          <a:solidFill>
                            <a:schemeClr val="l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en-US" sz="1100" dirty="0" err="1">
                          <a:solidFill>
                            <a:schemeClr val="l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медали</a:t>
                      </a:r>
                      <a:r>
                        <a:rPr lang="en-US" sz="1100" dirty="0">
                          <a:solidFill>
                            <a:schemeClr val="l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1100" dirty="0" err="1">
                          <a:solidFill>
                            <a:schemeClr val="l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дипломы</a:t>
                      </a:r>
                      <a:r>
                        <a:rPr lang="en-US" sz="1100" dirty="0">
                          <a:solidFill>
                            <a:schemeClr val="l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1100" dirty="0" err="1">
                          <a:solidFill>
                            <a:schemeClr val="l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грамоты</a:t>
                      </a:r>
                      <a:r>
                        <a:rPr lang="en-US" sz="1100" dirty="0">
                          <a:solidFill>
                            <a:schemeClr val="l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l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премии</a:t>
                      </a:r>
                      <a:r>
                        <a:rPr lang="en-US" sz="1100" dirty="0">
                          <a:solidFill>
                            <a:schemeClr val="l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r>
                        <a:rPr lang="en-US" sz="1100" dirty="0" err="1">
                          <a:solidFill>
                            <a:schemeClr val="l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</a:t>
                      </a:r>
                      <a:r>
                        <a:rPr lang="en-US" sz="1100" dirty="0">
                          <a:solidFill>
                            <a:schemeClr val="l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l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участие</a:t>
                      </a:r>
                      <a:r>
                        <a:rPr lang="en-US" sz="1100" dirty="0">
                          <a:solidFill>
                            <a:schemeClr val="l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 </a:t>
                      </a:r>
                      <a:r>
                        <a:rPr lang="en-US" sz="1100" dirty="0" err="1">
                          <a:solidFill>
                            <a:schemeClr val="l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конкурсах</a:t>
                      </a:r>
                      <a:r>
                        <a:rPr lang="en-US" sz="1100" dirty="0">
                          <a:solidFill>
                            <a:schemeClr val="l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и </a:t>
                      </a:r>
                      <a:r>
                        <a:rPr lang="en-US" sz="1100" dirty="0" err="1">
                          <a:solidFill>
                            <a:schemeClr val="l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</a:t>
                      </a:r>
                      <a:r>
                        <a:rPr lang="en-US" sz="1100" dirty="0">
                          <a:solidFill>
                            <a:schemeClr val="l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l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выставках</a:t>
                      </a:r>
                      <a:r>
                        <a:rPr lang="en-US" sz="1100" dirty="0">
                          <a:solidFill>
                            <a:schemeClr val="l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91425" marR="91425" marT="91425" marB="91425">
                    <a:solidFill>
                      <a:srgbClr val="4A86E8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ru-RU" sz="900" b="1" dirty="0" smtClean="0">
                          <a:solidFill>
                            <a:srgbClr val="FF0000"/>
                          </a:solidFill>
                        </a:rPr>
                        <a:t>22</a:t>
                      </a:r>
                      <a:endParaRPr lang="en-US" sz="9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9FC5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lvl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100" dirty="0" err="1">
                          <a:solidFill>
                            <a:schemeClr val="l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</a:t>
                      </a:r>
                      <a:r>
                        <a:rPr lang="en-US" sz="1100" dirty="0">
                          <a:solidFill>
                            <a:schemeClr val="l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l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докладов</a:t>
                      </a:r>
                      <a:r>
                        <a:rPr lang="en-US" sz="1100" dirty="0">
                          <a:solidFill>
                            <a:schemeClr val="l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l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студентов</a:t>
                      </a:r>
                      <a:r>
                        <a:rPr lang="en-US" sz="1100" dirty="0">
                          <a:solidFill>
                            <a:schemeClr val="l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l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</a:t>
                      </a:r>
                      <a:r>
                        <a:rPr lang="en-US" sz="1100" dirty="0">
                          <a:solidFill>
                            <a:schemeClr val="l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l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научных</a:t>
                      </a:r>
                      <a:r>
                        <a:rPr lang="en-US" sz="1100" dirty="0">
                          <a:solidFill>
                            <a:schemeClr val="l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l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конференциях</a:t>
                      </a:r>
                      <a:r>
                        <a:rPr lang="en-US" sz="1100" dirty="0">
                          <a:solidFill>
                            <a:schemeClr val="l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1100" dirty="0" err="1">
                          <a:solidFill>
                            <a:schemeClr val="l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семинарах</a:t>
                      </a:r>
                      <a:r>
                        <a:rPr lang="en-US" sz="1100" dirty="0">
                          <a:solidFill>
                            <a:schemeClr val="l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l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различных</a:t>
                      </a:r>
                      <a:r>
                        <a:rPr lang="en-US" sz="1100" dirty="0">
                          <a:solidFill>
                            <a:schemeClr val="l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100" dirty="0" err="1">
                          <a:solidFill>
                            <a:schemeClr val="l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уровней</a:t>
                      </a:r>
                      <a:endParaRPr lang="en-US" sz="1100" dirty="0">
                        <a:solidFill>
                          <a:schemeClr val="lt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5" marR="91425" marT="91425" marB="91425">
                    <a:solidFill>
                      <a:srgbClr val="4A86E8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ru-RU" sz="900" dirty="0" smtClean="0">
                          <a:solidFill>
                            <a:srgbClr val="FF0000"/>
                          </a:solidFill>
                        </a:rPr>
                        <a:t>план – 14 /</a:t>
                      </a:r>
                    </a:p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ru-RU" sz="900" dirty="0" smtClean="0">
                          <a:solidFill>
                            <a:srgbClr val="FF0000"/>
                          </a:solidFill>
                        </a:rPr>
                        <a:t>Факт - 33</a:t>
                      </a:r>
                      <a:endParaRPr lang="en-US" sz="900" dirty="0">
                        <a:solidFill>
                          <a:srgbClr val="FF0000"/>
                        </a:solidFill>
                      </a:endParaRPr>
                    </a:p>
                  </a:txBody>
                  <a:tcPr marL="91425" marR="91425" marT="91425" marB="91425">
                    <a:solidFill>
                      <a:srgbClr val="9FC5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" name="Shape 87"/>
          <p:cNvSpPr/>
          <p:nvPr/>
        </p:nvSpPr>
        <p:spPr>
          <a:xfrm>
            <a:off x="775854" y="4419510"/>
            <a:ext cx="8214659" cy="2019389"/>
          </a:xfrm>
          <a:prstGeom prst="flowChartPunchedTape">
            <a:avLst/>
          </a:prstGeom>
          <a:solidFill>
            <a:srgbClr val="4A86E8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/>
            <a:endParaRPr lang="ru-RU" dirty="0">
              <a:solidFill>
                <a:srgbClr val="C00000"/>
              </a:solidFill>
            </a:endParaRPr>
          </a:p>
          <a:p>
            <a:pPr lvl="0" algn="ctr"/>
            <a:endParaRPr lang="ru-RU" sz="1200" b="1" dirty="0" smtClean="0">
              <a:solidFill>
                <a:srgbClr val="C00000"/>
              </a:solidFill>
            </a:endParaRPr>
          </a:p>
          <a:p>
            <a:pPr lvl="0" algn="ctr"/>
            <a:endParaRPr lang="ru-RU" sz="1200" b="1" dirty="0" smtClean="0">
              <a:solidFill>
                <a:srgbClr val="C00000"/>
              </a:solidFill>
            </a:endParaRPr>
          </a:p>
          <a:p>
            <a:pPr lvl="0" algn="ctr"/>
            <a:endParaRPr lang="ru-RU" sz="1200" b="1" dirty="0" smtClean="0">
              <a:solidFill>
                <a:srgbClr val="C00000"/>
              </a:solidFill>
            </a:endParaRPr>
          </a:p>
          <a:p>
            <a:pPr lvl="0" algn="ctr"/>
            <a:r>
              <a:rPr lang="ru-RU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Развитие олимпиадного движения:</a:t>
            </a:r>
          </a:p>
          <a:p>
            <a:pPr algn="ctr"/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проведение олимпиад по гуманитарным дисциплинам для технических специальностей опорных университетов</a:t>
            </a:r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ru-RU" sz="1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Подготовка новых конкурентоспособных представителей инженерного сообщества, </a:t>
            </a:r>
            <a:endParaRPr lang="ru-RU" sz="1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уникальных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востребованных специалистов обладающих </a:t>
            </a:r>
            <a:r>
              <a:rPr lang="ru-RU" sz="1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Soft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skills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унифицированными навыками и личными качествами, повышающим эффективность работы и взаимодействия с другими людьми) </a:t>
            </a:r>
          </a:p>
          <a:p>
            <a:pPr algn="ctr"/>
            <a:endParaRPr lang="ru-RU" sz="1100" dirty="0">
              <a:solidFill>
                <a:schemeClr val="bg1"/>
              </a:solidFill>
            </a:endParaRPr>
          </a:p>
          <a:p>
            <a:pPr lvl="0" algn="ctr"/>
            <a:endParaRPr lang="ru-RU" sz="1100" b="1" dirty="0" smtClean="0">
              <a:solidFill>
                <a:schemeClr val="bg1"/>
              </a:solidFill>
            </a:endParaRPr>
          </a:p>
          <a:p>
            <a:pPr lvl="0" algn="ctr"/>
            <a:endParaRPr lang="ru-RU" sz="1100" b="1" dirty="0" smtClean="0"/>
          </a:p>
          <a:p>
            <a:pPr lvl="0" algn="ctr"/>
            <a:endParaRPr lang="en-US" sz="1100" b="1" dirty="0"/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POI_THEME_TEMPLATE_DESIGN">
  <a:themeElements>
    <a:clrScheme name="POI_THEME_TEMPLATE_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OI_THEME_TEMPLATE_DESIGN">
  <a:themeElements>
    <a:clrScheme name="POI_THEME_TEMPLATE_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POI_THEME_TEMPLATE_DESIGN">
  <a:themeElements>
    <a:clrScheme name="POI_THEME_TEMPLATE_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1601</TotalTime>
  <Words>1299</Words>
  <Application>Microsoft Office PowerPoint</Application>
  <PresentationFormat>Экран (4:3)</PresentationFormat>
  <Paragraphs>310</Paragraphs>
  <Slides>14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Arial Narrow</vt:lpstr>
      <vt:lpstr>Source Sans Pro</vt:lpstr>
      <vt:lpstr>Times New Roman</vt:lpstr>
      <vt:lpstr>POI_THEME_TEMPLATE_DESIGN</vt:lpstr>
      <vt:lpstr>POI_THEME_TEMPLATE_DESIGN</vt:lpstr>
      <vt:lpstr>POI_THEME_TEMPLATE_DESIGN</vt:lpstr>
      <vt:lpstr>Презентация PowerPoint</vt:lpstr>
      <vt:lpstr>Стратегия развития кафедры</vt:lpstr>
      <vt:lpstr>Развитие кадрового потенциала кафедры ГНиТ</vt:lpstr>
      <vt:lpstr>Развитие научного потенциала кафедры ГНиТ</vt:lpstr>
      <vt:lpstr>Образовательная деятельность</vt:lpstr>
      <vt:lpstr>Модернизация образовательной деятельности в рамках программы развития ТИУ</vt:lpstr>
      <vt:lpstr>Научная деятельность</vt:lpstr>
      <vt:lpstr>Модернизация инновационной и научно-исследовательской деятельности</vt:lpstr>
      <vt:lpstr>Развитие студенческой науки</vt:lpstr>
      <vt:lpstr>Мероприятия кафедры ГНиТ, реализованные в период с 01 сентября по 15 декабря 2017 года. </vt:lpstr>
      <vt:lpstr>Мероприятия кафедры ГНиТ, реализованные в период с 01 сентября по 15 декабря 2017 года. </vt:lpstr>
      <vt:lpstr>Мероприятия кафедры ГНиТ, реализованные в период с 01 сентября по 15 декабря 2017 года. </vt:lpstr>
      <vt:lpstr>Мероприятия кафедры ГНиТ, реализованные в период с 01 сентября по 15 декабря 2017 года.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Irene</cp:lastModifiedBy>
  <cp:revision>107</cp:revision>
  <dcterms:modified xsi:type="dcterms:W3CDTF">2017-12-17T16:58:17Z</dcterms:modified>
</cp:coreProperties>
</file>